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ms-powerpoint.slideshow.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65" r:id="rId1"/>
  </p:sldMasterIdLst>
  <p:notesMasterIdLst>
    <p:notesMasterId r:id="rId10"/>
  </p:notesMasterIdLst>
  <p:handoutMasterIdLst>
    <p:handoutMasterId r:id="rId11"/>
  </p:handoutMasterIdLst>
  <p:sldIdLst>
    <p:sldId id="336" r:id="rId2"/>
    <p:sldId id="337" r:id="rId3"/>
    <p:sldId id="338" r:id="rId4"/>
    <p:sldId id="339" r:id="rId5"/>
    <p:sldId id="345" r:id="rId6"/>
    <p:sldId id="341" r:id="rId7"/>
    <p:sldId id="342" r:id="rId8"/>
    <p:sldId id="343" r:id="rId9"/>
  </p:sldIdLst>
  <p:sldSz cx="9144000" cy="6858000" type="screen4x3"/>
  <p:notesSz cx="6858000" cy="9144000"/>
  <p:embeddedFontLst>
    <p:embeddedFont>
      <p:font typeface="Lato Medium" panose="020F0502020204030203" pitchFamily="34" charset="0"/>
      <p:regular r:id="rId12"/>
      <p:italic r:id="rId13"/>
    </p:embeddedFont>
    <p:embeddedFont>
      <p:font typeface="Roboto Condensed" panose="02000000000000000000" pitchFamily="2" charset="0"/>
      <p:regular r:id="rId14"/>
      <p:bold r:id="rId15"/>
      <p:italic r:id="rId16"/>
      <p:boldItalic r:id="rId17"/>
    </p:embeddedFont>
    <p:embeddedFont>
      <p:font typeface="Aharoni" panose="02010803020104030203" pitchFamily="2" charset="-79"/>
      <p:bold r:id="rId18"/>
    </p:embeddedFont>
    <p:embeddedFont>
      <p:font typeface="Segoe Print" panose="02000600000000000000" pitchFamily="2" charset="0"/>
      <p:regular r:id="rId19"/>
      <p:bold r:id="rId20"/>
    </p:embeddedFont>
    <p:embeddedFont>
      <p:font typeface="Lato Heavy" panose="020F0502020204030203" pitchFamily="34" charset="0"/>
      <p:bold r:id="rId21"/>
      <p:boldItalic r:id="rId22"/>
    </p:embeddedFont>
    <p:embeddedFont>
      <p:font typeface="Palatino Linotype" panose="02040502050505030304" pitchFamily="18" charset="0"/>
      <p:regular r:id="rId23"/>
      <p:bold r:id="rId24"/>
      <p:italic r:id="rId25"/>
      <p:boldItalic r:id="rId26"/>
    </p:embeddedFont>
    <p:embeddedFont>
      <p:font typeface="Lato Light" panose="020F0502020204030203" pitchFamily="34" charset="0"/>
      <p:regular r:id="rId27"/>
      <p:italic r:id="rId28"/>
    </p:embeddedFont>
    <p:embeddedFont>
      <p:font typeface="Calibri" panose="020F0502020204030204" pitchFamily="34" charset="0"/>
      <p:regular r:id="rId29"/>
      <p:bold r:id="rId30"/>
      <p:italic r:id="rId31"/>
      <p:boldItalic r:id="rId32"/>
    </p:embeddedFont>
    <p:embeddedFont>
      <p:font typeface="Century Gothic" panose="020B0502020202020204" pitchFamily="34" charset="0"/>
      <p:regular r:id="rId33"/>
      <p:bold r:id="rId34"/>
      <p:italic r:id="rId35"/>
      <p:boldItalic r:id="rId36"/>
    </p:embeddedFont>
    <p:embeddedFont>
      <p:font typeface="Roboto Condensed Light" panose="02000000000000000000" pitchFamily="2" charset="0"/>
      <p:regular r:id="rId37"/>
      <p:italic r:id="rId38"/>
    </p:embeddedFont>
  </p:embeddedFontLst>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espiratory System During Exercise" id="{64A184D9-9632-417F-9420-4DEC02417F47}">
          <p14:sldIdLst>
            <p14:sldId id="336"/>
            <p14:sldId id="337"/>
            <p14:sldId id="338"/>
            <p14:sldId id="339"/>
            <p14:sldId id="345"/>
            <p14:sldId id="341"/>
            <p14:sldId id="342"/>
            <p14:sldId id="34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 Howells" initials="AH" lastIdx="10" clrIdx="0">
    <p:extLst/>
  </p:cmAuthor>
  <p:cmAuthor id="2" name="Jacques Robertson" initials="JR" lastIdx="1" clrIdx="1"/>
  <p:cmAuthor id="3" name="Naomi Laws" initials="NL" lastIdx="1" clrIdx="2">
    <p:extLst>
      <p:ext uri="{19B8F6BF-5375-455C-9EA6-DF929625EA0E}">
        <p15:presenceInfo xmlns:p15="http://schemas.microsoft.com/office/powerpoint/2012/main" userId="S-1-5-21-2820689681-846540486-1616979966-164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FF8181"/>
    <a:srgbClr val="CCCCFF"/>
    <a:srgbClr val="FFFF66"/>
    <a:srgbClr val="B989FF"/>
    <a:srgbClr val="00FF00"/>
    <a:srgbClr val="9966FF"/>
    <a:srgbClr val="3898F0"/>
    <a:srgbClr val="FFCC00"/>
    <a:srgbClr val="FFDF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71" autoAdjust="0"/>
    <p:restoredTop sz="80593" autoAdjust="0"/>
  </p:normalViewPr>
  <p:slideViewPr>
    <p:cSldViewPr>
      <p:cViewPr varScale="1">
        <p:scale>
          <a:sx n="103" d="100"/>
          <a:sy n="103" d="100"/>
        </p:scale>
        <p:origin x="2178"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98" d="100"/>
          <a:sy n="98" d="100"/>
        </p:scale>
        <p:origin x="3516"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font" Target="fonts/font15.fntdata"/><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font" Target="fonts/font10.fntdata"/><Relationship Id="rId34" Type="http://schemas.openxmlformats.org/officeDocument/2006/relationships/font" Target="fonts/font23.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font" Target="fonts/font14.fntdata"/><Relationship Id="rId33" Type="http://schemas.openxmlformats.org/officeDocument/2006/relationships/font" Target="fonts/font22.fntdata"/><Relationship Id="rId38" Type="http://schemas.openxmlformats.org/officeDocument/2006/relationships/font" Target="fonts/font27.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29" Type="http://schemas.openxmlformats.org/officeDocument/2006/relationships/font" Target="fonts/font18.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24" Type="http://schemas.openxmlformats.org/officeDocument/2006/relationships/font" Target="fonts/font13.fntdata"/><Relationship Id="rId32" Type="http://schemas.openxmlformats.org/officeDocument/2006/relationships/font" Target="fonts/font21.fntdata"/><Relationship Id="rId37" Type="http://schemas.openxmlformats.org/officeDocument/2006/relationships/font" Target="fonts/font26.fntdata"/><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28" Type="http://schemas.openxmlformats.org/officeDocument/2006/relationships/font" Target="fonts/font17.fntdata"/><Relationship Id="rId36" Type="http://schemas.openxmlformats.org/officeDocument/2006/relationships/font" Target="fonts/font25.fntdata"/><Relationship Id="rId10" Type="http://schemas.openxmlformats.org/officeDocument/2006/relationships/notesMaster" Target="notesMasters/notesMaster1.xml"/><Relationship Id="rId19" Type="http://schemas.openxmlformats.org/officeDocument/2006/relationships/font" Target="fonts/font8.fntdata"/><Relationship Id="rId31" Type="http://schemas.openxmlformats.org/officeDocument/2006/relationships/font" Target="fonts/font20.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font" Target="fonts/font16.fntdata"/><Relationship Id="rId30" Type="http://schemas.openxmlformats.org/officeDocument/2006/relationships/font" Target="fonts/font19.fntdata"/><Relationship Id="rId35" Type="http://schemas.openxmlformats.org/officeDocument/2006/relationships/font" Target="fonts/font24.fntdata"/><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Roboto Condensed" panose="02000000000000000000" pitchFamily="2"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D6878A-9329-435F-ADCB-0144115172E1}" type="datetimeFigureOut">
              <a:rPr lang="en-GB" smtClean="0">
                <a:latin typeface="Roboto Condensed" panose="02000000000000000000" pitchFamily="2" charset="0"/>
              </a:rPr>
              <a:t>17/05/2023</a:t>
            </a:fld>
            <a:endParaRPr lang="en-GB" dirty="0">
              <a:latin typeface="Roboto Condensed" panose="02000000000000000000" pitchFamily="2"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Roboto Condensed" panose="02000000000000000000"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0EA8CE-90DE-4747-AD72-8FEE56D4F893}" type="slidenum">
              <a:rPr lang="en-GB" smtClean="0">
                <a:latin typeface="Roboto Condensed" panose="02000000000000000000" pitchFamily="2" charset="0"/>
              </a:rPr>
              <a:t>‹#›</a:t>
            </a:fld>
            <a:endParaRPr lang="en-GB" dirty="0">
              <a:latin typeface="Roboto Condensed" panose="02000000000000000000" pitchFamily="2" charset="0"/>
            </a:endParaRPr>
          </a:p>
        </p:txBody>
      </p:sp>
    </p:spTree>
    <p:extLst>
      <p:ext uri="{BB962C8B-B14F-4D97-AF65-F5344CB8AC3E}">
        <p14:creationId xmlns:p14="http://schemas.microsoft.com/office/powerpoint/2010/main" val="3760661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Roboto Condensed" panose="02000000000000000000" pitchFamily="2" charset="0"/>
              </a:defRPr>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Roboto Condensed" panose="02000000000000000000" pitchFamily="2" charset="0"/>
              </a:defRPr>
            </a:lvl1pPr>
          </a:lstStyle>
          <a:p>
            <a:fld id="{90436802-1A97-4582-A2A9-92FE4E99E8C1}" type="datetimeFigureOut">
              <a:rPr lang="en-GB" smtClean="0"/>
              <a:pPr/>
              <a:t>17/05/2023</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Roboto Condensed"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Roboto Condensed" panose="02000000000000000000" pitchFamily="2" charset="0"/>
              </a:defRPr>
            </a:lvl1pPr>
          </a:lstStyle>
          <a:p>
            <a:fld id="{8C5E9862-D56C-4F44-BE50-9B69531FB6F9}" type="slidenum">
              <a:rPr lang="en-GB" smtClean="0"/>
              <a:pPr/>
              <a:t>‹#›</a:t>
            </a:fld>
            <a:endParaRPr lang="en-GB" dirty="0"/>
          </a:p>
        </p:txBody>
      </p:sp>
    </p:spTree>
    <p:extLst>
      <p:ext uri="{BB962C8B-B14F-4D97-AF65-F5344CB8AC3E}">
        <p14:creationId xmlns:p14="http://schemas.microsoft.com/office/powerpoint/2010/main" val="1770092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Condensed" panose="02000000000000000000" pitchFamily="2" charset="0"/>
        <a:ea typeface="+mn-ea"/>
        <a:cs typeface="+mn-cs"/>
      </a:defRPr>
    </a:lvl1pPr>
    <a:lvl2pPr marL="457200" algn="l" defTabSz="914400" rtl="0" eaLnBrk="1" latinLnBrk="0" hangingPunct="1">
      <a:defRPr sz="1200" kern="1200">
        <a:solidFill>
          <a:schemeClr val="tx1"/>
        </a:solidFill>
        <a:latin typeface="Roboto Condensed" panose="02000000000000000000" pitchFamily="2" charset="0"/>
        <a:ea typeface="+mn-ea"/>
        <a:cs typeface="+mn-cs"/>
      </a:defRPr>
    </a:lvl2pPr>
    <a:lvl3pPr marL="914400" algn="l" defTabSz="914400" rtl="0" eaLnBrk="1" latinLnBrk="0" hangingPunct="1">
      <a:defRPr sz="1200" kern="1200">
        <a:solidFill>
          <a:schemeClr val="tx1"/>
        </a:solidFill>
        <a:latin typeface="Roboto Condensed" panose="02000000000000000000" pitchFamily="2" charset="0"/>
        <a:ea typeface="+mn-ea"/>
        <a:cs typeface="+mn-cs"/>
      </a:defRPr>
    </a:lvl3pPr>
    <a:lvl4pPr marL="1371600" algn="l" defTabSz="914400" rtl="0" eaLnBrk="1" latinLnBrk="0" hangingPunct="1">
      <a:defRPr sz="1200" kern="1200">
        <a:solidFill>
          <a:schemeClr val="tx1"/>
        </a:solidFill>
        <a:latin typeface="Roboto Condensed" panose="02000000000000000000" pitchFamily="2" charset="0"/>
        <a:ea typeface="+mn-ea"/>
        <a:cs typeface="+mn-cs"/>
      </a:defRPr>
    </a:lvl4pPr>
    <a:lvl5pPr marL="1828800" algn="l" defTabSz="914400" rtl="0" eaLnBrk="1" latinLnBrk="0" hangingPunct="1">
      <a:defRPr sz="1200" kern="1200">
        <a:solidFill>
          <a:schemeClr val="tx1"/>
        </a:solidFill>
        <a:latin typeface="Roboto Condensed"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C5E9862-D56C-4F44-BE50-9B69531FB6F9}" type="slidenum">
              <a:rPr lang="en-GB" smtClean="0"/>
              <a:pPr/>
              <a:t>1</a:t>
            </a:fld>
            <a:endParaRPr lang="en-GB" dirty="0"/>
          </a:p>
        </p:txBody>
      </p:sp>
    </p:spTree>
    <p:extLst>
      <p:ext uri="{BB962C8B-B14F-4D97-AF65-F5344CB8AC3E}">
        <p14:creationId xmlns:p14="http://schemas.microsoft.com/office/powerpoint/2010/main" val="2330302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a:t>Ask </a:t>
            </a:r>
            <a:r>
              <a:rPr lang="en-GB" baseline="0" dirty="0" smtClean="0"/>
              <a:t>students </a:t>
            </a:r>
            <a:r>
              <a:rPr lang="en-GB" baseline="0" dirty="0"/>
              <a:t>to identify the typical measurements and then see whether they can calculate the differences as you progress through this slide.  </a:t>
            </a:r>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2</a:t>
            </a:fld>
            <a:endParaRPr lang="en-GB" dirty="0">
              <a:solidFill>
                <a:prstClr val="black"/>
              </a:solidFill>
            </a:endParaRPr>
          </a:p>
        </p:txBody>
      </p:sp>
    </p:spTree>
    <p:extLst>
      <p:ext uri="{BB962C8B-B14F-4D97-AF65-F5344CB8AC3E}">
        <p14:creationId xmlns:p14="http://schemas.microsoft.com/office/powerpoint/2010/main" val="1784345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This is optional, but may help students to understand that other muscles aid inspiration and expiration during exercise.</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3</a:t>
            </a:fld>
            <a:endParaRPr lang="en-GB" dirty="0">
              <a:solidFill>
                <a:prstClr val="black"/>
              </a:solidFill>
            </a:endParaRPr>
          </a:p>
        </p:txBody>
      </p:sp>
    </p:spTree>
    <p:extLst>
      <p:ext uri="{BB962C8B-B14F-4D97-AF65-F5344CB8AC3E}">
        <p14:creationId xmlns:p14="http://schemas.microsoft.com/office/powerpoint/2010/main" val="3987496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AutoNum type="arabicPeriod"/>
            </a:pP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4</a:t>
            </a:fld>
            <a:endParaRPr lang="en-GB" dirty="0">
              <a:solidFill>
                <a:prstClr val="black"/>
              </a:solidFill>
            </a:endParaRPr>
          </a:p>
        </p:txBody>
      </p:sp>
    </p:spTree>
    <p:extLst>
      <p:ext uri="{BB962C8B-B14F-4D97-AF65-F5344CB8AC3E}">
        <p14:creationId xmlns:p14="http://schemas.microsoft.com/office/powerpoint/2010/main" val="3882898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Recap A-VO2 diff.</a:t>
            </a:r>
          </a:p>
          <a:p>
            <a:pPr marL="171450" indent="-171450">
              <a:buFont typeface="Arial" panose="020B0604020202020204" pitchFamily="34" charset="0"/>
              <a:buChar char="•"/>
            </a:pPr>
            <a:r>
              <a:rPr lang="en-GB" dirty="0" smtClean="0"/>
              <a:t>Highlight the importance of training to improve this difference as a result of adaptations</a:t>
            </a:r>
            <a:endParaRPr lang="en-GB"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5</a:t>
            </a:fld>
            <a:endParaRPr lang="en-GB" dirty="0"/>
          </a:p>
        </p:txBody>
      </p:sp>
    </p:spTree>
    <p:extLst>
      <p:ext uri="{BB962C8B-B14F-4D97-AF65-F5344CB8AC3E}">
        <p14:creationId xmlns:p14="http://schemas.microsoft.com/office/powerpoint/2010/main" val="1697872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Take this opportunity to reflect on what has been learnt and how it impacts sport in a wider context. </a:t>
            </a:r>
            <a:endParaRPr lang="en-GB" sz="1200" kern="1200" dirty="0">
              <a:solidFill>
                <a:schemeClr val="tx1"/>
              </a:solidFill>
              <a:effectLst/>
              <a:latin typeface="Roboto Condensed" panose="02000000000000000000" pitchFamily="2" charset="0"/>
              <a:ea typeface="+mn-ea"/>
              <a:cs typeface="+mn-cs"/>
            </a:endParaRPr>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6</a:t>
            </a:fld>
            <a:endParaRPr lang="en-GB" dirty="0">
              <a:solidFill>
                <a:prstClr val="black"/>
              </a:solidFill>
            </a:endParaRPr>
          </a:p>
        </p:txBody>
      </p:sp>
    </p:spTree>
    <p:extLst>
      <p:ext uri="{BB962C8B-B14F-4D97-AF65-F5344CB8AC3E}">
        <p14:creationId xmlns:p14="http://schemas.microsoft.com/office/powerpoint/2010/main" val="3035780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Ask students to identify which receptor is responsible for which action.</a:t>
            </a:r>
          </a:p>
          <a:p>
            <a:pPr marL="171450" lvl="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Students can click on the names of the receptors to reveal the correct answers.</a:t>
            </a:r>
            <a:endParaRPr lang="en-GB" sz="1200" kern="1200" dirty="0">
              <a:solidFill>
                <a:schemeClr val="tx1"/>
              </a:solidFill>
              <a:effectLst/>
              <a:latin typeface="Roboto Condensed" panose="02000000000000000000" pitchFamily="2" charset="0"/>
              <a:ea typeface="+mn-ea"/>
              <a:cs typeface="+mn-cs"/>
            </a:endParaRPr>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7</a:t>
            </a:fld>
            <a:endParaRPr lang="en-GB" dirty="0">
              <a:solidFill>
                <a:prstClr val="black"/>
              </a:solidFill>
            </a:endParaRPr>
          </a:p>
        </p:txBody>
      </p:sp>
    </p:spTree>
    <p:extLst>
      <p:ext uri="{BB962C8B-B14F-4D97-AF65-F5344CB8AC3E}">
        <p14:creationId xmlns:p14="http://schemas.microsoft.com/office/powerpoint/2010/main" val="3568831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dirty="0"/>
              <a:t>Students to write</a:t>
            </a:r>
            <a:r>
              <a:rPr lang="en-GB" baseline="0" dirty="0"/>
              <a:t> answers to question on paper and check their answers.</a:t>
            </a:r>
          </a:p>
          <a:p>
            <a:pPr marL="228600" indent="-228600">
              <a:buFont typeface="Arial" panose="020B0604020202020204" pitchFamily="34" charset="0"/>
              <a:buChar char="•"/>
            </a:pPr>
            <a:r>
              <a:rPr lang="en-GB" baseline="0" dirty="0"/>
              <a:t>Click to reveal answer. Students to peer-mark or self-mark answers. </a:t>
            </a:r>
          </a:p>
          <a:p>
            <a:pPr marL="228600" indent="-228600">
              <a:buFont typeface="+mj-lt"/>
              <a:buAutoNum type="arabicPeriod"/>
            </a:pP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8</a:t>
            </a:fld>
            <a:endParaRPr lang="en-GB" dirty="0">
              <a:solidFill>
                <a:prstClr val="black"/>
              </a:solidFill>
            </a:endParaRPr>
          </a:p>
        </p:txBody>
      </p:sp>
    </p:spTree>
    <p:extLst>
      <p:ext uri="{BB962C8B-B14F-4D97-AF65-F5344CB8AC3E}">
        <p14:creationId xmlns:p14="http://schemas.microsoft.com/office/powerpoint/2010/main" val="10148322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801D9D-7BD7-484E-AA11-8C6F60473BEE}" type="datetime1">
              <a:rPr lang="en-GB" smtClean="0"/>
              <a:t>17/05/2023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86973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63B07C-E5F4-41DA-9A9A-FE32BAECE219}" type="datetime1">
              <a:rPr lang="en-GB" smtClean="0"/>
              <a:t>17/05/2023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705953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29E1D3-E653-447D-B40E-BA018A1CB7A2}" type="datetime1">
              <a:rPr lang="en-GB" smtClean="0"/>
              <a:t>17/05/2023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416927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790ECE-F32D-456D-AFD1-64BF2CC9D1BA}" type="datetime1">
              <a:rPr lang="en-GB" smtClean="0"/>
              <a:t>17/05/2023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352803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DEF53A-BAA0-4501-9D2B-505F6581719D}" type="datetime1">
              <a:rPr lang="en-GB" smtClean="0"/>
              <a:t>17/05/2023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367978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8FE332-596D-4F5C-8304-690D183D673B}" type="datetime1">
              <a:rPr lang="en-GB" smtClean="0"/>
              <a:t>17/05/2023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540190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BE431F-5570-41FC-971E-9C190F1AD3BC}" type="datetime1">
              <a:rPr lang="en-GB" smtClean="0"/>
              <a:t>17/05/2023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899437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04E733-F37D-4F63-9E8D-9CFF8C5917B3}" type="datetime1">
              <a:rPr lang="en-GB" smtClean="0"/>
              <a:t>17/05/2023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862400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BF5D02-F4FA-4D85-8D66-698701609E17}" type="datetime1">
              <a:rPr lang="en-GB" smtClean="0"/>
              <a:t>17/05/2023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505470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3AE001-0804-40EE-B97F-31E72EAB9A7F}" type="datetime1">
              <a:rPr lang="en-GB" smtClean="0"/>
              <a:t>17/05/2023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4156971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9CB2BE-DB7E-4E09-979C-9BA69420ECC1}" type="datetime1">
              <a:rPr lang="en-GB" smtClean="0"/>
              <a:t>17/05/2023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72664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Roboto Condensed" panose="02000000000000000000" pitchFamily="2" charset="0"/>
              </a:defRPr>
            </a:lvl1pPr>
          </a:lstStyle>
          <a:p>
            <a:fld id="{47C3B5E0-5027-4DE4-B18B-774B399DD3E0}" type="datetime1">
              <a:rPr lang="en-GB" smtClean="0">
                <a:solidFill>
                  <a:prstClr val="black">
                    <a:tint val="75000"/>
                  </a:prstClr>
                </a:solidFill>
              </a:rPr>
              <a:t>17/05/2023</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Roboto Condensed" panose="02000000000000000000" pitchFamily="2" charset="0"/>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6328" y="6492875"/>
            <a:ext cx="2057400" cy="365125"/>
          </a:xfrm>
          <a:prstGeom prst="rect">
            <a:avLst/>
          </a:prstGeom>
        </p:spPr>
        <p:txBody>
          <a:bodyPr vert="horz" lIns="91440" tIns="45720" rIns="91440" bIns="45720" rtlCol="0" anchor="ctr"/>
          <a:lstStyle>
            <a:lvl1pPr marL="0" algn="l" defTabSz="914400" rtl="0" eaLnBrk="1" latinLnBrk="0" hangingPunct="1">
              <a:defRPr lang="en-GB" sz="1050" b="1" kern="1200" smtClean="0">
                <a:solidFill>
                  <a:schemeClr val="tx1"/>
                </a:solidFill>
                <a:latin typeface="Roboto Condensed" panose="02000000000000000000" pitchFamily="2" charset="0"/>
                <a:ea typeface="+mn-ea"/>
                <a:cs typeface="+mn-cs"/>
              </a:defRPr>
            </a:lvl1p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224175435"/>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Roboto Condensed"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jpeg"/><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399" t="27821" r="-399" b="22770"/>
          <a:stretch/>
        </p:blipFill>
        <p:spPr>
          <a:xfrm>
            <a:off x="-29964" y="0"/>
            <a:ext cx="9289032" cy="6885385"/>
          </a:xfrm>
          <a:prstGeom prst="rect">
            <a:avLst/>
          </a:prstGeom>
        </p:spPr>
      </p:pic>
      <p:sp>
        <p:nvSpPr>
          <p:cNvPr id="6" name="Rectangle 5"/>
          <p:cNvSpPr/>
          <p:nvPr/>
        </p:nvSpPr>
        <p:spPr>
          <a:xfrm>
            <a:off x="-29964" y="-3998"/>
            <a:ext cx="9396536" cy="6893380"/>
          </a:xfrm>
          <a:prstGeom prst="rect">
            <a:avLst/>
          </a:prstGeom>
          <a:gradFill flip="none" rotWithShape="1">
            <a:gsLst>
              <a:gs pos="38000">
                <a:schemeClr val="tx1">
                  <a:alpha val="0"/>
                </a:schemeClr>
              </a:gs>
              <a:gs pos="78000">
                <a:schemeClr val="tx1">
                  <a:alpha val="39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grpSp>
        <p:nvGrpSpPr>
          <p:cNvPr id="9" name="Group 8"/>
          <p:cNvGrpSpPr/>
          <p:nvPr/>
        </p:nvGrpSpPr>
        <p:grpSpPr>
          <a:xfrm>
            <a:off x="539552" y="-171400"/>
            <a:ext cx="8845550" cy="6702440"/>
            <a:chOff x="-839108" y="-565602"/>
            <a:chExt cx="8845550" cy="6702440"/>
          </a:xfrm>
        </p:grpSpPr>
        <p:sp>
          <p:nvSpPr>
            <p:cNvPr id="10" name="Title 3"/>
            <p:cNvSpPr txBox="1">
              <a:spLocks/>
            </p:cNvSpPr>
            <p:nvPr/>
          </p:nvSpPr>
          <p:spPr>
            <a:xfrm>
              <a:off x="-732268" y="3831244"/>
              <a:ext cx="5848350" cy="2305594"/>
            </a:xfrm>
            <a:prstGeom prst="rect">
              <a:avLst/>
            </a:prstGeom>
            <a:effectLst/>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80000"/>
                </a:lnSpc>
              </a:pPr>
              <a:endParaRPr lang="en-GB" sz="5400" dirty="0">
                <a:solidFill>
                  <a:schemeClr val="bg1">
                    <a:alpha val="90000"/>
                  </a:schemeClr>
                </a:solidFill>
                <a:latin typeface="Roboto Condensed" panose="02000000000000000000" pitchFamily="2" charset="0"/>
                <a:ea typeface="Roboto Condensed" panose="02000000000000000000" pitchFamily="2" charset="0"/>
                <a:cs typeface="Lato Medium" panose="020F0502020204030203" pitchFamily="34" charset="0"/>
              </a:endParaRPr>
            </a:p>
            <a:p>
              <a:pPr>
                <a:lnSpc>
                  <a:spcPct val="80000"/>
                </a:lnSpc>
              </a:pPr>
              <a:r>
                <a:rPr lang="en-GB" sz="5400" dirty="0">
                  <a:solidFill>
                    <a:schemeClr val="bg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Respiratory System During Exercise</a:t>
              </a:r>
            </a:p>
          </p:txBody>
        </p:sp>
        <p:sp>
          <p:nvSpPr>
            <p:cNvPr id="11" name="Rectangle 10"/>
            <p:cNvSpPr/>
            <p:nvPr/>
          </p:nvSpPr>
          <p:spPr>
            <a:xfrm>
              <a:off x="-839108" y="-565602"/>
              <a:ext cx="8845550" cy="6531040"/>
            </a:xfrm>
            <a:prstGeom prst="rect">
              <a:avLst/>
            </a:prstGeom>
            <a:noFill/>
            <a:ln w="19050">
              <a:solidFill>
                <a:schemeClr val="bg1">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bg1"/>
                </a:solidFill>
                <a:latin typeface="Roboto Condensed" panose="02000000000000000000" pitchFamily="2" charset="0"/>
                <a:ea typeface="Roboto Condensed" panose="02000000000000000000" pitchFamily="2" charset="0"/>
                <a:cs typeface="Lato Heavy" panose="020F0502020204030203" pitchFamily="34" charset="0"/>
              </a:endParaRPr>
            </a:p>
          </p:txBody>
        </p:sp>
        <p:sp>
          <p:nvSpPr>
            <p:cNvPr id="12" name="Rectangle 11"/>
            <p:cNvSpPr/>
            <p:nvPr/>
          </p:nvSpPr>
          <p:spPr>
            <a:xfrm>
              <a:off x="-732268" y="3792458"/>
              <a:ext cx="6027127" cy="898524"/>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GB" sz="2000" dirty="0">
                  <a:solidFill>
                    <a:schemeClr val="bg1">
                      <a:alpha val="90000"/>
                    </a:schemeClr>
                  </a:solidFill>
                  <a:latin typeface="Roboto Condensed Light" panose="02000000000000000000" pitchFamily="2" charset="0"/>
                  <a:ea typeface="Roboto Condensed Light" panose="02000000000000000000" pitchFamily="2" charset="0"/>
                  <a:cs typeface="Lato Light" panose="020F0502020204030203" pitchFamily="34" charset="0"/>
                </a:rPr>
                <a:t>3.1.1.3 Respiratory Systems</a:t>
              </a:r>
            </a:p>
          </p:txBody>
        </p:sp>
      </p:grpSp>
      <p:sp>
        <p:nvSpPr>
          <p:cNvPr id="16" name="TextBox 15"/>
          <p:cNvSpPr txBox="1"/>
          <p:nvPr/>
        </p:nvSpPr>
        <p:spPr>
          <a:xfrm>
            <a:off x="7722333" y="6598158"/>
            <a:ext cx="1453608" cy="255389"/>
          </a:xfrm>
          <a:prstGeom prst="roundRect">
            <a:avLst/>
          </a:prstGeom>
          <a:noFill/>
        </p:spPr>
        <p:txBody>
          <a:bodyPr wrap="square" rtlCol="0">
            <a:spAutoFit/>
          </a:bodyPr>
          <a:lstStyle/>
          <a:p>
            <a:pPr algn="ctr"/>
            <a:r>
              <a:rPr lang="en-GB" sz="900" dirty="0">
                <a:solidFill>
                  <a:schemeClr val="bg1"/>
                </a:solidFill>
                <a:latin typeface="Roboto Condensed" panose="02000000000000000000" pitchFamily="2" charset="0"/>
              </a:rPr>
              <a:t>© ZigZag Education, </a:t>
            </a:r>
            <a:r>
              <a:rPr lang="en-GB" sz="900" dirty="0" smtClean="0">
                <a:solidFill>
                  <a:schemeClr val="bg1"/>
                </a:solidFill>
                <a:latin typeface="Roboto Condensed" panose="02000000000000000000" pitchFamily="2" charset="0"/>
              </a:rPr>
              <a:t>2019 </a:t>
            </a:r>
            <a:endParaRPr lang="en-GB" sz="900" dirty="0">
              <a:solidFill>
                <a:schemeClr val="bg1"/>
              </a:solidFill>
              <a:latin typeface="Roboto Condensed" panose="02000000000000000000" pitchFamily="2" charset="0"/>
            </a:endParaRPr>
          </a:p>
        </p:txBody>
      </p:sp>
      <p:grpSp>
        <p:nvGrpSpPr>
          <p:cNvPr id="18" name="Group 17"/>
          <p:cNvGrpSpPr/>
          <p:nvPr/>
        </p:nvGrpSpPr>
        <p:grpSpPr>
          <a:xfrm>
            <a:off x="646392" y="404664"/>
            <a:ext cx="1440160" cy="1296144"/>
            <a:chOff x="6098944" y="658054"/>
            <a:chExt cx="1209359" cy="1186770"/>
          </a:xfrm>
        </p:grpSpPr>
        <p:sp>
          <p:nvSpPr>
            <p:cNvPr id="19" name="Oval 18"/>
            <p:cNvSpPr/>
            <p:nvPr/>
          </p:nvSpPr>
          <p:spPr>
            <a:xfrm>
              <a:off x="6110239" y="658054"/>
              <a:ext cx="1186770" cy="1186770"/>
            </a:xfrm>
            <a:prstGeom prst="ellipse">
              <a:avLst/>
            </a:prstGeom>
            <a:solidFill>
              <a:schemeClr val="bg1"/>
            </a:solidFill>
            <a:ln w="19050">
              <a:solidFill>
                <a:schemeClr val="bg1">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tx1"/>
                </a:solidFill>
                <a:latin typeface="Roboto Condensed" panose="02000000000000000000" pitchFamily="2" charset="0"/>
                <a:ea typeface="Roboto Condensed" panose="02000000000000000000" pitchFamily="2" charset="0"/>
                <a:cs typeface="Lato Heavy" panose="020F0502020204030203" pitchFamily="34" charset="0"/>
              </a:endParaRPr>
            </a:p>
          </p:txBody>
        </p:sp>
        <p:sp>
          <p:nvSpPr>
            <p:cNvPr id="20" name="Subtitle 4"/>
            <p:cNvSpPr txBox="1">
              <a:spLocks/>
            </p:cNvSpPr>
            <p:nvPr/>
          </p:nvSpPr>
          <p:spPr>
            <a:xfrm>
              <a:off x="6098944" y="922716"/>
              <a:ext cx="1209359" cy="658381"/>
            </a:xfrm>
            <a:prstGeom prst="rect">
              <a:avLst/>
            </a:prstGeom>
            <a:noFill/>
            <a:ln w="38100">
              <a:noFill/>
            </a:ln>
            <a:effectLst/>
            <a:scene3d>
              <a:camera prst="orthographicFront">
                <a:rot lat="0" lon="0" rev="0"/>
              </a:camera>
              <a:lightRig rig="contrasting" dir="t">
                <a:rot lat="0" lon="0" rev="1500000"/>
              </a:lightRig>
            </a:scene3d>
            <a:sp3d prstMaterial="meta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b="1" dirty="0">
                  <a:latin typeface="Roboto Condensed" panose="02000000000000000000" pitchFamily="2" charset="0"/>
                  <a:ea typeface="Roboto Condensed" panose="02000000000000000000" pitchFamily="2" charset="0"/>
                </a:rPr>
                <a:t>Section A</a:t>
              </a:r>
              <a:br>
                <a:rPr lang="en-GB" sz="1400" b="1" dirty="0">
                  <a:latin typeface="Roboto Condensed" panose="02000000000000000000" pitchFamily="2" charset="0"/>
                  <a:ea typeface="Roboto Condensed" panose="02000000000000000000" pitchFamily="2" charset="0"/>
                </a:rPr>
              </a:br>
              <a:r>
                <a:rPr lang="en-GB" sz="1400" dirty="0">
                  <a:latin typeface="Roboto Condensed" panose="02000000000000000000" pitchFamily="2" charset="0"/>
                  <a:ea typeface="Roboto Condensed" panose="02000000000000000000" pitchFamily="2" charset="0"/>
                </a:rPr>
                <a:t>Applied Anatomy and Physiology</a:t>
              </a:r>
              <a:endParaRPr lang="en-GB" sz="1200" i="1" dirty="0">
                <a:latin typeface="Roboto Condensed" panose="02000000000000000000" pitchFamily="2" charset="0"/>
                <a:ea typeface="Roboto Condensed" panose="02000000000000000000" pitchFamily="2" charset="0"/>
              </a:endParaRPr>
            </a:p>
            <a:p>
              <a:pPr algn="ctr"/>
              <a:endParaRPr lang="en-GB" sz="1200" dirty="0">
                <a:latin typeface="Roboto Condensed" panose="02000000000000000000" pitchFamily="2" charset="0"/>
                <a:ea typeface="Roboto Condensed" panose="02000000000000000000" pitchFamily="2" charset="0"/>
              </a:endParaRPr>
            </a:p>
          </p:txBody>
        </p:sp>
      </p:grpSp>
    </p:spTree>
    <p:custDataLst>
      <p:tags r:id="rId1"/>
    </p:custDataLst>
    <p:extLst>
      <p:ext uri="{BB962C8B-B14F-4D97-AF65-F5344CB8AC3E}">
        <p14:creationId xmlns:p14="http://schemas.microsoft.com/office/powerpoint/2010/main" val="4763932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1" y="4951228"/>
            <a:ext cx="9191626" cy="1934158"/>
            <a:chOff x="-1" y="4951228"/>
            <a:chExt cx="9191626" cy="1934158"/>
          </a:xfrm>
        </p:grpSpPr>
        <p:pic>
          <p:nvPicPr>
            <p:cNvPr id="54" name="Picture 53"/>
            <p:cNvPicPr>
              <a:picLocks noChangeAspect="1"/>
            </p:cNvPicPr>
            <p:nvPr/>
          </p:nvPicPr>
          <p:blipFill rotWithShape="1">
            <a:blip r:embed="rId4" cstate="print">
              <a:extLst>
                <a:ext uri="{28A0092B-C50C-407E-A947-70E740481C1C}">
                  <a14:useLocalDpi xmlns:a14="http://schemas.microsoft.com/office/drawing/2010/main" val="0"/>
                </a:ext>
              </a:extLst>
            </a:blip>
            <a:srcRect l="399" t="63795" r="-399" b="22770"/>
            <a:stretch/>
          </p:blipFill>
          <p:spPr>
            <a:xfrm>
              <a:off x="0" y="5013176"/>
              <a:ext cx="9191625" cy="1872209"/>
            </a:xfrm>
            <a:prstGeom prst="rect">
              <a:avLst/>
            </a:prstGeom>
          </p:spPr>
        </p:pic>
        <p:sp>
          <p:nvSpPr>
            <p:cNvPr id="52" name="Rectangle 51"/>
            <p:cNvSpPr/>
            <p:nvPr/>
          </p:nvSpPr>
          <p:spPr>
            <a:xfrm rot="10800000" flipV="1">
              <a:off x="-1" y="4951228"/>
              <a:ext cx="9149810" cy="1934158"/>
            </a:xfrm>
            <a:prstGeom prst="rect">
              <a:avLst/>
            </a:prstGeom>
            <a:gradFill flip="none" rotWithShape="1">
              <a:gsLst>
                <a:gs pos="4000">
                  <a:schemeClr val="accent5">
                    <a:lumMod val="0"/>
                    <a:lumOff val="100000"/>
                  </a:schemeClr>
                </a:gs>
                <a:gs pos="100000">
                  <a:schemeClr val="bg1">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grpSp>
      <p:graphicFrame>
        <p:nvGraphicFramePr>
          <p:cNvPr id="7" name="Table 6"/>
          <p:cNvGraphicFramePr>
            <a:graphicFrameLocks noGrp="1"/>
          </p:cNvGraphicFramePr>
          <p:nvPr>
            <p:extLst>
              <p:ext uri="{D42A27DB-BD31-4B8C-83A1-F6EECF244321}">
                <p14:modId xmlns:p14="http://schemas.microsoft.com/office/powerpoint/2010/main" val="2424847645"/>
              </p:ext>
            </p:extLst>
          </p:nvPr>
        </p:nvGraphicFramePr>
        <p:xfrm>
          <a:off x="1367644" y="2686362"/>
          <a:ext cx="6552728" cy="1323435"/>
        </p:xfrm>
        <a:graphic>
          <a:graphicData uri="http://schemas.openxmlformats.org/drawingml/2006/table">
            <a:tbl>
              <a:tblPr firstRow="1" firstCol="1" bandRow="1">
                <a:tableStyleId>{21E4AEA4-8DFA-4A89-87EB-49C32662AFE0}</a:tableStyleId>
              </a:tblPr>
              <a:tblGrid>
                <a:gridCol w="2088232">
                  <a:extLst>
                    <a:ext uri="{9D8B030D-6E8A-4147-A177-3AD203B41FA5}">
                      <a16:colId xmlns="" xmlns:a16="http://schemas.microsoft.com/office/drawing/2014/main" val="20000"/>
                    </a:ext>
                  </a:extLst>
                </a:gridCol>
                <a:gridCol w="599798">
                  <a:extLst>
                    <a:ext uri="{9D8B030D-6E8A-4147-A177-3AD203B41FA5}">
                      <a16:colId xmlns="" xmlns:a16="http://schemas.microsoft.com/office/drawing/2014/main" val="20001"/>
                    </a:ext>
                  </a:extLst>
                </a:gridCol>
                <a:gridCol w="2234556">
                  <a:extLst>
                    <a:ext uri="{9D8B030D-6E8A-4147-A177-3AD203B41FA5}">
                      <a16:colId xmlns="" xmlns:a16="http://schemas.microsoft.com/office/drawing/2014/main" val="20002"/>
                    </a:ext>
                  </a:extLst>
                </a:gridCol>
                <a:gridCol w="847228">
                  <a:extLst>
                    <a:ext uri="{9D8B030D-6E8A-4147-A177-3AD203B41FA5}">
                      <a16:colId xmlns="" xmlns:a16="http://schemas.microsoft.com/office/drawing/2014/main" val="20003"/>
                    </a:ext>
                  </a:extLst>
                </a:gridCol>
                <a:gridCol w="782914">
                  <a:extLst>
                    <a:ext uri="{9D8B030D-6E8A-4147-A177-3AD203B41FA5}">
                      <a16:colId xmlns="" xmlns:a16="http://schemas.microsoft.com/office/drawing/2014/main" val="20004"/>
                    </a:ext>
                  </a:extLst>
                </a:gridCol>
              </a:tblGrid>
              <a:tr h="315323">
                <a:tc>
                  <a:txBody>
                    <a:bodyPr/>
                    <a:lstStyle/>
                    <a:p>
                      <a:pPr algn="ctr">
                        <a:spcAft>
                          <a:spcPts val="0"/>
                        </a:spcAft>
                      </a:pPr>
                      <a:r>
                        <a:rPr lang="en-GB" sz="1100" dirty="0">
                          <a:effectLst/>
                          <a:latin typeface="Roboto Condensed" panose="02000000000000000000" pitchFamily="2" charset="0"/>
                        </a:rPr>
                        <a:t>Respiratory measurements</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tc>
                  <a:txBody>
                    <a:bodyPr/>
                    <a:lstStyle/>
                    <a:p>
                      <a:pPr algn="ctr">
                        <a:spcAft>
                          <a:spcPts val="0"/>
                        </a:spcAft>
                      </a:pPr>
                      <a:r>
                        <a:rPr lang="en-GB" sz="1100" dirty="0">
                          <a:effectLst/>
                          <a:latin typeface="Roboto Condensed" panose="02000000000000000000" pitchFamily="2" charset="0"/>
                        </a:rPr>
                        <a:t>At rest</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tc>
                  <a:txBody>
                    <a:bodyPr/>
                    <a:lstStyle/>
                    <a:p>
                      <a:pPr algn="ctr">
                        <a:spcAft>
                          <a:spcPts val="0"/>
                        </a:spcAft>
                      </a:pPr>
                      <a:r>
                        <a:rPr lang="en-GB" sz="1100" dirty="0">
                          <a:effectLst/>
                          <a:latin typeface="Roboto Condensed" panose="02000000000000000000" pitchFamily="2" charset="0"/>
                        </a:rPr>
                        <a:t>Typical value at </a:t>
                      </a:r>
                      <a:br>
                        <a:rPr lang="en-GB" sz="1100" dirty="0">
                          <a:effectLst/>
                          <a:latin typeface="Roboto Condensed" panose="02000000000000000000" pitchFamily="2" charset="0"/>
                        </a:rPr>
                      </a:br>
                      <a:r>
                        <a:rPr lang="en-GB" sz="1100" dirty="0">
                          <a:effectLst/>
                          <a:latin typeface="Roboto Condensed" panose="02000000000000000000" pitchFamily="2" charset="0"/>
                        </a:rPr>
                        <a:t>moderate-intensity exercise</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tc>
                  <a:txBody>
                    <a:bodyPr/>
                    <a:lstStyle/>
                    <a:p>
                      <a:pPr algn="ctr">
                        <a:spcAft>
                          <a:spcPts val="0"/>
                        </a:spcAft>
                      </a:pPr>
                      <a:r>
                        <a:rPr lang="en-GB" sz="1100" dirty="0">
                          <a:effectLst/>
                          <a:latin typeface="Roboto Condensed" panose="02000000000000000000" pitchFamily="2" charset="0"/>
                        </a:rPr>
                        <a:t>Difference</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tc>
                  <a:txBody>
                    <a:bodyPr/>
                    <a:lstStyle/>
                    <a:p>
                      <a:pPr algn="ctr">
                        <a:spcAft>
                          <a:spcPts val="0"/>
                        </a:spcAft>
                      </a:pPr>
                      <a:r>
                        <a:rPr lang="en-GB" sz="1100" dirty="0">
                          <a:effectLst/>
                          <a:latin typeface="Roboto Condensed" panose="02000000000000000000" pitchFamily="2" charset="0"/>
                        </a:rPr>
                        <a:t>Effect</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extLst>
                  <a:ext uri="{0D108BD9-81ED-4DB2-BD59-A6C34878D82A}">
                    <a16:rowId xmlns="" xmlns:a16="http://schemas.microsoft.com/office/drawing/2014/main" val="10000"/>
                  </a:ext>
                </a:extLst>
              </a:tr>
              <a:tr h="329385">
                <a:tc>
                  <a:txBody>
                    <a:bodyPr/>
                    <a:lstStyle/>
                    <a:p>
                      <a:pPr>
                        <a:spcAft>
                          <a:spcPts val="0"/>
                        </a:spcAft>
                      </a:pPr>
                      <a:r>
                        <a:rPr lang="en-GB" sz="1100" dirty="0">
                          <a:effectLst/>
                          <a:latin typeface="Roboto Condensed" panose="02000000000000000000" pitchFamily="2" charset="0"/>
                        </a:rPr>
                        <a:t>Breathing frequency (per minute)</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tc>
                  <a:txBody>
                    <a:bodyPr/>
                    <a:lstStyle/>
                    <a:p>
                      <a:pPr algn="ctr">
                        <a:spcAft>
                          <a:spcPts val="0"/>
                        </a:spcAft>
                      </a:pPr>
                      <a:r>
                        <a:rPr lang="en-GB" sz="1100" dirty="0">
                          <a:effectLst/>
                          <a:latin typeface="Roboto Condensed" panose="02000000000000000000" pitchFamily="2" charset="0"/>
                        </a:rPr>
                        <a:t>12</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tc>
                  <a:txBody>
                    <a:bodyPr/>
                    <a:lstStyle/>
                    <a:p>
                      <a:pPr algn="ctr">
                        <a:spcAft>
                          <a:spcPts val="0"/>
                        </a:spcAft>
                      </a:pPr>
                      <a:r>
                        <a:rPr lang="en-GB" sz="1100" dirty="0">
                          <a:effectLst/>
                          <a:latin typeface="Roboto Condensed" panose="02000000000000000000" pitchFamily="2" charset="0"/>
                        </a:rPr>
                        <a:t>28</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tc>
                  <a:txBody>
                    <a:bodyPr/>
                    <a:lstStyle/>
                    <a:p>
                      <a:pPr algn="ctr">
                        <a:spcAft>
                          <a:spcPts val="0"/>
                        </a:spcAft>
                      </a:pPr>
                      <a:r>
                        <a:rPr lang="en-GB" sz="1100" dirty="0">
                          <a:effectLst/>
                          <a:latin typeface="Roboto Condensed" panose="02000000000000000000" pitchFamily="2" charset="0"/>
                        </a:rPr>
                        <a:t>16</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tc>
                  <a:txBody>
                    <a:bodyPr/>
                    <a:lstStyle/>
                    <a:p>
                      <a:pPr algn="ctr">
                        <a:spcAft>
                          <a:spcPts val="0"/>
                        </a:spcAft>
                      </a:pPr>
                      <a:r>
                        <a:rPr lang="en-GB" sz="1100" dirty="0">
                          <a:effectLst/>
                          <a:latin typeface="Roboto Condensed" panose="02000000000000000000" pitchFamily="2" charset="0"/>
                        </a:rPr>
                        <a:t>Increased</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extLst>
                  <a:ext uri="{0D108BD9-81ED-4DB2-BD59-A6C34878D82A}">
                    <a16:rowId xmlns="" xmlns:a16="http://schemas.microsoft.com/office/drawing/2014/main" val="10001"/>
                  </a:ext>
                </a:extLst>
              </a:tr>
              <a:tr h="329385">
                <a:tc>
                  <a:txBody>
                    <a:bodyPr/>
                    <a:lstStyle/>
                    <a:p>
                      <a:pPr>
                        <a:spcAft>
                          <a:spcPts val="0"/>
                        </a:spcAft>
                      </a:pPr>
                      <a:r>
                        <a:rPr lang="en-GB" sz="1100" dirty="0">
                          <a:effectLst/>
                          <a:latin typeface="Roboto Condensed" panose="02000000000000000000" pitchFamily="2" charset="0"/>
                        </a:rPr>
                        <a:t>Tidal volume (ml)</a:t>
                      </a:r>
                    </a:p>
                  </a:txBody>
                  <a:tcPr marL="68580" marR="68580" marT="0" marB="0" anchor="ctr"/>
                </a:tc>
                <a:tc>
                  <a:txBody>
                    <a:bodyPr/>
                    <a:lstStyle/>
                    <a:p>
                      <a:pPr algn="ctr">
                        <a:spcAft>
                          <a:spcPts val="0"/>
                        </a:spcAft>
                      </a:pPr>
                      <a:r>
                        <a:rPr lang="en-GB" sz="1100" dirty="0">
                          <a:effectLst/>
                          <a:latin typeface="Roboto Condensed" panose="02000000000000000000" pitchFamily="2" charset="0"/>
                        </a:rPr>
                        <a:t>500</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tc>
                  <a:txBody>
                    <a:bodyPr/>
                    <a:lstStyle/>
                    <a:p>
                      <a:pPr algn="ctr">
                        <a:spcAft>
                          <a:spcPts val="0"/>
                        </a:spcAft>
                      </a:pPr>
                      <a:r>
                        <a:rPr lang="en-GB" sz="1100" dirty="0">
                          <a:effectLst/>
                          <a:latin typeface="Roboto Condensed" panose="02000000000000000000" pitchFamily="2" charset="0"/>
                        </a:rPr>
                        <a:t>3000</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tc>
                  <a:txBody>
                    <a:bodyPr/>
                    <a:lstStyle/>
                    <a:p>
                      <a:pPr algn="ctr">
                        <a:spcAft>
                          <a:spcPts val="0"/>
                        </a:spcAft>
                      </a:pPr>
                      <a:r>
                        <a:rPr lang="en-GB" sz="1100" dirty="0">
                          <a:effectLst/>
                          <a:latin typeface="Roboto Condensed" panose="02000000000000000000" pitchFamily="2" charset="0"/>
                        </a:rPr>
                        <a:t>2500</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tc>
                  <a:txBody>
                    <a:bodyPr/>
                    <a:lstStyle/>
                    <a:p>
                      <a:pPr algn="ctr">
                        <a:spcAft>
                          <a:spcPts val="0"/>
                        </a:spcAft>
                      </a:pPr>
                      <a:r>
                        <a:rPr lang="en-GB" sz="1100" dirty="0">
                          <a:effectLst/>
                          <a:latin typeface="Roboto Condensed" panose="02000000000000000000" pitchFamily="2" charset="0"/>
                        </a:rPr>
                        <a:t>Increased</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extLst>
                  <a:ext uri="{0D108BD9-81ED-4DB2-BD59-A6C34878D82A}">
                    <a16:rowId xmlns="" xmlns:a16="http://schemas.microsoft.com/office/drawing/2014/main" val="10002"/>
                  </a:ext>
                </a:extLst>
              </a:tr>
              <a:tr h="329385">
                <a:tc>
                  <a:txBody>
                    <a:bodyPr/>
                    <a:lstStyle/>
                    <a:p>
                      <a:pPr>
                        <a:spcAft>
                          <a:spcPts val="0"/>
                        </a:spcAft>
                      </a:pPr>
                      <a:r>
                        <a:rPr lang="en-GB" sz="1100" dirty="0">
                          <a:effectLst/>
                          <a:latin typeface="Roboto Condensed" panose="02000000000000000000" pitchFamily="2" charset="0"/>
                        </a:rPr>
                        <a:t>Minute ventilation (l/min)</a:t>
                      </a:r>
                    </a:p>
                  </a:txBody>
                  <a:tcPr marL="68580" marR="68580" marT="0" marB="0" anchor="ctr"/>
                </a:tc>
                <a:tc>
                  <a:txBody>
                    <a:bodyPr/>
                    <a:lstStyle/>
                    <a:p>
                      <a:pPr algn="ctr">
                        <a:spcAft>
                          <a:spcPts val="0"/>
                        </a:spcAft>
                      </a:pPr>
                      <a:r>
                        <a:rPr lang="en-GB" sz="1100" dirty="0">
                          <a:effectLst/>
                          <a:latin typeface="Roboto Condensed" panose="02000000000000000000" pitchFamily="2" charset="0"/>
                        </a:rPr>
                        <a:t>6</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tc>
                  <a:txBody>
                    <a:bodyPr/>
                    <a:lstStyle/>
                    <a:p>
                      <a:pPr algn="ctr">
                        <a:spcAft>
                          <a:spcPts val="0"/>
                        </a:spcAft>
                      </a:pPr>
                      <a:r>
                        <a:rPr lang="en-GB" sz="1100" dirty="0">
                          <a:effectLst/>
                          <a:latin typeface="Roboto Condensed" panose="02000000000000000000" pitchFamily="2" charset="0"/>
                        </a:rPr>
                        <a:t>8.4</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tc>
                  <a:txBody>
                    <a:bodyPr/>
                    <a:lstStyle/>
                    <a:p>
                      <a:pPr algn="ctr">
                        <a:spcAft>
                          <a:spcPts val="0"/>
                        </a:spcAft>
                      </a:pPr>
                      <a:r>
                        <a:rPr lang="en-GB" sz="1100" dirty="0">
                          <a:effectLst/>
                          <a:latin typeface="Roboto Condensed" panose="02000000000000000000" pitchFamily="2" charset="0"/>
                        </a:rPr>
                        <a:t>2.4</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tc>
                  <a:txBody>
                    <a:bodyPr/>
                    <a:lstStyle/>
                    <a:p>
                      <a:pPr algn="ctr">
                        <a:spcAft>
                          <a:spcPts val="0"/>
                        </a:spcAft>
                      </a:pPr>
                      <a:r>
                        <a:rPr lang="en-GB" sz="1100" dirty="0">
                          <a:effectLst/>
                          <a:latin typeface="Roboto Condensed" panose="02000000000000000000" pitchFamily="2" charset="0"/>
                        </a:rPr>
                        <a:t>Increased</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extLst>
                  <a:ext uri="{0D108BD9-81ED-4DB2-BD59-A6C34878D82A}">
                    <a16:rowId xmlns="" xmlns:a16="http://schemas.microsoft.com/office/drawing/2014/main" val="10003"/>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196826538"/>
              </p:ext>
            </p:extLst>
          </p:nvPr>
        </p:nvGraphicFramePr>
        <p:xfrm>
          <a:off x="1281653" y="5074153"/>
          <a:ext cx="6952955" cy="1417020"/>
        </p:xfrm>
        <a:graphic>
          <a:graphicData uri="http://schemas.openxmlformats.org/drawingml/2006/table">
            <a:tbl>
              <a:tblPr firstRow="1" firstCol="1" bandRow="1">
                <a:tableStyleId>{5C22544A-7EE6-4342-B048-85BDC9FD1C3A}</a:tableStyleId>
              </a:tblPr>
              <a:tblGrid>
                <a:gridCol w="2260321">
                  <a:extLst>
                    <a:ext uri="{9D8B030D-6E8A-4147-A177-3AD203B41FA5}">
                      <a16:colId xmlns="" xmlns:a16="http://schemas.microsoft.com/office/drawing/2014/main" val="20000"/>
                    </a:ext>
                  </a:extLst>
                </a:gridCol>
                <a:gridCol w="591890">
                  <a:extLst>
                    <a:ext uri="{9D8B030D-6E8A-4147-A177-3AD203B41FA5}">
                      <a16:colId xmlns="" xmlns:a16="http://schemas.microsoft.com/office/drawing/2014/main" val="20001"/>
                    </a:ext>
                  </a:extLst>
                </a:gridCol>
                <a:gridCol w="2242102">
                  <a:extLst>
                    <a:ext uri="{9D8B030D-6E8A-4147-A177-3AD203B41FA5}">
                      <a16:colId xmlns="" xmlns:a16="http://schemas.microsoft.com/office/drawing/2014/main" val="20002"/>
                    </a:ext>
                  </a:extLst>
                </a:gridCol>
                <a:gridCol w="936104">
                  <a:extLst>
                    <a:ext uri="{9D8B030D-6E8A-4147-A177-3AD203B41FA5}">
                      <a16:colId xmlns="" xmlns:a16="http://schemas.microsoft.com/office/drawing/2014/main" val="20003"/>
                    </a:ext>
                  </a:extLst>
                </a:gridCol>
                <a:gridCol w="922538">
                  <a:extLst>
                    <a:ext uri="{9D8B030D-6E8A-4147-A177-3AD203B41FA5}">
                      <a16:colId xmlns="" xmlns:a16="http://schemas.microsoft.com/office/drawing/2014/main" val="20004"/>
                    </a:ext>
                  </a:extLst>
                </a:gridCol>
              </a:tblGrid>
              <a:tr h="406921">
                <a:tc>
                  <a:txBody>
                    <a:bodyPr/>
                    <a:lstStyle/>
                    <a:p>
                      <a:pPr algn="ctr">
                        <a:spcAft>
                          <a:spcPts val="0"/>
                        </a:spcAft>
                      </a:pPr>
                      <a:r>
                        <a:rPr lang="en-GB" sz="1100" dirty="0">
                          <a:effectLst/>
                          <a:latin typeface="Roboto Condensed" panose="02000000000000000000" pitchFamily="2" charset="0"/>
                        </a:rPr>
                        <a:t>Respiratory measurements</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tc>
                  <a:txBody>
                    <a:bodyPr/>
                    <a:lstStyle/>
                    <a:p>
                      <a:pPr algn="ctr">
                        <a:spcAft>
                          <a:spcPts val="0"/>
                        </a:spcAft>
                      </a:pPr>
                      <a:r>
                        <a:rPr lang="en-GB" sz="1100" dirty="0">
                          <a:effectLst/>
                          <a:latin typeface="Roboto Condensed" panose="02000000000000000000" pitchFamily="2" charset="0"/>
                        </a:rPr>
                        <a:t>At rest</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tc>
                  <a:txBody>
                    <a:bodyPr/>
                    <a:lstStyle/>
                    <a:p>
                      <a:pPr algn="ctr">
                        <a:spcAft>
                          <a:spcPts val="0"/>
                        </a:spcAft>
                      </a:pPr>
                      <a:r>
                        <a:rPr lang="en-GB" sz="1100" dirty="0">
                          <a:effectLst/>
                          <a:latin typeface="Roboto Condensed" panose="02000000000000000000" pitchFamily="2" charset="0"/>
                        </a:rPr>
                        <a:t>Typical value at </a:t>
                      </a:r>
                      <a:br>
                        <a:rPr lang="en-GB" sz="1100" dirty="0">
                          <a:effectLst/>
                          <a:latin typeface="Roboto Condensed" panose="02000000000000000000" pitchFamily="2" charset="0"/>
                        </a:rPr>
                      </a:br>
                      <a:r>
                        <a:rPr lang="en-GB" sz="1100" dirty="0">
                          <a:effectLst/>
                          <a:latin typeface="Roboto Condensed" panose="02000000000000000000" pitchFamily="2" charset="0"/>
                        </a:rPr>
                        <a:t>high-intensity exercise</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tc>
                  <a:txBody>
                    <a:bodyPr/>
                    <a:lstStyle/>
                    <a:p>
                      <a:pPr algn="ctr">
                        <a:spcAft>
                          <a:spcPts val="0"/>
                        </a:spcAft>
                      </a:pPr>
                      <a:r>
                        <a:rPr lang="en-GB" sz="1100" dirty="0">
                          <a:effectLst/>
                          <a:latin typeface="Roboto Condensed" panose="02000000000000000000" pitchFamily="2" charset="0"/>
                        </a:rPr>
                        <a:t>Difference</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tc>
                  <a:txBody>
                    <a:bodyPr/>
                    <a:lstStyle/>
                    <a:p>
                      <a:pPr algn="ctr">
                        <a:spcAft>
                          <a:spcPts val="0"/>
                        </a:spcAft>
                      </a:pPr>
                      <a:r>
                        <a:rPr lang="en-GB" sz="1100" dirty="0">
                          <a:effectLst/>
                          <a:latin typeface="Roboto Condensed" panose="02000000000000000000" pitchFamily="2" charset="0"/>
                        </a:rPr>
                        <a:t>Effect</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extLst>
                  <a:ext uri="{0D108BD9-81ED-4DB2-BD59-A6C34878D82A}">
                    <a16:rowId xmlns="" xmlns:a16="http://schemas.microsoft.com/office/drawing/2014/main" val="10000"/>
                  </a:ext>
                </a:extLst>
              </a:tr>
              <a:tr h="369232">
                <a:tc>
                  <a:txBody>
                    <a:bodyPr/>
                    <a:lstStyle/>
                    <a:p>
                      <a:pPr>
                        <a:spcAft>
                          <a:spcPts val="0"/>
                        </a:spcAft>
                      </a:pPr>
                      <a:r>
                        <a:rPr lang="en-GB" sz="1100" dirty="0">
                          <a:effectLst/>
                          <a:latin typeface="Roboto Condensed" panose="02000000000000000000" pitchFamily="2" charset="0"/>
                        </a:rPr>
                        <a:t>Breathing frequency (per minute)</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tc>
                  <a:txBody>
                    <a:bodyPr/>
                    <a:lstStyle/>
                    <a:p>
                      <a:pPr algn="ctr">
                        <a:spcAft>
                          <a:spcPts val="0"/>
                        </a:spcAft>
                      </a:pPr>
                      <a:r>
                        <a:rPr lang="en-GB" sz="1100" dirty="0">
                          <a:effectLst/>
                          <a:latin typeface="Roboto Condensed" panose="02000000000000000000" pitchFamily="2" charset="0"/>
                        </a:rPr>
                        <a:t>12</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tc>
                  <a:txBody>
                    <a:bodyPr/>
                    <a:lstStyle/>
                    <a:p>
                      <a:pPr algn="ctr">
                        <a:spcAft>
                          <a:spcPts val="0"/>
                        </a:spcAft>
                      </a:pPr>
                      <a:r>
                        <a:rPr lang="en-GB" sz="1100" dirty="0">
                          <a:effectLst/>
                          <a:latin typeface="Roboto Condensed" panose="02000000000000000000" pitchFamily="2" charset="0"/>
                        </a:rPr>
                        <a:t>40</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tc>
                  <a:txBody>
                    <a:bodyPr/>
                    <a:lstStyle/>
                    <a:p>
                      <a:pPr algn="ctr">
                        <a:spcAft>
                          <a:spcPts val="0"/>
                        </a:spcAft>
                      </a:pPr>
                      <a:r>
                        <a:rPr lang="en-GB" sz="1100" dirty="0">
                          <a:effectLst/>
                          <a:latin typeface="Roboto Condensed" panose="02000000000000000000" pitchFamily="2" charset="0"/>
                        </a:rPr>
                        <a:t>28</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tc>
                  <a:txBody>
                    <a:bodyPr/>
                    <a:lstStyle/>
                    <a:p>
                      <a:pPr algn="ctr">
                        <a:lnSpc>
                          <a:spcPct val="95000"/>
                        </a:lnSpc>
                        <a:spcAft>
                          <a:spcPts val="0"/>
                        </a:spcAft>
                      </a:pPr>
                      <a:r>
                        <a:rPr lang="en-GB" sz="1100" dirty="0">
                          <a:effectLst/>
                          <a:latin typeface="Roboto Condensed" panose="02000000000000000000" pitchFamily="2" charset="0"/>
                        </a:rPr>
                        <a:t>Increased significantly</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extLst>
                  <a:ext uri="{0D108BD9-81ED-4DB2-BD59-A6C34878D82A}">
                    <a16:rowId xmlns="" xmlns:a16="http://schemas.microsoft.com/office/drawing/2014/main" val="10001"/>
                  </a:ext>
                </a:extLst>
              </a:tr>
              <a:tr h="322351">
                <a:tc>
                  <a:txBody>
                    <a:bodyPr/>
                    <a:lstStyle/>
                    <a:p>
                      <a:pPr>
                        <a:spcAft>
                          <a:spcPts val="0"/>
                        </a:spcAft>
                      </a:pPr>
                      <a:r>
                        <a:rPr lang="en-GB" sz="1100" dirty="0">
                          <a:effectLst/>
                          <a:latin typeface="Roboto Condensed" panose="02000000000000000000" pitchFamily="2" charset="0"/>
                        </a:rPr>
                        <a:t>Tidal volume (ml)</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tc>
                  <a:txBody>
                    <a:bodyPr/>
                    <a:lstStyle/>
                    <a:p>
                      <a:pPr algn="ctr">
                        <a:spcAft>
                          <a:spcPts val="0"/>
                        </a:spcAft>
                      </a:pPr>
                      <a:r>
                        <a:rPr lang="en-GB" sz="1100" dirty="0">
                          <a:effectLst/>
                          <a:latin typeface="Roboto Condensed" panose="02000000000000000000" pitchFamily="2" charset="0"/>
                        </a:rPr>
                        <a:t>500</a:t>
                      </a:r>
                    </a:p>
                  </a:txBody>
                  <a:tcPr marL="68580" marR="68580" marT="0" marB="0" anchor="ctr"/>
                </a:tc>
                <a:tc>
                  <a:txBody>
                    <a:bodyPr/>
                    <a:lstStyle/>
                    <a:p>
                      <a:pPr algn="ctr">
                        <a:spcAft>
                          <a:spcPts val="0"/>
                        </a:spcAft>
                      </a:pPr>
                      <a:r>
                        <a:rPr lang="en-GB" sz="1100" dirty="0">
                          <a:effectLst/>
                          <a:latin typeface="Roboto Condensed" panose="02000000000000000000" pitchFamily="2" charset="0"/>
                        </a:rPr>
                        <a:t>~4500</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tc>
                  <a:txBody>
                    <a:bodyPr/>
                    <a:lstStyle/>
                    <a:p>
                      <a:pPr algn="ctr">
                        <a:spcAft>
                          <a:spcPts val="0"/>
                        </a:spcAft>
                      </a:pPr>
                      <a:r>
                        <a:rPr lang="en-GB" sz="1100" dirty="0">
                          <a:effectLst/>
                          <a:latin typeface="Roboto Condensed" panose="02000000000000000000" pitchFamily="2" charset="0"/>
                        </a:rPr>
                        <a:t>4000</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tc>
                  <a:txBody>
                    <a:bodyPr/>
                    <a:lstStyle/>
                    <a:p>
                      <a:pPr algn="ctr">
                        <a:lnSpc>
                          <a:spcPct val="95000"/>
                        </a:lnSpc>
                        <a:spcAft>
                          <a:spcPts val="0"/>
                        </a:spcAft>
                      </a:pPr>
                      <a:r>
                        <a:rPr lang="en-GB" sz="1100" dirty="0">
                          <a:effectLst/>
                          <a:latin typeface="Roboto Condensed" panose="02000000000000000000" pitchFamily="2" charset="0"/>
                        </a:rPr>
                        <a:t>Increased significantly</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extLst>
                  <a:ext uri="{0D108BD9-81ED-4DB2-BD59-A6C34878D82A}">
                    <a16:rowId xmlns="" xmlns:a16="http://schemas.microsoft.com/office/drawing/2014/main" val="10002"/>
                  </a:ext>
                </a:extLst>
              </a:tr>
              <a:tr h="275470">
                <a:tc>
                  <a:txBody>
                    <a:bodyPr/>
                    <a:lstStyle/>
                    <a:p>
                      <a:pPr>
                        <a:spcAft>
                          <a:spcPts val="0"/>
                        </a:spcAft>
                      </a:pPr>
                      <a:r>
                        <a:rPr lang="en-GB" sz="1100" dirty="0">
                          <a:effectLst/>
                          <a:latin typeface="Roboto Condensed" panose="02000000000000000000" pitchFamily="2" charset="0"/>
                        </a:rPr>
                        <a:t>Minute ventilation (l/min)</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tc>
                  <a:txBody>
                    <a:bodyPr/>
                    <a:lstStyle/>
                    <a:p>
                      <a:pPr algn="ctr">
                        <a:spcAft>
                          <a:spcPts val="0"/>
                        </a:spcAft>
                      </a:pPr>
                      <a:r>
                        <a:rPr lang="en-GB" sz="1100" dirty="0">
                          <a:effectLst/>
                          <a:latin typeface="Roboto Condensed" panose="02000000000000000000" pitchFamily="2" charset="0"/>
                        </a:rPr>
                        <a:t>6</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tc>
                  <a:txBody>
                    <a:bodyPr/>
                    <a:lstStyle/>
                    <a:p>
                      <a:pPr algn="ctr">
                        <a:spcAft>
                          <a:spcPts val="0"/>
                        </a:spcAft>
                      </a:pPr>
                      <a:r>
                        <a:rPr lang="en-GB" sz="1100" dirty="0">
                          <a:effectLst/>
                          <a:latin typeface="Roboto Condensed" panose="02000000000000000000" pitchFamily="2" charset="0"/>
                        </a:rPr>
                        <a:t>~18</a:t>
                      </a:r>
                    </a:p>
                  </a:txBody>
                  <a:tcPr marL="68580" marR="68580" marT="0" marB="0" anchor="ctr"/>
                </a:tc>
                <a:tc>
                  <a:txBody>
                    <a:bodyPr/>
                    <a:lstStyle/>
                    <a:p>
                      <a:pPr algn="ctr">
                        <a:spcAft>
                          <a:spcPts val="0"/>
                        </a:spcAft>
                      </a:pPr>
                      <a:r>
                        <a:rPr lang="en-GB" sz="1100" dirty="0">
                          <a:effectLst/>
                          <a:latin typeface="Roboto Condensed" panose="02000000000000000000" pitchFamily="2" charset="0"/>
                        </a:rPr>
                        <a:t>13</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tc>
                  <a:txBody>
                    <a:bodyPr/>
                    <a:lstStyle/>
                    <a:p>
                      <a:pPr algn="ctr">
                        <a:lnSpc>
                          <a:spcPct val="95000"/>
                        </a:lnSpc>
                        <a:spcAft>
                          <a:spcPts val="0"/>
                        </a:spcAft>
                      </a:pPr>
                      <a:r>
                        <a:rPr lang="en-GB" sz="1100" dirty="0">
                          <a:effectLst/>
                          <a:latin typeface="Roboto Condensed" panose="02000000000000000000" pitchFamily="2" charset="0"/>
                        </a:rPr>
                        <a:t>Increased significantly</a:t>
                      </a:r>
                      <a:endParaRPr lang="en-GB" sz="1100" dirty="0">
                        <a:effectLst/>
                        <a:latin typeface="Roboto Condensed" panose="02000000000000000000" pitchFamily="2" charset="0"/>
                        <a:ea typeface="Roboto Condensed" panose="02000000000000000000" pitchFamily="2" charset="0"/>
                        <a:cs typeface="Times New Roman"/>
                      </a:endParaRPr>
                    </a:p>
                  </a:txBody>
                  <a:tcPr marL="68580" marR="68580" marT="0" marB="0" anchor="ctr"/>
                </a:tc>
                <a:extLst>
                  <a:ext uri="{0D108BD9-81ED-4DB2-BD59-A6C34878D82A}">
                    <a16:rowId xmlns="" xmlns:a16="http://schemas.microsoft.com/office/drawing/2014/main" val="10003"/>
                  </a:ext>
                </a:extLst>
              </a:tr>
            </a:tbl>
          </a:graphicData>
        </a:graphic>
      </p:graphicFrame>
      <p:sp>
        <p:nvSpPr>
          <p:cNvPr id="9" name="TextBox 8"/>
          <p:cNvSpPr txBox="1"/>
          <p:nvPr/>
        </p:nvSpPr>
        <p:spPr>
          <a:xfrm>
            <a:off x="444343" y="4061795"/>
            <a:ext cx="8004794" cy="646331"/>
          </a:xfrm>
          <a:prstGeom prst="rect">
            <a:avLst/>
          </a:prstGeom>
          <a:noFill/>
        </p:spPr>
        <p:txBody>
          <a:bodyPr wrap="square" rtlCol="0">
            <a:spAutoFit/>
          </a:bodyPr>
          <a:lstStyle/>
          <a:p>
            <a:r>
              <a:rPr lang="en-GB" dirty="0">
                <a:solidFill>
                  <a:prstClr val="black"/>
                </a:solidFill>
                <a:latin typeface="Roboto Condensed" panose="02000000000000000000" pitchFamily="2" charset="0"/>
              </a:rPr>
              <a:t>The breathing frequency, tidal volume and minute ventilation all increase from rest to exercise. However, the intensity of your work will determine how much they increase!</a:t>
            </a:r>
          </a:p>
        </p:txBody>
      </p:sp>
      <p:sp>
        <p:nvSpPr>
          <p:cNvPr id="11" name="TextBox 10"/>
          <p:cNvSpPr txBox="1"/>
          <p:nvPr/>
        </p:nvSpPr>
        <p:spPr>
          <a:xfrm>
            <a:off x="498444" y="2267948"/>
            <a:ext cx="5688632" cy="369332"/>
          </a:xfrm>
          <a:prstGeom prst="rect">
            <a:avLst/>
          </a:prstGeom>
          <a:noFill/>
        </p:spPr>
        <p:txBody>
          <a:bodyPr wrap="square" rtlCol="0">
            <a:spAutoFit/>
          </a:bodyPr>
          <a:lstStyle/>
          <a:p>
            <a:r>
              <a:rPr lang="en-GB" b="1" i="1" dirty="0">
                <a:latin typeface="Roboto Condensed" panose="02000000000000000000" pitchFamily="2" charset="0"/>
              </a:rPr>
              <a:t>Moderate-intensity exercise such as </a:t>
            </a:r>
            <a:r>
              <a:rPr lang="en-GB" b="1" i="1" dirty="0" smtClean="0">
                <a:latin typeface="Roboto Condensed" panose="02000000000000000000" pitchFamily="2" charset="0"/>
              </a:rPr>
              <a:t>light jogging</a:t>
            </a:r>
            <a:r>
              <a:rPr lang="en-GB" b="1" i="1" dirty="0">
                <a:latin typeface="Roboto Condensed" panose="02000000000000000000" pitchFamily="2" charset="0"/>
              </a:rPr>
              <a:t>:</a:t>
            </a:r>
          </a:p>
        </p:txBody>
      </p:sp>
      <p:sp>
        <p:nvSpPr>
          <p:cNvPr id="20" name="TextBox 19"/>
          <p:cNvSpPr txBox="1"/>
          <p:nvPr/>
        </p:nvSpPr>
        <p:spPr>
          <a:xfrm>
            <a:off x="1529662" y="4719505"/>
            <a:ext cx="6048672" cy="369332"/>
          </a:xfrm>
          <a:prstGeom prst="rect">
            <a:avLst/>
          </a:prstGeom>
          <a:noFill/>
        </p:spPr>
        <p:txBody>
          <a:bodyPr wrap="square" rtlCol="0">
            <a:spAutoFit/>
          </a:bodyPr>
          <a:lstStyle/>
          <a:p>
            <a:r>
              <a:rPr lang="en-GB" b="1" i="1" dirty="0">
                <a:solidFill>
                  <a:prstClr val="black"/>
                </a:solidFill>
                <a:latin typeface="Roboto Condensed" panose="02000000000000000000" pitchFamily="2" charset="0"/>
              </a:rPr>
              <a:t>High-intensity exercise such as an 800 m race:</a:t>
            </a:r>
          </a:p>
        </p:txBody>
      </p:sp>
      <p:sp>
        <p:nvSpPr>
          <p:cNvPr id="10" name="TextBox 9"/>
          <p:cNvSpPr txBox="1"/>
          <p:nvPr/>
        </p:nvSpPr>
        <p:spPr>
          <a:xfrm>
            <a:off x="3624897" y="3054467"/>
            <a:ext cx="288032" cy="272415"/>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defPPr>
              <a:defRPr lang="en-US"/>
            </a:defPPr>
            <a:lvl1pPr>
              <a:defRPr sz="1400"/>
            </a:lvl1pPr>
          </a:lstStyle>
          <a:p>
            <a:endParaRPr lang="en-GB" sz="1000" dirty="0">
              <a:solidFill>
                <a:prstClr val="black"/>
              </a:solidFill>
              <a:latin typeface="Roboto Condensed" panose="02000000000000000000" pitchFamily="2" charset="0"/>
            </a:endParaRPr>
          </a:p>
        </p:txBody>
      </p:sp>
      <p:sp>
        <p:nvSpPr>
          <p:cNvPr id="12" name="TextBox 11"/>
          <p:cNvSpPr txBox="1"/>
          <p:nvPr/>
        </p:nvSpPr>
        <p:spPr>
          <a:xfrm>
            <a:off x="3624897" y="3737382"/>
            <a:ext cx="288032" cy="272415"/>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defPPr>
              <a:defRPr lang="en-US"/>
            </a:defPPr>
            <a:lvl1pPr>
              <a:defRPr sz="1000">
                <a:solidFill>
                  <a:prstClr val="black"/>
                </a:solidFill>
                <a:latin typeface="Roboto Condensed" panose="02000000000000000000" pitchFamily="2" charset="0"/>
              </a:defRPr>
            </a:lvl1pPr>
          </a:lstStyle>
          <a:p>
            <a:endParaRPr lang="en-GB" dirty="0"/>
          </a:p>
        </p:txBody>
      </p:sp>
      <p:sp>
        <p:nvSpPr>
          <p:cNvPr id="13" name="TextBox 12"/>
          <p:cNvSpPr txBox="1"/>
          <p:nvPr/>
        </p:nvSpPr>
        <p:spPr>
          <a:xfrm>
            <a:off x="4468110" y="3052475"/>
            <a:ext cx="1512168" cy="272415"/>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defPPr>
              <a:defRPr lang="en-US"/>
            </a:defPPr>
            <a:lvl1pPr>
              <a:defRPr sz="1000">
                <a:solidFill>
                  <a:prstClr val="black"/>
                </a:solidFill>
                <a:latin typeface="Roboto Condensed" panose="02000000000000000000" pitchFamily="2" charset="0"/>
              </a:defRPr>
            </a:lvl1pPr>
          </a:lstStyle>
          <a:p>
            <a:endParaRPr lang="en-GB" dirty="0"/>
          </a:p>
        </p:txBody>
      </p:sp>
      <p:sp>
        <p:nvSpPr>
          <p:cNvPr id="4" name="TextBox 3"/>
          <p:cNvSpPr txBox="1"/>
          <p:nvPr/>
        </p:nvSpPr>
        <p:spPr>
          <a:xfrm>
            <a:off x="4468110" y="3392331"/>
            <a:ext cx="1512168" cy="272415"/>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defPPr>
              <a:defRPr lang="en-US"/>
            </a:defPPr>
            <a:lvl1pPr>
              <a:defRPr sz="1000">
                <a:solidFill>
                  <a:prstClr val="black"/>
                </a:solidFill>
                <a:latin typeface="Roboto Condensed" panose="02000000000000000000" pitchFamily="2" charset="0"/>
              </a:defRPr>
            </a:lvl1pPr>
          </a:lstStyle>
          <a:p>
            <a:endParaRPr lang="en-GB" dirty="0"/>
          </a:p>
        </p:txBody>
      </p:sp>
      <p:sp>
        <p:nvSpPr>
          <p:cNvPr id="5" name="TextBox 4"/>
          <p:cNvSpPr txBox="1"/>
          <p:nvPr/>
        </p:nvSpPr>
        <p:spPr>
          <a:xfrm>
            <a:off x="4468110" y="3732187"/>
            <a:ext cx="1512168" cy="272415"/>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defPPr>
              <a:defRPr lang="en-US"/>
            </a:defPPr>
            <a:lvl1pPr>
              <a:defRPr sz="1000">
                <a:solidFill>
                  <a:prstClr val="black"/>
                </a:solidFill>
                <a:latin typeface="Roboto Condensed" panose="02000000000000000000" pitchFamily="2" charset="0"/>
              </a:defRPr>
            </a:lvl1pPr>
          </a:lstStyle>
          <a:p>
            <a:endParaRPr lang="en-GB" dirty="0"/>
          </a:p>
        </p:txBody>
      </p:sp>
      <p:sp>
        <p:nvSpPr>
          <p:cNvPr id="14" name="TextBox 13"/>
          <p:cNvSpPr txBox="1"/>
          <p:nvPr/>
        </p:nvSpPr>
        <p:spPr>
          <a:xfrm>
            <a:off x="6498193" y="3038222"/>
            <a:ext cx="432048" cy="272415"/>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defPPr>
              <a:defRPr lang="en-US"/>
            </a:defPPr>
            <a:lvl1pPr>
              <a:defRPr sz="1000">
                <a:solidFill>
                  <a:prstClr val="black"/>
                </a:solidFill>
                <a:latin typeface="Roboto Condensed" panose="02000000000000000000" pitchFamily="2" charset="0"/>
              </a:defRPr>
            </a:lvl1pPr>
          </a:lstStyle>
          <a:p>
            <a:endParaRPr lang="en-GB" dirty="0"/>
          </a:p>
        </p:txBody>
      </p:sp>
      <p:sp>
        <p:nvSpPr>
          <p:cNvPr id="15" name="TextBox 14"/>
          <p:cNvSpPr txBox="1"/>
          <p:nvPr/>
        </p:nvSpPr>
        <p:spPr>
          <a:xfrm>
            <a:off x="6498193" y="3385204"/>
            <a:ext cx="432048" cy="272415"/>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defPPr>
              <a:defRPr lang="en-US"/>
            </a:defPPr>
            <a:lvl1pPr>
              <a:defRPr sz="1000">
                <a:solidFill>
                  <a:prstClr val="black"/>
                </a:solidFill>
                <a:latin typeface="Roboto Condensed" panose="02000000000000000000" pitchFamily="2" charset="0"/>
              </a:defRPr>
            </a:lvl1pPr>
          </a:lstStyle>
          <a:p>
            <a:endParaRPr lang="en-GB" dirty="0"/>
          </a:p>
        </p:txBody>
      </p:sp>
      <p:sp>
        <p:nvSpPr>
          <p:cNvPr id="17" name="TextBox 16"/>
          <p:cNvSpPr txBox="1"/>
          <p:nvPr/>
        </p:nvSpPr>
        <p:spPr>
          <a:xfrm>
            <a:off x="6498193" y="3732187"/>
            <a:ext cx="432048" cy="272415"/>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defPPr>
              <a:defRPr lang="en-US"/>
            </a:defPPr>
            <a:lvl1pPr>
              <a:defRPr sz="1000">
                <a:solidFill>
                  <a:prstClr val="black"/>
                </a:solidFill>
                <a:latin typeface="Roboto Condensed" panose="02000000000000000000" pitchFamily="2" charset="0"/>
              </a:defRPr>
            </a:lvl1pPr>
          </a:lstStyle>
          <a:p>
            <a:endParaRPr lang="en-GB" dirty="0"/>
          </a:p>
        </p:txBody>
      </p:sp>
      <p:sp>
        <p:nvSpPr>
          <p:cNvPr id="18" name="TextBox 17"/>
          <p:cNvSpPr txBox="1"/>
          <p:nvPr/>
        </p:nvSpPr>
        <p:spPr>
          <a:xfrm>
            <a:off x="7183907" y="3052475"/>
            <a:ext cx="648072" cy="272415"/>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defPPr>
              <a:defRPr lang="en-US"/>
            </a:defPPr>
            <a:lvl1pPr>
              <a:defRPr sz="1000">
                <a:solidFill>
                  <a:prstClr val="black"/>
                </a:solidFill>
                <a:latin typeface="Roboto Condensed" panose="02000000000000000000" pitchFamily="2" charset="0"/>
              </a:defRPr>
            </a:lvl1pPr>
          </a:lstStyle>
          <a:p>
            <a:endParaRPr lang="en-GB" dirty="0"/>
          </a:p>
        </p:txBody>
      </p:sp>
      <p:sp>
        <p:nvSpPr>
          <p:cNvPr id="19" name="TextBox 18"/>
          <p:cNvSpPr txBox="1"/>
          <p:nvPr/>
        </p:nvSpPr>
        <p:spPr>
          <a:xfrm>
            <a:off x="7183907" y="3392331"/>
            <a:ext cx="648072" cy="272415"/>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defPPr>
              <a:defRPr lang="en-US"/>
            </a:defPPr>
            <a:lvl1pPr>
              <a:defRPr sz="1000">
                <a:solidFill>
                  <a:prstClr val="black"/>
                </a:solidFill>
                <a:latin typeface="Roboto Condensed" panose="02000000000000000000" pitchFamily="2" charset="0"/>
              </a:defRPr>
            </a:lvl1pPr>
          </a:lstStyle>
          <a:p>
            <a:endParaRPr lang="en-GB" dirty="0"/>
          </a:p>
        </p:txBody>
      </p:sp>
      <p:sp>
        <p:nvSpPr>
          <p:cNvPr id="21" name="TextBox 20"/>
          <p:cNvSpPr txBox="1"/>
          <p:nvPr/>
        </p:nvSpPr>
        <p:spPr>
          <a:xfrm>
            <a:off x="7183907" y="3732186"/>
            <a:ext cx="648072" cy="272415"/>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defPPr>
              <a:defRPr lang="en-US"/>
            </a:defPPr>
            <a:lvl1pPr>
              <a:defRPr sz="1000">
                <a:solidFill>
                  <a:prstClr val="black"/>
                </a:solidFill>
                <a:latin typeface="Roboto Condensed" panose="02000000000000000000" pitchFamily="2" charset="0"/>
              </a:defRPr>
            </a:lvl1pPr>
          </a:lstStyle>
          <a:p>
            <a:endParaRPr lang="en-GB" dirty="0"/>
          </a:p>
        </p:txBody>
      </p:sp>
      <p:sp>
        <p:nvSpPr>
          <p:cNvPr id="24" name="TextBox 23"/>
          <p:cNvSpPr txBox="1"/>
          <p:nvPr/>
        </p:nvSpPr>
        <p:spPr>
          <a:xfrm>
            <a:off x="3725991" y="5493926"/>
            <a:ext cx="288032" cy="272415"/>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defPPr>
              <a:defRPr lang="en-US"/>
            </a:defPPr>
            <a:lvl1pPr>
              <a:defRPr sz="1000">
                <a:solidFill>
                  <a:prstClr val="black"/>
                </a:solidFill>
                <a:latin typeface="Roboto Condensed" panose="02000000000000000000" pitchFamily="2" charset="0"/>
              </a:defRPr>
            </a:lvl1pPr>
          </a:lstStyle>
          <a:p>
            <a:endParaRPr lang="en-GB" dirty="0"/>
          </a:p>
        </p:txBody>
      </p:sp>
      <p:sp>
        <p:nvSpPr>
          <p:cNvPr id="25" name="TextBox 24"/>
          <p:cNvSpPr txBox="1"/>
          <p:nvPr/>
        </p:nvSpPr>
        <p:spPr>
          <a:xfrm>
            <a:off x="4599885" y="5858428"/>
            <a:ext cx="1512168" cy="272415"/>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defPPr>
              <a:defRPr lang="en-US"/>
            </a:defPPr>
            <a:lvl1pPr>
              <a:defRPr sz="1000">
                <a:solidFill>
                  <a:prstClr val="black"/>
                </a:solidFill>
                <a:latin typeface="Roboto Condensed" panose="02000000000000000000" pitchFamily="2" charset="0"/>
              </a:defRPr>
            </a:lvl1pPr>
          </a:lstStyle>
          <a:p>
            <a:endParaRPr lang="en-GB" dirty="0"/>
          </a:p>
        </p:txBody>
      </p:sp>
      <p:sp>
        <p:nvSpPr>
          <p:cNvPr id="26" name="TextBox 25"/>
          <p:cNvSpPr txBox="1"/>
          <p:nvPr/>
        </p:nvSpPr>
        <p:spPr>
          <a:xfrm>
            <a:off x="6642106" y="5511389"/>
            <a:ext cx="432048" cy="272415"/>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defPPr>
              <a:defRPr lang="en-US"/>
            </a:defPPr>
            <a:lvl1pPr>
              <a:defRPr sz="1000">
                <a:solidFill>
                  <a:prstClr val="black"/>
                </a:solidFill>
                <a:latin typeface="Roboto Condensed" panose="02000000000000000000" pitchFamily="2" charset="0"/>
              </a:defRPr>
            </a:lvl1pPr>
          </a:lstStyle>
          <a:p>
            <a:endParaRPr lang="en-GB" dirty="0"/>
          </a:p>
        </p:txBody>
      </p:sp>
      <p:sp>
        <p:nvSpPr>
          <p:cNvPr id="27" name="TextBox 26"/>
          <p:cNvSpPr txBox="1"/>
          <p:nvPr/>
        </p:nvSpPr>
        <p:spPr>
          <a:xfrm>
            <a:off x="7380312" y="5481264"/>
            <a:ext cx="810000" cy="324000"/>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defPPr>
              <a:defRPr lang="en-US"/>
            </a:defPPr>
            <a:lvl1pPr>
              <a:defRPr sz="1000">
                <a:solidFill>
                  <a:prstClr val="black"/>
                </a:solidFill>
                <a:latin typeface="Roboto Condensed" panose="02000000000000000000" pitchFamily="2" charset="0"/>
              </a:defRPr>
            </a:lvl1pPr>
          </a:lstStyle>
          <a:p>
            <a:endParaRPr lang="en-GB" dirty="0"/>
          </a:p>
        </p:txBody>
      </p:sp>
      <p:sp>
        <p:nvSpPr>
          <p:cNvPr id="29" name="TextBox 28"/>
          <p:cNvSpPr txBox="1"/>
          <p:nvPr/>
        </p:nvSpPr>
        <p:spPr>
          <a:xfrm>
            <a:off x="3725991" y="6216782"/>
            <a:ext cx="288032" cy="272415"/>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defPPr>
              <a:defRPr lang="en-US"/>
            </a:defPPr>
            <a:lvl1pPr>
              <a:defRPr sz="1000">
                <a:solidFill>
                  <a:prstClr val="black"/>
                </a:solidFill>
                <a:latin typeface="Roboto Condensed" panose="02000000000000000000" pitchFamily="2" charset="0"/>
              </a:defRPr>
            </a:lvl1pPr>
          </a:lstStyle>
          <a:p>
            <a:endParaRPr lang="en-GB" dirty="0"/>
          </a:p>
        </p:txBody>
      </p:sp>
      <p:sp>
        <p:nvSpPr>
          <p:cNvPr id="30" name="TextBox 29"/>
          <p:cNvSpPr txBox="1"/>
          <p:nvPr/>
        </p:nvSpPr>
        <p:spPr>
          <a:xfrm>
            <a:off x="4599885" y="6205467"/>
            <a:ext cx="1512168" cy="272415"/>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defPPr>
              <a:defRPr lang="en-US"/>
            </a:defPPr>
            <a:lvl1pPr>
              <a:defRPr sz="1000">
                <a:solidFill>
                  <a:prstClr val="black"/>
                </a:solidFill>
                <a:latin typeface="Roboto Condensed" panose="02000000000000000000" pitchFamily="2" charset="0"/>
              </a:defRPr>
            </a:lvl1pPr>
          </a:lstStyle>
          <a:p>
            <a:endParaRPr lang="en-GB" dirty="0"/>
          </a:p>
        </p:txBody>
      </p:sp>
      <p:sp>
        <p:nvSpPr>
          <p:cNvPr id="31" name="TextBox 30"/>
          <p:cNvSpPr txBox="1"/>
          <p:nvPr/>
        </p:nvSpPr>
        <p:spPr>
          <a:xfrm>
            <a:off x="4599885" y="5511389"/>
            <a:ext cx="1512168" cy="272415"/>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defPPr>
              <a:defRPr lang="en-US"/>
            </a:defPPr>
            <a:lvl1pPr>
              <a:defRPr sz="1000">
                <a:solidFill>
                  <a:prstClr val="black"/>
                </a:solidFill>
                <a:latin typeface="Roboto Condensed" panose="02000000000000000000" pitchFamily="2" charset="0"/>
              </a:defRPr>
            </a:lvl1pPr>
          </a:lstStyle>
          <a:p>
            <a:endParaRPr lang="en-GB" dirty="0"/>
          </a:p>
        </p:txBody>
      </p:sp>
      <p:sp>
        <p:nvSpPr>
          <p:cNvPr id="32" name="TextBox 31"/>
          <p:cNvSpPr txBox="1"/>
          <p:nvPr/>
        </p:nvSpPr>
        <p:spPr>
          <a:xfrm>
            <a:off x="6642106" y="5858428"/>
            <a:ext cx="432048" cy="272415"/>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defPPr>
              <a:defRPr lang="en-US"/>
            </a:defPPr>
            <a:lvl1pPr>
              <a:defRPr sz="1000">
                <a:solidFill>
                  <a:prstClr val="black"/>
                </a:solidFill>
                <a:latin typeface="Roboto Condensed" panose="02000000000000000000" pitchFamily="2" charset="0"/>
              </a:defRPr>
            </a:lvl1pPr>
          </a:lstStyle>
          <a:p>
            <a:endParaRPr lang="en-GB" dirty="0"/>
          </a:p>
        </p:txBody>
      </p:sp>
      <p:sp>
        <p:nvSpPr>
          <p:cNvPr id="33" name="TextBox 32"/>
          <p:cNvSpPr txBox="1"/>
          <p:nvPr/>
        </p:nvSpPr>
        <p:spPr>
          <a:xfrm>
            <a:off x="6642106" y="6205466"/>
            <a:ext cx="432048" cy="272415"/>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defPPr>
              <a:defRPr lang="en-US"/>
            </a:defPPr>
            <a:lvl1pPr>
              <a:defRPr sz="1000">
                <a:solidFill>
                  <a:prstClr val="black"/>
                </a:solidFill>
                <a:latin typeface="Roboto Condensed" panose="02000000000000000000" pitchFamily="2" charset="0"/>
              </a:defRPr>
            </a:lvl1pPr>
          </a:lstStyle>
          <a:p>
            <a:endParaRPr lang="en-GB" dirty="0"/>
          </a:p>
        </p:txBody>
      </p:sp>
      <p:sp>
        <p:nvSpPr>
          <p:cNvPr id="34" name="TextBox 33"/>
          <p:cNvSpPr txBox="1"/>
          <p:nvPr/>
        </p:nvSpPr>
        <p:spPr>
          <a:xfrm>
            <a:off x="7380312" y="5824219"/>
            <a:ext cx="810000" cy="324000"/>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defPPr>
              <a:defRPr lang="en-US"/>
            </a:defPPr>
            <a:lvl1pPr>
              <a:defRPr sz="1000">
                <a:solidFill>
                  <a:prstClr val="black"/>
                </a:solidFill>
                <a:latin typeface="Roboto Condensed" panose="02000000000000000000" pitchFamily="2" charset="0"/>
              </a:defRPr>
            </a:lvl1pPr>
          </a:lstStyle>
          <a:p>
            <a:endParaRPr lang="en-GB" dirty="0"/>
          </a:p>
        </p:txBody>
      </p:sp>
      <p:sp>
        <p:nvSpPr>
          <p:cNvPr id="35" name="TextBox 34"/>
          <p:cNvSpPr txBox="1"/>
          <p:nvPr/>
        </p:nvSpPr>
        <p:spPr>
          <a:xfrm>
            <a:off x="7380312" y="6167174"/>
            <a:ext cx="810000" cy="324000"/>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defPPr>
              <a:defRPr lang="en-US"/>
            </a:defPPr>
            <a:lvl1pPr>
              <a:defRPr sz="1000">
                <a:solidFill>
                  <a:prstClr val="black"/>
                </a:solidFill>
                <a:latin typeface="Roboto Condensed" panose="02000000000000000000" pitchFamily="2" charset="0"/>
              </a:defRPr>
            </a:lvl1pPr>
          </a:lstStyle>
          <a:p>
            <a:endParaRPr lang="en-GB" dirty="0"/>
          </a:p>
        </p:txBody>
      </p:sp>
      <p:sp>
        <p:nvSpPr>
          <p:cNvPr id="40" name="TextBox 39"/>
          <p:cNvSpPr txBox="1"/>
          <p:nvPr/>
        </p:nvSpPr>
        <p:spPr>
          <a:xfrm>
            <a:off x="179512" y="1244912"/>
            <a:ext cx="6582724" cy="923330"/>
          </a:xfrm>
          <a:prstGeom prst="rect">
            <a:avLst/>
          </a:prstGeom>
          <a:noFill/>
        </p:spPr>
        <p:txBody>
          <a:bodyPr wrap="square" rtlCol="0">
            <a:spAutoFit/>
          </a:bodyPr>
          <a:lstStyle/>
          <a:p>
            <a:r>
              <a:rPr lang="en-GB" dirty="0">
                <a:solidFill>
                  <a:prstClr val="black"/>
                </a:solidFill>
                <a:latin typeface="Roboto Condensed" panose="02000000000000000000" pitchFamily="2" charset="0"/>
              </a:rPr>
              <a:t>In order to support different intensities of exercise, the breathing volumes will need to change. This will allow the required amount of oxygen to be delivered to the working muscle.</a:t>
            </a:r>
          </a:p>
        </p:txBody>
      </p:sp>
      <p:grpSp>
        <p:nvGrpSpPr>
          <p:cNvPr id="41" name="Group 40"/>
          <p:cNvGrpSpPr/>
          <p:nvPr/>
        </p:nvGrpSpPr>
        <p:grpSpPr>
          <a:xfrm>
            <a:off x="0" y="-20326"/>
            <a:ext cx="9144000" cy="1433102"/>
            <a:chOff x="0" y="-20326"/>
            <a:chExt cx="9144000" cy="1433102"/>
          </a:xfrm>
        </p:grpSpPr>
        <p:sp>
          <p:nvSpPr>
            <p:cNvPr id="42" name="Rectangle 41"/>
            <p:cNvSpPr/>
            <p:nvPr/>
          </p:nvSpPr>
          <p:spPr>
            <a:xfrm>
              <a:off x="0" y="-20326"/>
              <a:ext cx="9144000" cy="46396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44" name="Title 1"/>
            <p:cNvSpPr txBox="1">
              <a:spLocks/>
            </p:cNvSpPr>
            <p:nvPr/>
          </p:nvSpPr>
          <p:spPr>
            <a:xfrm>
              <a:off x="107504" y="549500"/>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b="1" dirty="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Effect of Different Intensities of Exercise</a:t>
              </a:r>
            </a:p>
          </p:txBody>
        </p:sp>
      </p:grpSp>
      <p:grpSp>
        <p:nvGrpSpPr>
          <p:cNvPr id="45" name="Group 44"/>
          <p:cNvGrpSpPr/>
          <p:nvPr/>
        </p:nvGrpSpPr>
        <p:grpSpPr>
          <a:xfrm>
            <a:off x="179512" y="-27384"/>
            <a:ext cx="822748" cy="561356"/>
            <a:chOff x="179512" y="-12676"/>
            <a:chExt cx="822748" cy="561356"/>
          </a:xfrm>
        </p:grpSpPr>
        <p:sp>
          <p:nvSpPr>
            <p:cNvPr id="46" name="TextBox 45">
              <a:hlinkClick r:id="" action="ppaction://noaction"/>
            </p:cNvPr>
            <p:cNvSpPr txBox="1"/>
            <p:nvPr/>
          </p:nvSpPr>
          <p:spPr>
            <a:xfrm>
              <a:off x="179512" y="-12676"/>
              <a:ext cx="822748" cy="561356"/>
            </a:xfrm>
            <a:prstGeom prst="rect">
              <a:avLst/>
            </a:prstGeom>
            <a:solidFill>
              <a:srgbClr val="4B716F"/>
            </a:solidFill>
            <a:ln>
              <a:noFill/>
            </a:ln>
            <a:effectLst/>
          </p:spPr>
          <p:txBody>
            <a:bodyPr wrap="square" rtlCol="0">
              <a:spAutoFit/>
            </a:bodyPr>
            <a:lstStyle/>
            <a:p>
              <a:pPr algn="r"/>
              <a:endParaRPr lang="en-GB" dirty="0">
                <a:solidFill>
                  <a:schemeClr val="bg1"/>
                </a:solidFill>
                <a:latin typeface="Roboto Condensed" panose="02000000000000000000" pitchFamily="2" charset="0"/>
                <a:ea typeface="Roboto Condensed" panose="02000000000000000000" pitchFamily="2" charset="0"/>
                <a:cs typeface="Aharoni" pitchFamily="2" charset="-79"/>
              </a:endParaRPr>
            </a:p>
          </p:txBody>
        </p:sp>
        <p:sp>
          <p:nvSpPr>
            <p:cNvPr id="47" name="Title 1"/>
            <p:cNvSpPr txBox="1">
              <a:spLocks/>
            </p:cNvSpPr>
            <p:nvPr/>
          </p:nvSpPr>
          <p:spPr>
            <a:xfrm>
              <a:off x="179512" y="188640"/>
              <a:ext cx="822748" cy="35543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Learn</a:t>
              </a:r>
            </a:p>
          </p:txBody>
        </p:sp>
      </p:grpSp>
      <p:sp>
        <p:nvSpPr>
          <p:cNvPr id="48" name="Title 1"/>
          <p:cNvSpPr txBox="1">
            <a:spLocks/>
          </p:cNvSpPr>
          <p:nvPr/>
        </p:nvSpPr>
        <p:spPr>
          <a:xfrm>
            <a:off x="4644008" y="44624"/>
            <a:ext cx="4356484"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Respiratory System During Exercise</a:t>
            </a:r>
          </a:p>
        </p:txBody>
      </p:sp>
      <p:grpSp>
        <p:nvGrpSpPr>
          <p:cNvPr id="2" name="Group 1"/>
          <p:cNvGrpSpPr/>
          <p:nvPr/>
        </p:nvGrpSpPr>
        <p:grpSpPr>
          <a:xfrm>
            <a:off x="6941912" y="1399248"/>
            <a:ext cx="1872211" cy="868700"/>
            <a:chOff x="6941912" y="1399248"/>
            <a:chExt cx="1872211" cy="868700"/>
          </a:xfrm>
        </p:grpSpPr>
        <p:sp>
          <p:nvSpPr>
            <p:cNvPr id="38" name="TextBox 37"/>
            <p:cNvSpPr txBox="1"/>
            <p:nvPr/>
          </p:nvSpPr>
          <p:spPr>
            <a:xfrm>
              <a:off x="6941912" y="1399248"/>
              <a:ext cx="1872211" cy="374571"/>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a:latin typeface="Roboto Condensed" panose="02000000000000000000" pitchFamily="2" charset="0"/>
                </a:defRPr>
              </a:lvl1pPr>
            </a:lstStyle>
            <a:p>
              <a:r>
                <a:rPr lang="en-GB" dirty="0"/>
                <a:t>Click on each section of the table to reveal the answer</a:t>
              </a:r>
            </a:p>
          </p:txBody>
        </p:sp>
        <p:pic>
          <p:nvPicPr>
            <p:cNvPr id="49" name="Picture 4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5798" y="1681364"/>
              <a:ext cx="372318" cy="586584"/>
            </a:xfrm>
            <a:prstGeom prst="rect">
              <a:avLst/>
            </a:prstGeom>
          </p:spPr>
        </p:pic>
      </p:grpSp>
      <p:sp>
        <p:nvSpPr>
          <p:cNvPr id="50" name="TextBox 49"/>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2019 </a:t>
            </a:r>
            <a:endParaRPr lang="en-GB" sz="900" dirty="0">
              <a:latin typeface="Roboto Condensed" panose="02000000000000000000" pitchFamily="2" charset="0"/>
            </a:endParaRPr>
          </a:p>
        </p:txBody>
      </p:sp>
      <p:sp>
        <p:nvSpPr>
          <p:cNvPr id="51" name="TextBox 50"/>
          <p:cNvSpPr txBox="1"/>
          <p:nvPr/>
        </p:nvSpPr>
        <p:spPr>
          <a:xfrm>
            <a:off x="3624897" y="3395924"/>
            <a:ext cx="325298" cy="272415"/>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defPPr>
              <a:defRPr lang="en-US"/>
            </a:defPPr>
            <a:lvl1pPr>
              <a:defRPr sz="1000">
                <a:solidFill>
                  <a:prstClr val="black"/>
                </a:solidFill>
                <a:latin typeface="Roboto Condensed" panose="02000000000000000000" pitchFamily="2" charset="0"/>
              </a:defRPr>
            </a:lvl1pPr>
          </a:lstStyle>
          <a:p>
            <a:endParaRPr lang="en-GB" dirty="0"/>
          </a:p>
        </p:txBody>
      </p:sp>
      <p:sp>
        <p:nvSpPr>
          <p:cNvPr id="53" name="TextBox 52"/>
          <p:cNvSpPr txBox="1"/>
          <p:nvPr/>
        </p:nvSpPr>
        <p:spPr>
          <a:xfrm>
            <a:off x="3725991" y="5855354"/>
            <a:ext cx="288032" cy="272415"/>
          </a:xfrm>
          <a:prstGeom prst="roundRect">
            <a:avLst/>
          </a:prstGeom>
          <a:solidFill>
            <a:schemeClr val="accent4">
              <a:lumMod val="40000"/>
              <a:lumOff val="60000"/>
            </a:schemeClr>
          </a:solidFill>
          <a:ln>
            <a:noFill/>
          </a:ln>
          <a:effectLst>
            <a:outerShdw blurRad="50800" dist="38100" dir="2700000" algn="tl" rotWithShape="0">
              <a:prstClr val="black">
                <a:alpha val="40000"/>
              </a:prstClr>
            </a:outerShdw>
          </a:effectLst>
        </p:spPr>
        <p:txBody>
          <a:bodyPr wrap="square" rtlCol="0">
            <a:spAutoFit/>
          </a:bodyPr>
          <a:lstStyle>
            <a:defPPr>
              <a:defRPr lang="en-US"/>
            </a:defPPr>
            <a:lvl1pPr>
              <a:defRPr sz="1000">
                <a:solidFill>
                  <a:prstClr val="black"/>
                </a:solidFill>
                <a:latin typeface="Roboto Condensed" panose="02000000000000000000" pitchFamily="2" charset="0"/>
              </a:defRPr>
            </a:lvl1pPr>
          </a:lstStyle>
          <a:p>
            <a:endParaRPr lang="en-GB" dirty="0"/>
          </a:p>
        </p:txBody>
      </p:sp>
      <p:sp>
        <p:nvSpPr>
          <p:cNvPr id="3" name="Slide Number Placeholder 2"/>
          <p:cNvSpPr>
            <a:spLocks noGrp="1"/>
          </p:cNvSpPr>
          <p:nvPr>
            <p:ph type="sldNum" sz="quarter" idx="12"/>
          </p:nvPr>
        </p:nvSpPr>
        <p:spPr/>
        <p:txBody>
          <a:bodyPr/>
          <a:lstStyle/>
          <a:p>
            <a:fld id="{00BE1ABE-4073-4494-BFC2-5858710217CE}" type="slidenum">
              <a:rPr lang="en-GB" smtClean="0"/>
              <a:pPr/>
              <a:t>2</a:t>
            </a:fld>
            <a:endParaRPr lang="en-GB" dirty="0"/>
          </a:p>
        </p:txBody>
      </p:sp>
      <p:pic>
        <p:nvPicPr>
          <p:cNvPr id="1026" name="Picture 2" descr="Runner, Run, Running, Woman Runner, Athlete, Spo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3799" y="5242349"/>
            <a:ext cx="914904" cy="10556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Running women silhouette"/>
          <p:cNvPicPr/>
          <p:nvPr/>
        </p:nvPicPr>
        <p:blipFill rotWithShape="1">
          <a:blip r:embed="rId7" cstate="print">
            <a:clrChange>
              <a:clrFrom>
                <a:srgbClr val="F9F9F9"/>
              </a:clrFrom>
              <a:clrTo>
                <a:srgbClr val="F9F9F9">
                  <a:alpha val="0"/>
                </a:srgbClr>
              </a:clrTo>
            </a:clrChange>
            <a:extLst>
              <a:ext uri="{28A0092B-C50C-407E-A947-70E740481C1C}">
                <a14:useLocalDpi xmlns:a14="http://schemas.microsoft.com/office/drawing/2010/main" val="0"/>
              </a:ext>
            </a:extLst>
          </a:blip>
          <a:srcRect l="32609" t="16902" r="31786" b="16197"/>
          <a:stretch/>
        </p:blipFill>
        <p:spPr bwMode="auto">
          <a:xfrm>
            <a:off x="509643" y="2758314"/>
            <a:ext cx="837458" cy="1233109"/>
          </a:xfrm>
          <a:prstGeom prst="rect">
            <a:avLst/>
          </a:prstGeom>
          <a:noFill/>
          <a:ln>
            <a:noFill/>
          </a:ln>
          <a:extLst>
            <a:ext uri="{53640926-AAD7-44D8-BBD7-CCE9431645EC}">
              <a14:shadowObscured xmlns:a14="http://schemas.microsoft.com/office/drawing/2010/main"/>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0"/>
                                        </p:tgtEl>
                                      </p:cBhvr>
                                    </p:animEffect>
                                    <p:set>
                                      <p:cBhvr>
                                        <p:cTn id="12" dur="1" fill="hold">
                                          <p:stCondLst>
                                            <p:cond delay="499"/>
                                          </p:stCondLst>
                                        </p:cTn>
                                        <p:tgtEl>
                                          <p:spTgt spid="40"/>
                                        </p:tgtEl>
                                        <p:attrNameLst>
                                          <p:attrName>style.visibility</p:attrName>
                                        </p:attrNameLst>
                                      </p:cBhvr>
                                      <p:to>
                                        <p:strVal val="hidden"/>
                                      </p:to>
                                    </p:set>
                                  </p:childTnLst>
                                </p:cTn>
                              </p:par>
                              <p:par>
                                <p:cTn id="13" presetID="14" presetClass="entr" presetSubtype="1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4" presetClass="entr" presetSubtype="1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500"/>
                                        <p:tgtEl>
                                          <p:spTgt spid="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2" presetClass="entr" presetSubtype="8"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0-#ppt_w/2"/>
                                          </p:val>
                                        </p:tav>
                                        <p:tav tm="100000">
                                          <p:val>
                                            <p:strVal val="#ppt_x"/>
                                          </p:val>
                                        </p:tav>
                                      </p:tavLst>
                                    </p:anim>
                                    <p:anim calcmode="lin" valueType="num">
                                      <p:cBhvr additive="base">
                                        <p:cTn id="50" dur="500" fill="hold"/>
                                        <p:tgtEl>
                                          <p:spTgt spid="16"/>
                                        </p:tgtEl>
                                        <p:attrNameLst>
                                          <p:attrName>ppt_y</p:attrName>
                                        </p:attrNameLst>
                                      </p:cBhvr>
                                      <p:tavLst>
                                        <p:tav tm="0">
                                          <p:val>
                                            <p:strVal val="#ppt_y"/>
                                          </p:val>
                                        </p:tav>
                                        <p:tav tm="100000">
                                          <p:val>
                                            <p:strVal val="#ppt_y"/>
                                          </p:val>
                                        </p:tav>
                                      </p:tavLst>
                                    </p:anim>
                                  </p:childTnLst>
                                </p:cTn>
                              </p:par>
                              <p:par>
                                <p:cTn id="51" presetID="2" presetClass="entr" presetSubtype="8" fill="hold" nodeType="withEffect">
                                  <p:stCondLst>
                                    <p:cond delay="0"/>
                                  </p:stCondLst>
                                  <p:childTnLst>
                                    <p:set>
                                      <p:cBhvr>
                                        <p:cTn id="52" dur="1" fill="hold">
                                          <p:stCondLst>
                                            <p:cond delay="0"/>
                                          </p:stCondLst>
                                        </p:cTn>
                                        <p:tgtEl>
                                          <p:spTgt spid="1026"/>
                                        </p:tgtEl>
                                        <p:attrNameLst>
                                          <p:attrName>style.visibility</p:attrName>
                                        </p:attrNameLst>
                                      </p:cBhvr>
                                      <p:to>
                                        <p:strVal val="visible"/>
                                      </p:to>
                                    </p:set>
                                    <p:anim calcmode="lin" valueType="num">
                                      <p:cBhvr additive="base">
                                        <p:cTn id="53" dur="500" fill="hold"/>
                                        <p:tgtEl>
                                          <p:spTgt spid="1026"/>
                                        </p:tgtEl>
                                        <p:attrNameLst>
                                          <p:attrName>ppt_x</p:attrName>
                                        </p:attrNameLst>
                                      </p:cBhvr>
                                      <p:tavLst>
                                        <p:tav tm="0">
                                          <p:val>
                                            <p:strVal val="0-#ppt_w/2"/>
                                          </p:val>
                                        </p:tav>
                                        <p:tav tm="100000">
                                          <p:val>
                                            <p:strVal val="#ppt_x"/>
                                          </p:val>
                                        </p:tav>
                                      </p:tavLst>
                                    </p:anim>
                                    <p:anim calcmode="lin" valueType="num">
                                      <p:cBhvr additive="base">
                                        <p:cTn id="54" dur="500" fill="hold"/>
                                        <p:tgtEl>
                                          <p:spTgt spid="1026"/>
                                        </p:tgtEl>
                                        <p:attrNameLst>
                                          <p:attrName>ppt_y</p:attrName>
                                        </p:attrNameLst>
                                      </p:cBhvr>
                                      <p:tavLst>
                                        <p:tav tm="0">
                                          <p:val>
                                            <p:strVal val="#ppt_y"/>
                                          </p:val>
                                        </p:tav>
                                        <p:tav tm="100000">
                                          <p:val>
                                            <p:strVal val="#ppt_y"/>
                                          </p:val>
                                        </p:tav>
                                      </p:tavLst>
                                    </p:anim>
                                  </p:childTnLst>
                                </p:cTn>
                              </p:par>
                              <p:par>
                                <p:cTn id="55" presetID="1"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childTnLst>
                          </p:cTn>
                        </p:par>
                        <p:par>
                          <p:cTn id="77" fill="hold">
                            <p:stCondLst>
                              <p:cond delay="500"/>
                            </p:stCondLst>
                            <p:childTnLst>
                              <p:par>
                                <p:cTn id="78" presetID="0" presetClass="path" presetSubtype="0" accel="50000" decel="50000" autoRev="1" fill="hold" nodeType="afterEffect">
                                  <p:stCondLst>
                                    <p:cond delay="0"/>
                                  </p:stCondLst>
                                  <p:childTnLst>
                                    <p:animMotion origin="layout" path="M -2.5E-6 3.7037E-7 C 0.01511 0.00046 0.00799 0.00023 0.02118 0.00069 C 0.0257 0.00116 0.03038 0.00162 0.03559 0.00185 C 0.0408 0.00208 0.05139 0.00255 0.05139 0.00278 C 0.06111 0.00417 0.06389 0.00393 0.07657 0.0044 C 0.09462 0.00509 0.11198 0.00625 0.13091 0.00671 C 0.21927 0.00648 0.22882 0.00671 0.29341 0.00532 C 0.33993 0.00324 0.31684 0.00463 0.41893 0.0044 C 0.49827 0.00023 0.58577 0.00324 0.66875 0.00324 C 0.70052 0.00162 0.725 0.00278 0.76511 0.00301 C 0.7842 0.00347 0.79514 0.0037 0.81528 0.0037 " pathEditMode="relative" rAng="0" ptsTypes="AAAAAAAAAAA">
                                      <p:cBhvr>
                                        <p:cTn id="79" dur="3000" fill="hold"/>
                                        <p:tgtEl>
                                          <p:spTgt spid="16"/>
                                        </p:tgtEl>
                                        <p:attrNameLst>
                                          <p:attrName>ppt_x</p:attrName>
                                          <p:attrName>ppt_y</p:attrName>
                                        </p:attrNameLst>
                                      </p:cBhvr>
                                      <p:rCtr x="40764" y="324"/>
                                    </p:animMotion>
                                  </p:childTnLst>
                                </p:cTn>
                              </p:par>
                              <p:par>
                                <p:cTn id="80" presetID="0" presetClass="path" presetSubtype="0" accel="50000" decel="50000" autoRev="1" fill="hold" nodeType="withEffect">
                                  <p:stCondLst>
                                    <p:cond delay="0"/>
                                  </p:stCondLst>
                                  <p:childTnLst>
                                    <p:animMotion origin="layout" path="M -1.38889E-6 -1.85185E-6 C 0.1875 -0.00092 0.08854 0.00116 0.16111 -0.0037 C 0.17518 -0.00741 0.19445 -0.00741 0.21059 -0.00764 C 0.2408 -0.00856 0.27118 -0.00903 0.30139 -0.00949 C 0.31754 -0.01018 0.33299 -0.01204 0.34931 -0.01227 C 0.42083 -0.01805 0.36424 -0.01412 0.52188 -0.01528 C 0.58768 -0.02176 0.66771 -0.01759 0.73542 -0.01713 C 0.74236 -0.01666 0.74722 -0.01504 0.75382 -0.01412 C 0.76146 -0.01157 0.76788 -0.00972 0.77761 -0.00903 C 0.78542 -0.00764 0.7934 -0.00694 0.80156 -0.00602 C 0.81458 -0.00231 0.83542 -0.00416 0.84879 -0.00416 " pathEditMode="relative" rAng="0" ptsTypes="AAAAAAAAAAA">
                                      <p:cBhvr>
                                        <p:cTn id="81" dur="2000" fill="hold"/>
                                        <p:tgtEl>
                                          <p:spTgt spid="1026"/>
                                        </p:tgtEl>
                                        <p:attrNameLst>
                                          <p:attrName>ppt_x</p:attrName>
                                          <p:attrName>ppt_y</p:attrName>
                                        </p:attrNameLst>
                                      </p:cBhvr>
                                      <p:rCtr x="42431" y="-949"/>
                                    </p:animMotion>
                                  </p:childTnLst>
                                </p:cTn>
                              </p:par>
                              <p:par>
                                <p:cTn id="82" presetID="1" presetClass="entr" presetSubtype="0" fill="hold" grpId="0" nodeType="withEffect">
                                  <p:stCondLst>
                                    <p:cond delay="0"/>
                                  </p:stCondLst>
                                  <p:childTnLst>
                                    <p:set>
                                      <p:cBhvr>
                                        <p:cTn id="83" dur="1" fill="hold">
                                          <p:stCondLst>
                                            <p:cond delay="0"/>
                                          </p:stCondLst>
                                        </p:cTn>
                                        <p:tgtEl>
                                          <p:spTgt spid="51"/>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53"/>
                                        </p:tgtEl>
                                        <p:attrNameLst>
                                          <p:attrName>style.visibility</p:attrName>
                                        </p:attrNameLst>
                                      </p:cBhvr>
                                      <p:to>
                                        <p:strVal val="visible"/>
                                      </p:to>
                                    </p:set>
                                  </p:childTnLst>
                                </p:cTn>
                              </p:par>
                              <p:par>
                                <p:cTn id="86" presetID="10" presetClass="entr" presetSubtype="0" fill="hold" nodeType="withEffect">
                                  <p:stCondLst>
                                    <p:cond delay="0"/>
                                  </p:stCondLst>
                                  <p:childTnLst>
                                    <p:set>
                                      <p:cBhvr>
                                        <p:cTn id="87" dur="1" fill="hold">
                                          <p:stCondLst>
                                            <p:cond delay="0"/>
                                          </p:stCondLst>
                                        </p:cTn>
                                        <p:tgtEl>
                                          <p:spTgt spid="2"/>
                                        </p:tgtEl>
                                        <p:attrNameLst>
                                          <p:attrName>style.visibility</p:attrName>
                                        </p:attrNameLst>
                                      </p:cBhvr>
                                      <p:to>
                                        <p:strVal val="visible"/>
                                      </p:to>
                                    </p:set>
                                    <p:animEffect transition="in" filter="fade">
                                      <p:cBhvr>
                                        <p:cTn id="8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9" restart="whenNotActive" fill="hold" evtFilter="cancelBubble" nodeType="interactiveSeq">
                <p:stCondLst>
                  <p:cond evt="onClick" delay="0">
                    <p:tgtEl>
                      <p:spTgt spid="10"/>
                    </p:tgtEl>
                  </p:cond>
                </p:stCondLst>
                <p:endSync evt="end" delay="0">
                  <p:rtn val="all"/>
                </p:endSync>
                <p:childTnLst>
                  <p:par>
                    <p:cTn id="90" fill="hold">
                      <p:stCondLst>
                        <p:cond delay="0"/>
                      </p:stCondLst>
                      <p:childTnLst>
                        <p:par>
                          <p:cTn id="91" fill="hold">
                            <p:stCondLst>
                              <p:cond delay="0"/>
                            </p:stCondLst>
                            <p:childTnLst>
                              <p:par>
                                <p:cTn id="92" presetID="2" presetClass="exit" presetSubtype="1" fill="hold" grpId="1" nodeType="clickEffect">
                                  <p:stCondLst>
                                    <p:cond delay="0"/>
                                  </p:stCondLst>
                                  <p:childTnLst>
                                    <p:anim calcmode="lin" valueType="num">
                                      <p:cBhvr additive="base">
                                        <p:cTn id="93" dur="500"/>
                                        <p:tgtEl>
                                          <p:spTgt spid="10"/>
                                        </p:tgtEl>
                                        <p:attrNameLst>
                                          <p:attrName>ppt_x</p:attrName>
                                        </p:attrNameLst>
                                      </p:cBhvr>
                                      <p:tavLst>
                                        <p:tav tm="0">
                                          <p:val>
                                            <p:strVal val="ppt_x"/>
                                          </p:val>
                                        </p:tav>
                                        <p:tav tm="100000">
                                          <p:val>
                                            <p:strVal val="ppt_x"/>
                                          </p:val>
                                        </p:tav>
                                      </p:tavLst>
                                    </p:anim>
                                    <p:anim calcmode="lin" valueType="num">
                                      <p:cBhvr additive="base">
                                        <p:cTn id="94" dur="500"/>
                                        <p:tgtEl>
                                          <p:spTgt spid="10"/>
                                        </p:tgtEl>
                                        <p:attrNameLst>
                                          <p:attrName>ppt_y</p:attrName>
                                        </p:attrNameLst>
                                      </p:cBhvr>
                                      <p:tavLst>
                                        <p:tav tm="0">
                                          <p:val>
                                            <p:strVal val="ppt_y"/>
                                          </p:val>
                                        </p:tav>
                                        <p:tav tm="100000">
                                          <p:val>
                                            <p:strVal val="0-ppt_h/2"/>
                                          </p:val>
                                        </p:tav>
                                      </p:tavLst>
                                    </p:anim>
                                    <p:set>
                                      <p:cBhvr>
                                        <p:cTn id="9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96" restart="whenNotActive" fill="hold" evtFilter="cancelBubble" nodeType="interactiveSeq">
                <p:stCondLst>
                  <p:cond evt="onClick" delay="0">
                    <p:tgtEl>
                      <p:spTgt spid="12"/>
                    </p:tgtEl>
                  </p:cond>
                </p:stCondLst>
                <p:endSync evt="end" delay="0">
                  <p:rtn val="all"/>
                </p:endSync>
                <p:childTnLst>
                  <p:par>
                    <p:cTn id="97" fill="hold">
                      <p:stCondLst>
                        <p:cond delay="0"/>
                      </p:stCondLst>
                      <p:childTnLst>
                        <p:par>
                          <p:cTn id="98" fill="hold">
                            <p:stCondLst>
                              <p:cond delay="0"/>
                            </p:stCondLst>
                            <p:childTnLst>
                              <p:par>
                                <p:cTn id="99" presetID="2" presetClass="exit" presetSubtype="1" fill="hold" grpId="1" nodeType="clickEffect">
                                  <p:stCondLst>
                                    <p:cond delay="0"/>
                                  </p:stCondLst>
                                  <p:childTnLst>
                                    <p:anim calcmode="lin" valueType="num">
                                      <p:cBhvr additive="base">
                                        <p:cTn id="100" dur="500"/>
                                        <p:tgtEl>
                                          <p:spTgt spid="12"/>
                                        </p:tgtEl>
                                        <p:attrNameLst>
                                          <p:attrName>ppt_x</p:attrName>
                                        </p:attrNameLst>
                                      </p:cBhvr>
                                      <p:tavLst>
                                        <p:tav tm="0">
                                          <p:val>
                                            <p:strVal val="ppt_x"/>
                                          </p:val>
                                        </p:tav>
                                        <p:tav tm="100000">
                                          <p:val>
                                            <p:strVal val="ppt_x"/>
                                          </p:val>
                                        </p:tav>
                                      </p:tavLst>
                                    </p:anim>
                                    <p:anim calcmode="lin" valueType="num">
                                      <p:cBhvr additive="base">
                                        <p:cTn id="101" dur="500"/>
                                        <p:tgtEl>
                                          <p:spTgt spid="12"/>
                                        </p:tgtEl>
                                        <p:attrNameLst>
                                          <p:attrName>ppt_y</p:attrName>
                                        </p:attrNameLst>
                                      </p:cBhvr>
                                      <p:tavLst>
                                        <p:tav tm="0">
                                          <p:val>
                                            <p:strVal val="ppt_y"/>
                                          </p:val>
                                        </p:tav>
                                        <p:tav tm="100000">
                                          <p:val>
                                            <p:strVal val="0-ppt_h/2"/>
                                          </p:val>
                                        </p:tav>
                                      </p:tavLst>
                                    </p:anim>
                                    <p:set>
                                      <p:cBhvr>
                                        <p:cTn id="102"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3"/>
                    </p:tgtEl>
                  </p:cond>
                </p:stCondLst>
                <p:endSync evt="end" delay="0">
                  <p:rtn val="all"/>
                </p:endSync>
                <p:childTnLst>
                  <p:par>
                    <p:cTn id="104" fill="hold">
                      <p:stCondLst>
                        <p:cond delay="0"/>
                      </p:stCondLst>
                      <p:childTnLst>
                        <p:par>
                          <p:cTn id="105" fill="hold">
                            <p:stCondLst>
                              <p:cond delay="0"/>
                            </p:stCondLst>
                            <p:childTnLst>
                              <p:par>
                                <p:cTn id="106" presetID="2" presetClass="exit" presetSubtype="1" fill="hold" grpId="1" nodeType="clickEffect">
                                  <p:stCondLst>
                                    <p:cond delay="0"/>
                                  </p:stCondLst>
                                  <p:childTnLst>
                                    <p:anim calcmode="lin" valueType="num">
                                      <p:cBhvr additive="base">
                                        <p:cTn id="107" dur="500"/>
                                        <p:tgtEl>
                                          <p:spTgt spid="13"/>
                                        </p:tgtEl>
                                        <p:attrNameLst>
                                          <p:attrName>ppt_x</p:attrName>
                                        </p:attrNameLst>
                                      </p:cBhvr>
                                      <p:tavLst>
                                        <p:tav tm="0">
                                          <p:val>
                                            <p:strVal val="ppt_x"/>
                                          </p:val>
                                        </p:tav>
                                        <p:tav tm="100000">
                                          <p:val>
                                            <p:strVal val="ppt_x"/>
                                          </p:val>
                                        </p:tav>
                                      </p:tavLst>
                                    </p:anim>
                                    <p:anim calcmode="lin" valueType="num">
                                      <p:cBhvr additive="base">
                                        <p:cTn id="108" dur="500"/>
                                        <p:tgtEl>
                                          <p:spTgt spid="13"/>
                                        </p:tgtEl>
                                        <p:attrNameLst>
                                          <p:attrName>ppt_y</p:attrName>
                                        </p:attrNameLst>
                                      </p:cBhvr>
                                      <p:tavLst>
                                        <p:tav tm="0">
                                          <p:val>
                                            <p:strVal val="ppt_y"/>
                                          </p:val>
                                        </p:tav>
                                        <p:tav tm="100000">
                                          <p:val>
                                            <p:strVal val="0-ppt_h/2"/>
                                          </p:val>
                                        </p:tav>
                                      </p:tavLst>
                                    </p:anim>
                                    <p:set>
                                      <p:cBhvr>
                                        <p:cTn id="10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10" restart="whenNotActive" fill="hold" evtFilter="cancelBubble" nodeType="interactiveSeq">
                <p:stCondLst>
                  <p:cond evt="onClick" delay="0">
                    <p:tgtEl>
                      <p:spTgt spid="4"/>
                    </p:tgtEl>
                  </p:cond>
                </p:stCondLst>
                <p:endSync evt="end" delay="0">
                  <p:rtn val="all"/>
                </p:endSync>
                <p:childTnLst>
                  <p:par>
                    <p:cTn id="111" fill="hold">
                      <p:stCondLst>
                        <p:cond delay="0"/>
                      </p:stCondLst>
                      <p:childTnLst>
                        <p:par>
                          <p:cTn id="112" fill="hold">
                            <p:stCondLst>
                              <p:cond delay="0"/>
                            </p:stCondLst>
                            <p:childTnLst>
                              <p:par>
                                <p:cTn id="113" presetID="2" presetClass="exit" presetSubtype="1" fill="hold" grpId="1" nodeType="clickEffect">
                                  <p:stCondLst>
                                    <p:cond delay="0"/>
                                  </p:stCondLst>
                                  <p:childTnLst>
                                    <p:anim calcmode="lin" valueType="num">
                                      <p:cBhvr additive="base">
                                        <p:cTn id="114" dur="500"/>
                                        <p:tgtEl>
                                          <p:spTgt spid="4"/>
                                        </p:tgtEl>
                                        <p:attrNameLst>
                                          <p:attrName>ppt_x</p:attrName>
                                        </p:attrNameLst>
                                      </p:cBhvr>
                                      <p:tavLst>
                                        <p:tav tm="0">
                                          <p:val>
                                            <p:strVal val="ppt_x"/>
                                          </p:val>
                                        </p:tav>
                                        <p:tav tm="100000">
                                          <p:val>
                                            <p:strVal val="ppt_x"/>
                                          </p:val>
                                        </p:tav>
                                      </p:tavLst>
                                    </p:anim>
                                    <p:anim calcmode="lin" valueType="num">
                                      <p:cBhvr additive="base">
                                        <p:cTn id="115" dur="500"/>
                                        <p:tgtEl>
                                          <p:spTgt spid="4"/>
                                        </p:tgtEl>
                                        <p:attrNameLst>
                                          <p:attrName>ppt_y</p:attrName>
                                        </p:attrNameLst>
                                      </p:cBhvr>
                                      <p:tavLst>
                                        <p:tav tm="0">
                                          <p:val>
                                            <p:strVal val="ppt_y"/>
                                          </p:val>
                                        </p:tav>
                                        <p:tav tm="100000">
                                          <p:val>
                                            <p:strVal val="0-ppt_h/2"/>
                                          </p:val>
                                        </p:tav>
                                      </p:tavLst>
                                    </p:anim>
                                    <p:set>
                                      <p:cBhvr>
                                        <p:cTn id="116"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17" restart="whenNotActive" fill="hold" evtFilter="cancelBubble" nodeType="interactiveSeq">
                <p:stCondLst>
                  <p:cond evt="onClick" delay="0">
                    <p:tgtEl>
                      <p:spTgt spid="5"/>
                    </p:tgtEl>
                  </p:cond>
                </p:stCondLst>
                <p:endSync evt="end" delay="0">
                  <p:rtn val="all"/>
                </p:endSync>
                <p:childTnLst>
                  <p:par>
                    <p:cTn id="118" fill="hold">
                      <p:stCondLst>
                        <p:cond delay="0"/>
                      </p:stCondLst>
                      <p:childTnLst>
                        <p:par>
                          <p:cTn id="119" fill="hold">
                            <p:stCondLst>
                              <p:cond delay="0"/>
                            </p:stCondLst>
                            <p:childTnLst>
                              <p:par>
                                <p:cTn id="120" presetID="2" presetClass="exit" presetSubtype="1" fill="hold" grpId="1" nodeType="clickEffect">
                                  <p:stCondLst>
                                    <p:cond delay="0"/>
                                  </p:stCondLst>
                                  <p:childTnLst>
                                    <p:anim calcmode="lin" valueType="num">
                                      <p:cBhvr additive="base">
                                        <p:cTn id="121" dur="500"/>
                                        <p:tgtEl>
                                          <p:spTgt spid="5"/>
                                        </p:tgtEl>
                                        <p:attrNameLst>
                                          <p:attrName>ppt_x</p:attrName>
                                        </p:attrNameLst>
                                      </p:cBhvr>
                                      <p:tavLst>
                                        <p:tav tm="0">
                                          <p:val>
                                            <p:strVal val="ppt_x"/>
                                          </p:val>
                                        </p:tav>
                                        <p:tav tm="100000">
                                          <p:val>
                                            <p:strVal val="ppt_x"/>
                                          </p:val>
                                        </p:tav>
                                      </p:tavLst>
                                    </p:anim>
                                    <p:anim calcmode="lin" valueType="num">
                                      <p:cBhvr additive="base">
                                        <p:cTn id="122" dur="500"/>
                                        <p:tgtEl>
                                          <p:spTgt spid="5"/>
                                        </p:tgtEl>
                                        <p:attrNameLst>
                                          <p:attrName>ppt_y</p:attrName>
                                        </p:attrNameLst>
                                      </p:cBhvr>
                                      <p:tavLst>
                                        <p:tav tm="0">
                                          <p:val>
                                            <p:strVal val="ppt_y"/>
                                          </p:val>
                                        </p:tav>
                                        <p:tav tm="100000">
                                          <p:val>
                                            <p:strVal val="0-ppt_h/2"/>
                                          </p:val>
                                        </p:tav>
                                      </p:tavLst>
                                    </p:anim>
                                    <p:set>
                                      <p:cBhvr>
                                        <p:cTn id="12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24" restart="whenNotActive" fill="hold" evtFilter="cancelBubble" nodeType="interactiveSeq">
                <p:stCondLst>
                  <p:cond evt="onClick" delay="0">
                    <p:tgtEl>
                      <p:spTgt spid="14"/>
                    </p:tgtEl>
                  </p:cond>
                </p:stCondLst>
                <p:endSync evt="end" delay="0">
                  <p:rtn val="all"/>
                </p:endSync>
                <p:childTnLst>
                  <p:par>
                    <p:cTn id="125" fill="hold">
                      <p:stCondLst>
                        <p:cond delay="0"/>
                      </p:stCondLst>
                      <p:childTnLst>
                        <p:par>
                          <p:cTn id="126" fill="hold">
                            <p:stCondLst>
                              <p:cond delay="0"/>
                            </p:stCondLst>
                            <p:childTnLst>
                              <p:par>
                                <p:cTn id="127" presetID="2" presetClass="exit" presetSubtype="1" fill="hold" grpId="1" nodeType="clickEffect">
                                  <p:stCondLst>
                                    <p:cond delay="0"/>
                                  </p:stCondLst>
                                  <p:childTnLst>
                                    <p:anim calcmode="lin" valueType="num">
                                      <p:cBhvr additive="base">
                                        <p:cTn id="128" dur="500"/>
                                        <p:tgtEl>
                                          <p:spTgt spid="14"/>
                                        </p:tgtEl>
                                        <p:attrNameLst>
                                          <p:attrName>ppt_x</p:attrName>
                                        </p:attrNameLst>
                                      </p:cBhvr>
                                      <p:tavLst>
                                        <p:tav tm="0">
                                          <p:val>
                                            <p:strVal val="ppt_x"/>
                                          </p:val>
                                        </p:tav>
                                        <p:tav tm="100000">
                                          <p:val>
                                            <p:strVal val="ppt_x"/>
                                          </p:val>
                                        </p:tav>
                                      </p:tavLst>
                                    </p:anim>
                                    <p:anim calcmode="lin" valueType="num">
                                      <p:cBhvr additive="base">
                                        <p:cTn id="129" dur="500"/>
                                        <p:tgtEl>
                                          <p:spTgt spid="14"/>
                                        </p:tgtEl>
                                        <p:attrNameLst>
                                          <p:attrName>ppt_y</p:attrName>
                                        </p:attrNameLst>
                                      </p:cBhvr>
                                      <p:tavLst>
                                        <p:tav tm="0">
                                          <p:val>
                                            <p:strVal val="ppt_y"/>
                                          </p:val>
                                        </p:tav>
                                        <p:tav tm="100000">
                                          <p:val>
                                            <p:strVal val="0-ppt_h/2"/>
                                          </p:val>
                                        </p:tav>
                                      </p:tavLst>
                                    </p:anim>
                                    <p:set>
                                      <p:cBhvr>
                                        <p:cTn id="13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31" restart="whenNotActive" fill="hold" evtFilter="cancelBubble" nodeType="interactiveSeq">
                <p:stCondLst>
                  <p:cond evt="onClick" delay="0">
                    <p:tgtEl>
                      <p:spTgt spid="17"/>
                    </p:tgtEl>
                  </p:cond>
                </p:stCondLst>
                <p:endSync evt="end" delay="0">
                  <p:rtn val="all"/>
                </p:endSync>
                <p:childTnLst>
                  <p:par>
                    <p:cTn id="132" fill="hold">
                      <p:stCondLst>
                        <p:cond delay="0"/>
                      </p:stCondLst>
                      <p:childTnLst>
                        <p:par>
                          <p:cTn id="133" fill="hold">
                            <p:stCondLst>
                              <p:cond delay="0"/>
                            </p:stCondLst>
                            <p:childTnLst>
                              <p:par>
                                <p:cTn id="134" presetID="2" presetClass="exit" presetSubtype="1" fill="hold" grpId="1" nodeType="clickEffect">
                                  <p:stCondLst>
                                    <p:cond delay="0"/>
                                  </p:stCondLst>
                                  <p:childTnLst>
                                    <p:anim calcmode="lin" valueType="num">
                                      <p:cBhvr additive="base">
                                        <p:cTn id="135" dur="500"/>
                                        <p:tgtEl>
                                          <p:spTgt spid="17"/>
                                        </p:tgtEl>
                                        <p:attrNameLst>
                                          <p:attrName>ppt_x</p:attrName>
                                        </p:attrNameLst>
                                      </p:cBhvr>
                                      <p:tavLst>
                                        <p:tav tm="0">
                                          <p:val>
                                            <p:strVal val="ppt_x"/>
                                          </p:val>
                                        </p:tav>
                                        <p:tav tm="100000">
                                          <p:val>
                                            <p:strVal val="ppt_x"/>
                                          </p:val>
                                        </p:tav>
                                      </p:tavLst>
                                    </p:anim>
                                    <p:anim calcmode="lin" valueType="num">
                                      <p:cBhvr additive="base">
                                        <p:cTn id="136" dur="500"/>
                                        <p:tgtEl>
                                          <p:spTgt spid="17"/>
                                        </p:tgtEl>
                                        <p:attrNameLst>
                                          <p:attrName>ppt_y</p:attrName>
                                        </p:attrNameLst>
                                      </p:cBhvr>
                                      <p:tavLst>
                                        <p:tav tm="0">
                                          <p:val>
                                            <p:strVal val="ppt_y"/>
                                          </p:val>
                                        </p:tav>
                                        <p:tav tm="100000">
                                          <p:val>
                                            <p:strVal val="0-ppt_h/2"/>
                                          </p:val>
                                        </p:tav>
                                      </p:tavLst>
                                    </p:anim>
                                    <p:set>
                                      <p:cBhvr>
                                        <p:cTn id="1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38" restart="whenNotActive" fill="hold" evtFilter="cancelBubble" nodeType="interactiveSeq">
                <p:stCondLst>
                  <p:cond evt="onClick" delay="0">
                    <p:tgtEl>
                      <p:spTgt spid="18"/>
                    </p:tgtEl>
                  </p:cond>
                </p:stCondLst>
                <p:endSync evt="end" delay="0">
                  <p:rtn val="all"/>
                </p:endSync>
                <p:childTnLst>
                  <p:par>
                    <p:cTn id="139" fill="hold">
                      <p:stCondLst>
                        <p:cond delay="0"/>
                      </p:stCondLst>
                      <p:childTnLst>
                        <p:par>
                          <p:cTn id="140" fill="hold">
                            <p:stCondLst>
                              <p:cond delay="0"/>
                            </p:stCondLst>
                            <p:childTnLst>
                              <p:par>
                                <p:cTn id="141" presetID="2" presetClass="exit" presetSubtype="1" fill="hold" grpId="1" nodeType="clickEffect">
                                  <p:stCondLst>
                                    <p:cond delay="0"/>
                                  </p:stCondLst>
                                  <p:childTnLst>
                                    <p:anim calcmode="lin" valueType="num">
                                      <p:cBhvr additive="base">
                                        <p:cTn id="142" dur="500"/>
                                        <p:tgtEl>
                                          <p:spTgt spid="18"/>
                                        </p:tgtEl>
                                        <p:attrNameLst>
                                          <p:attrName>ppt_x</p:attrName>
                                        </p:attrNameLst>
                                      </p:cBhvr>
                                      <p:tavLst>
                                        <p:tav tm="0">
                                          <p:val>
                                            <p:strVal val="ppt_x"/>
                                          </p:val>
                                        </p:tav>
                                        <p:tav tm="100000">
                                          <p:val>
                                            <p:strVal val="ppt_x"/>
                                          </p:val>
                                        </p:tav>
                                      </p:tavLst>
                                    </p:anim>
                                    <p:anim calcmode="lin" valueType="num">
                                      <p:cBhvr additive="base">
                                        <p:cTn id="143" dur="500"/>
                                        <p:tgtEl>
                                          <p:spTgt spid="18"/>
                                        </p:tgtEl>
                                        <p:attrNameLst>
                                          <p:attrName>ppt_y</p:attrName>
                                        </p:attrNameLst>
                                      </p:cBhvr>
                                      <p:tavLst>
                                        <p:tav tm="0">
                                          <p:val>
                                            <p:strVal val="ppt_y"/>
                                          </p:val>
                                        </p:tav>
                                        <p:tav tm="100000">
                                          <p:val>
                                            <p:strVal val="0-ppt_h/2"/>
                                          </p:val>
                                        </p:tav>
                                      </p:tavLst>
                                    </p:anim>
                                    <p:set>
                                      <p:cBhvr>
                                        <p:cTn id="144"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5" restart="whenNotActive" fill="hold" evtFilter="cancelBubble" nodeType="interactiveSeq">
                <p:stCondLst>
                  <p:cond evt="onClick" delay="0">
                    <p:tgtEl>
                      <p:spTgt spid="19"/>
                    </p:tgtEl>
                  </p:cond>
                </p:stCondLst>
                <p:endSync evt="end" delay="0">
                  <p:rtn val="all"/>
                </p:endSync>
                <p:childTnLst>
                  <p:par>
                    <p:cTn id="146" fill="hold">
                      <p:stCondLst>
                        <p:cond delay="0"/>
                      </p:stCondLst>
                      <p:childTnLst>
                        <p:par>
                          <p:cTn id="147" fill="hold">
                            <p:stCondLst>
                              <p:cond delay="0"/>
                            </p:stCondLst>
                            <p:childTnLst>
                              <p:par>
                                <p:cTn id="148" presetID="2" presetClass="exit" presetSubtype="1" fill="hold" grpId="1" nodeType="clickEffect">
                                  <p:stCondLst>
                                    <p:cond delay="0"/>
                                  </p:stCondLst>
                                  <p:childTnLst>
                                    <p:anim calcmode="lin" valueType="num">
                                      <p:cBhvr additive="base">
                                        <p:cTn id="149" dur="500"/>
                                        <p:tgtEl>
                                          <p:spTgt spid="19"/>
                                        </p:tgtEl>
                                        <p:attrNameLst>
                                          <p:attrName>ppt_x</p:attrName>
                                        </p:attrNameLst>
                                      </p:cBhvr>
                                      <p:tavLst>
                                        <p:tav tm="0">
                                          <p:val>
                                            <p:strVal val="ppt_x"/>
                                          </p:val>
                                        </p:tav>
                                        <p:tav tm="100000">
                                          <p:val>
                                            <p:strVal val="ppt_x"/>
                                          </p:val>
                                        </p:tav>
                                      </p:tavLst>
                                    </p:anim>
                                    <p:anim calcmode="lin" valueType="num">
                                      <p:cBhvr additive="base">
                                        <p:cTn id="150" dur="500"/>
                                        <p:tgtEl>
                                          <p:spTgt spid="19"/>
                                        </p:tgtEl>
                                        <p:attrNameLst>
                                          <p:attrName>ppt_y</p:attrName>
                                        </p:attrNameLst>
                                      </p:cBhvr>
                                      <p:tavLst>
                                        <p:tav tm="0">
                                          <p:val>
                                            <p:strVal val="ppt_y"/>
                                          </p:val>
                                        </p:tav>
                                        <p:tav tm="100000">
                                          <p:val>
                                            <p:strVal val="0-ppt_h/2"/>
                                          </p:val>
                                        </p:tav>
                                      </p:tavLst>
                                    </p:anim>
                                    <p:set>
                                      <p:cBhvr>
                                        <p:cTn id="15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52" restart="whenNotActive" fill="hold" evtFilter="cancelBubble" nodeType="interactiveSeq">
                <p:stCondLst>
                  <p:cond evt="onClick" delay="0">
                    <p:tgtEl>
                      <p:spTgt spid="21"/>
                    </p:tgtEl>
                  </p:cond>
                </p:stCondLst>
                <p:endSync evt="end" delay="0">
                  <p:rtn val="all"/>
                </p:endSync>
                <p:childTnLst>
                  <p:par>
                    <p:cTn id="153" fill="hold">
                      <p:stCondLst>
                        <p:cond delay="0"/>
                      </p:stCondLst>
                      <p:childTnLst>
                        <p:par>
                          <p:cTn id="154" fill="hold">
                            <p:stCondLst>
                              <p:cond delay="0"/>
                            </p:stCondLst>
                            <p:childTnLst>
                              <p:par>
                                <p:cTn id="155" presetID="2" presetClass="exit" presetSubtype="1" fill="hold" grpId="1" nodeType="clickEffect">
                                  <p:stCondLst>
                                    <p:cond delay="0"/>
                                  </p:stCondLst>
                                  <p:childTnLst>
                                    <p:anim calcmode="lin" valueType="num">
                                      <p:cBhvr additive="base">
                                        <p:cTn id="156" dur="500"/>
                                        <p:tgtEl>
                                          <p:spTgt spid="21"/>
                                        </p:tgtEl>
                                        <p:attrNameLst>
                                          <p:attrName>ppt_x</p:attrName>
                                        </p:attrNameLst>
                                      </p:cBhvr>
                                      <p:tavLst>
                                        <p:tav tm="0">
                                          <p:val>
                                            <p:strVal val="ppt_x"/>
                                          </p:val>
                                        </p:tav>
                                        <p:tav tm="100000">
                                          <p:val>
                                            <p:strVal val="ppt_x"/>
                                          </p:val>
                                        </p:tav>
                                      </p:tavLst>
                                    </p:anim>
                                    <p:anim calcmode="lin" valueType="num">
                                      <p:cBhvr additive="base">
                                        <p:cTn id="157" dur="500"/>
                                        <p:tgtEl>
                                          <p:spTgt spid="21"/>
                                        </p:tgtEl>
                                        <p:attrNameLst>
                                          <p:attrName>ppt_y</p:attrName>
                                        </p:attrNameLst>
                                      </p:cBhvr>
                                      <p:tavLst>
                                        <p:tav tm="0">
                                          <p:val>
                                            <p:strVal val="ppt_y"/>
                                          </p:val>
                                        </p:tav>
                                        <p:tav tm="100000">
                                          <p:val>
                                            <p:strVal val="0-ppt_h/2"/>
                                          </p:val>
                                        </p:tav>
                                      </p:tavLst>
                                    </p:anim>
                                    <p:set>
                                      <p:cBhvr>
                                        <p:cTn id="158"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59" restart="whenNotActive" fill="hold" evtFilter="cancelBubble" nodeType="interactiveSeq">
                <p:stCondLst>
                  <p:cond evt="onClick" delay="0">
                    <p:tgtEl>
                      <p:spTgt spid="15"/>
                    </p:tgtEl>
                  </p:cond>
                </p:stCondLst>
                <p:endSync evt="end" delay="0">
                  <p:rtn val="all"/>
                </p:endSync>
                <p:childTnLst>
                  <p:par>
                    <p:cTn id="160" fill="hold">
                      <p:stCondLst>
                        <p:cond delay="0"/>
                      </p:stCondLst>
                      <p:childTnLst>
                        <p:par>
                          <p:cTn id="161" fill="hold">
                            <p:stCondLst>
                              <p:cond delay="0"/>
                            </p:stCondLst>
                            <p:childTnLst>
                              <p:par>
                                <p:cTn id="162" presetID="2" presetClass="exit" presetSubtype="1" fill="hold" grpId="1" nodeType="clickEffect">
                                  <p:stCondLst>
                                    <p:cond delay="0"/>
                                  </p:stCondLst>
                                  <p:childTnLst>
                                    <p:anim calcmode="lin" valueType="num">
                                      <p:cBhvr additive="base">
                                        <p:cTn id="163" dur="500"/>
                                        <p:tgtEl>
                                          <p:spTgt spid="15"/>
                                        </p:tgtEl>
                                        <p:attrNameLst>
                                          <p:attrName>ppt_x</p:attrName>
                                        </p:attrNameLst>
                                      </p:cBhvr>
                                      <p:tavLst>
                                        <p:tav tm="0">
                                          <p:val>
                                            <p:strVal val="ppt_x"/>
                                          </p:val>
                                        </p:tav>
                                        <p:tav tm="100000">
                                          <p:val>
                                            <p:strVal val="ppt_x"/>
                                          </p:val>
                                        </p:tav>
                                      </p:tavLst>
                                    </p:anim>
                                    <p:anim calcmode="lin" valueType="num">
                                      <p:cBhvr additive="base">
                                        <p:cTn id="164" dur="500"/>
                                        <p:tgtEl>
                                          <p:spTgt spid="15"/>
                                        </p:tgtEl>
                                        <p:attrNameLst>
                                          <p:attrName>ppt_y</p:attrName>
                                        </p:attrNameLst>
                                      </p:cBhvr>
                                      <p:tavLst>
                                        <p:tav tm="0">
                                          <p:val>
                                            <p:strVal val="ppt_y"/>
                                          </p:val>
                                        </p:tav>
                                        <p:tav tm="100000">
                                          <p:val>
                                            <p:strVal val="0-ppt_h/2"/>
                                          </p:val>
                                        </p:tav>
                                      </p:tavLst>
                                    </p:anim>
                                    <p:set>
                                      <p:cBhvr>
                                        <p:cTn id="16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66" restart="whenNotActive" fill="hold" evtFilter="cancelBubble" nodeType="interactiveSeq">
                <p:stCondLst>
                  <p:cond evt="onClick" delay="0">
                    <p:tgtEl>
                      <p:spTgt spid="24"/>
                    </p:tgtEl>
                  </p:cond>
                </p:stCondLst>
                <p:endSync evt="end" delay="0">
                  <p:rtn val="all"/>
                </p:endSync>
                <p:childTnLst>
                  <p:par>
                    <p:cTn id="167" fill="hold">
                      <p:stCondLst>
                        <p:cond delay="0"/>
                      </p:stCondLst>
                      <p:childTnLst>
                        <p:par>
                          <p:cTn id="168" fill="hold">
                            <p:stCondLst>
                              <p:cond delay="0"/>
                            </p:stCondLst>
                            <p:childTnLst>
                              <p:par>
                                <p:cTn id="169" presetID="2" presetClass="exit" presetSubtype="1" fill="hold" grpId="1" nodeType="clickEffect">
                                  <p:stCondLst>
                                    <p:cond delay="0"/>
                                  </p:stCondLst>
                                  <p:childTnLst>
                                    <p:anim calcmode="lin" valueType="num">
                                      <p:cBhvr additive="base">
                                        <p:cTn id="170" dur="500"/>
                                        <p:tgtEl>
                                          <p:spTgt spid="24"/>
                                        </p:tgtEl>
                                        <p:attrNameLst>
                                          <p:attrName>ppt_x</p:attrName>
                                        </p:attrNameLst>
                                      </p:cBhvr>
                                      <p:tavLst>
                                        <p:tav tm="0">
                                          <p:val>
                                            <p:strVal val="ppt_x"/>
                                          </p:val>
                                        </p:tav>
                                        <p:tav tm="100000">
                                          <p:val>
                                            <p:strVal val="ppt_x"/>
                                          </p:val>
                                        </p:tav>
                                      </p:tavLst>
                                    </p:anim>
                                    <p:anim calcmode="lin" valueType="num">
                                      <p:cBhvr additive="base">
                                        <p:cTn id="171" dur="500"/>
                                        <p:tgtEl>
                                          <p:spTgt spid="24"/>
                                        </p:tgtEl>
                                        <p:attrNameLst>
                                          <p:attrName>ppt_y</p:attrName>
                                        </p:attrNameLst>
                                      </p:cBhvr>
                                      <p:tavLst>
                                        <p:tav tm="0">
                                          <p:val>
                                            <p:strVal val="ppt_y"/>
                                          </p:val>
                                        </p:tav>
                                        <p:tav tm="100000">
                                          <p:val>
                                            <p:strVal val="0-ppt_h/2"/>
                                          </p:val>
                                        </p:tav>
                                      </p:tavLst>
                                    </p:anim>
                                    <p:set>
                                      <p:cBhvr>
                                        <p:cTn id="172"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73" restart="whenNotActive" fill="hold" evtFilter="cancelBubble" nodeType="interactiveSeq">
                <p:stCondLst>
                  <p:cond evt="onClick" delay="0">
                    <p:tgtEl>
                      <p:spTgt spid="25"/>
                    </p:tgtEl>
                  </p:cond>
                </p:stCondLst>
                <p:endSync evt="end" delay="0">
                  <p:rtn val="all"/>
                </p:endSync>
                <p:childTnLst>
                  <p:par>
                    <p:cTn id="174" fill="hold">
                      <p:stCondLst>
                        <p:cond delay="0"/>
                      </p:stCondLst>
                      <p:childTnLst>
                        <p:par>
                          <p:cTn id="175" fill="hold">
                            <p:stCondLst>
                              <p:cond delay="0"/>
                            </p:stCondLst>
                            <p:childTnLst>
                              <p:par>
                                <p:cTn id="176" presetID="2" presetClass="exit" presetSubtype="1" fill="hold" grpId="1" nodeType="clickEffect">
                                  <p:stCondLst>
                                    <p:cond delay="0"/>
                                  </p:stCondLst>
                                  <p:childTnLst>
                                    <p:anim calcmode="lin" valueType="num">
                                      <p:cBhvr additive="base">
                                        <p:cTn id="177" dur="500"/>
                                        <p:tgtEl>
                                          <p:spTgt spid="25"/>
                                        </p:tgtEl>
                                        <p:attrNameLst>
                                          <p:attrName>ppt_x</p:attrName>
                                        </p:attrNameLst>
                                      </p:cBhvr>
                                      <p:tavLst>
                                        <p:tav tm="0">
                                          <p:val>
                                            <p:strVal val="ppt_x"/>
                                          </p:val>
                                        </p:tav>
                                        <p:tav tm="100000">
                                          <p:val>
                                            <p:strVal val="ppt_x"/>
                                          </p:val>
                                        </p:tav>
                                      </p:tavLst>
                                    </p:anim>
                                    <p:anim calcmode="lin" valueType="num">
                                      <p:cBhvr additive="base">
                                        <p:cTn id="178" dur="500"/>
                                        <p:tgtEl>
                                          <p:spTgt spid="25"/>
                                        </p:tgtEl>
                                        <p:attrNameLst>
                                          <p:attrName>ppt_y</p:attrName>
                                        </p:attrNameLst>
                                      </p:cBhvr>
                                      <p:tavLst>
                                        <p:tav tm="0">
                                          <p:val>
                                            <p:strVal val="ppt_y"/>
                                          </p:val>
                                        </p:tav>
                                        <p:tav tm="100000">
                                          <p:val>
                                            <p:strVal val="0-ppt_h/2"/>
                                          </p:val>
                                        </p:tav>
                                      </p:tavLst>
                                    </p:anim>
                                    <p:set>
                                      <p:cBhvr>
                                        <p:cTn id="17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80" restart="whenNotActive" fill="hold" evtFilter="cancelBubble" nodeType="interactiveSeq">
                <p:stCondLst>
                  <p:cond evt="onClick" delay="0">
                    <p:tgtEl>
                      <p:spTgt spid="26"/>
                    </p:tgtEl>
                  </p:cond>
                </p:stCondLst>
                <p:endSync evt="end" delay="0">
                  <p:rtn val="all"/>
                </p:endSync>
                <p:childTnLst>
                  <p:par>
                    <p:cTn id="181" fill="hold">
                      <p:stCondLst>
                        <p:cond delay="0"/>
                      </p:stCondLst>
                      <p:childTnLst>
                        <p:par>
                          <p:cTn id="182" fill="hold">
                            <p:stCondLst>
                              <p:cond delay="0"/>
                            </p:stCondLst>
                            <p:childTnLst>
                              <p:par>
                                <p:cTn id="183" presetID="2" presetClass="exit" presetSubtype="1" fill="hold" grpId="1" nodeType="clickEffect">
                                  <p:stCondLst>
                                    <p:cond delay="0"/>
                                  </p:stCondLst>
                                  <p:childTnLst>
                                    <p:anim calcmode="lin" valueType="num">
                                      <p:cBhvr additive="base">
                                        <p:cTn id="184" dur="500"/>
                                        <p:tgtEl>
                                          <p:spTgt spid="26"/>
                                        </p:tgtEl>
                                        <p:attrNameLst>
                                          <p:attrName>ppt_x</p:attrName>
                                        </p:attrNameLst>
                                      </p:cBhvr>
                                      <p:tavLst>
                                        <p:tav tm="0">
                                          <p:val>
                                            <p:strVal val="ppt_x"/>
                                          </p:val>
                                        </p:tav>
                                        <p:tav tm="100000">
                                          <p:val>
                                            <p:strVal val="ppt_x"/>
                                          </p:val>
                                        </p:tav>
                                      </p:tavLst>
                                    </p:anim>
                                    <p:anim calcmode="lin" valueType="num">
                                      <p:cBhvr additive="base">
                                        <p:cTn id="185" dur="500"/>
                                        <p:tgtEl>
                                          <p:spTgt spid="26"/>
                                        </p:tgtEl>
                                        <p:attrNameLst>
                                          <p:attrName>ppt_y</p:attrName>
                                        </p:attrNameLst>
                                      </p:cBhvr>
                                      <p:tavLst>
                                        <p:tav tm="0">
                                          <p:val>
                                            <p:strVal val="ppt_y"/>
                                          </p:val>
                                        </p:tav>
                                        <p:tav tm="100000">
                                          <p:val>
                                            <p:strVal val="0-ppt_h/2"/>
                                          </p:val>
                                        </p:tav>
                                      </p:tavLst>
                                    </p:anim>
                                    <p:set>
                                      <p:cBhvr>
                                        <p:cTn id="18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7" restart="whenNotActive" fill="hold" evtFilter="cancelBubble" nodeType="interactiveSeq">
                <p:stCondLst>
                  <p:cond evt="onClick" delay="0">
                    <p:tgtEl>
                      <p:spTgt spid="27"/>
                    </p:tgtEl>
                  </p:cond>
                </p:stCondLst>
                <p:endSync evt="end" delay="0">
                  <p:rtn val="all"/>
                </p:endSync>
                <p:childTnLst>
                  <p:par>
                    <p:cTn id="188" fill="hold">
                      <p:stCondLst>
                        <p:cond delay="0"/>
                      </p:stCondLst>
                      <p:childTnLst>
                        <p:par>
                          <p:cTn id="189" fill="hold">
                            <p:stCondLst>
                              <p:cond delay="0"/>
                            </p:stCondLst>
                            <p:childTnLst>
                              <p:par>
                                <p:cTn id="190" presetID="2" presetClass="exit" presetSubtype="1" fill="hold" grpId="1" nodeType="clickEffect">
                                  <p:stCondLst>
                                    <p:cond delay="0"/>
                                  </p:stCondLst>
                                  <p:childTnLst>
                                    <p:anim calcmode="lin" valueType="num">
                                      <p:cBhvr additive="base">
                                        <p:cTn id="191" dur="500"/>
                                        <p:tgtEl>
                                          <p:spTgt spid="27"/>
                                        </p:tgtEl>
                                        <p:attrNameLst>
                                          <p:attrName>ppt_x</p:attrName>
                                        </p:attrNameLst>
                                      </p:cBhvr>
                                      <p:tavLst>
                                        <p:tav tm="0">
                                          <p:val>
                                            <p:strVal val="ppt_x"/>
                                          </p:val>
                                        </p:tav>
                                        <p:tav tm="100000">
                                          <p:val>
                                            <p:strVal val="ppt_x"/>
                                          </p:val>
                                        </p:tav>
                                      </p:tavLst>
                                    </p:anim>
                                    <p:anim calcmode="lin" valueType="num">
                                      <p:cBhvr additive="base">
                                        <p:cTn id="192" dur="500"/>
                                        <p:tgtEl>
                                          <p:spTgt spid="27"/>
                                        </p:tgtEl>
                                        <p:attrNameLst>
                                          <p:attrName>ppt_y</p:attrName>
                                        </p:attrNameLst>
                                      </p:cBhvr>
                                      <p:tavLst>
                                        <p:tav tm="0">
                                          <p:val>
                                            <p:strVal val="ppt_y"/>
                                          </p:val>
                                        </p:tav>
                                        <p:tav tm="100000">
                                          <p:val>
                                            <p:strVal val="0-ppt_h/2"/>
                                          </p:val>
                                        </p:tav>
                                      </p:tavLst>
                                    </p:anim>
                                    <p:set>
                                      <p:cBhvr>
                                        <p:cTn id="19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94" restart="whenNotActive" fill="hold" evtFilter="cancelBubble" nodeType="interactiveSeq">
                <p:stCondLst>
                  <p:cond evt="onClick" delay="0">
                    <p:tgtEl>
                      <p:spTgt spid="29"/>
                    </p:tgtEl>
                  </p:cond>
                </p:stCondLst>
                <p:endSync evt="end" delay="0">
                  <p:rtn val="all"/>
                </p:endSync>
                <p:childTnLst>
                  <p:par>
                    <p:cTn id="195" fill="hold">
                      <p:stCondLst>
                        <p:cond delay="0"/>
                      </p:stCondLst>
                      <p:childTnLst>
                        <p:par>
                          <p:cTn id="196" fill="hold">
                            <p:stCondLst>
                              <p:cond delay="0"/>
                            </p:stCondLst>
                            <p:childTnLst>
                              <p:par>
                                <p:cTn id="197" presetID="2" presetClass="exit" presetSubtype="1" fill="hold" grpId="1" nodeType="clickEffect">
                                  <p:stCondLst>
                                    <p:cond delay="0"/>
                                  </p:stCondLst>
                                  <p:childTnLst>
                                    <p:anim calcmode="lin" valueType="num">
                                      <p:cBhvr additive="base">
                                        <p:cTn id="198" dur="500"/>
                                        <p:tgtEl>
                                          <p:spTgt spid="29"/>
                                        </p:tgtEl>
                                        <p:attrNameLst>
                                          <p:attrName>ppt_x</p:attrName>
                                        </p:attrNameLst>
                                      </p:cBhvr>
                                      <p:tavLst>
                                        <p:tav tm="0">
                                          <p:val>
                                            <p:strVal val="ppt_x"/>
                                          </p:val>
                                        </p:tav>
                                        <p:tav tm="100000">
                                          <p:val>
                                            <p:strVal val="ppt_x"/>
                                          </p:val>
                                        </p:tav>
                                      </p:tavLst>
                                    </p:anim>
                                    <p:anim calcmode="lin" valueType="num">
                                      <p:cBhvr additive="base">
                                        <p:cTn id="199" dur="500"/>
                                        <p:tgtEl>
                                          <p:spTgt spid="29"/>
                                        </p:tgtEl>
                                        <p:attrNameLst>
                                          <p:attrName>ppt_y</p:attrName>
                                        </p:attrNameLst>
                                      </p:cBhvr>
                                      <p:tavLst>
                                        <p:tav tm="0">
                                          <p:val>
                                            <p:strVal val="ppt_y"/>
                                          </p:val>
                                        </p:tav>
                                        <p:tav tm="100000">
                                          <p:val>
                                            <p:strVal val="0-ppt_h/2"/>
                                          </p:val>
                                        </p:tav>
                                      </p:tavLst>
                                    </p:anim>
                                    <p:set>
                                      <p:cBhvr>
                                        <p:cTn id="20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01" restart="whenNotActive" fill="hold" evtFilter="cancelBubble" nodeType="interactiveSeq">
                <p:stCondLst>
                  <p:cond evt="onClick" delay="0">
                    <p:tgtEl>
                      <p:spTgt spid="30"/>
                    </p:tgtEl>
                  </p:cond>
                </p:stCondLst>
                <p:endSync evt="end" delay="0">
                  <p:rtn val="all"/>
                </p:endSync>
                <p:childTnLst>
                  <p:par>
                    <p:cTn id="202" fill="hold">
                      <p:stCondLst>
                        <p:cond delay="0"/>
                      </p:stCondLst>
                      <p:childTnLst>
                        <p:par>
                          <p:cTn id="203" fill="hold">
                            <p:stCondLst>
                              <p:cond delay="0"/>
                            </p:stCondLst>
                            <p:childTnLst>
                              <p:par>
                                <p:cTn id="204" presetID="2" presetClass="exit" presetSubtype="1" fill="hold" grpId="1" nodeType="clickEffect">
                                  <p:stCondLst>
                                    <p:cond delay="0"/>
                                  </p:stCondLst>
                                  <p:childTnLst>
                                    <p:anim calcmode="lin" valueType="num">
                                      <p:cBhvr additive="base">
                                        <p:cTn id="205" dur="500"/>
                                        <p:tgtEl>
                                          <p:spTgt spid="30"/>
                                        </p:tgtEl>
                                        <p:attrNameLst>
                                          <p:attrName>ppt_x</p:attrName>
                                        </p:attrNameLst>
                                      </p:cBhvr>
                                      <p:tavLst>
                                        <p:tav tm="0">
                                          <p:val>
                                            <p:strVal val="ppt_x"/>
                                          </p:val>
                                        </p:tav>
                                        <p:tav tm="100000">
                                          <p:val>
                                            <p:strVal val="ppt_x"/>
                                          </p:val>
                                        </p:tav>
                                      </p:tavLst>
                                    </p:anim>
                                    <p:anim calcmode="lin" valueType="num">
                                      <p:cBhvr additive="base">
                                        <p:cTn id="206" dur="500"/>
                                        <p:tgtEl>
                                          <p:spTgt spid="30"/>
                                        </p:tgtEl>
                                        <p:attrNameLst>
                                          <p:attrName>ppt_y</p:attrName>
                                        </p:attrNameLst>
                                      </p:cBhvr>
                                      <p:tavLst>
                                        <p:tav tm="0">
                                          <p:val>
                                            <p:strVal val="ppt_y"/>
                                          </p:val>
                                        </p:tav>
                                        <p:tav tm="100000">
                                          <p:val>
                                            <p:strVal val="0-ppt_h/2"/>
                                          </p:val>
                                        </p:tav>
                                      </p:tavLst>
                                    </p:anim>
                                    <p:set>
                                      <p:cBhvr>
                                        <p:cTn id="20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8" restart="whenNotActive" fill="hold" evtFilter="cancelBubble" nodeType="interactiveSeq">
                <p:stCondLst>
                  <p:cond evt="onClick" delay="0">
                    <p:tgtEl>
                      <p:spTgt spid="31"/>
                    </p:tgtEl>
                  </p:cond>
                </p:stCondLst>
                <p:endSync evt="end" delay="0">
                  <p:rtn val="all"/>
                </p:endSync>
                <p:childTnLst>
                  <p:par>
                    <p:cTn id="209" fill="hold">
                      <p:stCondLst>
                        <p:cond delay="0"/>
                      </p:stCondLst>
                      <p:childTnLst>
                        <p:par>
                          <p:cTn id="210" fill="hold">
                            <p:stCondLst>
                              <p:cond delay="0"/>
                            </p:stCondLst>
                            <p:childTnLst>
                              <p:par>
                                <p:cTn id="211" presetID="2" presetClass="exit" presetSubtype="1" fill="hold" grpId="1" nodeType="clickEffect">
                                  <p:stCondLst>
                                    <p:cond delay="0"/>
                                  </p:stCondLst>
                                  <p:childTnLst>
                                    <p:anim calcmode="lin" valueType="num">
                                      <p:cBhvr additive="base">
                                        <p:cTn id="212" dur="500"/>
                                        <p:tgtEl>
                                          <p:spTgt spid="31"/>
                                        </p:tgtEl>
                                        <p:attrNameLst>
                                          <p:attrName>ppt_x</p:attrName>
                                        </p:attrNameLst>
                                      </p:cBhvr>
                                      <p:tavLst>
                                        <p:tav tm="0">
                                          <p:val>
                                            <p:strVal val="ppt_x"/>
                                          </p:val>
                                        </p:tav>
                                        <p:tav tm="100000">
                                          <p:val>
                                            <p:strVal val="ppt_x"/>
                                          </p:val>
                                        </p:tav>
                                      </p:tavLst>
                                    </p:anim>
                                    <p:anim calcmode="lin" valueType="num">
                                      <p:cBhvr additive="base">
                                        <p:cTn id="213" dur="500"/>
                                        <p:tgtEl>
                                          <p:spTgt spid="31"/>
                                        </p:tgtEl>
                                        <p:attrNameLst>
                                          <p:attrName>ppt_y</p:attrName>
                                        </p:attrNameLst>
                                      </p:cBhvr>
                                      <p:tavLst>
                                        <p:tav tm="0">
                                          <p:val>
                                            <p:strVal val="ppt_y"/>
                                          </p:val>
                                        </p:tav>
                                        <p:tav tm="100000">
                                          <p:val>
                                            <p:strVal val="0-ppt_h/2"/>
                                          </p:val>
                                        </p:tav>
                                      </p:tavLst>
                                    </p:anim>
                                    <p:set>
                                      <p:cBhvr>
                                        <p:cTn id="214"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15" restart="whenNotActive" fill="hold" evtFilter="cancelBubble" nodeType="interactiveSeq">
                <p:stCondLst>
                  <p:cond evt="onClick" delay="0">
                    <p:tgtEl>
                      <p:spTgt spid="33"/>
                    </p:tgtEl>
                  </p:cond>
                </p:stCondLst>
                <p:endSync evt="end" delay="0">
                  <p:rtn val="all"/>
                </p:endSync>
                <p:childTnLst>
                  <p:par>
                    <p:cTn id="216" fill="hold">
                      <p:stCondLst>
                        <p:cond delay="0"/>
                      </p:stCondLst>
                      <p:childTnLst>
                        <p:par>
                          <p:cTn id="217" fill="hold">
                            <p:stCondLst>
                              <p:cond delay="0"/>
                            </p:stCondLst>
                            <p:childTnLst>
                              <p:par>
                                <p:cTn id="218" presetID="2" presetClass="exit" presetSubtype="1" fill="hold" grpId="1" nodeType="clickEffect">
                                  <p:stCondLst>
                                    <p:cond delay="0"/>
                                  </p:stCondLst>
                                  <p:childTnLst>
                                    <p:anim calcmode="lin" valueType="num">
                                      <p:cBhvr additive="base">
                                        <p:cTn id="219" dur="500"/>
                                        <p:tgtEl>
                                          <p:spTgt spid="33"/>
                                        </p:tgtEl>
                                        <p:attrNameLst>
                                          <p:attrName>ppt_x</p:attrName>
                                        </p:attrNameLst>
                                      </p:cBhvr>
                                      <p:tavLst>
                                        <p:tav tm="0">
                                          <p:val>
                                            <p:strVal val="ppt_x"/>
                                          </p:val>
                                        </p:tav>
                                        <p:tav tm="100000">
                                          <p:val>
                                            <p:strVal val="ppt_x"/>
                                          </p:val>
                                        </p:tav>
                                      </p:tavLst>
                                    </p:anim>
                                    <p:anim calcmode="lin" valueType="num">
                                      <p:cBhvr additive="base">
                                        <p:cTn id="220" dur="500"/>
                                        <p:tgtEl>
                                          <p:spTgt spid="33"/>
                                        </p:tgtEl>
                                        <p:attrNameLst>
                                          <p:attrName>ppt_y</p:attrName>
                                        </p:attrNameLst>
                                      </p:cBhvr>
                                      <p:tavLst>
                                        <p:tav tm="0">
                                          <p:val>
                                            <p:strVal val="ppt_y"/>
                                          </p:val>
                                        </p:tav>
                                        <p:tav tm="100000">
                                          <p:val>
                                            <p:strVal val="0-ppt_h/2"/>
                                          </p:val>
                                        </p:tav>
                                      </p:tavLst>
                                    </p:anim>
                                    <p:set>
                                      <p:cBhvr>
                                        <p:cTn id="221"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22" restart="whenNotActive" fill="hold" evtFilter="cancelBubble" nodeType="interactiveSeq">
                <p:stCondLst>
                  <p:cond evt="onClick" delay="0">
                    <p:tgtEl>
                      <p:spTgt spid="34"/>
                    </p:tgtEl>
                  </p:cond>
                </p:stCondLst>
                <p:endSync evt="end" delay="0">
                  <p:rtn val="all"/>
                </p:endSync>
                <p:childTnLst>
                  <p:par>
                    <p:cTn id="223" fill="hold">
                      <p:stCondLst>
                        <p:cond delay="0"/>
                      </p:stCondLst>
                      <p:childTnLst>
                        <p:par>
                          <p:cTn id="224" fill="hold">
                            <p:stCondLst>
                              <p:cond delay="0"/>
                            </p:stCondLst>
                            <p:childTnLst>
                              <p:par>
                                <p:cTn id="225" presetID="2" presetClass="exit" presetSubtype="1" fill="hold" grpId="1" nodeType="clickEffect">
                                  <p:stCondLst>
                                    <p:cond delay="0"/>
                                  </p:stCondLst>
                                  <p:childTnLst>
                                    <p:anim calcmode="lin" valueType="num">
                                      <p:cBhvr additive="base">
                                        <p:cTn id="226" dur="500"/>
                                        <p:tgtEl>
                                          <p:spTgt spid="34"/>
                                        </p:tgtEl>
                                        <p:attrNameLst>
                                          <p:attrName>ppt_x</p:attrName>
                                        </p:attrNameLst>
                                      </p:cBhvr>
                                      <p:tavLst>
                                        <p:tav tm="0">
                                          <p:val>
                                            <p:strVal val="ppt_x"/>
                                          </p:val>
                                        </p:tav>
                                        <p:tav tm="100000">
                                          <p:val>
                                            <p:strVal val="ppt_x"/>
                                          </p:val>
                                        </p:tav>
                                      </p:tavLst>
                                    </p:anim>
                                    <p:anim calcmode="lin" valueType="num">
                                      <p:cBhvr additive="base">
                                        <p:cTn id="227" dur="500"/>
                                        <p:tgtEl>
                                          <p:spTgt spid="34"/>
                                        </p:tgtEl>
                                        <p:attrNameLst>
                                          <p:attrName>ppt_y</p:attrName>
                                        </p:attrNameLst>
                                      </p:cBhvr>
                                      <p:tavLst>
                                        <p:tav tm="0">
                                          <p:val>
                                            <p:strVal val="ppt_y"/>
                                          </p:val>
                                        </p:tav>
                                        <p:tav tm="100000">
                                          <p:val>
                                            <p:strVal val="0-ppt_h/2"/>
                                          </p:val>
                                        </p:tav>
                                      </p:tavLst>
                                    </p:anim>
                                    <p:set>
                                      <p:cBhvr>
                                        <p:cTn id="228"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29" restart="whenNotActive" fill="hold" evtFilter="cancelBubble" nodeType="interactiveSeq">
                <p:stCondLst>
                  <p:cond evt="onClick" delay="0">
                    <p:tgtEl>
                      <p:spTgt spid="35"/>
                    </p:tgtEl>
                  </p:cond>
                </p:stCondLst>
                <p:endSync evt="end" delay="0">
                  <p:rtn val="all"/>
                </p:endSync>
                <p:childTnLst>
                  <p:par>
                    <p:cTn id="230" fill="hold">
                      <p:stCondLst>
                        <p:cond delay="0"/>
                      </p:stCondLst>
                      <p:childTnLst>
                        <p:par>
                          <p:cTn id="231" fill="hold">
                            <p:stCondLst>
                              <p:cond delay="0"/>
                            </p:stCondLst>
                            <p:childTnLst>
                              <p:par>
                                <p:cTn id="232" presetID="2" presetClass="exit" presetSubtype="1" fill="hold" grpId="1" nodeType="clickEffect">
                                  <p:stCondLst>
                                    <p:cond delay="0"/>
                                  </p:stCondLst>
                                  <p:childTnLst>
                                    <p:anim calcmode="lin" valueType="num">
                                      <p:cBhvr additive="base">
                                        <p:cTn id="233" dur="500"/>
                                        <p:tgtEl>
                                          <p:spTgt spid="35"/>
                                        </p:tgtEl>
                                        <p:attrNameLst>
                                          <p:attrName>ppt_x</p:attrName>
                                        </p:attrNameLst>
                                      </p:cBhvr>
                                      <p:tavLst>
                                        <p:tav tm="0">
                                          <p:val>
                                            <p:strVal val="ppt_x"/>
                                          </p:val>
                                        </p:tav>
                                        <p:tav tm="100000">
                                          <p:val>
                                            <p:strVal val="ppt_x"/>
                                          </p:val>
                                        </p:tav>
                                      </p:tavLst>
                                    </p:anim>
                                    <p:anim calcmode="lin" valueType="num">
                                      <p:cBhvr additive="base">
                                        <p:cTn id="234" dur="500"/>
                                        <p:tgtEl>
                                          <p:spTgt spid="35"/>
                                        </p:tgtEl>
                                        <p:attrNameLst>
                                          <p:attrName>ppt_y</p:attrName>
                                        </p:attrNameLst>
                                      </p:cBhvr>
                                      <p:tavLst>
                                        <p:tav tm="0">
                                          <p:val>
                                            <p:strVal val="ppt_y"/>
                                          </p:val>
                                        </p:tav>
                                        <p:tav tm="100000">
                                          <p:val>
                                            <p:strVal val="0-ppt_h/2"/>
                                          </p:val>
                                        </p:tav>
                                      </p:tavLst>
                                    </p:anim>
                                    <p:set>
                                      <p:cBhvr>
                                        <p:cTn id="23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36" restart="whenNotActive" fill="hold" evtFilter="cancelBubble" nodeType="interactiveSeq">
                <p:stCondLst>
                  <p:cond evt="onClick" delay="0">
                    <p:tgtEl>
                      <p:spTgt spid="32"/>
                    </p:tgtEl>
                  </p:cond>
                </p:stCondLst>
                <p:endSync evt="end" delay="0">
                  <p:rtn val="all"/>
                </p:endSync>
                <p:childTnLst>
                  <p:par>
                    <p:cTn id="237" fill="hold">
                      <p:stCondLst>
                        <p:cond delay="0"/>
                      </p:stCondLst>
                      <p:childTnLst>
                        <p:par>
                          <p:cTn id="238" fill="hold">
                            <p:stCondLst>
                              <p:cond delay="0"/>
                            </p:stCondLst>
                            <p:childTnLst>
                              <p:par>
                                <p:cTn id="239" presetID="2" presetClass="exit" presetSubtype="1" fill="hold" grpId="1" nodeType="clickEffect">
                                  <p:stCondLst>
                                    <p:cond delay="0"/>
                                  </p:stCondLst>
                                  <p:childTnLst>
                                    <p:anim calcmode="lin" valueType="num">
                                      <p:cBhvr additive="base">
                                        <p:cTn id="240" dur="500"/>
                                        <p:tgtEl>
                                          <p:spTgt spid="32"/>
                                        </p:tgtEl>
                                        <p:attrNameLst>
                                          <p:attrName>ppt_x</p:attrName>
                                        </p:attrNameLst>
                                      </p:cBhvr>
                                      <p:tavLst>
                                        <p:tav tm="0">
                                          <p:val>
                                            <p:strVal val="ppt_x"/>
                                          </p:val>
                                        </p:tav>
                                        <p:tav tm="100000">
                                          <p:val>
                                            <p:strVal val="ppt_x"/>
                                          </p:val>
                                        </p:tav>
                                      </p:tavLst>
                                    </p:anim>
                                    <p:anim calcmode="lin" valueType="num">
                                      <p:cBhvr additive="base">
                                        <p:cTn id="241" dur="500"/>
                                        <p:tgtEl>
                                          <p:spTgt spid="32"/>
                                        </p:tgtEl>
                                        <p:attrNameLst>
                                          <p:attrName>ppt_y</p:attrName>
                                        </p:attrNameLst>
                                      </p:cBhvr>
                                      <p:tavLst>
                                        <p:tav tm="0">
                                          <p:val>
                                            <p:strVal val="ppt_y"/>
                                          </p:val>
                                        </p:tav>
                                        <p:tav tm="100000">
                                          <p:val>
                                            <p:strVal val="0-ppt_h/2"/>
                                          </p:val>
                                        </p:tav>
                                      </p:tavLst>
                                    </p:anim>
                                    <p:set>
                                      <p:cBhvr>
                                        <p:cTn id="242"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43" restart="whenNotActive" fill="hold" evtFilter="cancelBubble" nodeType="interactiveSeq">
                <p:stCondLst>
                  <p:cond evt="onClick" delay="0">
                    <p:tgtEl>
                      <p:spTgt spid="51"/>
                    </p:tgtEl>
                  </p:cond>
                </p:stCondLst>
                <p:endSync evt="end" delay="0">
                  <p:rtn val="all"/>
                </p:endSync>
                <p:childTnLst>
                  <p:par>
                    <p:cTn id="244" fill="hold">
                      <p:stCondLst>
                        <p:cond delay="0"/>
                      </p:stCondLst>
                      <p:childTnLst>
                        <p:par>
                          <p:cTn id="245" fill="hold">
                            <p:stCondLst>
                              <p:cond delay="0"/>
                            </p:stCondLst>
                            <p:childTnLst>
                              <p:par>
                                <p:cTn id="246" presetID="2" presetClass="exit" presetSubtype="1" fill="hold" grpId="1" nodeType="clickEffect">
                                  <p:stCondLst>
                                    <p:cond delay="0"/>
                                  </p:stCondLst>
                                  <p:childTnLst>
                                    <p:anim calcmode="lin" valueType="num">
                                      <p:cBhvr additive="base">
                                        <p:cTn id="247" dur="500"/>
                                        <p:tgtEl>
                                          <p:spTgt spid="51"/>
                                        </p:tgtEl>
                                        <p:attrNameLst>
                                          <p:attrName>ppt_x</p:attrName>
                                        </p:attrNameLst>
                                      </p:cBhvr>
                                      <p:tavLst>
                                        <p:tav tm="0">
                                          <p:val>
                                            <p:strVal val="ppt_x"/>
                                          </p:val>
                                        </p:tav>
                                        <p:tav tm="100000">
                                          <p:val>
                                            <p:strVal val="ppt_x"/>
                                          </p:val>
                                        </p:tav>
                                      </p:tavLst>
                                    </p:anim>
                                    <p:anim calcmode="lin" valueType="num">
                                      <p:cBhvr additive="base">
                                        <p:cTn id="248" dur="500"/>
                                        <p:tgtEl>
                                          <p:spTgt spid="51"/>
                                        </p:tgtEl>
                                        <p:attrNameLst>
                                          <p:attrName>ppt_y</p:attrName>
                                        </p:attrNameLst>
                                      </p:cBhvr>
                                      <p:tavLst>
                                        <p:tav tm="0">
                                          <p:val>
                                            <p:strVal val="ppt_y"/>
                                          </p:val>
                                        </p:tav>
                                        <p:tav tm="100000">
                                          <p:val>
                                            <p:strVal val="0-ppt_h/2"/>
                                          </p:val>
                                        </p:tav>
                                      </p:tavLst>
                                    </p:anim>
                                    <p:set>
                                      <p:cBhvr>
                                        <p:cTn id="24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250" restart="whenNotActive" fill="hold" evtFilter="cancelBubble" nodeType="interactiveSeq">
                <p:stCondLst>
                  <p:cond evt="onClick" delay="0">
                    <p:tgtEl>
                      <p:spTgt spid="53"/>
                    </p:tgtEl>
                  </p:cond>
                </p:stCondLst>
                <p:endSync evt="end" delay="0">
                  <p:rtn val="all"/>
                </p:endSync>
                <p:childTnLst>
                  <p:par>
                    <p:cTn id="251" fill="hold">
                      <p:stCondLst>
                        <p:cond delay="0"/>
                      </p:stCondLst>
                      <p:childTnLst>
                        <p:par>
                          <p:cTn id="252" fill="hold">
                            <p:stCondLst>
                              <p:cond delay="0"/>
                            </p:stCondLst>
                            <p:childTnLst>
                              <p:par>
                                <p:cTn id="253" presetID="2" presetClass="exit" presetSubtype="1" fill="hold" grpId="1" nodeType="clickEffect">
                                  <p:stCondLst>
                                    <p:cond delay="0"/>
                                  </p:stCondLst>
                                  <p:childTnLst>
                                    <p:anim calcmode="lin" valueType="num">
                                      <p:cBhvr additive="base">
                                        <p:cTn id="254" dur="500"/>
                                        <p:tgtEl>
                                          <p:spTgt spid="53"/>
                                        </p:tgtEl>
                                        <p:attrNameLst>
                                          <p:attrName>ppt_x</p:attrName>
                                        </p:attrNameLst>
                                      </p:cBhvr>
                                      <p:tavLst>
                                        <p:tav tm="0">
                                          <p:val>
                                            <p:strVal val="ppt_x"/>
                                          </p:val>
                                        </p:tav>
                                        <p:tav tm="100000">
                                          <p:val>
                                            <p:strVal val="ppt_x"/>
                                          </p:val>
                                        </p:tav>
                                      </p:tavLst>
                                    </p:anim>
                                    <p:anim calcmode="lin" valueType="num">
                                      <p:cBhvr additive="base">
                                        <p:cTn id="255" dur="500"/>
                                        <p:tgtEl>
                                          <p:spTgt spid="53"/>
                                        </p:tgtEl>
                                        <p:attrNameLst>
                                          <p:attrName>ppt_y</p:attrName>
                                        </p:attrNameLst>
                                      </p:cBhvr>
                                      <p:tavLst>
                                        <p:tav tm="0">
                                          <p:val>
                                            <p:strVal val="ppt_y"/>
                                          </p:val>
                                        </p:tav>
                                        <p:tav tm="100000">
                                          <p:val>
                                            <p:strVal val="0-ppt_h/2"/>
                                          </p:val>
                                        </p:tav>
                                      </p:tavLst>
                                    </p:anim>
                                    <p:set>
                                      <p:cBhvr>
                                        <p:cTn id="2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9" grpId="0"/>
      <p:bldP spid="11" grpId="0"/>
      <p:bldP spid="20" grpId="0"/>
      <p:bldP spid="10" grpId="0" animBg="1"/>
      <p:bldP spid="10" grpId="1" animBg="1"/>
      <p:bldP spid="12" grpId="0" animBg="1"/>
      <p:bldP spid="12" grpId="1" animBg="1"/>
      <p:bldP spid="13" grpId="0" animBg="1"/>
      <p:bldP spid="13" grpId="1" animBg="1"/>
      <p:bldP spid="4" grpId="0" animBg="1"/>
      <p:bldP spid="4" grpId="1" animBg="1"/>
      <p:bldP spid="5" grpId="0" animBg="1"/>
      <p:bldP spid="5" grpId="1" animBg="1"/>
      <p:bldP spid="14" grpId="0" animBg="1"/>
      <p:bldP spid="14" grpId="1" animBg="1"/>
      <p:bldP spid="15" grpId="0" animBg="1"/>
      <p:bldP spid="15" grpId="1" animBg="1"/>
      <p:bldP spid="17" grpId="0" animBg="1"/>
      <p:bldP spid="17" grpId="1" animBg="1"/>
      <p:bldP spid="18" grpId="0" animBg="1"/>
      <p:bldP spid="18" grpId="1" animBg="1"/>
      <p:bldP spid="19" grpId="0" animBg="1"/>
      <p:bldP spid="19" grpId="1" animBg="1"/>
      <p:bldP spid="21" grpId="0" animBg="1"/>
      <p:bldP spid="21" grpId="1" animBg="1"/>
      <p:bldP spid="24" grpId="0" animBg="1"/>
      <p:bldP spid="24" grpId="1" animBg="1"/>
      <p:bldP spid="25" grpId="0" animBg="1"/>
      <p:bldP spid="25" grpId="1" animBg="1"/>
      <p:bldP spid="26" grpId="0" animBg="1"/>
      <p:bldP spid="26" grpId="1" animBg="1"/>
      <p:bldP spid="27" grpId="0" animBg="1"/>
      <p:bldP spid="27"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40" grpId="0"/>
      <p:bldP spid="51" grpId="0" animBg="1"/>
      <p:bldP spid="51" grpId="1" animBg="1"/>
      <p:bldP spid="53" grpId="0" animBg="1"/>
      <p:bldP spid="5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1" y="4951228"/>
            <a:ext cx="9191626" cy="1934158"/>
            <a:chOff x="-1" y="4951228"/>
            <a:chExt cx="9191626" cy="1934158"/>
          </a:xfrm>
        </p:grpSpPr>
        <p:pic>
          <p:nvPicPr>
            <p:cNvPr id="39" name="Picture 38"/>
            <p:cNvPicPr>
              <a:picLocks noChangeAspect="1"/>
            </p:cNvPicPr>
            <p:nvPr/>
          </p:nvPicPr>
          <p:blipFill rotWithShape="1">
            <a:blip r:embed="rId4" cstate="print">
              <a:extLst>
                <a:ext uri="{28A0092B-C50C-407E-A947-70E740481C1C}">
                  <a14:useLocalDpi xmlns:a14="http://schemas.microsoft.com/office/drawing/2010/main" val="0"/>
                </a:ext>
              </a:extLst>
            </a:blip>
            <a:srcRect l="399" t="63795" r="-399" b="22770"/>
            <a:stretch/>
          </p:blipFill>
          <p:spPr>
            <a:xfrm>
              <a:off x="0" y="5013176"/>
              <a:ext cx="9191625" cy="1872209"/>
            </a:xfrm>
            <a:prstGeom prst="rect">
              <a:avLst/>
            </a:prstGeom>
          </p:spPr>
        </p:pic>
        <p:sp>
          <p:nvSpPr>
            <p:cNvPr id="40" name="Rectangle 39"/>
            <p:cNvSpPr/>
            <p:nvPr/>
          </p:nvSpPr>
          <p:spPr>
            <a:xfrm rot="10800000" flipV="1">
              <a:off x="-1" y="4951228"/>
              <a:ext cx="9149810" cy="1934158"/>
            </a:xfrm>
            <a:prstGeom prst="rect">
              <a:avLst/>
            </a:prstGeom>
            <a:gradFill flip="none" rotWithShape="1">
              <a:gsLst>
                <a:gs pos="4000">
                  <a:schemeClr val="accent5">
                    <a:lumMod val="0"/>
                    <a:lumOff val="100000"/>
                  </a:schemeClr>
                </a:gs>
                <a:gs pos="100000">
                  <a:schemeClr val="bg1">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grpSp>
      <p:pic>
        <p:nvPicPr>
          <p:cNvPr id="6" name="Picture 5" descr="Sternocleidomastoideus.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3568" y="2434423"/>
            <a:ext cx="1606977" cy="1579702"/>
          </a:xfrm>
          <a:prstGeom prst="rect">
            <a:avLst/>
          </a:prstGeom>
          <a:noFill/>
          <a:ln>
            <a:noFill/>
          </a:ln>
        </p:spPr>
      </p:pic>
      <p:pic>
        <p:nvPicPr>
          <p:cNvPr id="8" name="Picture 7" descr="https://upload.wikimedia.org/wikipedia/commons/9/95/Rectus_abdominis.png"/>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16216" y="2230966"/>
            <a:ext cx="1944216" cy="1783159"/>
          </a:xfrm>
          <a:prstGeom prst="rect">
            <a:avLst/>
          </a:prstGeom>
          <a:noFill/>
          <a:ln>
            <a:noFill/>
          </a:ln>
        </p:spPr>
      </p:pic>
      <p:pic>
        <p:nvPicPr>
          <p:cNvPr id="2050" name="Picture 2" descr="Image result for pectoralis mino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92419" y="2132738"/>
            <a:ext cx="1881386" cy="18813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internal intercostals"/>
          <p:cNvPicPr>
            <a:picLocks noChangeAspect="1" noChangeArrowheads="1"/>
          </p:cNvPicPr>
          <p:nvPr/>
        </p:nvPicPr>
        <p:blipFill>
          <a:blip r:embed="rId8" cstate="print">
            <a:clrChange>
              <a:clrFrom>
                <a:srgbClr val="FEF6C6"/>
              </a:clrFrom>
              <a:clrTo>
                <a:srgbClr val="FEF6C6">
                  <a:alpha val="0"/>
                </a:srgbClr>
              </a:clrTo>
            </a:clrChange>
            <a:grayscl/>
            <a:extLst>
              <a:ext uri="{28A0092B-C50C-407E-A947-70E740481C1C}">
                <a14:useLocalDpi xmlns:a14="http://schemas.microsoft.com/office/drawing/2010/main" val="0"/>
              </a:ext>
            </a:extLst>
          </a:blip>
          <a:srcRect/>
          <a:stretch>
            <a:fillRect/>
          </a:stretch>
        </p:blipFill>
        <p:spPr bwMode="auto">
          <a:xfrm>
            <a:off x="4572000" y="2264331"/>
            <a:ext cx="1749794" cy="17497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7505" y="1412776"/>
            <a:ext cx="7056783" cy="923330"/>
          </a:xfrm>
          <a:prstGeom prst="rect">
            <a:avLst/>
          </a:prstGeom>
          <a:noFill/>
        </p:spPr>
        <p:txBody>
          <a:bodyPr wrap="square" rtlCol="0">
            <a:spAutoFit/>
          </a:bodyPr>
          <a:lstStyle/>
          <a:p>
            <a:r>
              <a:rPr lang="en-GB" dirty="0">
                <a:solidFill>
                  <a:prstClr val="black"/>
                </a:solidFill>
                <a:latin typeface="Roboto Condensed" panose="02000000000000000000" pitchFamily="2" charset="0"/>
              </a:rPr>
              <a:t>You have already learnt that the diaphragm and external intercostals are responsible for breathing at rest. However, during exercise, the following muscles also play a role:</a:t>
            </a:r>
          </a:p>
        </p:txBody>
      </p:sp>
      <p:sp>
        <p:nvSpPr>
          <p:cNvPr id="13" name="TextBox 12"/>
          <p:cNvSpPr txBox="1"/>
          <p:nvPr/>
        </p:nvSpPr>
        <p:spPr>
          <a:xfrm>
            <a:off x="7223354" y="1101924"/>
            <a:ext cx="1432971" cy="749141"/>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a:latin typeface="Roboto Condensed" panose="02000000000000000000" pitchFamily="2" charset="0"/>
              </a:defRPr>
            </a:lvl1pPr>
          </a:lstStyle>
          <a:p>
            <a:r>
              <a:rPr lang="en-GB" dirty="0"/>
              <a:t>Click on the muscles to reveal their role in breathing during exercise</a:t>
            </a:r>
          </a:p>
        </p:txBody>
      </p:sp>
      <p:sp>
        <p:nvSpPr>
          <p:cNvPr id="9" name="TextBox 8"/>
          <p:cNvSpPr txBox="1"/>
          <p:nvPr/>
        </p:nvSpPr>
        <p:spPr>
          <a:xfrm>
            <a:off x="755576" y="4899181"/>
            <a:ext cx="1656184" cy="1328023"/>
          </a:xfrm>
          <a:prstGeom prst="roundRect">
            <a:avLst/>
          </a:prstGeom>
          <a:solidFill>
            <a:schemeClr val="bg1">
              <a:alpha val="60000"/>
            </a:schemeClr>
          </a:solidFill>
        </p:spPr>
        <p:txBody>
          <a:bodyPr wrap="square" rtlCol="0">
            <a:spAutoFit/>
          </a:bodyPr>
          <a:lstStyle/>
          <a:p>
            <a:pPr algn="ctr"/>
            <a:r>
              <a:rPr lang="en-GB" sz="1200" b="1" dirty="0">
                <a:solidFill>
                  <a:prstClr val="black"/>
                </a:solidFill>
                <a:latin typeface="Roboto Condensed" panose="02000000000000000000" pitchFamily="2" charset="0"/>
              </a:rPr>
              <a:t>Sternocleidomastoid</a:t>
            </a:r>
          </a:p>
          <a:p>
            <a:endParaRPr lang="en-GB" sz="1200" b="1" dirty="0">
              <a:solidFill>
                <a:prstClr val="black"/>
              </a:solidFill>
              <a:latin typeface="Roboto Condensed" panose="02000000000000000000" pitchFamily="2" charset="0"/>
            </a:endParaRPr>
          </a:p>
          <a:p>
            <a:pPr algn="ctr"/>
            <a:r>
              <a:rPr lang="en-GB" sz="1200" dirty="0">
                <a:solidFill>
                  <a:prstClr val="black"/>
                </a:solidFill>
                <a:latin typeface="Roboto Condensed" panose="02000000000000000000" pitchFamily="2" charset="0"/>
              </a:rPr>
              <a:t>Further increases the thoracic cavity by lifting the sternum and ribcage</a:t>
            </a:r>
          </a:p>
        </p:txBody>
      </p:sp>
      <p:sp>
        <p:nvSpPr>
          <p:cNvPr id="16" name="TextBox 15"/>
          <p:cNvSpPr txBox="1"/>
          <p:nvPr/>
        </p:nvSpPr>
        <p:spPr>
          <a:xfrm>
            <a:off x="2492419" y="4899181"/>
            <a:ext cx="1656184" cy="1328023"/>
          </a:xfrm>
          <a:prstGeom prst="roundRect">
            <a:avLst/>
          </a:prstGeom>
          <a:solidFill>
            <a:schemeClr val="bg1">
              <a:alpha val="60000"/>
            </a:schemeClr>
          </a:solidFill>
        </p:spPr>
        <p:txBody>
          <a:bodyPr wrap="square" rtlCol="0">
            <a:spAutoFit/>
          </a:bodyPr>
          <a:lstStyle/>
          <a:p>
            <a:pPr algn="ctr"/>
            <a:r>
              <a:rPr lang="en-GB" sz="1200" b="1" dirty="0">
                <a:solidFill>
                  <a:prstClr val="black"/>
                </a:solidFill>
                <a:latin typeface="Roboto Condensed" panose="02000000000000000000" pitchFamily="2" charset="0"/>
              </a:rPr>
              <a:t>Pectoralis minor</a:t>
            </a:r>
          </a:p>
          <a:p>
            <a:pPr algn="ctr"/>
            <a:endParaRPr lang="en-GB" sz="1200" b="1" dirty="0">
              <a:solidFill>
                <a:prstClr val="black"/>
              </a:solidFill>
              <a:latin typeface="Roboto Condensed" panose="02000000000000000000" pitchFamily="2" charset="0"/>
            </a:endParaRPr>
          </a:p>
          <a:p>
            <a:pPr algn="ctr"/>
            <a:r>
              <a:rPr lang="en-GB" sz="1200" dirty="0">
                <a:solidFill>
                  <a:prstClr val="black"/>
                </a:solidFill>
                <a:latin typeface="Roboto Condensed" panose="02000000000000000000" pitchFamily="2" charset="0"/>
              </a:rPr>
              <a:t>Further increases the thoracic cavity by lifting the sternum and ribcage</a:t>
            </a:r>
          </a:p>
        </p:txBody>
      </p:sp>
      <p:sp>
        <p:nvSpPr>
          <p:cNvPr id="17" name="TextBox 16"/>
          <p:cNvSpPr txBox="1"/>
          <p:nvPr/>
        </p:nvSpPr>
        <p:spPr>
          <a:xfrm>
            <a:off x="4572000" y="4899181"/>
            <a:ext cx="1749794" cy="1736646"/>
          </a:xfrm>
          <a:prstGeom prst="roundRect">
            <a:avLst/>
          </a:prstGeom>
          <a:solidFill>
            <a:schemeClr val="bg1">
              <a:alpha val="60000"/>
            </a:schemeClr>
          </a:solidFill>
        </p:spPr>
        <p:txBody>
          <a:bodyPr wrap="square" rtlCol="0">
            <a:spAutoFit/>
          </a:bodyPr>
          <a:lstStyle/>
          <a:p>
            <a:pPr algn="ctr"/>
            <a:r>
              <a:rPr lang="en-GB" sz="1200" b="1" dirty="0">
                <a:solidFill>
                  <a:prstClr val="black"/>
                </a:solidFill>
                <a:latin typeface="Roboto Condensed" panose="02000000000000000000" pitchFamily="2" charset="0"/>
              </a:rPr>
              <a:t>Internal intercostals</a:t>
            </a:r>
          </a:p>
          <a:p>
            <a:pPr algn="ctr"/>
            <a:endParaRPr lang="en-GB" sz="1200" b="1" dirty="0">
              <a:solidFill>
                <a:prstClr val="black"/>
              </a:solidFill>
              <a:latin typeface="Roboto Condensed" panose="02000000000000000000" pitchFamily="2" charset="0"/>
            </a:endParaRPr>
          </a:p>
          <a:p>
            <a:pPr algn="ctr"/>
            <a:r>
              <a:rPr lang="en-GB" sz="1200" dirty="0">
                <a:solidFill>
                  <a:prstClr val="black"/>
                </a:solidFill>
                <a:latin typeface="Roboto Condensed" panose="02000000000000000000" pitchFamily="2" charset="0"/>
              </a:rPr>
              <a:t>Become activated during exercise to pull the ribs downwards and inwards more forcefully to force air out of the lungs</a:t>
            </a:r>
          </a:p>
        </p:txBody>
      </p:sp>
      <p:sp>
        <p:nvSpPr>
          <p:cNvPr id="18" name="TextBox 17"/>
          <p:cNvSpPr txBox="1"/>
          <p:nvPr/>
        </p:nvSpPr>
        <p:spPr>
          <a:xfrm>
            <a:off x="6516216" y="4899181"/>
            <a:ext cx="1800200" cy="1736646"/>
          </a:xfrm>
          <a:prstGeom prst="roundRect">
            <a:avLst/>
          </a:prstGeom>
          <a:solidFill>
            <a:schemeClr val="bg1">
              <a:alpha val="60000"/>
            </a:schemeClr>
          </a:solidFill>
        </p:spPr>
        <p:txBody>
          <a:bodyPr wrap="square" rtlCol="0">
            <a:spAutoFit/>
          </a:bodyPr>
          <a:lstStyle/>
          <a:p>
            <a:pPr algn="ctr"/>
            <a:r>
              <a:rPr lang="en-GB" sz="1200" b="1" dirty="0">
                <a:solidFill>
                  <a:prstClr val="black"/>
                </a:solidFill>
                <a:latin typeface="Roboto Condensed" panose="02000000000000000000" pitchFamily="2" charset="0"/>
              </a:rPr>
              <a:t>Rectus abdominis</a:t>
            </a:r>
          </a:p>
          <a:p>
            <a:pPr algn="ctr"/>
            <a:endParaRPr lang="en-GB" sz="1200" b="1" dirty="0">
              <a:solidFill>
                <a:prstClr val="black"/>
              </a:solidFill>
              <a:latin typeface="Roboto Condensed" panose="02000000000000000000" pitchFamily="2" charset="0"/>
            </a:endParaRPr>
          </a:p>
          <a:p>
            <a:pPr algn="ctr"/>
            <a:r>
              <a:rPr lang="en-GB" sz="1200" dirty="0">
                <a:solidFill>
                  <a:prstClr val="black"/>
                </a:solidFill>
                <a:latin typeface="Roboto Condensed" panose="02000000000000000000" pitchFamily="2" charset="0"/>
              </a:rPr>
              <a:t>Aids expiration by contracting and increasing the intra-abdominal pressure and forcing the diaphragm into a dome shape</a:t>
            </a:r>
          </a:p>
        </p:txBody>
      </p:sp>
      <p:sp>
        <p:nvSpPr>
          <p:cNvPr id="10" name="TextBox 9"/>
          <p:cNvSpPr txBox="1"/>
          <p:nvPr/>
        </p:nvSpPr>
        <p:spPr>
          <a:xfrm>
            <a:off x="827084" y="4232612"/>
            <a:ext cx="3240360" cy="369332"/>
          </a:xfrm>
          <a:prstGeom prst="rect">
            <a:avLst/>
          </a:prstGeom>
          <a:noFill/>
        </p:spPr>
        <p:txBody>
          <a:bodyPr wrap="square" rtlCol="0">
            <a:spAutoFit/>
          </a:bodyPr>
          <a:lstStyle/>
          <a:p>
            <a:pPr algn="ctr"/>
            <a:r>
              <a:rPr lang="en-GB" b="1" i="1" dirty="0">
                <a:solidFill>
                  <a:prstClr val="black"/>
                </a:solidFill>
                <a:latin typeface="Roboto Condensed" panose="02000000000000000000" pitchFamily="2" charset="0"/>
              </a:rPr>
              <a:t>Increase inspiration</a:t>
            </a:r>
          </a:p>
        </p:txBody>
      </p:sp>
      <p:sp>
        <p:nvSpPr>
          <p:cNvPr id="20" name="TextBox 19"/>
          <p:cNvSpPr txBox="1"/>
          <p:nvPr/>
        </p:nvSpPr>
        <p:spPr>
          <a:xfrm>
            <a:off x="4795208" y="4232612"/>
            <a:ext cx="3240360" cy="369332"/>
          </a:xfrm>
          <a:prstGeom prst="rect">
            <a:avLst/>
          </a:prstGeom>
          <a:noFill/>
        </p:spPr>
        <p:txBody>
          <a:bodyPr wrap="square" rtlCol="0">
            <a:spAutoFit/>
          </a:bodyPr>
          <a:lstStyle/>
          <a:p>
            <a:pPr algn="ctr"/>
            <a:r>
              <a:rPr lang="en-GB" b="1" i="1" dirty="0">
                <a:solidFill>
                  <a:prstClr val="black"/>
                </a:solidFill>
                <a:latin typeface="Roboto Condensed" panose="02000000000000000000" pitchFamily="2" charset="0"/>
              </a:rPr>
              <a:t>Increase expiration</a:t>
            </a:r>
          </a:p>
        </p:txBody>
      </p:sp>
      <p:sp>
        <p:nvSpPr>
          <p:cNvPr id="11" name="Down Arrow 10"/>
          <p:cNvSpPr/>
          <p:nvPr/>
        </p:nvSpPr>
        <p:spPr>
          <a:xfrm rot="1994046">
            <a:off x="1887888" y="4573664"/>
            <a:ext cx="274842" cy="272486"/>
          </a:xfrm>
          <a:prstGeom prst="downArrow">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Roboto Condensed" panose="02000000000000000000" pitchFamily="2" charset="0"/>
            </a:endParaRPr>
          </a:p>
        </p:txBody>
      </p:sp>
      <p:sp>
        <p:nvSpPr>
          <p:cNvPr id="22" name="Down Arrow 21"/>
          <p:cNvSpPr/>
          <p:nvPr/>
        </p:nvSpPr>
        <p:spPr>
          <a:xfrm rot="19484411">
            <a:off x="2630873" y="4572358"/>
            <a:ext cx="274842" cy="272486"/>
          </a:xfrm>
          <a:prstGeom prst="downArrow">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Roboto Condensed" panose="02000000000000000000" pitchFamily="2" charset="0"/>
            </a:endParaRPr>
          </a:p>
        </p:txBody>
      </p:sp>
      <p:sp>
        <p:nvSpPr>
          <p:cNvPr id="23" name="Down Arrow 22"/>
          <p:cNvSpPr/>
          <p:nvPr/>
        </p:nvSpPr>
        <p:spPr>
          <a:xfrm rot="2263293">
            <a:off x="5882424" y="4571093"/>
            <a:ext cx="274842" cy="272486"/>
          </a:xfrm>
          <a:prstGeom prst="downArrow">
            <a:avLst/>
          </a:prstGeom>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solidFill>
                <a:prstClr val="white"/>
              </a:solidFill>
              <a:latin typeface="Roboto Condensed" panose="02000000000000000000" pitchFamily="2" charset="0"/>
            </a:endParaRPr>
          </a:p>
        </p:txBody>
      </p:sp>
      <p:sp>
        <p:nvSpPr>
          <p:cNvPr id="24" name="Down Arrow 23"/>
          <p:cNvSpPr/>
          <p:nvPr/>
        </p:nvSpPr>
        <p:spPr>
          <a:xfrm rot="18777016">
            <a:off x="6786875" y="4571092"/>
            <a:ext cx="274842" cy="272486"/>
          </a:xfrm>
          <a:prstGeom prst="downArrow">
            <a:avLst/>
          </a:prstGeom>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solidFill>
                <a:prstClr val="white"/>
              </a:solidFill>
              <a:latin typeface="Roboto Condensed" panose="02000000000000000000" pitchFamily="2" charset="0"/>
            </a:endParaRPr>
          </a:p>
        </p:txBody>
      </p:sp>
      <p:pic>
        <p:nvPicPr>
          <p:cNvPr id="25" name="Picture 4" descr="Image result for internal intercostals"/>
          <p:cNvPicPr>
            <a:picLocks noChangeAspect="1" noChangeArrowheads="1"/>
          </p:cNvPicPr>
          <p:nvPr/>
        </p:nvPicPr>
        <p:blipFill rotWithShape="1">
          <a:blip r:embed="rId8" cstate="print">
            <a:clrChange>
              <a:clrFrom>
                <a:srgbClr val="ECDDAF"/>
              </a:clrFrom>
              <a:clrTo>
                <a:srgbClr val="ECDDAF">
                  <a:alpha val="0"/>
                </a:srgbClr>
              </a:clrTo>
            </a:clrChange>
            <a:extLst>
              <a:ext uri="{28A0092B-C50C-407E-A947-70E740481C1C}">
                <a14:useLocalDpi xmlns:a14="http://schemas.microsoft.com/office/drawing/2010/main" val="0"/>
              </a:ext>
            </a:extLst>
          </a:blip>
          <a:srcRect l="23790" t="20867" r="22938" b="9118"/>
          <a:stretch/>
        </p:blipFill>
        <p:spPr bwMode="auto">
          <a:xfrm>
            <a:off x="4988266" y="2629450"/>
            <a:ext cx="932155" cy="1225118"/>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0" y="-20326"/>
            <a:ext cx="9144000" cy="1433102"/>
            <a:chOff x="0" y="-20326"/>
            <a:chExt cx="9144000" cy="1433102"/>
          </a:xfrm>
        </p:grpSpPr>
        <p:sp>
          <p:nvSpPr>
            <p:cNvPr id="27" name="Rectangle 26"/>
            <p:cNvSpPr/>
            <p:nvPr/>
          </p:nvSpPr>
          <p:spPr>
            <a:xfrm>
              <a:off x="0" y="-20326"/>
              <a:ext cx="9144000" cy="46396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28" name="Title 1"/>
            <p:cNvSpPr txBox="1">
              <a:spLocks/>
            </p:cNvSpPr>
            <p:nvPr/>
          </p:nvSpPr>
          <p:spPr>
            <a:xfrm>
              <a:off x="107504" y="549500"/>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Mechanics of Breathing</a:t>
              </a:r>
            </a:p>
          </p:txBody>
        </p:sp>
      </p:grpSp>
      <p:grpSp>
        <p:nvGrpSpPr>
          <p:cNvPr id="29" name="Group 28"/>
          <p:cNvGrpSpPr/>
          <p:nvPr/>
        </p:nvGrpSpPr>
        <p:grpSpPr>
          <a:xfrm>
            <a:off x="179512" y="-27384"/>
            <a:ext cx="822748" cy="561356"/>
            <a:chOff x="179512" y="-12676"/>
            <a:chExt cx="822748" cy="561356"/>
          </a:xfrm>
        </p:grpSpPr>
        <p:sp>
          <p:nvSpPr>
            <p:cNvPr id="30" name="TextBox 29">
              <a:hlinkClick r:id="" action="ppaction://noaction"/>
            </p:cNvPr>
            <p:cNvSpPr txBox="1"/>
            <p:nvPr/>
          </p:nvSpPr>
          <p:spPr>
            <a:xfrm>
              <a:off x="179512" y="-12676"/>
              <a:ext cx="822748" cy="561356"/>
            </a:xfrm>
            <a:prstGeom prst="rect">
              <a:avLst/>
            </a:prstGeom>
            <a:solidFill>
              <a:srgbClr val="4B716F"/>
            </a:solidFill>
            <a:ln>
              <a:noFill/>
            </a:ln>
            <a:effectLst/>
          </p:spPr>
          <p:txBody>
            <a:bodyPr wrap="square" rtlCol="0">
              <a:spAutoFit/>
            </a:bodyPr>
            <a:lstStyle/>
            <a:p>
              <a:pPr algn="r"/>
              <a:endParaRPr lang="en-GB" dirty="0">
                <a:solidFill>
                  <a:schemeClr val="bg1"/>
                </a:solidFill>
                <a:latin typeface="Roboto Condensed" panose="02000000000000000000" pitchFamily="2" charset="0"/>
                <a:ea typeface="Roboto Condensed" panose="02000000000000000000" pitchFamily="2" charset="0"/>
                <a:cs typeface="Aharoni" pitchFamily="2" charset="-79"/>
              </a:endParaRPr>
            </a:p>
          </p:txBody>
        </p:sp>
        <p:sp>
          <p:nvSpPr>
            <p:cNvPr id="31" name="Title 1"/>
            <p:cNvSpPr txBox="1">
              <a:spLocks/>
            </p:cNvSpPr>
            <p:nvPr/>
          </p:nvSpPr>
          <p:spPr>
            <a:xfrm>
              <a:off x="179512" y="188640"/>
              <a:ext cx="822748" cy="35543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Learn</a:t>
              </a:r>
            </a:p>
          </p:txBody>
        </p:sp>
      </p:grpSp>
      <p:sp>
        <p:nvSpPr>
          <p:cNvPr id="32" name="Title 1"/>
          <p:cNvSpPr txBox="1">
            <a:spLocks/>
          </p:cNvSpPr>
          <p:nvPr/>
        </p:nvSpPr>
        <p:spPr>
          <a:xfrm>
            <a:off x="4644008" y="44624"/>
            <a:ext cx="4356484"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Respiratory System During Exercise</a:t>
            </a:r>
          </a:p>
        </p:txBody>
      </p:sp>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007" y="1696601"/>
            <a:ext cx="372318" cy="586584"/>
          </a:xfrm>
          <a:prstGeom prst="rect">
            <a:avLst/>
          </a:prstGeom>
        </p:spPr>
      </p:pic>
      <p:sp>
        <p:nvSpPr>
          <p:cNvPr id="37" name="TextBox 36"/>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2019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p:txBody>
          <a:bodyPr/>
          <a:lstStyle/>
          <a:p>
            <a:fld id="{00BE1ABE-4073-4494-BFC2-5858710217CE}" type="slidenum">
              <a:rPr lang="en-GB" smtClean="0"/>
              <a:pPr/>
              <a:t>3</a:t>
            </a:fld>
            <a:endParaRPr lang="en-GB" dirty="0"/>
          </a:p>
        </p:txBody>
      </p:sp>
    </p:spTree>
    <p:custDataLst>
      <p:tags r:id="rId1"/>
    </p:custDataLst>
    <p:extLst>
      <p:ext uri="{BB962C8B-B14F-4D97-AF65-F5344CB8AC3E}">
        <p14:creationId xmlns:p14="http://schemas.microsoft.com/office/powerpoint/2010/main" val="1553276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fade">
                                      <p:cBhvr>
                                        <p:cTn id="19" dur="1000"/>
                                        <p:tgtEl>
                                          <p:spTgt spid="2050"/>
                                        </p:tgtEl>
                                      </p:cBhvr>
                                    </p:animEffect>
                                    <p:anim calcmode="lin" valueType="num">
                                      <p:cBhvr>
                                        <p:cTn id="20" dur="1000" fill="hold"/>
                                        <p:tgtEl>
                                          <p:spTgt spid="2050"/>
                                        </p:tgtEl>
                                        <p:attrNameLst>
                                          <p:attrName>ppt_x</p:attrName>
                                        </p:attrNameLst>
                                      </p:cBhvr>
                                      <p:tavLst>
                                        <p:tav tm="0">
                                          <p:val>
                                            <p:strVal val="#ppt_x"/>
                                          </p:val>
                                        </p:tav>
                                        <p:tav tm="100000">
                                          <p:val>
                                            <p:strVal val="#ppt_x"/>
                                          </p:val>
                                        </p:tav>
                                      </p:tavLst>
                                    </p:anim>
                                    <p:anim calcmode="lin" valueType="num">
                                      <p:cBhvr>
                                        <p:cTn id="21" dur="1000" fill="hold"/>
                                        <p:tgtEl>
                                          <p:spTgt spid="2050"/>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fade">
                                      <p:cBhvr>
                                        <p:cTn id="25" dur="1000"/>
                                        <p:tgtEl>
                                          <p:spTgt spid="2052"/>
                                        </p:tgtEl>
                                      </p:cBhvr>
                                    </p:animEffect>
                                    <p:anim calcmode="lin" valueType="num">
                                      <p:cBhvr>
                                        <p:cTn id="26" dur="1000" fill="hold"/>
                                        <p:tgtEl>
                                          <p:spTgt spid="2052"/>
                                        </p:tgtEl>
                                        <p:attrNameLst>
                                          <p:attrName>ppt_x</p:attrName>
                                        </p:attrNameLst>
                                      </p:cBhvr>
                                      <p:tavLst>
                                        <p:tav tm="0">
                                          <p:val>
                                            <p:strVal val="#ppt_x"/>
                                          </p:val>
                                        </p:tav>
                                        <p:tav tm="100000">
                                          <p:val>
                                            <p:strVal val="#ppt_x"/>
                                          </p:val>
                                        </p:tav>
                                      </p:tavLst>
                                    </p:anim>
                                    <p:anim calcmode="lin" valueType="num">
                                      <p:cBhvr>
                                        <p:cTn id="27" dur="1000" fill="hold"/>
                                        <p:tgtEl>
                                          <p:spTgt spid="205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42" presetClass="entr" presetSubtype="0"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par>
                          <p:cTn id="39" fill="hold">
                            <p:stCondLst>
                              <p:cond delay="4500"/>
                            </p:stCondLst>
                            <p:childTnLst>
                              <p:par>
                                <p:cTn id="40" presetID="10" presetClass="entr" presetSubtype="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6"/>
                    </p:tgtEl>
                  </p:cond>
                </p:stCondLst>
                <p:endSync evt="end" delay="0">
                  <p:rtn val="all"/>
                </p:endSync>
                <p:childTnLst>
                  <p:par>
                    <p:cTn id="47" fill="hold">
                      <p:stCondLst>
                        <p:cond delay="0"/>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childTnLst>
              </p:cTn>
              <p:nextCondLst>
                <p:cond evt="onClick" delay="0">
                  <p:tgtEl>
                    <p:spTgt spid="6"/>
                  </p:tgtEl>
                </p:cond>
              </p:nextCondLst>
            </p:seq>
            <p:seq concurrent="1" nextAc="seek">
              <p:cTn id="56" restart="whenNotActive" fill="hold" evtFilter="cancelBubble" nodeType="interactiveSeq">
                <p:stCondLst>
                  <p:cond evt="onClick" delay="0">
                    <p:tgtEl>
                      <p:spTgt spid="2050"/>
                    </p:tgtEl>
                  </p:cond>
                </p:stCondLst>
                <p:endSync evt="end" delay="0">
                  <p:rtn val="all"/>
                </p:endSync>
                <p:childTnLst>
                  <p:par>
                    <p:cTn id="57" fill="hold">
                      <p:stCondLst>
                        <p:cond delay="0"/>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1000"/>
                                        <p:tgtEl>
                                          <p:spTgt spid="16"/>
                                        </p:tgtEl>
                                      </p:cBhvr>
                                    </p:animEffect>
                                    <p:anim calcmode="lin" valueType="num">
                                      <p:cBhvr>
                                        <p:cTn id="62" dur="1000" fill="hold"/>
                                        <p:tgtEl>
                                          <p:spTgt spid="16"/>
                                        </p:tgtEl>
                                        <p:attrNameLst>
                                          <p:attrName>ppt_x</p:attrName>
                                        </p:attrNameLst>
                                      </p:cBhvr>
                                      <p:tavLst>
                                        <p:tav tm="0">
                                          <p:val>
                                            <p:strVal val="#ppt_x"/>
                                          </p:val>
                                        </p:tav>
                                        <p:tav tm="100000">
                                          <p:val>
                                            <p:strVal val="#ppt_x"/>
                                          </p:val>
                                        </p:tav>
                                      </p:tavLst>
                                    </p:anim>
                                    <p:anim calcmode="lin" valueType="num">
                                      <p:cBhvr>
                                        <p:cTn id="63" dur="1000" fill="hold"/>
                                        <p:tgtEl>
                                          <p:spTgt spid="16"/>
                                        </p:tgtEl>
                                        <p:attrNameLst>
                                          <p:attrName>ppt_y</p:attrName>
                                        </p:attrNameLst>
                                      </p:cBhvr>
                                      <p:tavLst>
                                        <p:tav tm="0">
                                          <p:val>
                                            <p:strVal val="#ppt_y+.1"/>
                                          </p:val>
                                        </p:tav>
                                        <p:tav tm="100000">
                                          <p:val>
                                            <p:strVal val="#ppt_y"/>
                                          </p:val>
                                        </p:tav>
                                      </p:tavLst>
                                    </p:anim>
                                  </p:childTnLst>
                                </p:cTn>
                              </p:par>
                              <p:par>
                                <p:cTn id="64" presetID="10" presetClass="entr"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childTnLst>
                          </p:cTn>
                        </p:par>
                      </p:childTnLst>
                    </p:cTn>
                  </p:par>
                </p:childTnLst>
              </p:cTn>
              <p:nextCondLst>
                <p:cond evt="onClick" delay="0">
                  <p:tgtEl>
                    <p:spTgt spid="2050"/>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additive="base">
                                        <p:cTn id="72" dur="500" fill="hold"/>
                                        <p:tgtEl>
                                          <p:spTgt spid="18"/>
                                        </p:tgtEl>
                                        <p:attrNameLst>
                                          <p:attrName>ppt_x</p:attrName>
                                        </p:attrNameLst>
                                      </p:cBhvr>
                                      <p:tavLst>
                                        <p:tav tm="0">
                                          <p:val>
                                            <p:strVal val="#ppt_x"/>
                                          </p:val>
                                        </p:tav>
                                        <p:tav tm="100000">
                                          <p:val>
                                            <p:strVal val="#ppt_x"/>
                                          </p:val>
                                        </p:tav>
                                      </p:tavLst>
                                    </p:anim>
                                    <p:anim calcmode="lin" valueType="num">
                                      <p:cBhvr additive="base">
                                        <p:cTn id="73" dur="500" fill="hold"/>
                                        <p:tgtEl>
                                          <p:spTgt spid="18"/>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500"/>
                                        <p:tgtEl>
                                          <p:spTgt spid="24"/>
                                        </p:tgtEl>
                                      </p:cBhvr>
                                    </p:animEffect>
                                  </p:childTnLst>
                                </p:cTn>
                              </p:par>
                            </p:childTnLst>
                          </p:cTn>
                        </p:par>
                      </p:childTnLst>
                    </p:cTn>
                  </p:par>
                </p:childTnLst>
              </p:cTn>
              <p:nextCondLst>
                <p:cond evt="onClick" delay="0">
                  <p:tgtEl>
                    <p:spTgt spid="8"/>
                  </p:tgtEl>
                </p:cond>
              </p:nextCondLst>
            </p:seq>
            <p:seq concurrent="1" nextAc="seek">
              <p:cTn id="77" restart="whenNotActive" fill="hold" evtFilter="cancelBubble" nodeType="interactiveSeq">
                <p:stCondLst>
                  <p:cond evt="onClick" delay="0">
                    <p:tgtEl>
                      <p:spTgt spid="25"/>
                    </p:tgtEl>
                  </p:cond>
                </p:stCondLst>
                <p:endSync evt="end" delay="0">
                  <p:rtn val="all"/>
                </p:endSync>
                <p:childTnLst>
                  <p:par>
                    <p:cTn id="78" fill="hold">
                      <p:stCondLst>
                        <p:cond delay="0"/>
                      </p:stCondLst>
                      <p:childTnLst>
                        <p:par>
                          <p:cTn id="79" fill="hold">
                            <p:stCondLst>
                              <p:cond delay="0"/>
                            </p:stCondLst>
                            <p:childTnLst>
                              <p:par>
                                <p:cTn id="80" presetID="10" presetClass="entr" presetSubtype="0"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500"/>
                                        <p:tgtEl>
                                          <p:spTgt spid="23"/>
                                        </p:tgtEl>
                                      </p:cBhvr>
                                    </p:animEffect>
                                  </p:childTnLst>
                                </p:cTn>
                              </p:par>
                              <p:par>
                                <p:cTn id="83" presetID="2" presetClass="entr" presetSubtype="4" fill="hold" grpId="0" nodeType="with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additive="base">
                                        <p:cTn id="85" dur="500" fill="hold"/>
                                        <p:tgtEl>
                                          <p:spTgt spid="17"/>
                                        </p:tgtEl>
                                        <p:attrNameLst>
                                          <p:attrName>ppt_x</p:attrName>
                                        </p:attrNameLst>
                                      </p:cBhvr>
                                      <p:tavLst>
                                        <p:tav tm="0">
                                          <p:val>
                                            <p:strVal val="#ppt_x"/>
                                          </p:val>
                                        </p:tav>
                                        <p:tav tm="100000">
                                          <p:val>
                                            <p:strVal val="#ppt_x"/>
                                          </p:val>
                                        </p:tav>
                                      </p:tavLst>
                                    </p:anim>
                                    <p:anim calcmode="lin" valueType="num">
                                      <p:cBhvr additive="base">
                                        <p:cTn id="8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5"/>
                  </p:tgtEl>
                </p:cond>
              </p:nextCondLst>
            </p:seq>
          </p:childTnLst>
        </p:cTn>
      </p:par>
    </p:tnLst>
    <p:bldLst>
      <p:bldP spid="4" grpId="0"/>
      <p:bldP spid="9" grpId="0" animBg="1"/>
      <p:bldP spid="16" grpId="0" animBg="1"/>
      <p:bldP spid="17" grpId="0" animBg="1"/>
      <p:bldP spid="18" grpId="0" animBg="1"/>
      <p:bldP spid="10" grpId="0"/>
      <p:bldP spid="20" grpId="0"/>
      <p:bldP spid="11" grpId="0" animBg="1"/>
      <p:bldP spid="22"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1" y="4951228"/>
            <a:ext cx="9191626" cy="1934158"/>
            <a:chOff x="-1" y="4951228"/>
            <a:chExt cx="9191626" cy="1934158"/>
          </a:xfrm>
        </p:grpSpPr>
        <p:pic>
          <p:nvPicPr>
            <p:cNvPr id="41" name="Picture 40"/>
            <p:cNvPicPr>
              <a:picLocks noChangeAspect="1"/>
            </p:cNvPicPr>
            <p:nvPr/>
          </p:nvPicPr>
          <p:blipFill rotWithShape="1">
            <a:blip r:embed="rId3" cstate="print">
              <a:extLst>
                <a:ext uri="{28A0092B-C50C-407E-A947-70E740481C1C}">
                  <a14:useLocalDpi xmlns:a14="http://schemas.microsoft.com/office/drawing/2010/main" val="0"/>
                </a:ext>
              </a:extLst>
            </a:blip>
            <a:srcRect l="399" t="63795" r="-399" b="22770"/>
            <a:stretch/>
          </p:blipFill>
          <p:spPr>
            <a:xfrm>
              <a:off x="0" y="5013176"/>
              <a:ext cx="9191625" cy="1872209"/>
            </a:xfrm>
            <a:prstGeom prst="rect">
              <a:avLst/>
            </a:prstGeom>
          </p:spPr>
        </p:pic>
        <p:sp>
          <p:nvSpPr>
            <p:cNvPr id="42" name="Rectangle 41"/>
            <p:cNvSpPr/>
            <p:nvPr/>
          </p:nvSpPr>
          <p:spPr>
            <a:xfrm rot="10800000" flipV="1">
              <a:off x="-1" y="4951228"/>
              <a:ext cx="9149810" cy="1934158"/>
            </a:xfrm>
            <a:prstGeom prst="rect">
              <a:avLst/>
            </a:prstGeom>
            <a:gradFill flip="none" rotWithShape="1">
              <a:gsLst>
                <a:gs pos="4000">
                  <a:schemeClr val="accent5">
                    <a:lumMod val="0"/>
                    <a:lumOff val="100000"/>
                  </a:schemeClr>
                </a:gs>
                <a:gs pos="100000">
                  <a:schemeClr val="bg1">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grpSp>
      <p:sp>
        <p:nvSpPr>
          <p:cNvPr id="6" name="Text Box 337"/>
          <p:cNvSpPr txBox="1"/>
          <p:nvPr/>
        </p:nvSpPr>
        <p:spPr>
          <a:xfrm>
            <a:off x="2663668" y="3385939"/>
            <a:ext cx="1143000" cy="619125"/>
          </a:xfrm>
          <a:prstGeom prst="ellipse">
            <a:avLst/>
          </a:prstGeom>
          <a:solidFill>
            <a:schemeClr val="accent4">
              <a:lumMod val="40000"/>
              <a:lumOff val="60000"/>
            </a:schemeClr>
          </a:solidFill>
          <a:ln w="1270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1000" b="1" dirty="0">
                <a:solidFill>
                  <a:prstClr val="black"/>
                </a:solidFill>
                <a:latin typeface="Roboto Condensed" panose="02000000000000000000" pitchFamily="2" charset="0"/>
                <a:ea typeface="Roboto Condensed" panose="02000000000000000000" pitchFamily="2" charset="0"/>
                <a:cs typeface="Times New Roman"/>
              </a:rPr>
              <a:t>Medulla </a:t>
            </a:r>
            <a:r>
              <a:rPr lang="en-GB" sz="1000" b="1" dirty="0" smtClean="0">
                <a:solidFill>
                  <a:prstClr val="black"/>
                </a:solidFill>
                <a:latin typeface="Roboto Condensed" panose="02000000000000000000" pitchFamily="2" charset="0"/>
                <a:ea typeface="Roboto Condensed" panose="02000000000000000000" pitchFamily="2" charset="0"/>
                <a:cs typeface="Times New Roman"/>
              </a:rPr>
              <a:t>oblongata</a:t>
            </a:r>
            <a:endParaRPr lang="en-GB" sz="1100" dirty="0">
              <a:solidFill>
                <a:prstClr val="black"/>
              </a:solidFill>
              <a:latin typeface="Roboto Condensed" panose="02000000000000000000" pitchFamily="2" charset="0"/>
              <a:ea typeface="Roboto Condensed" panose="02000000000000000000" pitchFamily="2" charset="0"/>
              <a:cs typeface="Times New Roman"/>
            </a:endParaRPr>
          </a:p>
        </p:txBody>
      </p:sp>
      <p:sp>
        <p:nvSpPr>
          <p:cNvPr id="7" name="Text Box 341"/>
          <p:cNvSpPr txBox="1"/>
          <p:nvPr/>
        </p:nvSpPr>
        <p:spPr>
          <a:xfrm>
            <a:off x="3941877" y="3443090"/>
            <a:ext cx="581025" cy="438149"/>
          </a:xfrm>
          <a:prstGeom prst="roundRect">
            <a:avLst/>
          </a:prstGeom>
          <a:solidFill>
            <a:schemeClr val="accent2">
              <a:lumMod val="60000"/>
              <a:lumOff val="40000"/>
            </a:schemeClr>
          </a:solidFill>
          <a:ln w="1270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000" b="1" dirty="0">
                <a:solidFill>
                  <a:srgbClr val="FFFFFF"/>
                </a:solidFill>
                <a:latin typeface="Roboto Condensed" panose="02000000000000000000" pitchFamily="2" charset="0"/>
                <a:ea typeface="Roboto Condensed" panose="02000000000000000000" pitchFamily="2" charset="0"/>
                <a:cs typeface="Times New Roman"/>
              </a:rPr>
              <a:t>ECC</a:t>
            </a:r>
            <a:endParaRPr lang="en-GB" sz="1100" b="1" dirty="0">
              <a:solidFill>
                <a:prstClr val="black"/>
              </a:solidFill>
              <a:latin typeface="Roboto Condensed" panose="02000000000000000000" pitchFamily="2" charset="0"/>
              <a:ea typeface="Roboto Condensed" panose="02000000000000000000" pitchFamily="2" charset="0"/>
              <a:cs typeface="Times New Roman"/>
            </a:endParaRPr>
          </a:p>
        </p:txBody>
      </p:sp>
      <p:sp>
        <p:nvSpPr>
          <p:cNvPr id="8" name="Text Box 351"/>
          <p:cNvSpPr txBox="1"/>
          <p:nvPr/>
        </p:nvSpPr>
        <p:spPr>
          <a:xfrm>
            <a:off x="1899576" y="3443090"/>
            <a:ext cx="581025" cy="438150"/>
          </a:xfrm>
          <a:prstGeom prst="roundRect">
            <a:avLst/>
          </a:prstGeom>
          <a:solidFill>
            <a:schemeClr val="accent6">
              <a:lumMod val="40000"/>
              <a:lumOff val="60000"/>
            </a:schemeClr>
          </a:solidFill>
          <a:ln w="1270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000" b="1" dirty="0">
                <a:solidFill>
                  <a:srgbClr val="FFFFFF"/>
                </a:solidFill>
                <a:latin typeface="Roboto Condensed" panose="02000000000000000000" pitchFamily="2" charset="0"/>
                <a:ea typeface="Roboto Condensed" panose="02000000000000000000" pitchFamily="2" charset="0"/>
                <a:cs typeface="Times New Roman"/>
              </a:rPr>
              <a:t>ICC</a:t>
            </a:r>
            <a:endParaRPr lang="en-GB" sz="1100" b="1" dirty="0">
              <a:solidFill>
                <a:prstClr val="black"/>
              </a:solidFill>
              <a:latin typeface="Roboto Condensed" panose="02000000000000000000" pitchFamily="2" charset="0"/>
              <a:ea typeface="Roboto Condensed" panose="02000000000000000000" pitchFamily="2" charset="0"/>
              <a:cs typeface="Times New Roman"/>
            </a:endParaRPr>
          </a:p>
        </p:txBody>
      </p:sp>
      <p:sp>
        <p:nvSpPr>
          <p:cNvPr id="9" name="Text Box 3084"/>
          <p:cNvSpPr txBox="1"/>
          <p:nvPr/>
        </p:nvSpPr>
        <p:spPr>
          <a:xfrm>
            <a:off x="4823519" y="3466931"/>
            <a:ext cx="1427216" cy="471457"/>
          </a:xfrm>
          <a:prstGeom prst="roundRect">
            <a:avLst/>
          </a:prstGeom>
          <a:solidFill>
            <a:schemeClr val="accent1">
              <a:lumMod val="60000"/>
              <a:lumOff val="40000"/>
            </a:schemeClr>
          </a:solidFill>
          <a:ln w="1270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sz="1000" b="1" dirty="0">
                <a:solidFill>
                  <a:prstClr val="black"/>
                </a:solidFill>
                <a:latin typeface="Roboto Condensed" panose="02000000000000000000" pitchFamily="2" charset="0"/>
                <a:ea typeface="Roboto Condensed" panose="02000000000000000000" pitchFamily="2" charset="0"/>
                <a:cs typeface="Times New Roman"/>
              </a:rPr>
              <a:t>S</a:t>
            </a:r>
            <a:r>
              <a:rPr lang="en-GB" sz="1000" b="1" dirty="0" smtClean="0">
                <a:solidFill>
                  <a:prstClr val="black"/>
                </a:solidFill>
                <a:latin typeface="Roboto Condensed" panose="02000000000000000000" pitchFamily="2" charset="0"/>
                <a:ea typeface="Roboto Condensed" panose="02000000000000000000" pitchFamily="2" charset="0"/>
                <a:cs typeface="Times New Roman"/>
              </a:rPr>
              <a:t>tretch receptors</a:t>
            </a:r>
            <a:endParaRPr lang="en-GB" sz="1100" dirty="0">
              <a:solidFill>
                <a:prstClr val="black"/>
              </a:solidFill>
              <a:latin typeface="Roboto Condensed" panose="02000000000000000000" pitchFamily="2" charset="0"/>
              <a:ea typeface="Roboto Condensed" panose="02000000000000000000" pitchFamily="2" charset="0"/>
              <a:cs typeface="Times New Roman"/>
            </a:endParaRPr>
          </a:p>
        </p:txBody>
      </p:sp>
      <p:sp>
        <p:nvSpPr>
          <p:cNvPr id="13" name="Text Box 471"/>
          <p:cNvSpPr txBox="1"/>
          <p:nvPr/>
        </p:nvSpPr>
        <p:spPr>
          <a:xfrm>
            <a:off x="2604195" y="4671814"/>
            <a:ext cx="1295400" cy="285750"/>
          </a:xfrm>
          <a:prstGeom prst="roundRect">
            <a:avLst/>
          </a:prstGeom>
          <a:solidFill>
            <a:schemeClr val="bg1"/>
          </a:solidFill>
          <a:ln w="1270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1000" b="1" dirty="0">
                <a:solidFill>
                  <a:prstClr val="black"/>
                </a:solidFill>
                <a:latin typeface="Roboto Condensed" panose="02000000000000000000" pitchFamily="2" charset="0"/>
                <a:ea typeface="Roboto Condensed" panose="02000000000000000000" pitchFamily="2" charset="0"/>
                <a:cs typeface="Times New Roman"/>
              </a:rPr>
              <a:t>Expiration</a:t>
            </a:r>
            <a:endParaRPr lang="en-GB" sz="1100" dirty="0">
              <a:solidFill>
                <a:prstClr val="black"/>
              </a:solidFill>
              <a:latin typeface="Roboto Condensed" panose="02000000000000000000" pitchFamily="2" charset="0"/>
              <a:ea typeface="Roboto Condensed" panose="02000000000000000000" pitchFamily="2" charset="0"/>
              <a:cs typeface="Times New Roman"/>
            </a:endParaRPr>
          </a:p>
        </p:txBody>
      </p:sp>
      <p:sp>
        <p:nvSpPr>
          <p:cNvPr id="14" name="Bent Arrow 13"/>
          <p:cNvSpPr/>
          <p:nvPr/>
        </p:nvSpPr>
        <p:spPr>
          <a:xfrm flipV="1">
            <a:off x="2127945" y="3881239"/>
            <a:ext cx="457200" cy="609600"/>
          </a:xfrm>
          <a:prstGeom prst="bentArrow">
            <a:avLst/>
          </a:prstGeom>
          <a:ln w="9525"/>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prstClr val="white"/>
              </a:solidFill>
              <a:latin typeface="Roboto Condensed" panose="02000000000000000000" pitchFamily="2" charset="0"/>
            </a:endParaRPr>
          </a:p>
        </p:txBody>
      </p:sp>
      <p:sp>
        <p:nvSpPr>
          <p:cNvPr id="15" name="Bent Arrow 14"/>
          <p:cNvSpPr/>
          <p:nvPr/>
        </p:nvSpPr>
        <p:spPr>
          <a:xfrm flipH="1" flipV="1">
            <a:off x="3899595" y="3881238"/>
            <a:ext cx="381000" cy="981075"/>
          </a:xfrm>
          <a:prstGeom prst="bentArrow">
            <a:avLst/>
          </a:prstGeom>
          <a:ln w="9525"/>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prstClr val="white"/>
              </a:solidFill>
              <a:latin typeface="Roboto Condensed" panose="02000000000000000000" pitchFamily="2" charset="0"/>
            </a:endParaRPr>
          </a:p>
        </p:txBody>
      </p:sp>
      <p:sp>
        <p:nvSpPr>
          <p:cNvPr id="16" name="Bent Arrow 15"/>
          <p:cNvSpPr/>
          <p:nvPr/>
        </p:nvSpPr>
        <p:spPr>
          <a:xfrm rot="16200000" flipV="1">
            <a:off x="4241157" y="3576239"/>
            <a:ext cx="496838" cy="1218062"/>
          </a:xfrm>
          <a:prstGeom prst="bentArrow">
            <a:avLst/>
          </a:prstGeom>
          <a:solidFill>
            <a:schemeClr val="bg1">
              <a:lumMod val="75000"/>
            </a:schemeClr>
          </a:solidFill>
          <a:ln w="9525">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prstClr val="white"/>
              </a:solidFill>
              <a:latin typeface="Roboto Condensed" panose="02000000000000000000" pitchFamily="2" charset="0"/>
            </a:endParaRPr>
          </a:p>
        </p:txBody>
      </p:sp>
      <p:sp>
        <p:nvSpPr>
          <p:cNvPr id="17" name="Right Arrow 16"/>
          <p:cNvSpPr/>
          <p:nvPr/>
        </p:nvSpPr>
        <p:spPr>
          <a:xfrm>
            <a:off x="1546920" y="3443089"/>
            <a:ext cx="285750" cy="17145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prstClr val="white"/>
              </a:solidFill>
              <a:latin typeface="Roboto Condensed" panose="02000000000000000000" pitchFamily="2" charset="0"/>
            </a:endParaRPr>
          </a:p>
        </p:txBody>
      </p:sp>
      <p:sp>
        <p:nvSpPr>
          <p:cNvPr id="18" name="Right Arrow 17"/>
          <p:cNvSpPr/>
          <p:nvPr/>
        </p:nvSpPr>
        <p:spPr>
          <a:xfrm>
            <a:off x="1546920" y="3766939"/>
            <a:ext cx="285750" cy="17145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prstClr val="white"/>
              </a:solidFill>
              <a:latin typeface="Roboto Condensed" panose="02000000000000000000" pitchFamily="2" charset="0"/>
            </a:endParaRPr>
          </a:p>
        </p:txBody>
      </p:sp>
      <p:sp>
        <p:nvSpPr>
          <p:cNvPr id="19" name="Right Arrow 18"/>
          <p:cNvSpPr/>
          <p:nvPr/>
        </p:nvSpPr>
        <p:spPr>
          <a:xfrm rot="10800000">
            <a:off x="4537770" y="3579459"/>
            <a:ext cx="285750" cy="171450"/>
          </a:xfrm>
          <a:prstGeom prst="rightArrow">
            <a:avLst/>
          </a:prstGeom>
          <a:ln w="9525"/>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prstClr val="white"/>
              </a:solidFill>
              <a:latin typeface="Roboto Condensed" panose="02000000000000000000" pitchFamily="2" charset="0"/>
            </a:endParaRPr>
          </a:p>
        </p:txBody>
      </p:sp>
      <p:sp>
        <p:nvSpPr>
          <p:cNvPr id="4" name="TextBox 3"/>
          <p:cNvSpPr txBox="1"/>
          <p:nvPr/>
        </p:nvSpPr>
        <p:spPr>
          <a:xfrm>
            <a:off x="136136" y="4625100"/>
            <a:ext cx="2358249" cy="1815882"/>
          </a:xfrm>
          <a:prstGeom prst="rect">
            <a:avLst/>
          </a:prstGeom>
          <a:solidFill>
            <a:srgbClr val="CCCCFF"/>
          </a:solidFill>
        </p:spPr>
        <p:txBody>
          <a:bodyPr wrap="square" rtlCol="0">
            <a:spAutoFit/>
          </a:bodyPr>
          <a:lstStyle/>
          <a:p>
            <a:pPr algn="ctr"/>
            <a:r>
              <a:rPr lang="en-GB" sz="1400" b="1" dirty="0">
                <a:solidFill>
                  <a:prstClr val="black"/>
                </a:solidFill>
                <a:latin typeface="Roboto Condensed" panose="02000000000000000000" pitchFamily="2" charset="0"/>
              </a:rPr>
              <a:t>Chemical control</a:t>
            </a:r>
          </a:p>
          <a:p>
            <a:r>
              <a:rPr lang="en-GB" sz="1400" dirty="0" smtClean="0">
                <a:solidFill>
                  <a:prstClr val="black"/>
                </a:solidFill>
                <a:latin typeface="Roboto Condensed" panose="02000000000000000000" pitchFamily="2" charset="0"/>
              </a:rPr>
              <a:t>Chemoreceptors </a:t>
            </a:r>
            <a:r>
              <a:rPr lang="en-GB" sz="1400" dirty="0">
                <a:solidFill>
                  <a:prstClr val="black"/>
                </a:solidFill>
                <a:latin typeface="Roboto Condensed" panose="02000000000000000000" pitchFamily="2" charset="0"/>
              </a:rPr>
              <a:t>detect changes in blood pH in the aorta and medulla oblongata. They stimulate the inspiratory control centre to increase inspiration when carbon dioxide levels increase.</a:t>
            </a:r>
          </a:p>
        </p:txBody>
      </p:sp>
      <p:sp>
        <p:nvSpPr>
          <p:cNvPr id="20" name="TextBox 19"/>
          <p:cNvSpPr txBox="1"/>
          <p:nvPr/>
        </p:nvSpPr>
        <p:spPr>
          <a:xfrm>
            <a:off x="107504" y="1331303"/>
            <a:ext cx="8712968" cy="523220"/>
          </a:xfrm>
          <a:prstGeom prst="rect">
            <a:avLst/>
          </a:prstGeom>
          <a:noFill/>
        </p:spPr>
        <p:txBody>
          <a:bodyPr wrap="square" rtlCol="0">
            <a:spAutoFit/>
          </a:bodyPr>
          <a:lstStyle/>
          <a:p>
            <a:r>
              <a:rPr lang="en-GB" sz="1400" dirty="0">
                <a:solidFill>
                  <a:prstClr val="black"/>
                </a:solidFill>
                <a:latin typeface="Roboto Condensed" panose="02000000000000000000" pitchFamily="2" charset="0"/>
              </a:rPr>
              <a:t>Our breathing frequency increases as we exercise, to be able to increase minute ventilation. This is regulated by chemical and neural factors… let’s take a look!</a:t>
            </a:r>
          </a:p>
        </p:txBody>
      </p:sp>
      <p:sp>
        <p:nvSpPr>
          <p:cNvPr id="23" name="Right Arrow 22"/>
          <p:cNvSpPr/>
          <p:nvPr/>
        </p:nvSpPr>
        <p:spPr>
          <a:xfrm rot="20176594">
            <a:off x="1524504" y="4063694"/>
            <a:ext cx="285750" cy="17145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prstClr val="white"/>
              </a:solidFill>
              <a:latin typeface="Roboto Condensed" panose="02000000000000000000" pitchFamily="2" charset="0"/>
            </a:endParaRPr>
          </a:p>
        </p:txBody>
      </p:sp>
      <p:sp>
        <p:nvSpPr>
          <p:cNvPr id="24" name="TextBox 23"/>
          <p:cNvSpPr txBox="1"/>
          <p:nvPr/>
        </p:nvSpPr>
        <p:spPr>
          <a:xfrm>
            <a:off x="361318" y="2114455"/>
            <a:ext cx="2302350" cy="677108"/>
          </a:xfrm>
          <a:prstGeom prst="rect">
            <a:avLst/>
          </a:prstGeom>
          <a:solidFill>
            <a:schemeClr val="accent4">
              <a:lumMod val="40000"/>
              <a:lumOff val="60000"/>
            </a:schemeClr>
          </a:solidFill>
        </p:spPr>
        <p:txBody>
          <a:bodyPr wrap="square" rtlCol="0">
            <a:spAutoFit/>
          </a:bodyPr>
          <a:lstStyle/>
          <a:p>
            <a:pPr algn="ctr"/>
            <a:r>
              <a:rPr lang="en-GB" sz="1400" b="1" dirty="0">
                <a:solidFill>
                  <a:prstClr val="black"/>
                </a:solidFill>
                <a:latin typeface="Roboto Condensed" panose="02000000000000000000" pitchFamily="2" charset="0"/>
              </a:rPr>
              <a:t>Medulla o</a:t>
            </a:r>
            <a:r>
              <a:rPr lang="en-GB" sz="1400" b="1" dirty="0" smtClean="0">
                <a:solidFill>
                  <a:prstClr val="black"/>
                </a:solidFill>
                <a:latin typeface="Roboto Condensed" panose="02000000000000000000" pitchFamily="2" charset="0"/>
              </a:rPr>
              <a:t>blongata</a:t>
            </a:r>
            <a:endParaRPr lang="en-GB" sz="1400" b="1" dirty="0">
              <a:solidFill>
                <a:prstClr val="black"/>
              </a:solidFill>
              <a:latin typeface="Roboto Condensed" panose="02000000000000000000" pitchFamily="2" charset="0"/>
            </a:endParaRPr>
          </a:p>
          <a:p>
            <a:r>
              <a:rPr lang="en-GB" sz="1200" dirty="0">
                <a:latin typeface="Roboto Condensed" panose="02000000000000000000" pitchFamily="2" charset="0"/>
                <a:ea typeface="Roboto Condensed" panose="02000000000000000000" pitchFamily="2" charset="0"/>
              </a:rPr>
              <a:t>This is where the respiratory control centre is located</a:t>
            </a:r>
          </a:p>
        </p:txBody>
      </p:sp>
      <p:sp>
        <p:nvSpPr>
          <p:cNvPr id="25" name="TextBox 24"/>
          <p:cNvSpPr txBox="1"/>
          <p:nvPr/>
        </p:nvSpPr>
        <p:spPr>
          <a:xfrm>
            <a:off x="2821985" y="2160180"/>
            <a:ext cx="1715785" cy="892552"/>
          </a:xfrm>
          <a:prstGeom prst="rect">
            <a:avLst/>
          </a:prstGeom>
          <a:solidFill>
            <a:schemeClr val="accent6">
              <a:lumMod val="40000"/>
              <a:lumOff val="60000"/>
            </a:schemeClr>
          </a:solidFill>
        </p:spPr>
        <p:txBody>
          <a:bodyPr wrap="square" rtlCol="0">
            <a:spAutoFit/>
          </a:bodyPr>
          <a:lstStyle/>
          <a:p>
            <a:pPr algn="ctr"/>
            <a:r>
              <a:rPr lang="en-GB" sz="1400" b="1" dirty="0">
                <a:solidFill>
                  <a:prstClr val="black"/>
                </a:solidFill>
                <a:latin typeface="Roboto Condensed" panose="02000000000000000000" pitchFamily="2" charset="0"/>
              </a:rPr>
              <a:t>Inspiratory </a:t>
            </a:r>
            <a:r>
              <a:rPr lang="en-GB" sz="1400" b="1" dirty="0" smtClean="0">
                <a:solidFill>
                  <a:prstClr val="black"/>
                </a:solidFill>
                <a:latin typeface="Roboto Condensed" panose="02000000000000000000" pitchFamily="2" charset="0"/>
              </a:rPr>
              <a:t>control </a:t>
            </a:r>
            <a:r>
              <a:rPr lang="en-GB" sz="1400" b="1" dirty="0">
                <a:solidFill>
                  <a:prstClr val="black"/>
                </a:solidFill>
                <a:latin typeface="Roboto Condensed" panose="02000000000000000000" pitchFamily="2" charset="0"/>
              </a:rPr>
              <a:t>c</a:t>
            </a:r>
            <a:r>
              <a:rPr lang="en-GB" sz="1400" b="1" dirty="0" smtClean="0">
                <a:solidFill>
                  <a:prstClr val="black"/>
                </a:solidFill>
                <a:latin typeface="Roboto Condensed" panose="02000000000000000000" pitchFamily="2" charset="0"/>
              </a:rPr>
              <a:t>entre</a:t>
            </a:r>
            <a:endParaRPr lang="en-GB" sz="1400" b="1" dirty="0">
              <a:solidFill>
                <a:prstClr val="black"/>
              </a:solidFill>
              <a:latin typeface="Roboto Condensed" panose="02000000000000000000" pitchFamily="2" charset="0"/>
            </a:endParaRPr>
          </a:p>
          <a:p>
            <a:pPr algn="ctr"/>
            <a:r>
              <a:rPr lang="en-GB" sz="1200" dirty="0" smtClean="0">
                <a:solidFill>
                  <a:prstClr val="black"/>
                </a:solidFill>
                <a:latin typeface="Roboto Condensed" panose="02000000000000000000" pitchFamily="2" charset="0"/>
              </a:rPr>
              <a:t>Controls </a:t>
            </a:r>
            <a:r>
              <a:rPr lang="en-GB" sz="1200" dirty="0">
                <a:solidFill>
                  <a:prstClr val="black"/>
                </a:solidFill>
                <a:latin typeface="Roboto Condensed" panose="02000000000000000000" pitchFamily="2" charset="0"/>
              </a:rPr>
              <a:t>the rate and depth of inspiration</a:t>
            </a:r>
          </a:p>
        </p:txBody>
      </p:sp>
      <p:sp>
        <p:nvSpPr>
          <p:cNvPr id="26" name="TextBox 25"/>
          <p:cNvSpPr txBox="1"/>
          <p:nvPr/>
        </p:nvSpPr>
        <p:spPr>
          <a:xfrm>
            <a:off x="4696087" y="2173376"/>
            <a:ext cx="1892137" cy="892552"/>
          </a:xfrm>
          <a:prstGeom prst="rect">
            <a:avLst/>
          </a:prstGeom>
          <a:solidFill>
            <a:schemeClr val="accent2">
              <a:lumMod val="60000"/>
              <a:lumOff val="40000"/>
            </a:schemeClr>
          </a:solidFill>
        </p:spPr>
        <p:txBody>
          <a:bodyPr wrap="square" rtlCol="0">
            <a:spAutoFit/>
          </a:bodyPr>
          <a:lstStyle/>
          <a:p>
            <a:pPr algn="ctr"/>
            <a:r>
              <a:rPr lang="en-GB" sz="1400" b="1" dirty="0">
                <a:solidFill>
                  <a:prstClr val="black"/>
                </a:solidFill>
                <a:latin typeface="Roboto Condensed" panose="02000000000000000000" pitchFamily="2" charset="0"/>
              </a:rPr>
              <a:t>Expiratory </a:t>
            </a:r>
            <a:r>
              <a:rPr lang="en-GB" sz="1400" b="1" dirty="0" smtClean="0">
                <a:solidFill>
                  <a:prstClr val="black"/>
                </a:solidFill>
                <a:latin typeface="Roboto Condensed" panose="02000000000000000000" pitchFamily="2" charset="0"/>
              </a:rPr>
              <a:t>control </a:t>
            </a:r>
            <a:r>
              <a:rPr lang="en-GB" sz="1400" b="1" dirty="0">
                <a:solidFill>
                  <a:prstClr val="black"/>
                </a:solidFill>
                <a:latin typeface="Roboto Condensed" panose="02000000000000000000" pitchFamily="2" charset="0"/>
              </a:rPr>
              <a:t>c</a:t>
            </a:r>
            <a:r>
              <a:rPr lang="en-GB" sz="1400" b="1" dirty="0" smtClean="0">
                <a:solidFill>
                  <a:prstClr val="black"/>
                </a:solidFill>
                <a:latin typeface="Roboto Condensed" panose="02000000000000000000" pitchFamily="2" charset="0"/>
              </a:rPr>
              <a:t>entre</a:t>
            </a:r>
            <a:endParaRPr lang="en-GB" sz="1400" b="1" dirty="0">
              <a:solidFill>
                <a:prstClr val="black"/>
              </a:solidFill>
              <a:latin typeface="Roboto Condensed" panose="02000000000000000000" pitchFamily="2" charset="0"/>
            </a:endParaRPr>
          </a:p>
          <a:p>
            <a:pPr algn="ctr"/>
            <a:r>
              <a:rPr lang="en-GB" sz="1200" dirty="0" smtClean="0">
                <a:solidFill>
                  <a:prstClr val="black"/>
                </a:solidFill>
                <a:latin typeface="Roboto Condensed" panose="02000000000000000000" pitchFamily="2" charset="0"/>
              </a:rPr>
              <a:t>Controls </a:t>
            </a:r>
            <a:r>
              <a:rPr lang="en-GB" sz="1200" dirty="0">
                <a:solidFill>
                  <a:prstClr val="black"/>
                </a:solidFill>
                <a:latin typeface="Roboto Condensed" panose="02000000000000000000" pitchFamily="2" charset="0"/>
              </a:rPr>
              <a:t>the rate and depth of expiration</a:t>
            </a:r>
          </a:p>
        </p:txBody>
      </p:sp>
      <p:sp>
        <p:nvSpPr>
          <p:cNvPr id="21" name="TextBox 20"/>
          <p:cNvSpPr txBox="1"/>
          <p:nvPr/>
        </p:nvSpPr>
        <p:spPr>
          <a:xfrm>
            <a:off x="5223291" y="4522078"/>
            <a:ext cx="3788076" cy="1046440"/>
          </a:xfrm>
          <a:prstGeom prst="rect">
            <a:avLst/>
          </a:prstGeom>
          <a:solidFill>
            <a:schemeClr val="accent1">
              <a:lumMod val="60000"/>
              <a:lumOff val="40000"/>
            </a:schemeClr>
          </a:solidFill>
        </p:spPr>
        <p:txBody>
          <a:bodyPr wrap="square" rtlCol="0">
            <a:spAutoFit/>
          </a:bodyPr>
          <a:lstStyle/>
          <a:p>
            <a:pPr algn="ctr"/>
            <a:r>
              <a:rPr lang="en-GB" sz="1400" b="1" dirty="0">
                <a:solidFill>
                  <a:prstClr val="black"/>
                </a:solidFill>
                <a:latin typeface="Roboto Condensed" panose="02000000000000000000" pitchFamily="2" charset="0"/>
              </a:rPr>
              <a:t>Neural control</a:t>
            </a:r>
          </a:p>
          <a:p>
            <a:endParaRPr lang="en-GB" sz="1000" dirty="0" smtClean="0">
              <a:solidFill>
                <a:prstClr val="black"/>
              </a:solidFill>
              <a:latin typeface="Roboto Condensed" panose="02000000000000000000" pitchFamily="2" charset="0"/>
            </a:endParaRPr>
          </a:p>
          <a:p>
            <a:pPr marL="285750" indent="-285750">
              <a:buFont typeface="Arial" panose="020B0604020202020204" pitchFamily="34" charset="0"/>
              <a:buChar char="•"/>
            </a:pPr>
            <a:r>
              <a:rPr lang="en-GB" sz="1200" b="1" dirty="0" smtClean="0">
                <a:solidFill>
                  <a:prstClr val="black"/>
                </a:solidFill>
                <a:latin typeface="Roboto Condensed" panose="02000000000000000000" pitchFamily="2" charset="0"/>
              </a:rPr>
              <a:t>Proprioceptors</a:t>
            </a:r>
            <a:r>
              <a:rPr lang="en-GB" sz="1200" dirty="0" smtClean="0">
                <a:solidFill>
                  <a:prstClr val="black"/>
                </a:solidFill>
                <a:latin typeface="Roboto Condensed" panose="02000000000000000000" pitchFamily="2" charset="0"/>
              </a:rPr>
              <a:t> </a:t>
            </a:r>
            <a:r>
              <a:rPr lang="en-GB" sz="1200" dirty="0">
                <a:solidFill>
                  <a:prstClr val="black"/>
                </a:solidFill>
                <a:latin typeface="Roboto Condensed" panose="02000000000000000000" pitchFamily="2" charset="0"/>
              </a:rPr>
              <a:t>detect changes in joint movement and stimulate the inspiratory control centre to increase inspiration when moving</a:t>
            </a:r>
          </a:p>
        </p:txBody>
      </p:sp>
      <p:sp>
        <p:nvSpPr>
          <p:cNvPr id="27" name="TextBox 26"/>
          <p:cNvSpPr txBox="1"/>
          <p:nvPr/>
        </p:nvSpPr>
        <p:spPr>
          <a:xfrm>
            <a:off x="5223291" y="5510072"/>
            <a:ext cx="3788076" cy="461665"/>
          </a:xfrm>
          <a:prstGeom prst="rect">
            <a:avLst/>
          </a:prstGeom>
          <a:solidFill>
            <a:schemeClr val="accent1">
              <a:lumMod val="60000"/>
              <a:lumOff val="40000"/>
            </a:schemeClr>
          </a:solidFill>
        </p:spPr>
        <p:txBody>
          <a:bodyPr wrap="square" rtlCol="0">
            <a:spAutoFit/>
          </a:bodyPr>
          <a:lstStyle/>
          <a:p>
            <a:pPr marL="285750" indent="-285750">
              <a:buFont typeface="Arial" panose="020B0604020202020204" pitchFamily="34" charset="0"/>
              <a:buChar char="•"/>
            </a:pPr>
            <a:r>
              <a:rPr lang="en-GB" sz="1200" b="1" dirty="0" smtClean="0">
                <a:solidFill>
                  <a:prstClr val="black"/>
                </a:solidFill>
                <a:latin typeface="Roboto Condensed" panose="02000000000000000000" pitchFamily="2" charset="0"/>
              </a:rPr>
              <a:t>Baroreceptors </a:t>
            </a:r>
            <a:r>
              <a:rPr lang="en-GB" sz="1200" dirty="0" smtClean="0">
                <a:solidFill>
                  <a:prstClr val="black"/>
                </a:solidFill>
                <a:latin typeface="Roboto Condensed" panose="02000000000000000000" pitchFamily="2" charset="0"/>
              </a:rPr>
              <a:t>detect </a:t>
            </a:r>
            <a:r>
              <a:rPr lang="en-GB" sz="1200" dirty="0">
                <a:solidFill>
                  <a:prstClr val="black"/>
                </a:solidFill>
                <a:latin typeface="Roboto Condensed" panose="02000000000000000000" pitchFamily="2" charset="0"/>
              </a:rPr>
              <a:t>changes in </a:t>
            </a:r>
            <a:r>
              <a:rPr lang="en-GB" sz="1200" dirty="0" smtClean="0">
                <a:solidFill>
                  <a:prstClr val="black"/>
                </a:solidFill>
                <a:latin typeface="Roboto Condensed" panose="02000000000000000000" pitchFamily="2" charset="0"/>
              </a:rPr>
              <a:t>blood pressure. When blood pressure drops, this initiates an increase in HR.</a:t>
            </a:r>
            <a:endParaRPr lang="en-GB" sz="1200" dirty="0">
              <a:solidFill>
                <a:prstClr val="black"/>
              </a:solidFill>
              <a:latin typeface="Roboto Condensed" panose="02000000000000000000" pitchFamily="2" charset="0"/>
            </a:endParaRPr>
          </a:p>
        </p:txBody>
      </p:sp>
      <p:sp>
        <p:nvSpPr>
          <p:cNvPr id="28" name="TextBox 27"/>
          <p:cNvSpPr txBox="1"/>
          <p:nvPr/>
        </p:nvSpPr>
        <p:spPr>
          <a:xfrm>
            <a:off x="5223291" y="5933172"/>
            <a:ext cx="3788076" cy="646331"/>
          </a:xfrm>
          <a:prstGeom prst="rect">
            <a:avLst/>
          </a:prstGeom>
          <a:solidFill>
            <a:schemeClr val="accent1">
              <a:lumMod val="60000"/>
              <a:lumOff val="40000"/>
            </a:schemeClr>
          </a:solidFill>
        </p:spPr>
        <p:txBody>
          <a:bodyPr wrap="square" rtlCol="0">
            <a:spAutoFit/>
          </a:bodyPr>
          <a:lstStyle/>
          <a:p>
            <a:pPr marL="285750" indent="-285750">
              <a:buFont typeface="Arial" panose="020B0604020202020204" pitchFamily="34" charset="0"/>
              <a:buChar char="•"/>
            </a:pPr>
            <a:r>
              <a:rPr lang="en-GB" sz="1200" b="1" dirty="0" smtClean="0">
                <a:solidFill>
                  <a:prstClr val="black"/>
                </a:solidFill>
                <a:latin typeface="Roboto Condensed" panose="02000000000000000000" pitchFamily="2" charset="0"/>
              </a:rPr>
              <a:t>Stretch receptors </a:t>
            </a:r>
            <a:r>
              <a:rPr lang="en-GB" sz="1200" dirty="0">
                <a:solidFill>
                  <a:prstClr val="black"/>
                </a:solidFill>
                <a:latin typeface="Roboto Condensed" panose="02000000000000000000" pitchFamily="2" charset="0"/>
              </a:rPr>
              <a:t>detect the stretch of the lungs which accompanies exercise and stimulates the expiratory control centre to increase expiration </a:t>
            </a:r>
          </a:p>
        </p:txBody>
      </p:sp>
      <p:grpSp>
        <p:nvGrpSpPr>
          <p:cNvPr id="29" name="Group 28"/>
          <p:cNvGrpSpPr/>
          <p:nvPr/>
        </p:nvGrpSpPr>
        <p:grpSpPr>
          <a:xfrm>
            <a:off x="0" y="-20326"/>
            <a:ext cx="9144000" cy="1433102"/>
            <a:chOff x="0" y="-20326"/>
            <a:chExt cx="9144000" cy="1433102"/>
          </a:xfrm>
        </p:grpSpPr>
        <p:sp>
          <p:nvSpPr>
            <p:cNvPr id="30" name="Rectangle 29"/>
            <p:cNvSpPr/>
            <p:nvPr/>
          </p:nvSpPr>
          <p:spPr>
            <a:xfrm>
              <a:off x="0" y="-20326"/>
              <a:ext cx="9144000" cy="46396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31" name="Title 1"/>
            <p:cNvSpPr txBox="1">
              <a:spLocks/>
            </p:cNvSpPr>
            <p:nvPr/>
          </p:nvSpPr>
          <p:spPr>
            <a:xfrm>
              <a:off x="107504" y="549500"/>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Regulation of Breathing</a:t>
              </a:r>
            </a:p>
          </p:txBody>
        </p:sp>
      </p:grpSp>
      <p:grpSp>
        <p:nvGrpSpPr>
          <p:cNvPr id="32" name="Group 31"/>
          <p:cNvGrpSpPr/>
          <p:nvPr/>
        </p:nvGrpSpPr>
        <p:grpSpPr>
          <a:xfrm>
            <a:off x="179512" y="-27384"/>
            <a:ext cx="822748" cy="561356"/>
            <a:chOff x="179512" y="-12676"/>
            <a:chExt cx="822748" cy="561356"/>
          </a:xfrm>
        </p:grpSpPr>
        <p:sp>
          <p:nvSpPr>
            <p:cNvPr id="33" name="TextBox 32">
              <a:hlinkClick r:id="" action="ppaction://noaction"/>
            </p:cNvPr>
            <p:cNvSpPr txBox="1"/>
            <p:nvPr/>
          </p:nvSpPr>
          <p:spPr>
            <a:xfrm>
              <a:off x="179512" y="-12676"/>
              <a:ext cx="822748" cy="561356"/>
            </a:xfrm>
            <a:prstGeom prst="rect">
              <a:avLst/>
            </a:prstGeom>
            <a:solidFill>
              <a:srgbClr val="4B716F"/>
            </a:solidFill>
            <a:ln>
              <a:noFill/>
            </a:ln>
            <a:effectLst/>
          </p:spPr>
          <p:txBody>
            <a:bodyPr wrap="square" rtlCol="0">
              <a:spAutoFit/>
            </a:bodyPr>
            <a:lstStyle/>
            <a:p>
              <a:pPr algn="r"/>
              <a:endParaRPr lang="en-GB" dirty="0">
                <a:solidFill>
                  <a:schemeClr val="bg1"/>
                </a:solidFill>
                <a:latin typeface="Roboto Condensed" panose="02000000000000000000" pitchFamily="2" charset="0"/>
                <a:ea typeface="Roboto Condensed" panose="02000000000000000000" pitchFamily="2" charset="0"/>
                <a:cs typeface="Aharoni" pitchFamily="2" charset="-79"/>
              </a:endParaRPr>
            </a:p>
          </p:txBody>
        </p:sp>
        <p:sp>
          <p:nvSpPr>
            <p:cNvPr id="34" name="Title 1"/>
            <p:cNvSpPr txBox="1">
              <a:spLocks/>
            </p:cNvSpPr>
            <p:nvPr/>
          </p:nvSpPr>
          <p:spPr>
            <a:xfrm>
              <a:off x="179512" y="188640"/>
              <a:ext cx="822748" cy="35543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Learn</a:t>
              </a:r>
            </a:p>
          </p:txBody>
        </p:sp>
      </p:grpSp>
      <p:sp>
        <p:nvSpPr>
          <p:cNvPr id="35" name="Title 1"/>
          <p:cNvSpPr txBox="1">
            <a:spLocks/>
          </p:cNvSpPr>
          <p:nvPr/>
        </p:nvSpPr>
        <p:spPr>
          <a:xfrm>
            <a:off x="4644008" y="44624"/>
            <a:ext cx="4356484"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Respiratory System During Exercise</a:t>
            </a:r>
          </a:p>
        </p:txBody>
      </p:sp>
      <p:sp>
        <p:nvSpPr>
          <p:cNvPr id="40" name="TextBox 39"/>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2019 </a:t>
            </a:r>
            <a:endParaRPr lang="en-GB" sz="900" dirty="0">
              <a:latin typeface="Roboto Condensed" panose="02000000000000000000" pitchFamily="2" charset="0"/>
            </a:endParaRPr>
          </a:p>
        </p:txBody>
      </p:sp>
      <p:sp>
        <p:nvSpPr>
          <p:cNvPr id="10" name="Text Box 396"/>
          <p:cNvSpPr txBox="1"/>
          <p:nvPr/>
        </p:nvSpPr>
        <p:spPr>
          <a:xfrm>
            <a:off x="349960" y="3385939"/>
            <a:ext cx="1196960" cy="285750"/>
          </a:xfrm>
          <a:prstGeom prst="roundRect">
            <a:avLst/>
          </a:prstGeom>
          <a:solidFill>
            <a:srgbClr val="CCCCFF"/>
          </a:solidFill>
          <a:ln w="1270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1000" b="1" dirty="0">
                <a:solidFill>
                  <a:prstClr val="black"/>
                </a:solidFill>
                <a:latin typeface="Roboto Condensed" panose="02000000000000000000" pitchFamily="2" charset="0"/>
                <a:ea typeface="Roboto Condensed" panose="02000000000000000000" pitchFamily="2" charset="0"/>
                <a:cs typeface="Times New Roman"/>
              </a:rPr>
              <a:t>Chemoreceptors</a:t>
            </a:r>
            <a:endParaRPr lang="en-GB" sz="1100" dirty="0">
              <a:solidFill>
                <a:prstClr val="black"/>
              </a:solidFill>
              <a:latin typeface="Roboto Condensed" panose="02000000000000000000" pitchFamily="2" charset="0"/>
              <a:ea typeface="Roboto Condensed" panose="02000000000000000000" pitchFamily="2" charset="0"/>
              <a:cs typeface="Times New Roman"/>
            </a:endParaRPr>
          </a:p>
        </p:txBody>
      </p:sp>
      <p:sp>
        <p:nvSpPr>
          <p:cNvPr id="11" name="Text Box 3193"/>
          <p:cNvSpPr txBox="1"/>
          <p:nvPr/>
        </p:nvSpPr>
        <p:spPr>
          <a:xfrm>
            <a:off x="349960" y="3735982"/>
            <a:ext cx="1196960" cy="285750"/>
          </a:xfrm>
          <a:prstGeom prst="roundRect">
            <a:avLst/>
          </a:prstGeom>
          <a:solidFill>
            <a:schemeClr val="accent1">
              <a:lumMod val="60000"/>
              <a:lumOff val="40000"/>
            </a:schemeClr>
          </a:solidFill>
          <a:ln w="1270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1000" b="1" dirty="0">
                <a:solidFill>
                  <a:prstClr val="black"/>
                </a:solidFill>
                <a:latin typeface="Roboto Condensed" panose="02000000000000000000" pitchFamily="2" charset="0"/>
                <a:ea typeface="Roboto Condensed" panose="02000000000000000000" pitchFamily="2" charset="0"/>
                <a:cs typeface="Times New Roman"/>
              </a:rPr>
              <a:t>Proprioceptors</a:t>
            </a:r>
            <a:endParaRPr lang="en-GB" sz="1100" dirty="0">
              <a:solidFill>
                <a:prstClr val="black"/>
              </a:solidFill>
              <a:latin typeface="Roboto Condensed" panose="02000000000000000000" pitchFamily="2" charset="0"/>
              <a:ea typeface="Roboto Condensed" panose="02000000000000000000" pitchFamily="2" charset="0"/>
              <a:cs typeface="Times New Roman"/>
            </a:endParaRPr>
          </a:p>
        </p:txBody>
      </p:sp>
      <p:sp>
        <p:nvSpPr>
          <p:cNvPr id="22" name="Text Box 3193"/>
          <p:cNvSpPr txBox="1"/>
          <p:nvPr/>
        </p:nvSpPr>
        <p:spPr>
          <a:xfrm>
            <a:off x="349960" y="4086025"/>
            <a:ext cx="1196960" cy="285750"/>
          </a:xfrm>
          <a:prstGeom prst="roundRect">
            <a:avLst/>
          </a:prstGeom>
          <a:solidFill>
            <a:schemeClr val="accent1">
              <a:lumMod val="60000"/>
              <a:lumOff val="40000"/>
            </a:schemeClr>
          </a:solidFill>
          <a:ln w="1270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1000" b="1" dirty="0" smtClean="0">
                <a:solidFill>
                  <a:prstClr val="black"/>
                </a:solidFill>
                <a:latin typeface="Roboto Condensed" panose="02000000000000000000" pitchFamily="2" charset="0"/>
                <a:ea typeface="Roboto Condensed" panose="02000000000000000000" pitchFamily="2" charset="0"/>
                <a:cs typeface="Times New Roman"/>
              </a:rPr>
              <a:t>Baroreceptors</a:t>
            </a:r>
            <a:endParaRPr lang="en-GB" sz="1100" dirty="0">
              <a:solidFill>
                <a:prstClr val="black"/>
              </a:solidFill>
              <a:latin typeface="Roboto Condensed" panose="02000000000000000000" pitchFamily="2" charset="0"/>
              <a:ea typeface="Roboto Condensed" panose="02000000000000000000" pitchFamily="2" charset="0"/>
              <a:cs typeface="Times New Roman"/>
            </a:endParaRPr>
          </a:p>
        </p:txBody>
      </p:sp>
      <p:sp>
        <p:nvSpPr>
          <p:cNvPr id="2" name="Slide Number Placeholder 1"/>
          <p:cNvSpPr>
            <a:spLocks noGrp="1"/>
          </p:cNvSpPr>
          <p:nvPr>
            <p:ph type="sldNum" sz="quarter" idx="12"/>
          </p:nvPr>
        </p:nvSpPr>
        <p:spPr/>
        <p:txBody>
          <a:bodyPr/>
          <a:lstStyle/>
          <a:p>
            <a:fld id="{00BE1ABE-4073-4494-BFC2-5858710217CE}" type="slidenum">
              <a:rPr lang="en-GB" smtClean="0"/>
              <a:pPr/>
              <a:t>4</a:t>
            </a:fld>
            <a:endParaRPr lang="en-GB" dirty="0"/>
          </a:p>
        </p:txBody>
      </p:sp>
      <p:sp>
        <p:nvSpPr>
          <p:cNvPr id="12" name="Text Box 468"/>
          <p:cNvSpPr txBox="1"/>
          <p:nvPr/>
        </p:nvSpPr>
        <p:spPr>
          <a:xfrm>
            <a:off x="2585145" y="4262239"/>
            <a:ext cx="1295400" cy="285750"/>
          </a:xfrm>
          <a:prstGeom prst="roundRect">
            <a:avLst/>
          </a:prstGeom>
          <a:solidFill>
            <a:schemeClr val="bg1"/>
          </a:solidFill>
          <a:ln w="1270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1000" b="1" dirty="0">
                <a:solidFill>
                  <a:prstClr val="black"/>
                </a:solidFill>
                <a:latin typeface="Roboto Condensed" panose="02000000000000000000" pitchFamily="2" charset="0"/>
                <a:ea typeface="Roboto Condensed" panose="02000000000000000000" pitchFamily="2" charset="0"/>
                <a:cs typeface="Times New Roman"/>
              </a:rPr>
              <a:t>Inspiration</a:t>
            </a:r>
            <a:endParaRPr lang="en-GB" sz="1100" dirty="0">
              <a:solidFill>
                <a:prstClr val="black"/>
              </a:solidFill>
              <a:latin typeface="Roboto Condensed" panose="02000000000000000000" pitchFamily="2" charset="0"/>
              <a:ea typeface="Roboto Condensed" panose="02000000000000000000" pitchFamily="2" charset="0"/>
              <a:cs typeface="Times New Roman"/>
            </a:endParaRPr>
          </a:p>
        </p:txBody>
      </p:sp>
      <p:grpSp>
        <p:nvGrpSpPr>
          <p:cNvPr id="38" name="Group 37"/>
          <p:cNvGrpSpPr/>
          <p:nvPr/>
        </p:nvGrpSpPr>
        <p:grpSpPr>
          <a:xfrm>
            <a:off x="7019270" y="1803099"/>
            <a:ext cx="1795553" cy="1261884"/>
            <a:chOff x="7019270" y="1803099"/>
            <a:chExt cx="1795553" cy="1261884"/>
          </a:xfrm>
        </p:grpSpPr>
        <p:sp>
          <p:nvSpPr>
            <p:cNvPr id="43" name="TextBox 42">
              <a:extLst>
                <a:ext uri="{FF2B5EF4-FFF2-40B4-BE49-F238E27FC236}">
                  <a16:creationId xmlns="" xmlns:a16="http://schemas.microsoft.com/office/drawing/2014/main" id="{49C35D7E-6796-364A-954C-2E54ED5147C4}"/>
                </a:ext>
              </a:extLst>
            </p:cNvPr>
            <p:cNvSpPr txBox="1"/>
            <p:nvPr/>
          </p:nvSpPr>
          <p:spPr>
            <a:xfrm>
              <a:off x="7019270" y="1803099"/>
              <a:ext cx="1795553" cy="1261884"/>
            </a:xfrm>
            <a:prstGeom prst="rect">
              <a:avLst/>
            </a:prstGeom>
            <a:solidFill>
              <a:srgbClr val="92D050"/>
            </a:solidFill>
          </p:spPr>
          <p:txBody>
            <a:bodyPr wrap="square" rtlCol="0">
              <a:spAutoFit/>
            </a:bodyPr>
            <a:lstStyle/>
            <a:p>
              <a:pPr algn="ctr"/>
              <a:r>
                <a:rPr lang="en-GB" sz="1400" b="1" dirty="0">
                  <a:latin typeface="Roboto Condensed" panose="02000000000000000000" pitchFamily="2" charset="0"/>
                  <a:ea typeface="Roboto Condensed" panose="02000000000000000000" pitchFamily="2" charset="0"/>
                </a:rPr>
                <a:t>Sympathetic </a:t>
              </a:r>
              <a:br>
                <a:rPr lang="en-GB" sz="1400" b="1" dirty="0">
                  <a:latin typeface="Roboto Condensed" panose="02000000000000000000" pitchFamily="2" charset="0"/>
                  <a:ea typeface="Roboto Condensed" panose="02000000000000000000" pitchFamily="2" charset="0"/>
                </a:rPr>
              </a:br>
              <a:r>
                <a:rPr lang="en-GB" sz="1400" b="1" dirty="0">
                  <a:latin typeface="Roboto Condensed" panose="02000000000000000000" pitchFamily="2" charset="0"/>
                  <a:ea typeface="Roboto Condensed" panose="02000000000000000000" pitchFamily="2" charset="0"/>
                </a:rPr>
                <a:t>nervous system</a:t>
              </a:r>
            </a:p>
            <a:p>
              <a:pPr algn="ctr"/>
              <a:r>
                <a:rPr lang="en-GB" sz="1200" dirty="0">
                  <a:latin typeface="Roboto Condensed" panose="02000000000000000000" pitchFamily="2" charset="0"/>
                  <a:ea typeface="Roboto Condensed" panose="02000000000000000000" pitchFamily="2" charset="0"/>
                </a:rPr>
                <a:t>Increases breathing rate, which helps in preparation for exercise and physical activity</a:t>
              </a:r>
            </a:p>
          </p:txBody>
        </p:sp>
        <p:cxnSp>
          <p:nvCxnSpPr>
            <p:cNvPr id="36" name="Straight Arrow Connector 35"/>
            <p:cNvCxnSpPr/>
            <p:nvPr/>
          </p:nvCxnSpPr>
          <p:spPr>
            <a:xfrm flipH="1" flipV="1">
              <a:off x="8814823" y="1803099"/>
              <a:ext cx="0" cy="107721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7005046" y="3040747"/>
            <a:ext cx="1824002" cy="1261884"/>
            <a:chOff x="7005046" y="3040747"/>
            <a:chExt cx="1824002" cy="1261884"/>
          </a:xfrm>
        </p:grpSpPr>
        <p:sp>
          <p:nvSpPr>
            <p:cNvPr id="44" name="TextBox 43">
              <a:extLst>
                <a:ext uri="{FF2B5EF4-FFF2-40B4-BE49-F238E27FC236}">
                  <a16:creationId xmlns="" xmlns:a16="http://schemas.microsoft.com/office/drawing/2014/main" id="{4441C843-C7A4-BB44-BF9E-105F685B9539}"/>
                </a:ext>
              </a:extLst>
            </p:cNvPr>
            <p:cNvSpPr txBox="1"/>
            <p:nvPr/>
          </p:nvSpPr>
          <p:spPr>
            <a:xfrm>
              <a:off x="7005046" y="3040747"/>
              <a:ext cx="1824002" cy="1261884"/>
            </a:xfrm>
            <a:prstGeom prst="rect">
              <a:avLst/>
            </a:prstGeom>
            <a:solidFill>
              <a:srgbClr val="FF0000"/>
            </a:solidFill>
          </p:spPr>
          <p:txBody>
            <a:bodyPr wrap="square" rtlCol="0">
              <a:spAutoFit/>
            </a:bodyPr>
            <a:lstStyle/>
            <a:p>
              <a:pPr algn="ctr"/>
              <a:r>
                <a:rPr lang="en-GB" sz="1400" b="1" dirty="0">
                  <a:latin typeface="Roboto Condensed" panose="02000000000000000000" pitchFamily="2" charset="0"/>
                  <a:ea typeface="Roboto Condensed" panose="02000000000000000000" pitchFamily="2" charset="0"/>
                </a:rPr>
                <a:t>Parasympathetic nervous system</a:t>
              </a:r>
            </a:p>
            <a:p>
              <a:pPr algn="ctr"/>
              <a:r>
                <a:rPr lang="en-GB" sz="1200" dirty="0">
                  <a:latin typeface="Roboto Condensed" panose="02000000000000000000" pitchFamily="2" charset="0"/>
                  <a:ea typeface="Roboto Condensed" panose="02000000000000000000" pitchFamily="2" charset="0"/>
                </a:rPr>
                <a:t>Decreases breathing rate, which helps in preparation for returning the body to resting levels</a:t>
              </a:r>
            </a:p>
          </p:txBody>
        </p:sp>
        <p:cxnSp>
          <p:nvCxnSpPr>
            <p:cNvPr id="45" name="Straight Arrow Connector 44"/>
            <p:cNvCxnSpPr/>
            <p:nvPr/>
          </p:nvCxnSpPr>
          <p:spPr>
            <a:xfrm flipH="1">
              <a:off x="8829048" y="3052732"/>
              <a:ext cx="0" cy="12498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p:cNvGrpSpPr>
            <a:grpSpLocks/>
          </p:cNvGrpSpPr>
          <p:nvPr/>
        </p:nvGrpSpPr>
        <p:grpSpPr bwMode="auto">
          <a:xfrm>
            <a:off x="650875" y="-20326"/>
            <a:ext cx="8540750" cy="6940550"/>
            <a:chOff x="583271" y="42867"/>
            <a:chExt cx="9232725" cy="7502525"/>
          </a:xfrm>
        </p:grpSpPr>
        <p:sp>
          <p:nvSpPr>
            <p:cNvPr id="48" name="Rectangle 47"/>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49"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52" name="Picture 51"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3"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0039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par>
                                <p:cTn id="18" presetID="32" presetClass="emph" presetSubtype="0" repeatCount="indefinite" fill="hold" grpId="1" nodeType="withEffect">
                                  <p:stCondLst>
                                    <p:cond delay="0"/>
                                  </p:stCondLst>
                                  <p:endCondLst>
                                    <p:cond evt="onNext" delay="0">
                                      <p:tgtEl>
                                        <p:sldTgt/>
                                      </p:tgtEl>
                                    </p:cond>
                                  </p:endCondLst>
                                  <p:childTnLst>
                                    <p:animRot by="120000">
                                      <p:cBhvr>
                                        <p:cTn id="19" dur="100" fill="hold">
                                          <p:stCondLst>
                                            <p:cond delay="0"/>
                                          </p:stCondLst>
                                        </p:cTn>
                                        <p:tgtEl>
                                          <p:spTgt spid="6"/>
                                        </p:tgtEl>
                                        <p:attrNameLst>
                                          <p:attrName>r</p:attrName>
                                        </p:attrNameLst>
                                      </p:cBhvr>
                                    </p:animRot>
                                    <p:animRot by="-240000">
                                      <p:cBhvr>
                                        <p:cTn id="20" dur="200" fill="hold">
                                          <p:stCondLst>
                                            <p:cond delay="200"/>
                                          </p:stCondLst>
                                        </p:cTn>
                                        <p:tgtEl>
                                          <p:spTgt spid="6"/>
                                        </p:tgtEl>
                                        <p:attrNameLst>
                                          <p:attrName>r</p:attrName>
                                        </p:attrNameLst>
                                      </p:cBhvr>
                                    </p:animRot>
                                    <p:animRot by="240000">
                                      <p:cBhvr>
                                        <p:cTn id="21" dur="200" fill="hold">
                                          <p:stCondLst>
                                            <p:cond delay="400"/>
                                          </p:stCondLst>
                                        </p:cTn>
                                        <p:tgtEl>
                                          <p:spTgt spid="6"/>
                                        </p:tgtEl>
                                        <p:attrNameLst>
                                          <p:attrName>r</p:attrName>
                                        </p:attrNameLst>
                                      </p:cBhvr>
                                    </p:animRot>
                                    <p:animRot by="-240000">
                                      <p:cBhvr>
                                        <p:cTn id="22" dur="200" fill="hold">
                                          <p:stCondLst>
                                            <p:cond delay="600"/>
                                          </p:stCondLst>
                                        </p:cTn>
                                        <p:tgtEl>
                                          <p:spTgt spid="6"/>
                                        </p:tgtEl>
                                        <p:attrNameLst>
                                          <p:attrName>r</p:attrName>
                                        </p:attrNameLst>
                                      </p:cBhvr>
                                    </p:animRot>
                                    <p:animRot by="120000">
                                      <p:cBhvr>
                                        <p:cTn id="23" dur="200" fill="hold">
                                          <p:stCondLst>
                                            <p:cond delay="800"/>
                                          </p:stCondLst>
                                        </p:cTn>
                                        <p:tgtEl>
                                          <p:spTgt spid="6"/>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90"/>
                                          </p:val>
                                        </p:tav>
                                        <p:tav tm="100000">
                                          <p:val>
                                            <p:fltVal val="0"/>
                                          </p:val>
                                        </p:tav>
                                      </p:tavLst>
                                    </p:anim>
                                    <p:animEffect transition="in" filter="fade">
                                      <p:cBhvr>
                                        <p:cTn id="31" dur="1000"/>
                                        <p:tgtEl>
                                          <p:spTgt spid="10"/>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1000" fill="hold"/>
                                        <p:tgtEl>
                                          <p:spTgt spid="17"/>
                                        </p:tgtEl>
                                        <p:attrNameLst>
                                          <p:attrName>ppt_w</p:attrName>
                                        </p:attrNameLst>
                                      </p:cBhvr>
                                      <p:tavLst>
                                        <p:tav tm="0">
                                          <p:val>
                                            <p:fltVal val="0"/>
                                          </p:val>
                                        </p:tav>
                                        <p:tav tm="100000">
                                          <p:val>
                                            <p:strVal val="#ppt_w"/>
                                          </p:val>
                                        </p:tav>
                                      </p:tavLst>
                                    </p:anim>
                                    <p:anim calcmode="lin" valueType="num">
                                      <p:cBhvr>
                                        <p:cTn id="35" dur="1000" fill="hold"/>
                                        <p:tgtEl>
                                          <p:spTgt spid="17"/>
                                        </p:tgtEl>
                                        <p:attrNameLst>
                                          <p:attrName>ppt_h</p:attrName>
                                        </p:attrNameLst>
                                      </p:cBhvr>
                                      <p:tavLst>
                                        <p:tav tm="0">
                                          <p:val>
                                            <p:fltVal val="0"/>
                                          </p:val>
                                        </p:tav>
                                        <p:tav tm="100000">
                                          <p:val>
                                            <p:strVal val="#ppt_h"/>
                                          </p:val>
                                        </p:tav>
                                      </p:tavLst>
                                    </p:anim>
                                    <p:anim calcmode="lin" valueType="num">
                                      <p:cBhvr>
                                        <p:cTn id="36" dur="1000" fill="hold"/>
                                        <p:tgtEl>
                                          <p:spTgt spid="17"/>
                                        </p:tgtEl>
                                        <p:attrNameLst>
                                          <p:attrName>style.rotation</p:attrName>
                                        </p:attrNameLst>
                                      </p:cBhvr>
                                      <p:tavLst>
                                        <p:tav tm="0">
                                          <p:val>
                                            <p:fltVal val="90"/>
                                          </p:val>
                                        </p:tav>
                                        <p:tav tm="100000">
                                          <p:val>
                                            <p:fltVal val="0"/>
                                          </p:val>
                                        </p:tav>
                                      </p:tavLst>
                                    </p:anim>
                                    <p:animEffect transition="in" filter="fade">
                                      <p:cBhvr>
                                        <p:cTn id="37" dur="1000"/>
                                        <p:tgtEl>
                                          <p:spTgt spid="1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randombar(horizontal)">
                                      <p:cBhvr>
                                        <p:cTn id="40" dur="500"/>
                                        <p:tgtEl>
                                          <p:spTgt spid="4"/>
                                        </p:tgtEl>
                                      </p:cBhvr>
                                    </p:animEffect>
                                  </p:childTnLst>
                                </p:cTn>
                              </p:par>
                              <p:par>
                                <p:cTn id="41" presetID="32" presetClass="emph" presetSubtype="0" repeatCount="indefinite" fill="hold" grpId="1" nodeType="withEffect">
                                  <p:stCondLst>
                                    <p:cond delay="0"/>
                                  </p:stCondLst>
                                  <p:endCondLst>
                                    <p:cond evt="onNext" delay="0">
                                      <p:tgtEl>
                                        <p:sldTgt/>
                                      </p:tgtEl>
                                    </p:cond>
                                  </p:endCondLst>
                                  <p:childTnLst>
                                    <p:animRot by="120000">
                                      <p:cBhvr>
                                        <p:cTn id="42" dur="100" fill="hold">
                                          <p:stCondLst>
                                            <p:cond delay="0"/>
                                          </p:stCondLst>
                                        </p:cTn>
                                        <p:tgtEl>
                                          <p:spTgt spid="10"/>
                                        </p:tgtEl>
                                        <p:attrNameLst>
                                          <p:attrName>r</p:attrName>
                                        </p:attrNameLst>
                                      </p:cBhvr>
                                    </p:animRot>
                                    <p:animRot by="-240000">
                                      <p:cBhvr>
                                        <p:cTn id="43" dur="200" fill="hold">
                                          <p:stCondLst>
                                            <p:cond delay="200"/>
                                          </p:stCondLst>
                                        </p:cTn>
                                        <p:tgtEl>
                                          <p:spTgt spid="10"/>
                                        </p:tgtEl>
                                        <p:attrNameLst>
                                          <p:attrName>r</p:attrName>
                                        </p:attrNameLst>
                                      </p:cBhvr>
                                    </p:animRot>
                                    <p:animRot by="240000">
                                      <p:cBhvr>
                                        <p:cTn id="44" dur="200" fill="hold">
                                          <p:stCondLst>
                                            <p:cond delay="400"/>
                                          </p:stCondLst>
                                        </p:cTn>
                                        <p:tgtEl>
                                          <p:spTgt spid="10"/>
                                        </p:tgtEl>
                                        <p:attrNameLst>
                                          <p:attrName>r</p:attrName>
                                        </p:attrNameLst>
                                      </p:cBhvr>
                                    </p:animRot>
                                    <p:animRot by="-240000">
                                      <p:cBhvr>
                                        <p:cTn id="45" dur="200" fill="hold">
                                          <p:stCondLst>
                                            <p:cond delay="600"/>
                                          </p:stCondLst>
                                        </p:cTn>
                                        <p:tgtEl>
                                          <p:spTgt spid="10"/>
                                        </p:tgtEl>
                                        <p:attrNameLst>
                                          <p:attrName>r</p:attrName>
                                        </p:attrNameLst>
                                      </p:cBhvr>
                                    </p:animRot>
                                    <p:animRot by="120000">
                                      <p:cBhvr>
                                        <p:cTn id="46" dur="200" fill="hold">
                                          <p:stCondLst>
                                            <p:cond delay="800"/>
                                          </p:stCondLst>
                                        </p:cTn>
                                        <p:tgtEl>
                                          <p:spTgt spid="10"/>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000" fill="hold"/>
                                        <p:tgtEl>
                                          <p:spTgt spid="11"/>
                                        </p:tgtEl>
                                        <p:attrNameLst>
                                          <p:attrName>ppt_w</p:attrName>
                                        </p:attrNameLst>
                                      </p:cBhvr>
                                      <p:tavLst>
                                        <p:tav tm="0">
                                          <p:val>
                                            <p:fltVal val="0"/>
                                          </p:val>
                                        </p:tav>
                                        <p:tav tm="100000">
                                          <p:val>
                                            <p:strVal val="#ppt_w"/>
                                          </p:val>
                                        </p:tav>
                                      </p:tavLst>
                                    </p:anim>
                                    <p:anim calcmode="lin" valueType="num">
                                      <p:cBhvr>
                                        <p:cTn id="52" dur="1000" fill="hold"/>
                                        <p:tgtEl>
                                          <p:spTgt spid="11"/>
                                        </p:tgtEl>
                                        <p:attrNameLst>
                                          <p:attrName>ppt_h</p:attrName>
                                        </p:attrNameLst>
                                      </p:cBhvr>
                                      <p:tavLst>
                                        <p:tav tm="0">
                                          <p:val>
                                            <p:fltVal val="0"/>
                                          </p:val>
                                        </p:tav>
                                        <p:tav tm="100000">
                                          <p:val>
                                            <p:strVal val="#ppt_h"/>
                                          </p:val>
                                        </p:tav>
                                      </p:tavLst>
                                    </p:anim>
                                    <p:anim calcmode="lin" valueType="num">
                                      <p:cBhvr>
                                        <p:cTn id="53" dur="1000" fill="hold"/>
                                        <p:tgtEl>
                                          <p:spTgt spid="11"/>
                                        </p:tgtEl>
                                        <p:attrNameLst>
                                          <p:attrName>style.rotation</p:attrName>
                                        </p:attrNameLst>
                                      </p:cBhvr>
                                      <p:tavLst>
                                        <p:tav tm="0">
                                          <p:val>
                                            <p:fltVal val="90"/>
                                          </p:val>
                                        </p:tav>
                                        <p:tav tm="100000">
                                          <p:val>
                                            <p:fltVal val="0"/>
                                          </p:val>
                                        </p:tav>
                                      </p:tavLst>
                                    </p:anim>
                                    <p:animEffect transition="in" filter="fade">
                                      <p:cBhvr>
                                        <p:cTn id="54" dur="1000"/>
                                        <p:tgtEl>
                                          <p:spTgt spid="11"/>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1000" fill="hold"/>
                                        <p:tgtEl>
                                          <p:spTgt spid="18"/>
                                        </p:tgtEl>
                                        <p:attrNameLst>
                                          <p:attrName>ppt_w</p:attrName>
                                        </p:attrNameLst>
                                      </p:cBhvr>
                                      <p:tavLst>
                                        <p:tav tm="0">
                                          <p:val>
                                            <p:fltVal val="0"/>
                                          </p:val>
                                        </p:tav>
                                        <p:tav tm="100000">
                                          <p:val>
                                            <p:strVal val="#ppt_w"/>
                                          </p:val>
                                        </p:tav>
                                      </p:tavLst>
                                    </p:anim>
                                    <p:anim calcmode="lin" valueType="num">
                                      <p:cBhvr>
                                        <p:cTn id="58" dur="1000" fill="hold"/>
                                        <p:tgtEl>
                                          <p:spTgt spid="18"/>
                                        </p:tgtEl>
                                        <p:attrNameLst>
                                          <p:attrName>ppt_h</p:attrName>
                                        </p:attrNameLst>
                                      </p:cBhvr>
                                      <p:tavLst>
                                        <p:tav tm="0">
                                          <p:val>
                                            <p:fltVal val="0"/>
                                          </p:val>
                                        </p:tav>
                                        <p:tav tm="100000">
                                          <p:val>
                                            <p:strVal val="#ppt_h"/>
                                          </p:val>
                                        </p:tav>
                                      </p:tavLst>
                                    </p:anim>
                                    <p:anim calcmode="lin" valueType="num">
                                      <p:cBhvr>
                                        <p:cTn id="59" dur="1000" fill="hold"/>
                                        <p:tgtEl>
                                          <p:spTgt spid="18"/>
                                        </p:tgtEl>
                                        <p:attrNameLst>
                                          <p:attrName>style.rotation</p:attrName>
                                        </p:attrNameLst>
                                      </p:cBhvr>
                                      <p:tavLst>
                                        <p:tav tm="0">
                                          <p:val>
                                            <p:fltVal val="90"/>
                                          </p:val>
                                        </p:tav>
                                        <p:tav tm="100000">
                                          <p:val>
                                            <p:fltVal val="0"/>
                                          </p:val>
                                        </p:tav>
                                      </p:tavLst>
                                    </p:anim>
                                    <p:animEffect transition="in" filter="fade">
                                      <p:cBhvr>
                                        <p:cTn id="60" dur="10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randombar(horizontal)">
                                      <p:cBhvr>
                                        <p:cTn id="65" dur="500"/>
                                        <p:tgtEl>
                                          <p:spTgt spid="21"/>
                                        </p:tgtEl>
                                      </p:cBhvr>
                                    </p:animEffect>
                                  </p:childTnLst>
                                </p:cTn>
                              </p:par>
                              <p:par>
                                <p:cTn id="66" presetID="32" presetClass="emph" presetSubtype="0" repeatCount="indefinite" fill="hold" grpId="1" nodeType="withEffect">
                                  <p:stCondLst>
                                    <p:cond delay="0"/>
                                  </p:stCondLst>
                                  <p:endCondLst>
                                    <p:cond evt="onNext" delay="0">
                                      <p:tgtEl>
                                        <p:sldTgt/>
                                      </p:tgtEl>
                                    </p:cond>
                                  </p:endCondLst>
                                  <p:childTnLst>
                                    <p:animRot by="120000">
                                      <p:cBhvr>
                                        <p:cTn id="67" dur="100" fill="hold">
                                          <p:stCondLst>
                                            <p:cond delay="0"/>
                                          </p:stCondLst>
                                        </p:cTn>
                                        <p:tgtEl>
                                          <p:spTgt spid="11"/>
                                        </p:tgtEl>
                                        <p:attrNameLst>
                                          <p:attrName>r</p:attrName>
                                        </p:attrNameLst>
                                      </p:cBhvr>
                                    </p:animRot>
                                    <p:animRot by="-240000">
                                      <p:cBhvr>
                                        <p:cTn id="68" dur="200" fill="hold">
                                          <p:stCondLst>
                                            <p:cond delay="200"/>
                                          </p:stCondLst>
                                        </p:cTn>
                                        <p:tgtEl>
                                          <p:spTgt spid="11"/>
                                        </p:tgtEl>
                                        <p:attrNameLst>
                                          <p:attrName>r</p:attrName>
                                        </p:attrNameLst>
                                      </p:cBhvr>
                                    </p:animRot>
                                    <p:animRot by="240000">
                                      <p:cBhvr>
                                        <p:cTn id="69" dur="200" fill="hold">
                                          <p:stCondLst>
                                            <p:cond delay="400"/>
                                          </p:stCondLst>
                                        </p:cTn>
                                        <p:tgtEl>
                                          <p:spTgt spid="11"/>
                                        </p:tgtEl>
                                        <p:attrNameLst>
                                          <p:attrName>r</p:attrName>
                                        </p:attrNameLst>
                                      </p:cBhvr>
                                    </p:animRot>
                                    <p:animRot by="-240000">
                                      <p:cBhvr>
                                        <p:cTn id="70" dur="200" fill="hold">
                                          <p:stCondLst>
                                            <p:cond delay="600"/>
                                          </p:stCondLst>
                                        </p:cTn>
                                        <p:tgtEl>
                                          <p:spTgt spid="11"/>
                                        </p:tgtEl>
                                        <p:attrNameLst>
                                          <p:attrName>r</p:attrName>
                                        </p:attrNameLst>
                                      </p:cBhvr>
                                    </p:animRot>
                                    <p:animRot by="120000">
                                      <p:cBhvr>
                                        <p:cTn id="71" dur="200" fill="hold">
                                          <p:stCondLst>
                                            <p:cond delay="800"/>
                                          </p:stCondLst>
                                        </p:cTn>
                                        <p:tgtEl>
                                          <p:spTgt spid="11"/>
                                        </p:tgtEl>
                                        <p:attrNameLst>
                                          <p:attrName>r</p:attrName>
                                        </p:attrNameLst>
                                      </p:cBhvr>
                                    </p:animRo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grpId="0" nodeType="click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p:cTn id="76" dur="1000" fill="hold"/>
                                        <p:tgtEl>
                                          <p:spTgt spid="22"/>
                                        </p:tgtEl>
                                        <p:attrNameLst>
                                          <p:attrName>ppt_w</p:attrName>
                                        </p:attrNameLst>
                                      </p:cBhvr>
                                      <p:tavLst>
                                        <p:tav tm="0">
                                          <p:val>
                                            <p:fltVal val="0"/>
                                          </p:val>
                                        </p:tav>
                                        <p:tav tm="100000">
                                          <p:val>
                                            <p:strVal val="#ppt_w"/>
                                          </p:val>
                                        </p:tav>
                                      </p:tavLst>
                                    </p:anim>
                                    <p:anim calcmode="lin" valueType="num">
                                      <p:cBhvr>
                                        <p:cTn id="77" dur="1000" fill="hold"/>
                                        <p:tgtEl>
                                          <p:spTgt spid="22"/>
                                        </p:tgtEl>
                                        <p:attrNameLst>
                                          <p:attrName>ppt_h</p:attrName>
                                        </p:attrNameLst>
                                      </p:cBhvr>
                                      <p:tavLst>
                                        <p:tav tm="0">
                                          <p:val>
                                            <p:fltVal val="0"/>
                                          </p:val>
                                        </p:tav>
                                        <p:tav tm="100000">
                                          <p:val>
                                            <p:strVal val="#ppt_h"/>
                                          </p:val>
                                        </p:tav>
                                      </p:tavLst>
                                    </p:anim>
                                    <p:anim calcmode="lin" valueType="num">
                                      <p:cBhvr>
                                        <p:cTn id="78" dur="1000" fill="hold"/>
                                        <p:tgtEl>
                                          <p:spTgt spid="22"/>
                                        </p:tgtEl>
                                        <p:attrNameLst>
                                          <p:attrName>style.rotation</p:attrName>
                                        </p:attrNameLst>
                                      </p:cBhvr>
                                      <p:tavLst>
                                        <p:tav tm="0">
                                          <p:val>
                                            <p:fltVal val="90"/>
                                          </p:val>
                                        </p:tav>
                                        <p:tav tm="100000">
                                          <p:val>
                                            <p:fltVal val="0"/>
                                          </p:val>
                                        </p:tav>
                                      </p:tavLst>
                                    </p:anim>
                                    <p:animEffect transition="in" filter="fade">
                                      <p:cBhvr>
                                        <p:cTn id="79" dur="1000"/>
                                        <p:tgtEl>
                                          <p:spTgt spid="22"/>
                                        </p:tgtEl>
                                      </p:cBhvr>
                                    </p:animEffect>
                                  </p:childTnLst>
                                </p:cTn>
                              </p:par>
                              <p:par>
                                <p:cTn id="80" presetID="31" presetClass="entr" presetSubtype="0"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anim calcmode="lin" valueType="num">
                                      <p:cBhvr>
                                        <p:cTn id="82" dur="1000" fill="hold"/>
                                        <p:tgtEl>
                                          <p:spTgt spid="23"/>
                                        </p:tgtEl>
                                        <p:attrNameLst>
                                          <p:attrName>ppt_w</p:attrName>
                                        </p:attrNameLst>
                                      </p:cBhvr>
                                      <p:tavLst>
                                        <p:tav tm="0">
                                          <p:val>
                                            <p:fltVal val="0"/>
                                          </p:val>
                                        </p:tav>
                                        <p:tav tm="100000">
                                          <p:val>
                                            <p:strVal val="#ppt_w"/>
                                          </p:val>
                                        </p:tav>
                                      </p:tavLst>
                                    </p:anim>
                                    <p:anim calcmode="lin" valueType="num">
                                      <p:cBhvr>
                                        <p:cTn id="83" dur="1000" fill="hold"/>
                                        <p:tgtEl>
                                          <p:spTgt spid="23"/>
                                        </p:tgtEl>
                                        <p:attrNameLst>
                                          <p:attrName>ppt_h</p:attrName>
                                        </p:attrNameLst>
                                      </p:cBhvr>
                                      <p:tavLst>
                                        <p:tav tm="0">
                                          <p:val>
                                            <p:fltVal val="0"/>
                                          </p:val>
                                        </p:tav>
                                        <p:tav tm="100000">
                                          <p:val>
                                            <p:strVal val="#ppt_h"/>
                                          </p:val>
                                        </p:tav>
                                      </p:tavLst>
                                    </p:anim>
                                    <p:anim calcmode="lin" valueType="num">
                                      <p:cBhvr>
                                        <p:cTn id="84" dur="1000" fill="hold"/>
                                        <p:tgtEl>
                                          <p:spTgt spid="23"/>
                                        </p:tgtEl>
                                        <p:attrNameLst>
                                          <p:attrName>style.rotation</p:attrName>
                                        </p:attrNameLst>
                                      </p:cBhvr>
                                      <p:tavLst>
                                        <p:tav tm="0">
                                          <p:val>
                                            <p:fltVal val="90"/>
                                          </p:val>
                                        </p:tav>
                                        <p:tav tm="100000">
                                          <p:val>
                                            <p:fltVal val="0"/>
                                          </p:val>
                                        </p:tav>
                                      </p:tavLst>
                                    </p:anim>
                                    <p:animEffect transition="in" filter="fade">
                                      <p:cBhvr>
                                        <p:cTn id="85" dur="1000"/>
                                        <p:tgtEl>
                                          <p:spTgt spid="23"/>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grpId="0" nodeType="clickEffect">
                                  <p:stCondLst>
                                    <p:cond delay="0"/>
                                  </p:stCondLst>
                                  <p:childTnLst>
                                    <p:set>
                                      <p:cBhvr>
                                        <p:cTn id="89" dur="1" fill="hold">
                                          <p:stCondLst>
                                            <p:cond delay="0"/>
                                          </p:stCondLst>
                                        </p:cTn>
                                        <p:tgtEl>
                                          <p:spTgt spid="27"/>
                                        </p:tgtEl>
                                        <p:attrNameLst>
                                          <p:attrName>style.visibility</p:attrName>
                                        </p:attrNameLst>
                                      </p:cBhvr>
                                      <p:to>
                                        <p:strVal val="visible"/>
                                      </p:to>
                                    </p:set>
                                    <p:animEffect transition="in" filter="randombar(horizontal)">
                                      <p:cBhvr>
                                        <p:cTn id="90" dur="500"/>
                                        <p:tgtEl>
                                          <p:spTgt spid="27"/>
                                        </p:tgtEl>
                                      </p:cBhvr>
                                    </p:animEffect>
                                  </p:childTnLst>
                                </p:cTn>
                              </p:par>
                              <p:par>
                                <p:cTn id="91" presetID="32" presetClass="emph" presetSubtype="0" repeatCount="indefinite" fill="hold" grpId="1" nodeType="withEffect">
                                  <p:stCondLst>
                                    <p:cond delay="0"/>
                                  </p:stCondLst>
                                  <p:endCondLst>
                                    <p:cond evt="onNext" delay="0">
                                      <p:tgtEl>
                                        <p:sldTgt/>
                                      </p:tgtEl>
                                    </p:cond>
                                  </p:endCondLst>
                                  <p:childTnLst>
                                    <p:animRot by="120000">
                                      <p:cBhvr>
                                        <p:cTn id="92" dur="100" fill="hold">
                                          <p:stCondLst>
                                            <p:cond delay="0"/>
                                          </p:stCondLst>
                                        </p:cTn>
                                        <p:tgtEl>
                                          <p:spTgt spid="22"/>
                                        </p:tgtEl>
                                        <p:attrNameLst>
                                          <p:attrName>r</p:attrName>
                                        </p:attrNameLst>
                                      </p:cBhvr>
                                    </p:animRot>
                                    <p:animRot by="-240000">
                                      <p:cBhvr>
                                        <p:cTn id="93" dur="200" fill="hold">
                                          <p:stCondLst>
                                            <p:cond delay="200"/>
                                          </p:stCondLst>
                                        </p:cTn>
                                        <p:tgtEl>
                                          <p:spTgt spid="22"/>
                                        </p:tgtEl>
                                        <p:attrNameLst>
                                          <p:attrName>r</p:attrName>
                                        </p:attrNameLst>
                                      </p:cBhvr>
                                    </p:animRot>
                                    <p:animRot by="240000">
                                      <p:cBhvr>
                                        <p:cTn id="94" dur="200" fill="hold">
                                          <p:stCondLst>
                                            <p:cond delay="400"/>
                                          </p:stCondLst>
                                        </p:cTn>
                                        <p:tgtEl>
                                          <p:spTgt spid="22"/>
                                        </p:tgtEl>
                                        <p:attrNameLst>
                                          <p:attrName>r</p:attrName>
                                        </p:attrNameLst>
                                      </p:cBhvr>
                                    </p:animRot>
                                    <p:animRot by="-240000">
                                      <p:cBhvr>
                                        <p:cTn id="95" dur="200" fill="hold">
                                          <p:stCondLst>
                                            <p:cond delay="600"/>
                                          </p:stCondLst>
                                        </p:cTn>
                                        <p:tgtEl>
                                          <p:spTgt spid="22"/>
                                        </p:tgtEl>
                                        <p:attrNameLst>
                                          <p:attrName>r</p:attrName>
                                        </p:attrNameLst>
                                      </p:cBhvr>
                                    </p:animRot>
                                    <p:animRot by="120000">
                                      <p:cBhvr>
                                        <p:cTn id="96" dur="200" fill="hold">
                                          <p:stCondLst>
                                            <p:cond delay="800"/>
                                          </p:stCondLst>
                                        </p:cTn>
                                        <p:tgtEl>
                                          <p:spTgt spid="22"/>
                                        </p:tgtEl>
                                        <p:attrNameLst>
                                          <p:attrName>r</p:attrName>
                                        </p:attrNameLst>
                                      </p:cBhvr>
                                    </p:animRot>
                                  </p:childTnLst>
                                </p:cTn>
                              </p:par>
                            </p:childTnLst>
                          </p:cTn>
                        </p:par>
                      </p:childTnLst>
                    </p:cTn>
                  </p:par>
                  <p:par>
                    <p:cTn id="97" fill="hold">
                      <p:stCondLst>
                        <p:cond delay="indefinite"/>
                      </p:stCondLst>
                      <p:childTnLst>
                        <p:par>
                          <p:cTn id="98" fill="hold">
                            <p:stCondLst>
                              <p:cond delay="0"/>
                            </p:stCondLst>
                            <p:childTnLst>
                              <p:par>
                                <p:cTn id="99" presetID="31" presetClass="entr" presetSubtype="0" fill="hold" grpId="0" nodeType="clickEffect">
                                  <p:stCondLst>
                                    <p:cond delay="0"/>
                                  </p:stCondLst>
                                  <p:childTnLst>
                                    <p:set>
                                      <p:cBhvr>
                                        <p:cTn id="100" dur="1" fill="hold">
                                          <p:stCondLst>
                                            <p:cond delay="0"/>
                                          </p:stCondLst>
                                        </p:cTn>
                                        <p:tgtEl>
                                          <p:spTgt spid="8"/>
                                        </p:tgtEl>
                                        <p:attrNameLst>
                                          <p:attrName>style.visibility</p:attrName>
                                        </p:attrNameLst>
                                      </p:cBhvr>
                                      <p:to>
                                        <p:strVal val="visible"/>
                                      </p:to>
                                    </p:set>
                                    <p:anim calcmode="lin" valueType="num">
                                      <p:cBhvr>
                                        <p:cTn id="101" dur="1000" fill="hold"/>
                                        <p:tgtEl>
                                          <p:spTgt spid="8"/>
                                        </p:tgtEl>
                                        <p:attrNameLst>
                                          <p:attrName>ppt_w</p:attrName>
                                        </p:attrNameLst>
                                      </p:cBhvr>
                                      <p:tavLst>
                                        <p:tav tm="0">
                                          <p:val>
                                            <p:fltVal val="0"/>
                                          </p:val>
                                        </p:tav>
                                        <p:tav tm="100000">
                                          <p:val>
                                            <p:strVal val="#ppt_w"/>
                                          </p:val>
                                        </p:tav>
                                      </p:tavLst>
                                    </p:anim>
                                    <p:anim calcmode="lin" valueType="num">
                                      <p:cBhvr>
                                        <p:cTn id="102" dur="1000" fill="hold"/>
                                        <p:tgtEl>
                                          <p:spTgt spid="8"/>
                                        </p:tgtEl>
                                        <p:attrNameLst>
                                          <p:attrName>ppt_h</p:attrName>
                                        </p:attrNameLst>
                                      </p:cBhvr>
                                      <p:tavLst>
                                        <p:tav tm="0">
                                          <p:val>
                                            <p:fltVal val="0"/>
                                          </p:val>
                                        </p:tav>
                                        <p:tav tm="100000">
                                          <p:val>
                                            <p:strVal val="#ppt_h"/>
                                          </p:val>
                                        </p:tav>
                                      </p:tavLst>
                                    </p:anim>
                                    <p:anim calcmode="lin" valueType="num">
                                      <p:cBhvr>
                                        <p:cTn id="103" dur="1000" fill="hold"/>
                                        <p:tgtEl>
                                          <p:spTgt spid="8"/>
                                        </p:tgtEl>
                                        <p:attrNameLst>
                                          <p:attrName>style.rotation</p:attrName>
                                        </p:attrNameLst>
                                      </p:cBhvr>
                                      <p:tavLst>
                                        <p:tav tm="0">
                                          <p:val>
                                            <p:fltVal val="90"/>
                                          </p:val>
                                        </p:tav>
                                        <p:tav tm="100000">
                                          <p:val>
                                            <p:fltVal val="0"/>
                                          </p:val>
                                        </p:tav>
                                      </p:tavLst>
                                    </p:anim>
                                    <p:animEffect transition="in" filter="fade">
                                      <p:cBhvr>
                                        <p:cTn id="104" dur="1000"/>
                                        <p:tgtEl>
                                          <p:spTgt spid="8"/>
                                        </p:tgtEl>
                                      </p:cBhvr>
                                    </p:animEffect>
                                  </p:childTnLst>
                                </p:cTn>
                              </p:par>
                              <p:par>
                                <p:cTn id="105" presetID="31" presetClass="entr" presetSubtype="0" fill="hold" grpId="0" nodeType="withEffect">
                                  <p:stCondLst>
                                    <p:cond delay="0"/>
                                  </p:stCondLst>
                                  <p:childTnLst>
                                    <p:set>
                                      <p:cBhvr>
                                        <p:cTn id="106" dur="1" fill="hold">
                                          <p:stCondLst>
                                            <p:cond delay="0"/>
                                          </p:stCondLst>
                                        </p:cTn>
                                        <p:tgtEl>
                                          <p:spTgt spid="14"/>
                                        </p:tgtEl>
                                        <p:attrNameLst>
                                          <p:attrName>style.visibility</p:attrName>
                                        </p:attrNameLst>
                                      </p:cBhvr>
                                      <p:to>
                                        <p:strVal val="visible"/>
                                      </p:to>
                                    </p:set>
                                    <p:anim calcmode="lin" valueType="num">
                                      <p:cBhvr>
                                        <p:cTn id="107" dur="1000" fill="hold"/>
                                        <p:tgtEl>
                                          <p:spTgt spid="14"/>
                                        </p:tgtEl>
                                        <p:attrNameLst>
                                          <p:attrName>ppt_w</p:attrName>
                                        </p:attrNameLst>
                                      </p:cBhvr>
                                      <p:tavLst>
                                        <p:tav tm="0">
                                          <p:val>
                                            <p:fltVal val="0"/>
                                          </p:val>
                                        </p:tav>
                                        <p:tav tm="100000">
                                          <p:val>
                                            <p:strVal val="#ppt_w"/>
                                          </p:val>
                                        </p:tav>
                                      </p:tavLst>
                                    </p:anim>
                                    <p:anim calcmode="lin" valueType="num">
                                      <p:cBhvr>
                                        <p:cTn id="108" dur="1000" fill="hold"/>
                                        <p:tgtEl>
                                          <p:spTgt spid="14"/>
                                        </p:tgtEl>
                                        <p:attrNameLst>
                                          <p:attrName>ppt_h</p:attrName>
                                        </p:attrNameLst>
                                      </p:cBhvr>
                                      <p:tavLst>
                                        <p:tav tm="0">
                                          <p:val>
                                            <p:fltVal val="0"/>
                                          </p:val>
                                        </p:tav>
                                        <p:tav tm="100000">
                                          <p:val>
                                            <p:strVal val="#ppt_h"/>
                                          </p:val>
                                        </p:tav>
                                      </p:tavLst>
                                    </p:anim>
                                    <p:anim calcmode="lin" valueType="num">
                                      <p:cBhvr>
                                        <p:cTn id="109" dur="1000" fill="hold"/>
                                        <p:tgtEl>
                                          <p:spTgt spid="14"/>
                                        </p:tgtEl>
                                        <p:attrNameLst>
                                          <p:attrName>style.rotation</p:attrName>
                                        </p:attrNameLst>
                                      </p:cBhvr>
                                      <p:tavLst>
                                        <p:tav tm="0">
                                          <p:val>
                                            <p:fltVal val="90"/>
                                          </p:val>
                                        </p:tav>
                                        <p:tav tm="100000">
                                          <p:val>
                                            <p:fltVal val="0"/>
                                          </p:val>
                                        </p:tav>
                                      </p:tavLst>
                                    </p:anim>
                                    <p:animEffect transition="in" filter="fade">
                                      <p:cBhvr>
                                        <p:cTn id="110" dur="1000"/>
                                        <p:tgtEl>
                                          <p:spTgt spid="14"/>
                                        </p:tgtEl>
                                      </p:cBhvr>
                                    </p:animEffect>
                                  </p:childTnLst>
                                </p:cTn>
                              </p:par>
                              <p:par>
                                <p:cTn id="111" presetID="32" presetClass="emph" presetSubtype="0" repeatCount="indefinite" fill="hold" grpId="1" nodeType="withEffect">
                                  <p:stCondLst>
                                    <p:cond delay="0"/>
                                  </p:stCondLst>
                                  <p:endCondLst>
                                    <p:cond evt="onNext" delay="0">
                                      <p:tgtEl>
                                        <p:sldTgt/>
                                      </p:tgtEl>
                                    </p:cond>
                                  </p:endCondLst>
                                  <p:childTnLst>
                                    <p:animRot by="120000">
                                      <p:cBhvr>
                                        <p:cTn id="112" dur="100" fill="hold">
                                          <p:stCondLst>
                                            <p:cond delay="0"/>
                                          </p:stCondLst>
                                        </p:cTn>
                                        <p:tgtEl>
                                          <p:spTgt spid="8"/>
                                        </p:tgtEl>
                                        <p:attrNameLst>
                                          <p:attrName>r</p:attrName>
                                        </p:attrNameLst>
                                      </p:cBhvr>
                                    </p:animRot>
                                    <p:animRot by="-240000">
                                      <p:cBhvr>
                                        <p:cTn id="113" dur="200" fill="hold">
                                          <p:stCondLst>
                                            <p:cond delay="200"/>
                                          </p:stCondLst>
                                        </p:cTn>
                                        <p:tgtEl>
                                          <p:spTgt spid="8"/>
                                        </p:tgtEl>
                                        <p:attrNameLst>
                                          <p:attrName>r</p:attrName>
                                        </p:attrNameLst>
                                      </p:cBhvr>
                                    </p:animRot>
                                    <p:animRot by="240000">
                                      <p:cBhvr>
                                        <p:cTn id="114" dur="200" fill="hold">
                                          <p:stCondLst>
                                            <p:cond delay="400"/>
                                          </p:stCondLst>
                                        </p:cTn>
                                        <p:tgtEl>
                                          <p:spTgt spid="8"/>
                                        </p:tgtEl>
                                        <p:attrNameLst>
                                          <p:attrName>r</p:attrName>
                                        </p:attrNameLst>
                                      </p:cBhvr>
                                    </p:animRot>
                                    <p:animRot by="-240000">
                                      <p:cBhvr>
                                        <p:cTn id="115" dur="200" fill="hold">
                                          <p:stCondLst>
                                            <p:cond delay="600"/>
                                          </p:stCondLst>
                                        </p:cTn>
                                        <p:tgtEl>
                                          <p:spTgt spid="8"/>
                                        </p:tgtEl>
                                        <p:attrNameLst>
                                          <p:attrName>r</p:attrName>
                                        </p:attrNameLst>
                                      </p:cBhvr>
                                    </p:animRot>
                                    <p:animRot by="120000">
                                      <p:cBhvr>
                                        <p:cTn id="116" dur="200" fill="hold">
                                          <p:stCondLst>
                                            <p:cond delay="800"/>
                                          </p:stCondLst>
                                        </p:cTn>
                                        <p:tgtEl>
                                          <p:spTgt spid="8"/>
                                        </p:tgtEl>
                                        <p:attrNameLst>
                                          <p:attrName>r</p:attrName>
                                        </p:attrNameLst>
                                      </p:cBhvr>
                                    </p:animRot>
                                  </p:childTnLst>
                                </p:cTn>
                              </p:par>
                              <p:par>
                                <p:cTn id="117" presetID="14" presetClass="entr" presetSubtype="10" fill="hold" grpId="0" nodeType="withEffect">
                                  <p:stCondLst>
                                    <p:cond delay="0"/>
                                  </p:stCondLst>
                                  <p:childTnLst>
                                    <p:set>
                                      <p:cBhvr>
                                        <p:cTn id="118" dur="1" fill="hold">
                                          <p:stCondLst>
                                            <p:cond delay="0"/>
                                          </p:stCondLst>
                                        </p:cTn>
                                        <p:tgtEl>
                                          <p:spTgt spid="25"/>
                                        </p:tgtEl>
                                        <p:attrNameLst>
                                          <p:attrName>style.visibility</p:attrName>
                                        </p:attrNameLst>
                                      </p:cBhvr>
                                      <p:to>
                                        <p:strVal val="visible"/>
                                      </p:to>
                                    </p:set>
                                    <p:animEffect transition="in" filter="randombar(horizontal)">
                                      <p:cBhvr>
                                        <p:cTn id="119" dur="500"/>
                                        <p:tgtEl>
                                          <p:spTgt spid="25"/>
                                        </p:tgtEl>
                                      </p:cBhvr>
                                    </p:animEffect>
                                  </p:childTnLst>
                                </p:cTn>
                              </p:par>
                            </p:childTnLst>
                          </p:cTn>
                        </p:par>
                      </p:childTnLst>
                    </p:cTn>
                  </p:par>
                  <p:par>
                    <p:cTn id="120" fill="hold">
                      <p:stCondLst>
                        <p:cond delay="indefinite"/>
                      </p:stCondLst>
                      <p:childTnLst>
                        <p:par>
                          <p:cTn id="121" fill="hold">
                            <p:stCondLst>
                              <p:cond delay="0"/>
                            </p:stCondLst>
                            <p:childTnLst>
                              <p:par>
                                <p:cTn id="122" presetID="31" presetClass="entr" presetSubtype="0" fill="hold" grpId="0" nodeType="clickEffect">
                                  <p:stCondLst>
                                    <p:cond delay="0"/>
                                  </p:stCondLst>
                                  <p:childTnLst>
                                    <p:set>
                                      <p:cBhvr>
                                        <p:cTn id="123" dur="1" fill="hold">
                                          <p:stCondLst>
                                            <p:cond delay="0"/>
                                          </p:stCondLst>
                                        </p:cTn>
                                        <p:tgtEl>
                                          <p:spTgt spid="12"/>
                                        </p:tgtEl>
                                        <p:attrNameLst>
                                          <p:attrName>style.visibility</p:attrName>
                                        </p:attrNameLst>
                                      </p:cBhvr>
                                      <p:to>
                                        <p:strVal val="visible"/>
                                      </p:to>
                                    </p:set>
                                    <p:anim calcmode="lin" valueType="num">
                                      <p:cBhvr>
                                        <p:cTn id="124" dur="1000" fill="hold"/>
                                        <p:tgtEl>
                                          <p:spTgt spid="12"/>
                                        </p:tgtEl>
                                        <p:attrNameLst>
                                          <p:attrName>ppt_w</p:attrName>
                                        </p:attrNameLst>
                                      </p:cBhvr>
                                      <p:tavLst>
                                        <p:tav tm="0">
                                          <p:val>
                                            <p:fltVal val="0"/>
                                          </p:val>
                                        </p:tav>
                                        <p:tav tm="100000">
                                          <p:val>
                                            <p:strVal val="#ppt_w"/>
                                          </p:val>
                                        </p:tav>
                                      </p:tavLst>
                                    </p:anim>
                                    <p:anim calcmode="lin" valueType="num">
                                      <p:cBhvr>
                                        <p:cTn id="125" dur="1000" fill="hold"/>
                                        <p:tgtEl>
                                          <p:spTgt spid="12"/>
                                        </p:tgtEl>
                                        <p:attrNameLst>
                                          <p:attrName>ppt_h</p:attrName>
                                        </p:attrNameLst>
                                      </p:cBhvr>
                                      <p:tavLst>
                                        <p:tav tm="0">
                                          <p:val>
                                            <p:fltVal val="0"/>
                                          </p:val>
                                        </p:tav>
                                        <p:tav tm="100000">
                                          <p:val>
                                            <p:strVal val="#ppt_h"/>
                                          </p:val>
                                        </p:tav>
                                      </p:tavLst>
                                    </p:anim>
                                    <p:anim calcmode="lin" valueType="num">
                                      <p:cBhvr>
                                        <p:cTn id="126" dur="1000" fill="hold"/>
                                        <p:tgtEl>
                                          <p:spTgt spid="12"/>
                                        </p:tgtEl>
                                        <p:attrNameLst>
                                          <p:attrName>style.rotation</p:attrName>
                                        </p:attrNameLst>
                                      </p:cBhvr>
                                      <p:tavLst>
                                        <p:tav tm="0">
                                          <p:val>
                                            <p:fltVal val="90"/>
                                          </p:val>
                                        </p:tav>
                                        <p:tav tm="100000">
                                          <p:val>
                                            <p:fltVal val="0"/>
                                          </p:val>
                                        </p:tav>
                                      </p:tavLst>
                                    </p:anim>
                                    <p:animEffect transition="in" filter="fade">
                                      <p:cBhvr>
                                        <p:cTn id="127" dur="1000"/>
                                        <p:tgtEl>
                                          <p:spTgt spid="12"/>
                                        </p:tgtEl>
                                      </p:cBhvr>
                                    </p:animEffect>
                                  </p:childTnLst>
                                </p:cTn>
                              </p:par>
                              <p:par>
                                <p:cTn id="128" presetID="31" presetClass="entr" presetSubtype="0" fill="hold" grpId="0" nodeType="withEffect">
                                  <p:stCondLst>
                                    <p:cond delay="0"/>
                                  </p:stCondLst>
                                  <p:childTnLst>
                                    <p:set>
                                      <p:cBhvr>
                                        <p:cTn id="129" dur="1" fill="hold">
                                          <p:stCondLst>
                                            <p:cond delay="0"/>
                                          </p:stCondLst>
                                        </p:cTn>
                                        <p:tgtEl>
                                          <p:spTgt spid="16"/>
                                        </p:tgtEl>
                                        <p:attrNameLst>
                                          <p:attrName>style.visibility</p:attrName>
                                        </p:attrNameLst>
                                      </p:cBhvr>
                                      <p:to>
                                        <p:strVal val="visible"/>
                                      </p:to>
                                    </p:set>
                                    <p:anim calcmode="lin" valueType="num">
                                      <p:cBhvr>
                                        <p:cTn id="130" dur="1000" fill="hold"/>
                                        <p:tgtEl>
                                          <p:spTgt spid="16"/>
                                        </p:tgtEl>
                                        <p:attrNameLst>
                                          <p:attrName>ppt_w</p:attrName>
                                        </p:attrNameLst>
                                      </p:cBhvr>
                                      <p:tavLst>
                                        <p:tav tm="0">
                                          <p:val>
                                            <p:fltVal val="0"/>
                                          </p:val>
                                        </p:tav>
                                        <p:tav tm="100000">
                                          <p:val>
                                            <p:strVal val="#ppt_w"/>
                                          </p:val>
                                        </p:tav>
                                      </p:tavLst>
                                    </p:anim>
                                    <p:anim calcmode="lin" valueType="num">
                                      <p:cBhvr>
                                        <p:cTn id="131" dur="1000" fill="hold"/>
                                        <p:tgtEl>
                                          <p:spTgt spid="16"/>
                                        </p:tgtEl>
                                        <p:attrNameLst>
                                          <p:attrName>ppt_h</p:attrName>
                                        </p:attrNameLst>
                                      </p:cBhvr>
                                      <p:tavLst>
                                        <p:tav tm="0">
                                          <p:val>
                                            <p:fltVal val="0"/>
                                          </p:val>
                                        </p:tav>
                                        <p:tav tm="100000">
                                          <p:val>
                                            <p:strVal val="#ppt_h"/>
                                          </p:val>
                                        </p:tav>
                                      </p:tavLst>
                                    </p:anim>
                                    <p:anim calcmode="lin" valueType="num">
                                      <p:cBhvr>
                                        <p:cTn id="132" dur="1000" fill="hold"/>
                                        <p:tgtEl>
                                          <p:spTgt spid="16"/>
                                        </p:tgtEl>
                                        <p:attrNameLst>
                                          <p:attrName>style.rotation</p:attrName>
                                        </p:attrNameLst>
                                      </p:cBhvr>
                                      <p:tavLst>
                                        <p:tav tm="0">
                                          <p:val>
                                            <p:fltVal val="90"/>
                                          </p:val>
                                        </p:tav>
                                        <p:tav tm="100000">
                                          <p:val>
                                            <p:fltVal val="0"/>
                                          </p:val>
                                        </p:tav>
                                      </p:tavLst>
                                    </p:anim>
                                    <p:animEffect transition="in" filter="fade">
                                      <p:cBhvr>
                                        <p:cTn id="133" dur="1000"/>
                                        <p:tgtEl>
                                          <p:spTgt spid="16"/>
                                        </p:tgtEl>
                                      </p:cBhvr>
                                    </p:animEffect>
                                  </p:childTnLst>
                                </p:cTn>
                              </p:par>
                              <p:par>
                                <p:cTn id="134" presetID="31" presetClass="entr" presetSubtype="0" fill="hold" grpId="0" nodeType="withEffect">
                                  <p:stCondLst>
                                    <p:cond delay="0"/>
                                  </p:stCondLst>
                                  <p:childTnLst>
                                    <p:set>
                                      <p:cBhvr>
                                        <p:cTn id="135" dur="1" fill="hold">
                                          <p:stCondLst>
                                            <p:cond delay="0"/>
                                          </p:stCondLst>
                                        </p:cTn>
                                        <p:tgtEl>
                                          <p:spTgt spid="9"/>
                                        </p:tgtEl>
                                        <p:attrNameLst>
                                          <p:attrName>style.visibility</p:attrName>
                                        </p:attrNameLst>
                                      </p:cBhvr>
                                      <p:to>
                                        <p:strVal val="visible"/>
                                      </p:to>
                                    </p:set>
                                    <p:anim calcmode="lin" valueType="num">
                                      <p:cBhvr>
                                        <p:cTn id="136" dur="1000" fill="hold"/>
                                        <p:tgtEl>
                                          <p:spTgt spid="9"/>
                                        </p:tgtEl>
                                        <p:attrNameLst>
                                          <p:attrName>ppt_w</p:attrName>
                                        </p:attrNameLst>
                                      </p:cBhvr>
                                      <p:tavLst>
                                        <p:tav tm="0">
                                          <p:val>
                                            <p:fltVal val="0"/>
                                          </p:val>
                                        </p:tav>
                                        <p:tav tm="100000">
                                          <p:val>
                                            <p:strVal val="#ppt_w"/>
                                          </p:val>
                                        </p:tav>
                                      </p:tavLst>
                                    </p:anim>
                                    <p:anim calcmode="lin" valueType="num">
                                      <p:cBhvr>
                                        <p:cTn id="137" dur="1000" fill="hold"/>
                                        <p:tgtEl>
                                          <p:spTgt spid="9"/>
                                        </p:tgtEl>
                                        <p:attrNameLst>
                                          <p:attrName>ppt_h</p:attrName>
                                        </p:attrNameLst>
                                      </p:cBhvr>
                                      <p:tavLst>
                                        <p:tav tm="0">
                                          <p:val>
                                            <p:fltVal val="0"/>
                                          </p:val>
                                        </p:tav>
                                        <p:tav tm="100000">
                                          <p:val>
                                            <p:strVal val="#ppt_h"/>
                                          </p:val>
                                        </p:tav>
                                      </p:tavLst>
                                    </p:anim>
                                    <p:anim calcmode="lin" valueType="num">
                                      <p:cBhvr>
                                        <p:cTn id="138" dur="1000" fill="hold"/>
                                        <p:tgtEl>
                                          <p:spTgt spid="9"/>
                                        </p:tgtEl>
                                        <p:attrNameLst>
                                          <p:attrName>style.rotation</p:attrName>
                                        </p:attrNameLst>
                                      </p:cBhvr>
                                      <p:tavLst>
                                        <p:tav tm="0">
                                          <p:val>
                                            <p:fltVal val="90"/>
                                          </p:val>
                                        </p:tav>
                                        <p:tav tm="100000">
                                          <p:val>
                                            <p:fltVal val="0"/>
                                          </p:val>
                                        </p:tav>
                                      </p:tavLst>
                                    </p:anim>
                                    <p:animEffect transition="in" filter="fade">
                                      <p:cBhvr>
                                        <p:cTn id="139" dur="1000"/>
                                        <p:tgtEl>
                                          <p:spTgt spid="9"/>
                                        </p:tgtEl>
                                      </p:cBhvr>
                                    </p:animEffect>
                                  </p:childTnLst>
                                </p:cTn>
                              </p:par>
                            </p:childTnLst>
                          </p:cTn>
                        </p:par>
                      </p:childTnLst>
                    </p:cTn>
                  </p:par>
                  <p:par>
                    <p:cTn id="140" fill="hold">
                      <p:stCondLst>
                        <p:cond delay="indefinite"/>
                      </p:stCondLst>
                      <p:childTnLst>
                        <p:par>
                          <p:cTn id="141" fill="hold">
                            <p:stCondLst>
                              <p:cond delay="0"/>
                            </p:stCondLst>
                            <p:childTnLst>
                              <p:par>
                                <p:cTn id="142" presetID="14" presetClass="entr" presetSubtype="10" fill="hold" grpId="0" nodeType="clickEffect">
                                  <p:stCondLst>
                                    <p:cond delay="0"/>
                                  </p:stCondLst>
                                  <p:childTnLst>
                                    <p:set>
                                      <p:cBhvr>
                                        <p:cTn id="143" dur="1" fill="hold">
                                          <p:stCondLst>
                                            <p:cond delay="0"/>
                                          </p:stCondLst>
                                        </p:cTn>
                                        <p:tgtEl>
                                          <p:spTgt spid="28"/>
                                        </p:tgtEl>
                                        <p:attrNameLst>
                                          <p:attrName>style.visibility</p:attrName>
                                        </p:attrNameLst>
                                      </p:cBhvr>
                                      <p:to>
                                        <p:strVal val="visible"/>
                                      </p:to>
                                    </p:set>
                                    <p:animEffect transition="in" filter="randombar(horizontal)">
                                      <p:cBhvr>
                                        <p:cTn id="144" dur="500"/>
                                        <p:tgtEl>
                                          <p:spTgt spid="28"/>
                                        </p:tgtEl>
                                      </p:cBhvr>
                                    </p:animEffect>
                                  </p:childTnLst>
                                </p:cTn>
                              </p:par>
                              <p:par>
                                <p:cTn id="145" presetID="32" presetClass="emph" presetSubtype="0" repeatCount="indefinite" fill="hold" grpId="1" nodeType="withEffect">
                                  <p:stCondLst>
                                    <p:cond delay="0"/>
                                  </p:stCondLst>
                                  <p:endCondLst>
                                    <p:cond evt="onNext" delay="0">
                                      <p:tgtEl>
                                        <p:sldTgt/>
                                      </p:tgtEl>
                                    </p:cond>
                                  </p:endCondLst>
                                  <p:childTnLst>
                                    <p:animRot by="120000">
                                      <p:cBhvr>
                                        <p:cTn id="146" dur="100" fill="hold">
                                          <p:stCondLst>
                                            <p:cond delay="0"/>
                                          </p:stCondLst>
                                        </p:cTn>
                                        <p:tgtEl>
                                          <p:spTgt spid="9"/>
                                        </p:tgtEl>
                                        <p:attrNameLst>
                                          <p:attrName>r</p:attrName>
                                        </p:attrNameLst>
                                      </p:cBhvr>
                                    </p:animRot>
                                    <p:animRot by="-240000">
                                      <p:cBhvr>
                                        <p:cTn id="147" dur="200" fill="hold">
                                          <p:stCondLst>
                                            <p:cond delay="200"/>
                                          </p:stCondLst>
                                        </p:cTn>
                                        <p:tgtEl>
                                          <p:spTgt spid="9"/>
                                        </p:tgtEl>
                                        <p:attrNameLst>
                                          <p:attrName>r</p:attrName>
                                        </p:attrNameLst>
                                      </p:cBhvr>
                                    </p:animRot>
                                    <p:animRot by="240000">
                                      <p:cBhvr>
                                        <p:cTn id="148" dur="200" fill="hold">
                                          <p:stCondLst>
                                            <p:cond delay="400"/>
                                          </p:stCondLst>
                                        </p:cTn>
                                        <p:tgtEl>
                                          <p:spTgt spid="9"/>
                                        </p:tgtEl>
                                        <p:attrNameLst>
                                          <p:attrName>r</p:attrName>
                                        </p:attrNameLst>
                                      </p:cBhvr>
                                    </p:animRot>
                                    <p:animRot by="-240000">
                                      <p:cBhvr>
                                        <p:cTn id="149" dur="200" fill="hold">
                                          <p:stCondLst>
                                            <p:cond delay="600"/>
                                          </p:stCondLst>
                                        </p:cTn>
                                        <p:tgtEl>
                                          <p:spTgt spid="9"/>
                                        </p:tgtEl>
                                        <p:attrNameLst>
                                          <p:attrName>r</p:attrName>
                                        </p:attrNameLst>
                                      </p:cBhvr>
                                    </p:animRot>
                                    <p:animRot by="120000">
                                      <p:cBhvr>
                                        <p:cTn id="150" dur="200" fill="hold">
                                          <p:stCondLst>
                                            <p:cond delay="800"/>
                                          </p:stCondLst>
                                        </p:cTn>
                                        <p:tgtEl>
                                          <p:spTgt spid="9"/>
                                        </p:tgtEl>
                                        <p:attrNameLst>
                                          <p:attrName>r</p:attrName>
                                        </p:attrNameLst>
                                      </p:cBhvr>
                                    </p:animRot>
                                  </p:childTnLst>
                                </p:cTn>
                              </p:par>
                            </p:childTnLst>
                          </p:cTn>
                        </p:par>
                      </p:childTnLst>
                    </p:cTn>
                  </p:par>
                  <p:par>
                    <p:cTn id="151" fill="hold">
                      <p:stCondLst>
                        <p:cond delay="indefinite"/>
                      </p:stCondLst>
                      <p:childTnLst>
                        <p:par>
                          <p:cTn id="152" fill="hold">
                            <p:stCondLst>
                              <p:cond delay="0"/>
                            </p:stCondLst>
                            <p:childTnLst>
                              <p:par>
                                <p:cTn id="153" presetID="31" presetClass="entr" presetSubtype="0" fill="hold" grpId="0" nodeType="clickEffect">
                                  <p:stCondLst>
                                    <p:cond delay="0"/>
                                  </p:stCondLst>
                                  <p:childTnLst>
                                    <p:set>
                                      <p:cBhvr>
                                        <p:cTn id="154" dur="1" fill="hold">
                                          <p:stCondLst>
                                            <p:cond delay="0"/>
                                          </p:stCondLst>
                                        </p:cTn>
                                        <p:tgtEl>
                                          <p:spTgt spid="19"/>
                                        </p:tgtEl>
                                        <p:attrNameLst>
                                          <p:attrName>style.visibility</p:attrName>
                                        </p:attrNameLst>
                                      </p:cBhvr>
                                      <p:to>
                                        <p:strVal val="visible"/>
                                      </p:to>
                                    </p:set>
                                    <p:anim calcmode="lin" valueType="num">
                                      <p:cBhvr>
                                        <p:cTn id="155" dur="1000" fill="hold"/>
                                        <p:tgtEl>
                                          <p:spTgt spid="19"/>
                                        </p:tgtEl>
                                        <p:attrNameLst>
                                          <p:attrName>ppt_w</p:attrName>
                                        </p:attrNameLst>
                                      </p:cBhvr>
                                      <p:tavLst>
                                        <p:tav tm="0">
                                          <p:val>
                                            <p:fltVal val="0"/>
                                          </p:val>
                                        </p:tav>
                                        <p:tav tm="100000">
                                          <p:val>
                                            <p:strVal val="#ppt_w"/>
                                          </p:val>
                                        </p:tav>
                                      </p:tavLst>
                                    </p:anim>
                                    <p:anim calcmode="lin" valueType="num">
                                      <p:cBhvr>
                                        <p:cTn id="156" dur="1000" fill="hold"/>
                                        <p:tgtEl>
                                          <p:spTgt spid="19"/>
                                        </p:tgtEl>
                                        <p:attrNameLst>
                                          <p:attrName>ppt_h</p:attrName>
                                        </p:attrNameLst>
                                      </p:cBhvr>
                                      <p:tavLst>
                                        <p:tav tm="0">
                                          <p:val>
                                            <p:fltVal val="0"/>
                                          </p:val>
                                        </p:tav>
                                        <p:tav tm="100000">
                                          <p:val>
                                            <p:strVal val="#ppt_h"/>
                                          </p:val>
                                        </p:tav>
                                      </p:tavLst>
                                    </p:anim>
                                    <p:anim calcmode="lin" valueType="num">
                                      <p:cBhvr>
                                        <p:cTn id="157" dur="1000" fill="hold"/>
                                        <p:tgtEl>
                                          <p:spTgt spid="19"/>
                                        </p:tgtEl>
                                        <p:attrNameLst>
                                          <p:attrName>style.rotation</p:attrName>
                                        </p:attrNameLst>
                                      </p:cBhvr>
                                      <p:tavLst>
                                        <p:tav tm="0">
                                          <p:val>
                                            <p:fltVal val="90"/>
                                          </p:val>
                                        </p:tav>
                                        <p:tav tm="100000">
                                          <p:val>
                                            <p:fltVal val="0"/>
                                          </p:val>
                                        </p:tav>
                                      </p:tavLst>
                                    </p:anim>
                                    <p:animEffect transition="in" filter="fade">
                                      <p:cBhvr>
                                        <p:cTn id="158" dur="1000"/>
                                        <p:tgtEl>
                                          <p:spTgt spid="19"/>
                                        </p:tgtEl>
                                      </p:cBhvr>
                                    </p:animEffect>
                                  </p:childTnLst>
                                </p:cTn>
                              </p:par>
                              <p:par>
                                <p:cTn id="159" presetID="31" presetClass="entr" presetSubtype="0" fill="hold" grpId="0" nodeType="withEffect">
                                  <p:stCondLst>
                                    <p:cond delay="0"/>
                                  </p:stCondLst>
                                  <p:childTnLst>
                                    <p:set>
                                      <p:cBhvr>
                                        <p:cTn id="160" dur="1" fill="hold">
                                          <p:stCondLst>
                                            <p:cond delay="0"/>
                                          </p:stCondLst>
                                        </p:cTn>
                                        <p:tgtEl>
                                          <p:spTgt spid="7"/>
                                        </p:tgtEl>
                                        <p:attrNameLst>
                                          <p:attrName>style.visibility</p:attrName>
                                        </p:attrNameLst>
                                      </p:cBhvr>
                                      <p:to>
                                        <p:strVal val="visible"/>
                                      </p:to>
                                    </p:set>
                                    <p:anim calcmode="lin" valueType="num">
                                      <p:cBhvr>
                                        <p:cTn id="161" dur="1000" fill="hold"/>
                                        <p:tgtEl>
                                          <p:spTgt spid="7"/>
                                        </p:tgtEl>
                                        <p:attrNameLst>
                                          <p:attrName>ppt_w</p:attrName>
                                        </p:attrNameLst>
                                      </p:cBhvr>
                                      <p:tavLst>
                                        <p:tav tm="0">
                                          <p:val>
                                            <p:fltVal val="0"/>
                                          </p:val>
                                        </p:tav>
                                        <p:tav tm="100000">
                                          <p:val>
                                            <p:strVal val="#ppt_w"/>
                                          </p:val>
                                        </p:tav>
                                      </p:tavLst>
                                    </p:anim>
                                    <p:anim calcmode="lin" valueType="num">
                                      <p:cBhvr>
                                        <p:cTn id="162" dur="1000" fill="hold"/>
                                        <p:tgtEl>
                                          <p:spTgt spid="7"/>
                                        </p:tgtEl>
                                        <p:attrNameLst>
                                          <p:attrName>ppt_h</p:attrName>
                                        </p:attrNameLst>
                                      </p:cBhvr>
                                      <p:tavLst>
                                        <p:tav tm="0">
                                          <p:val>
                                            <p:fltVal val="0"/>
                                          </p:val>
                                        </p:tav>
                                        <p:tav tm="100000">
                                          <p:val>
                                            <p:strVal val="#ppt_h"/>
                                          </p:val>
                                        </p:tav>
                                      </p:tavLst>
                                    </p:anim>
                                    <p:anim calcmode="lin" valueType="num">
                                      <p:cBhvr>
                                        <p:cTn id="163" dur="1000" fill="hold"/>
                                        <p:tgtEl>
                                          <p:spTgt spid="7"/>
                                        </p:tgtEl>
                                        <p:attrNameLst>
                                          <p:attrName>style.rotation</p:attrName>
                                        </p:attrNameLst>
                                      </p:cBhvr>
                                      <p:tavLst>
                                        <p:tav tm="0">
                                          <p:val>
                                            <p:fltVal val="90"/>
                                          </p:val>
                                        </p:tav>
                                        <p:tav tm="100000">
                                          <p:val>
                                            <p:fltVal val="0"/>
                                          </p:val>
                                        </p:tav>
                                      </p:tavLst>
                                    </p:anim>
                                    <p:animEffect transition="in" filter="fade">
                                      <p:cBhvr>
                                        <p:cTn id="164" dur="1000"/>
                                        <p:tgtEl>
                                          <p:spTgt spid="7"/>
                                        </p:tgtEl>
                                      </p:cBhvr>
                                    </p:animEffect>
                                  </p:childTnLst>
                                </p:cTn>
                              </p:par>
                              <p:par>
                                <p:cTn id="165" presetID="31" presetClass="entr" presetSubtype="0" fill="hold" grpId="0" nodeType="withEffect">
                                  <p:stCondLst>
                                    <p:cond delay="0"/>
                                  </p:stCondLst>
                                  <p:childTnLst>
                                    <p:set>
                                      <p:cBhvr>
                                        <p:cTn id="166" dur="1" fill="hold">
                                          <p:stCondLst>
                                            <p:cond delay="0"/>
                                          </p:stCondLst>
                                        </p:cTn>
                                        <p:tgtEl>
                                          <p:spTgt spid="15"/>
                                        </p:tgtEl>
                                        <p:attrNameLst>
                                          <p:attrName>style.visibility</p:attrName>
                                        </p:attrNameLst>
                                      </p:cBhvr>
                                      <p:to>
                                        <p:strVal val="visible"/>
                                      </p:to>
                                    </p:set>
                                    <p:anim calcmode="lin" valueType="num">
                                      <p:cBhvr>
                                        <p:cTn id="167" dur="1000" fill="hold"/>
                                        <p:tgtEl>
                                          <p:spTgt spid="15"/>
                                        </p:tgtEl>
                                        <p:attrNameLst>
                                          <p:attrName>ppt_w</p:attrName>
                                        </p:attrNameLst>
                                      </p:cBhvr>
                                      <p:tavLst>
                                        <p:tav tm="0">
                                          <p:val>
                                            <p:fltVal val="0"/>
                                          </p:val>
                                        </p:tav>
                                        <p:tav tm="100000">
                                          <p:val>
                                            <p:strVal val="#ppt_w"/>
                                          </p:val>
                                        </p:tav>
                                      </p:tavLst>
                                    </p:anim>
                                    <p:anim calcmode="lin" valueType="num">
                                      <p:cBhvr>
                                        <p:cTn id="168" dur="1000" fill="hold"/>
                                        <p:tgtEl>
                                          <p:spTgt spid="15"/>
                                        </p:tgtEl>
                                        <p:attrNameLst>
                                          <p:attrName>ppt_h</p:attrName>
                                        </p:attrNameLst>
                                      </p:cBhvr>
                                      <p:tavLst>
                                        <p:tav tm="0">
                                          <p:val>
                                            <p:fltVal val="0"/>
                                          </p:val>
                                        </p:tav>
                                        <p:tav tm="100000">
                                          <p:val>
                                            <p:strVal val="#ppt_h"/>
                                          </p:val>
                                        </p:tav>
                                      </p:tavLst>
                                    </p:anim>
                                    <p:anim calcmode="lin" valueType="num">
                                      <p:cBhvr>
                                        <p:cTn id="169" dur="1000" fill="hold"/>
                                        <p:tgtEl>
                                          <p:spTgt spid="15"/>
                                        </p:tgtEl>
                                        <p:attrNameLst>
                                          <p:attrName>style.rotation</p:attrName>
                                        </p:attrNameLst>
                                      </p:cBhvr>
                                      <p:tavLst>
                                        <p:tav tm="0">
                                          <p:val>
                                            <p:fltVal val="90"/>
                                          </p:val>
                                        </p:tav>
                                        <p:tav tm="100000">
                                          <p:val>
                                            <p:fltVal val="0"/>
                                          </p:val>
                                        </p:tav>
                                      </p:tavLst>
                                    </p:anim>
                                    <p:animEffect transition="in" filter="fade">
                                      <p:cBhvr>
                                        <p:cTn id="170" dur="1000"/>
                                        <p:tgtEl>
                                          <p:spTgt spid="15"/>
                                        </p:tgtEl>
                                      </p:cBhvr>
                                    </p:animEffect>
                                  </p:childTnLst>
                                </p:cTn>
                              </p:par>
                              <p:par>
                                <p:cTn id="171" presetID="31" presetClass="entr" presetSubtype="0" fill="hold" grpId="0" nodeType="withEffect">
                                  <p:stCondLst>
                                    <p:cond delay="0"/>
                                  </p:stCondLst>
                                  <p:childTnLst>
                                    <p:set>
                                      <p:cBhvr>
                                        <p:cTn id="172" dur="1" fill="hold">
                                          <p:stCondLst>
                                            <p:cond delay="0"/>
                                          </p:stCondLst>
                                        </p:cTn>
                                        <p:tgtEl>
                                          <p:spTgt spid="13"/>
                                        </p:tgtEl>
                                        <p:attrNameLst>
                                          <p:attrName>style.visibility</p:attrName>
                                        </p:attrNameLst>
                                      </p:cBhvr>
                                      <p:to>
                                        <p:strVal val="visible"/>
                                      </p:to>
                                    </p:set>
                                    <p:anim calcmode="lin" valueType="num">
                                      <p:cBhvr>
                                        <p:cTn id="173" dur="1000" fill="hold"/>
                                        <p:tgtEl>
                                          <p:spTgt spid="13"/>
                                        </p:tgtEl>
                                        <p:attrNameLst>
                                          <p:attrName>ppt_w</p:attrName>
                                        </p:attrNameLst>
                                      </p:cBhvr>
                                      <p:tavLst>
                                        <p:tav tm="0">
                                          <p:val>
                                            <p:fltVal val="0"/>
                                          </p:val>
                                        </p:tav>
                                        <p:tav tm="100000">
                                          <p:val>
                                            <p:strVal val="#ppt_w"/>
                                          </p:val>
                                        </p:tav>
                                      </p:tavLst>
                                    </p:anim>
                                    <p:anim calcmode="lin" valueType="num">
                                      <p:cBhvr>
                                        <p:cTn id="174" dur="1000" fill="hold"/>
                                        <p:tgtEl>
                                          <p:spTgt spid="13"/>
                                        </p:tgtEl>
                                        <p:attrNameLst>
                                          <p:attrName>ppt_h</p:attrName>
                                        </p:attrNameLst>
                                      </p:cBhvr>
                                      <p:tavLst>
                                        <p:tav tm="0">
                                          <p:val>
                                            <p:fltVal val="0"/>
                                          </p:val>
                                        </p:tav>
                                        <p:tav tm="100000">
                                          <p:val>
                                            <p:strVal val="#ppt_h"/>
                                          </p:val>
                                        </p:tav>
                                      </p:tavLst>
                                    </p:anim>
                                    <p:anim calcmode="lin" valueType="num">
                                      <p:cBhvr>
                                        <p:cTn id="175" dur="1000" fill="hold"/>
                                        <p:tgtEl>
                                          <p:spTgt spid="13"/>
                                        </p:tgtEl>
                                        <p:attrNameLst>
                                          <p:attrName>style.rotation</p:attrName>
                                        </p:attrNameLst>
                                      </p:cBhvr>
                                      <p:tavLst>
                                        <p:tav tm="0">
                                          <p:val>
                                            <p:fltVal val="90"/>
                                          </p:val>
                                        </p:tav>
                                        <p:tav tm="100000">
                                          <p:val>
                                            <p:fltVal val="0"/>
                                          </p:val>
                                        </p:tav>
                                      </p:tavLst>
                                    </p:anim>
                                    <p:animEffect transition="in" filter="fade">
                                      <p:cBhvr>
                                        <p:cTn id="176" dur="1000"/>
                                        <p:tgtEl>
                                          <p:spTgt spid="13"/>
                                        </p:tgtEl>
                                      </p:cBhvr>
                                    </p:animEffect>
                                  </p:childTnLst>
                                </p:cTn>
                              </p:par>
                              <p:par>
                                <p:cTn id="177" presetID="32" presetClass="emph" presetSubtype="0" repeatCount="indefinite" fill="hold" grpId="1" nodeType="withEffect">
                                  <p:stCondLst>
                                    <p:cond delay="0"/>
                                  </p:stCondLst>
                                  <p:endCondLst>
                                    <p:cond evt="onNext" delay="0">
                                      <p:tgtEl>
                                        <p:sldTgt/>
                                      </p:tgtEl>
                                    </p:cond>
                                  </p:endCondLst>
                                  <p:childTnLst>
                                    <p:animRot by="120000">
                                      <p:cBhvr>
                                        <p:cTn id="178" dur="100" fill="hold">
                                          <p:stCondLst>
                                            <p:cond delay="0"/>
                                          </p:stCondLst>
                                        </p:cTn>
                                        <p:tgtEl>
                                          <p:spTgt spid="7"/>
                                        </p:tgtEl>
                                        <p:attrNameLst>
                                          <p:attrName>r</p:attrName>
                                        </p:attrNameLst>
                                      </p:cBhvr>
                                    </p:animRot>
                                    <p:animRot by="-240000">
                                      <p:cBhvr>
                                        <p:cTn id="179" dur="200" fill="hold">
                                          <p:stCondLst>
                                            <p:cond delay="200"/>
                                          </p:stCondLst>
                                        </p:cTn>
                                        <p:tgtEl>
                                          <p:spTgt spid="7"/>
                                        </p:tgtEl>
                                        <p:attrNameLst>
                                          <p:attrName>r</p:attrName>
                                        </p:attrNameLst>
                                      </p:cBhvr>
                                    </p:animRot>
                                    <p:animRot by="240000">
                                      <p:cBhvr>
                                        <p:cTn id="180" dur="200" fill="hold">
                                          <p:stCondLst>
                                            <p:cond delay="400"/>
                                          </p:stCondLst>
                                        </p:cTn>
                                        <p:tgtEl>
                                          <p:spTgt spid="7"/>
                                        </p:tgtEl>
                                        <p:attrNameLst>
                                          <p:attrName>r</p:attrName>
                                        </p:attrNameLst>
                                      </p:cBhvr>
                                    </p:animRot>
                                    <p:animRot by="-240000">
                                      <p:cBhvr>
                                        <p:cTn id="181" dur="200" fill="hold">
                                          <p:stCondLst>
                                            <p:cond delay="600"/>
                                          </p:stCondLst>
                                        </p:cTn>
                                        <p:tgtEl>
                                          <p:spTgt spid="7"/>
                                        </p:tgtEl>
                                        <p:attrNameLst>
                                          <p:attrName>r</p:attrName>
                                        </p:attrNameLst>
                                      </p:cBhvr>
                                    </p:animRot>
                                    <p:animRot by="120000">
                                      <p:cBhvr>
                                        <p:cTn id="182" dur="200" fill="hold">
                                          <p:stCondLst>
                                            <p:cond delay="800"/>
                                          </p:stCondLst>
                                        </p:cTn>
                                        <p:tgtEl>
                                          <p:spTgt spid="7"/>
                                        </p:tgtEl>
                                        <p:attrNameLst>
                                          <p:attrName>r</p:attrName>
                                        </p:attrNameLst>
                                      </p:cBhvr>
                                    </p:animRot>
                                  </p:childTnLst>
                                </p:cTn>
                              </p:par>
                              <p:par>
                                <p:cTn id="183" presetID="14" presetClass="entr" presetSubtype="10" fill="hold" grpId="0" nodeType="withEffect">
                                  <p:stCondLst>
                                    <p:cond delay="0"/>
                                  </p:stCondLst>
                                  <p:childTnLst>
                                    <p:set>
                                      <p:cBhvr>
                                        <p:cTn id="184" dur="1" fill="hold">
                                          <p:stCondLst>
                                            <p:cond delay="0"/>
                                          </p:stCondLst>
                                        </p:cTn>
                                        <p:tgtEl>
                                          <p:spTgt spid="26"/>
                                        </p:tgtEl>
                                        <p:attrNameLst>
                                          <p:attrName>style.visibility</p:attrName>
                                        </p:attrNameLst>
                                      </p:cBhvr>
                                      <p:to>
                                        <p:strVal val="visible"/>
                                      </p:to>
                                    </p:set>
                                    <p:animEffect transition="in" filter="randombar(horizontal)">
                                      <p:cBhvr>
                                        <p:cTn id="185" dur="500"/>
                                        <p:tgtEl>
                                          <p:spTgt spid="26"/>
                                        </p:tgtEl>
                                      </p:cBhvr>
                                    </p:animEffect>
                                  </p:childTnLst>
                                </p:cTn>
                              </p:par>
                            </p:childTnLst>
                          </p:cTn>
                        </p:par>
                      </p:childTnLst>
                    </p:cTn>
                  </p:par>
                  <p:par>
                    <p:cTn id="186" fill="hold">
                      <p:stCondLst>
                        <p:cond delay="indefinite"/>
                      </p:stCondLst>
                      <p:childTnLst>
                        <p:par>
                          <p:cTn id="187" fill="hold">
                            <p:stCondLst>
                              <p:cond delay="0"/>
                            </p:stCondLst>
                            <p:childTnLst>
                              <p:par>
                                <p:cTn id="188" presetID="2" presetClass="entr" presetSubtype="4" fill="hold" nodeType="clickEffect">
                                  <p:stCondLst>
                                    <p:cond delay="0"/>
                                  </p:stCondLst>
                                  <p:childTnLst>
                                    <p:set>
                                      <p:cBhvr>
                                        <p:cTn id="189" dur="1" fill="hold">
                                          <p:stCondLst>
                                            <p:cond delay="0"/>
                                          </p:stCondLst>
                                        </p:cTn>
                                        <p:tgtEl>
                                          <p:spTgt spid="38"/>
                                        </p:tgtEl>
                                        <p:attrNameLst>
                                          <p:attrName>style.visibility</p:attrName>
                                        </p:attrNameLst>
                                      </p:cBhvr>
                                      <p:to>
                                        <p:strVal val="visible"/>
                                      </p:to>
                                    </p:set>
                                    <p:anim calcmode="lin" valueType="num">
                                      <p:cBhvr additive="base">
                                        <p:cTn id="190" dur="500" fill="hold"/>
                                        <p:tgtEl>
                                          <p:spTgt spid="38"/>
                                        </p:tgtEl>
                                        <p:attrNameLst>
                                          <p:attrName>ppt_x</p:attrName>
                                        </p:attrNameLst>
                                      </p:cBhvr>
                                      <p:tavLst>
                                        <p:tav tm="0">
                                          <p:val>
                                            <p:strVal val="#ppt_x"/>
                                          </p:val>
                                        </p:tav>
                                        <p:tav tm="100000">
                                          <p:val>
                                            <p:strVal val="#ppt_x"/>
                                          </p:val>
                                        </p:tav>
                                      </p:tavLst>
                                    </p:anim>
                                    <p:anim calcmode="lin" valueType="num">
                                      <p:cBhvr additive="base">
                                        <p:cTn id="19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92" fill="hold">
                      <p:stCondLst>
                        <p:cond delay="indefinite"/>
                      </p:stCondLst>
                      <p:childTnLst>
                        <p:par>
                          <p:cTn id="193" fill="hold">
                            <p:stCondLst>
                              <p:cond delay="0"/>
                            </p:stCondLst>
                            <p:childTnLst>
                              <p:par>
                                <p:cTn id="194" presetID="2" presetClass="entr" presetSubtype="1" fill="hold" nodeType="clickEffect">
                                  <p:stCondLst>
                                    <p:cond delay="0"/>
                                  </p:stCondLst>
                                  <p:childTnLst>
                                    <p:set>
                                      <p:cBhvr>
                                        <p:cTn id="195" dur="1" fill="hold">
                                          <p:stCondLst>
                                            <p:cond delay="0"/>
                                          </p:stCondLst>
                                        </p:cTn>
                                        <p:tgtEl>
                                          <p:spTgt spid="46"/>
                                        </p:tgtEl>
                                        <p:attrNameLst>
                                          <p:attrName>style.visibility</p:attrName>
                                        </p:attrNameLst>
                                      </p:cBhvr>
                                      <p:to>
                                        <p:strVal val="visible"/>
                                      </p:to>
                                    </p:set>
                                    <p:anim calcmode="lin" valueType="num">
                                      <p:cBhvr additive="base">
                                        <p:cTn id="196" dur="500" fill="hold"/>
                                        <p:tgtEl>
                                          <p:spTgt spid="46"/>
                                        </p:tgtEl>
                                        <p:attrNameLst>
                                          <p:attrName>ppt_x</p:attrName>
                                        </p:attrNameLst>
                                      </p:cBhvr>
                                      <p:tavLst>
                                        <p:tav tm="0">
                                          <p:val>
                                            <p:strVal val="#ppt_x"/>
                                          </p:val>
                                        </p:tav>
                                        <p:tav tm="100000">
                                          <p:val>
                                            <p:strVal val="#ppt_x"/>
                                          </p:val>
                                        </p:tav>
                                      </p:tavLst>
                                    </p:anim>
                                    <p:anim calcmode="lin" valueType="num">
                                      <p:cBhvr additive="base">
                                        <p:cTn id="197"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3" grpId="0" animBg="1"/>
      <p:bldP spid="14" grpId="0" animBg="1"/>
      <p:bldP spid="15" grpId="0" animBg="1"/>
      <p:bldP spid="16" grpId="0" animBg="1"/>
      <p:bldP spid="17" grpId="0" animBg="1"/>
      <p:bldP spid="18" grpId="0" animBg="1"/>
      <p:bldP spid="19" grpId="0" animBg="1"/>
      <p:bldP spid="4" grpId="0" animBg="1"/>
      <p:bldP spid="20" grpId="0"/>
      <p:bldP spid="23" grpId="0" animBg="1"/>
      <p:bldP spid="24" grpId="0" animBg="1"/>
      <p:bldP spid="25" grpId="0" animBg="1"/>
      <p:bldP spid="26" grpId="0" animBg="1"/>
      <p:bldP spid="21" grpId="0" animBg="1"/>
      <p:bldP spid="27" grpId="0" animBg="1"/>
      <p:bldP spid="28" grpId="0" animBg="1"/>
      <p:bldP spid="10" grpId="0" animBg="1"/>
      <p:bldP spid="10" grpId="1" animBg="1"/>
      <p:bldP spid="11" grpId="0" animBg="1"/>
      <p:bldP spid="11" grpId="1" animBg="1"/>
      <p:bldP spid="22" grpId="0" animBg="1"/>
      <p:bldP spid="22" grpId="1"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p:cNvGrpSpPr/>
          <p:nvPr/>
        </p:nvGrpSpPr>
        <p:grpSpPr>
          <a:xfrm>
            <a:off x="-1" y="4951228"/>
            <a:ext cx="9191626" cy="1934158"/>
            <a:chOff x="-1" y="4951228"/>
            <a:chExt cx="9191626" cy="1934158"/>
          </a:xfrm>
        </p:grpSpPr>
        <p:pic>
          <p:nvPicPr>
            <p:cNvPr id="54" name="Picture 53"/>
            <p:cNvPicPr>
              <a:picLocks noChangeAspect="1"/>
            </p:cNvPicPr>
            <p:nvPr/>
          </p:nvPicPr>
          <p:blipFill rotWithShape="1">
            <a:blip r:embed="rId3" cstate="print">
              <a:extLst>
                <a:ext uri="{28A0092B-C50C-407E-A947-70E740481C1C}">
                  <a14:useLocalDpi xmlns:a14="http://schemas.microsoft.com/office/drawing/2010/main" val="0"/>
                </a:ext>
              </a:extLst>
            </a:blip>
            <a:srcRect l="399" t="63795" r="-399" b="22770"/>
            <a:stretch/>
          </p:blipFill>
          <p:spPr>
            <a:xfrm>
              <a:off x="0" y="5013176"/>
              <a:ext cx="9191625" cy="1872209"/>
            </a:xfrm>
            <a:prstGeom prst="rect">
              <a:avLst/>
            </a:prstGeom>
          </p:spPr>
        </p:pic>
        <p:sp>
          <p:nvSpPr>
            <p:cNvPr id="55" name="Rectangle 54"/>
            <p:cNvSpPr/>
            <p:nvPr/>
          </p:nvSpPr>
          <p:spPr>
            <a:xfrm rot="10800000" flipV="1">
              <a:off x="-1" y="4951228"/>
              <a:ext cx="9149810" cy="1934158"/>
            </a:xfrm>
            <a:prstGeom prst="rect">
              <a:avLst/>
            </a:prstGeom>
            <a:gradFill flip="none" rotWithShape="1">
              <a:gsLst>
                <a:gs pos="4000">
                  <a:schemeClr val="accent5">
                    <a:lumMod val="0"/>
                    <a:lumOff val="100000"/>
                  </a:schemeClr>
                </a:gs>
                <a:gs pos="100000">
                  <a:schemeClr val="bg1">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grpSp>
      <p:grpSp>
        <p:nvGrpSpPr>
          <p:cNvPr id="46" name="Group 45"/>
          <p:cNvGrpSpPr/>
          <p:nvPr/>
        </p:nvGrpSpPr>
        <p:grpSpPr>
          <a:xfrm>
            <a:off x="0" y="-20326"/>
            <a:ext cx="9144000" cy="1432989"/>
            <a:chOff x="0" y="-20326"/>
            <a:chExt cx="9144000" cy="1432989"/>
          </a:xfrm>
        </p:grpSpPr>
        <p:sp>
          <p:nvSpPr>
            <p:cNvPr id="47" name="Rectangle 46"/>
            <p:cNvSpPr/>
            <p:nvPr/>
          </p:nvSpPr>
          <p:spPr>
            <a:xfrm>
              <a:off x="0" y="-20326"/>
              <a:ext cx="9144000" cy="46396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48" name="Title 1"/>
            <p:cNvSpPr txBox="1">
              <a:spLocks/>
            </p:cNvSpPr>
            <p:nvPr/>
          </p:nvSpPr>
          <p:spPr>
            <a:xfrm>
              <a:off x="201539" y="549387"/>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b="1" dirty="0" err="1" smtClean="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Arterio</a:t>
              </a:r>
              <a:r>
                <a:rPr lang="en-GB" sz="4000" b="1" dirty="0" smtClean="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-Venous </a:t>
              </a:r>
              <a:r>
                <a:rPr lang="en-GB" sz="4000" b="1" dirty="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O</a:t>
              </a:r>
              <a:r>
                <a:rPr lang="en-GB" sz="4000" b="1" dirty="0" smtClean="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xygen </a:t>
              </a:r>
              <a:r>
                <a:rPr lang="en-GB" sz="4000" b="1" dirty="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D</a:t>
              </a:r>
              <a:r>
                <a:rPr lang="en-GB" sz="4000" b="1" dirty="0" smtClean="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ifference</a:t>
              </a:r>
              <a:endParaRPr lang="en-GB" sz="4000" b="1" dirty="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grpSp>
        <p:nvGrpSpPr>
          <p:cNvPr id="49" name="Group 48"/>
          <p:cNvGrpSpPr/>
          <p:nvPr/>
        </p:nvGrpSpPr>
        <p:grpSpPr>
          <a:xfrm>
            <a:off x="179512" y="-27384"/>
            <a:ext cx="822748" cy="561356"/>
            <a:chOff x="179512" y="-12676"/>
            <a:chExt cx="822748" cy="561356"/>
          </a:xfrm>
        </p:grpSpPr>
        <p:sp>
          <p:nvSpPr>
            <p:cNvPr id="50" name="TextBox 49">
              <a:hlinkClick r:id="" action="ppaction://noaction"/>
            </p:cNvPr>
            <p:cNvSpPr txBox="1"/>
            <p:nvPr/>
          </p:nvSpPr>
          <p:spPr>
            <a:xfrm>
              <a:off x="179512" y="-12676"/>
              <a:ext cx="822748" cy="561356"/>
            </a:xfrm>
            <a:prstGeom prst="rect">
              <a:avLst/>
            </a:prstGeom>
            <a:solidFill>
              <a:srgbClr val="4B716F"/>
            </a:solidFill>
            <a:ln>
              <a:noFill/>
            </a:ln>
            <a:effectLst/>
          </p:spPr>
          <p:txBody>
            <a:bodyPr wrap="square" rtlCol="0">
              <a:spAutoFit/>
            </a:bodyPr>
            <a:lstStyle/>
            <a:p>
              <a:pPr algn="r"/>
              <a:endParaRPr lang="en-GB" dirty="0">
                <a:solidFill>
                  <a:schemeClr val="bg1"/>
                </a:solidFill>
                <a:latin typeface="Roboto Condensed" panose="02000000000000000000" pitchFamily="2" charset="0"/>
                <a:ea typeface="Roboto Condensed" panose="02000000000000000000" pitchFamily="2" charset="0"/>
                <a:cs typeface="Aharoni" pitchFamily="2" charset="-79"/>
              </a:endParaRPr>
            </a:p>
          </p:txBody>
        </p:sp>
        <p:sp>
          <p:nvSpPr>
            <p:cNvPr id="51" name="Title 1"/>
            <p:cNvSpPr txBox="1">
              <a:spLocks/>
            </p:cNvSpPr>
            <p:nvPr/>
          </p:nvSpPr>
          <p:spPr>
            <a:xfrm>
              <a:off x="179512" y="188640"/>
              <a:ext cx="822748" cy="35543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Learn</a:t>
              </a:r>
            </a:p>
          </p:txBody>
        </p:sp>
      </p:grpSp>
      <p:sp>
        <p:nvSpPr>
          <p:cNvPr id="52" name="Title 1"/>
          <p:cNvSpPr txBox="1">
            <a:spLocks/>
          </p:cNvSpPr>
          <p:nvPr/>
        </p:nvSpPr>
        <p:spPr>
          <a:xfrm>
            <a:off x="4644008" y="44624"/>
            <a:ext cx="4356484"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Respiratory System During Exercise</a:t>
            </a:r>
          </a:p>
        </p:txBody>
      </p:sp>
      <p:sp>
        <p:nvSpPr>
          <p:cNvPr id="57" name="TextBox 56"/>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2019 </a:t>
            </a:r>
            <a:endParaRPr lang="en-GB" sz="900" dirty="0">
              <a:latin typeface="Roboto Condensed" panose="02000000000000000000" pitchFamily="2" charset="0"/>
            </a:endParaRPr>
          </a:p>
        </p:txBody>
      </p:sp>
      <p:sp>
        <p:nvSpPr>
          <p:cNvPr id="4" name="Slide Number Placeholder 3"/>
          <p:cNvSpPr>
            <a:spLocks noGrp="1"/>
          </p:cNvSpPr>
          <p:nvPr>
            <p:ph type="sldNum" sz="quarter" idx="12"/>
          </p:nvPr>
        </p:nvSpPr>
        <p:spPr/>
        <p:txBody>
          <a:bodyPr/>
          <a:lstStyle/>
          <a:p>
            <a:fld id="{00BE1ABE-4073-4494-BFC2-5858710217CE}" type="slidenum">
              <a:rPr lang="en-GB" smtClean="0"/>
              <a:pPr/>
              <a:t>5</a:t>
            </a:fld>
            <a:endParaRPr lang="en-GB" dirty="0"/>
          </a:p>
        </p:txBody>
      </p:sp>
      <p:pic>
        <p:nvPicPr>
          <p:cNvPr id="5" name="Picture 4"/>
          <p:cNvPicPr>
            <a:picLocks noChangeAspect="1"/>
          </p:cNvPicPr>
          <p:nvPr/>
        </p:nvPicPr>
        <p:blipFill>
          <a:blip r:embed="rId4"/>
          <a:stretch>
            <a:fillRect/>
          </a:stretch>
        </p:blipFill>
        <p:spPr>
          <a:xfrm>
            <a:off x="590886" y="2204864"/>
            <a:ext cx="3577949" cy="2385299"/>
          </a:xfrm>
          <a:prstGeom prst="rect">
            <a:avLst/>
          </a:prstGeom>
          <a:ln>
            <a:solidFill>
              <a:schemeClr val="tx1"/>
            </a:solidFill>
          </a:ln>
        </p:spPr>
      </p:pic>
      <p:cxnSp>
        <p:nvCxnSpPr>
          <p:cNvPr id="7" name="Straight Arrow Connector 6"/>
          <p:cNvCxnSpPr/>
          <p:nvPr/>
        </p:nvCxnSpPr>
        <p:spPr>
          <a:xfrm flipH="1">
            <a:off x="2627784" y="2780928"/>
            <a:ext cx="2448272" cy="1042843"/>
          </a:xfrm>
          <a:prstGeom prst="straightConnector1">
            <a:avLst/>
          </a:prstGeom>
          <a:ln w="28575">
            <a:tailEnd type="triangle"/>
          </a:ln>
          <a:effectLst>
            <a:glow rad="101600">
              <a:schemeClr val="accent2">
                <a:satMod val="175000"/>
                <a:alpha val="40000"/>
              </a:schemeClr>
            </a:glow>
          </a:effectLst>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5076056" y="2204864"/>
            <a:ext cx="3240360" cy="1200329"/>
          </a:xfrm>
          <a:prstGeom prst="rect">
            <a:avLst/>
          </a:prstGeom>
          <a:noFill/>
        </p:spPr>
        <p:txBody>
          <a:bodyPr wrap="square" rtlCol="0">
            <a:spAutoFit/>
          </a:bodyPr>
          <a:lstStyle/>
          <a:p>
            <a:pPr algn="ctr"/>
            <a:r>
              <a:rPr lang="en-GB" dirty="0" smtClean="0">
                <a:latin typeface="Roboto Condensed" panose="020B0604020202020204" charset="0"/>
                <a:ea typeface="Roboto Condensed" panose="020B0604020202020204" charset="0"/>
              </a:rPr>
              <a:t>When exercising, muscles need more oxygen; therefore, the </a:t>
            </a:r>
            <a:r>
              <a:rPr lang="en-GB" dirty="0" err="1" smtClean="0">
                <a:latin typeface="Roboto Condensed" panose="020B0604020202020204" charset="0"/>
                <a:ea typeface="Roboto Condensed" panose="020B0604020202020204" charset="0"/>
              </a:rPr>
              <a:t>arterio</a:t>
            </a:r>
            <a:r>
              <a:rPr lang="en-GB" dirty="0" smtClean="0">
                <a:latin typeface="Roboto Condensed" panose="020B0604020202020204" charset="0"/>
                <a:ea typeface="Roboto Condensed" panose="020B0604020202020204" charset="0"/>
              </a:rPr>
              <a:t>-venous difference is </a:t>
            </a:r>
            <a:r>
              <a:rPr lang="en-GB" b="1" dirty="0" smtClean="0">
                <a:latin typeface="Roboto Condensed" panose="020B0604020202020204" charset="0"/>
                <a:ea typeface="Roboto Condensed" panose="020B0604020202020204" charset="0"/>
              </a:rPr>
              <a:t>higher</a:t>
            </a:r>
            <a:r>
              <a:rPr lang="en-GB" dirty="0" smtClean="0">
                <a:latin typeface="Roboto Condensed" panose="020B0604020202020204" charset="0"/>
                <a:ea typeface="Roboto Condensed" panose="020B0604020202020204" charset="0"/>
              </a:rPr>
              <a:t> compared to when at rest.</a:t>
            </a:r>
            <a:endParaRPr lang="en-GB" dirty="0">
              <a:latin typeface="Roboto Condensed" panose="020B0604020202020204" charset="0"/>
              <a:ea typeface="Roboto Condensed" panose="020B0604020202020204" charset="0"/>
            </a:endParaRPr>
          </a:p>
        </p:txBody>
      </p:sp>
      <p:sp>
        <p:nvSpPr>
          <p:cNvPr id="56" name="TextBox 55"/>
          <p:cNvSpPr txBox="1"/>
          <p:nvPr/>
        </p:nvSpPr>
        <p:spPr>
          <a:xfrm>
            <a:off x="220020" y="1275297"/>
            <a:ext cx="8640960" cy="646331"/>
          </a:xfrm>
          <a:prstGeom prst="rect">
            <a:avLst/>
          </a:prstGeom>
          <a:noFill/>
        </p:spPr>
        <p:txBody>
          <a:bodyPr wrap="square" rtlCol="0">
            <a:spAutoFit/>
          </a:bodyPr>
          <a:lstStyle/>
          <a:p>
            <a:r>
              <a:rPr lang="en-GB" dirty="0" smtClean="0">
                <a:latin typeface="Roboto Condensed" panose="020B0604020202020204" charset="0"/>
                <a:ea typeface="Roboto Condensed" panose="020B0604020202020204" charset="0"/>
              </a:rPr>
              <a:t>Described as the difference between the amount of oxygen in the arterial blood going to the muscles, and the amount of oxygen in the venous blood going away from the muscles.</a:t>
            </a:r>
            <a:endParaRPr lang="en-GB" dirty="0">
              <a:latin typeface="Roboto Condensed" panose="020B0604020202020204" charset="0"/>
              <a:ea typeface="Roboto Condensed" panose="020B0604020202020204" charset="0"/>
            </a:endParaRPr>
          </a:p>
        </p:txBody>
      </p:sp>
      <p:sp>
        <p:nvSpPr>
          <p:cNvPr id="58" name="TextBox 57"/>
          <p:cNvSpPr txBox="1"/>
          <p:nvPr/>
        </p:nvSpPr>
        <p:spPr>
          <a:xfrm>
            <a:off x="5072027" y="3769884"/>
            <a:ext cx="3240360" cy="1200329"/>
          </a:xfrm>
          <a:prstGeom prst="rect">
            <a:avLst/>
          </a:prstGeom>
          <a:noFill/>
        </p:spPr>
        <p:txBody>
          <a:bodyPr wrap="square" rtlCol="0">
            <a:spAutoFit/>
          </a:bodyPr>
          <a:lstStyle/>
          <a:p>
            <a:pPr algn="ctr"/>
            <a:r>
              <a:rPr lang="en-GB" dirty="0" smtClean="0">
                <a:latin typeface="Roboto Condensed" panose="020B0604020202020204" charset="0"/>
                <a:ea typeface="Roboto Condensed" panose="020B0604020202020204" charset="0"/>
              </a:rPr>
              <a:t>The benefit of this is that more oxygen can come into – and more carbon dioxide can be removed from – the muscles.</a:t>
            </a:r>
            <a:endParaRPr lang="en-GB" dirty="0">
              <a:latin typeface="Roboto Condensed" panose="020B0604020202020204" charset="0"/>
              <a:ea typeface="Roboto Condensed" panose="020B0604020202020204" charset="0"/>
            </a:endParaRPr>
          </a:p>
        </p:txBody>
      </p:sp>
      <p:cxnSp>
        <p:nvCxnSpPr>
          <p:cNvPr id="59" name="Straight Arrow Connector 58"/>
          <p:cNvCxnSpPr>
            <a:stCxn id="58" idx="1"/>
          </p:cNvCxnSpPr>
          <p:nvPr/>
        </p:nvCxnSpPr>
        <p:spPr>
          <a:xfrm flipH="1" flipV="1">
            <a:off x="2627784" y="4212022"/>
            <a:ext cx="2444243" cy="158027"/>
          </a:xfrm>
          <a:prstGeom prst="straightConnector1">
            <a:avLst/>
          </a:prstGeom>
          <a:ln w="28575">
            <a:tailEnd type="triangle"/>
          </a:ln>
          <a:effectLst>
            <a:glow rad="101600">
              <a:schemeClr val="accent2">
                <a:satMod val="175000"/>
                <a:alpha val="40000"/>
              </a:schemeClr>
            </a:glow>
          </a:effectLst>
        </p:spPr>
        <p:style>
          <a:lnRef idx="1">
            <a:schemeClr val="dk1"/>
          </a:lnRef>
          <a:fillRef idx="0">
            <a:schemeClr val="dk1"/>
          </a:fillRef>
          <a:effectRef idx="0">
            <a:schemeClr val="dk1"/>
          </a:effectRef>
          <a:fontRef idx="minor">
            <a:schemeClr val="tx1"/>
          </a:fontRef>
        </p:style>
      </p:cxnSp>
      <p:sp>
        <p:nvSpPr>
          <p:cNvPr id="61" name="TextBox 60"/>
          <p:cNvSpPr txBox="1"/>
          <p:nvPr/>
        </p:nvSpPr>
        <p:spPr>
          <a:xfrm>
            <a:off x="827584" y="5459112"/>
            <a:ext cx="3527114" cy="923330"/>
          </a:xfrm>
          <a:prstGeom prst="rect">
            <a:avLst/>
          </a:prstGeom>
          <a:solidFill>
            <a:schemeClr val="bg1"/>
          </a:solidFill>
        </p:spPr>
        <p:txBody>
          <a:bodyPr wrap="square" rtlCol="0">
            <a:spAutoFit/>
          </a:bodyPr>
          <a:lstStyle/>
          <a:p>
            <a:pPr algn="ctr"/>
            <a:r>
              <a:rPr lang="en-GB" dirty="0" smtClean="0">
                <a:latin typeface="Roboto Condensed" panose="020B0604020202020204" charset="0"/>
                <a:ea typeface="Roboto Condensed" panose="020B0604020202020204" charset="0"/>
              </a:rPr>
              <a:t>Trained individuals have a </a:t>
            </a:r>
            <a:r>
              <a:rPr lang="en-GB" dirty="0">
                <a:latin typeface="Roboto Condensed" panose="020B0604020202020204" charset="0"/>
                <a:ea typeface="Roboto Condensed" panose="020B0604020202020204" charset="0"/>
              </a:rPr>
              <a:t>greater </a:t>
            </a:r>
            <a:r>
              <a:rPr lang="en-GB" dirty="0" err="1">
                <a:latin typeface="Roboto Condensed" panose="020B0604020202020204" charset="0"/>
                <a:ea typeface="Roboto Condensed" panose="020B0604020202020204" charset="0"/>
              </a:rPr>
              <a:t>arterio</a:t>
            </a:r>
            <a:r>
              <a:rPr lang="en-GB" dirty="0">
                <a:latin typeface="Roboto Condensed" panose="020B0604020202020204" charset="0"/>
                <a:ea typeface="Roboto Condensed" panose="020B0604020202020204" charset="0"/>
              </a:rPr>
              <a:t>-venous </a:t>
            </a:r>
            <a:r>
              <a:rPr lang="en-GB" dirty="0" smtClean="0">
                <a:latin typeface="Roboto Condensed" panose="020B0604020202020204" charset="0"/>
                <a:ea typeface="Roboto Condensed" panose="020B0604020202020204" charset="0"/>
              </a:rPr>
              <a:t>difference than untrained individuals.</a:t>
            </a:r>
            <a:endParaRPr lang="en-GB" dirty="0">
              <a:latin typeface="Roboto Condensed" panose="020B0604020202020204" charset="0"/>
              <a:ea typeface="Roboto Condensed" panose="020B0604020202020204" charset="0"/>
            </a:endParaRPr>
          </a:p>
        </p:txBody>
      </p:sp>
      <p:sp>
        <p:nvSpPr>
          <p:cNvPr id="62" name="TextBox 61"/>
          <p:cNvSpPr txBox="1"/>
          <p:nvPr/>
        </p:nvSpPr>
        <p:spPr>
          <a:xfrm>
            <a:off x="4890382" y="5506753"/>
            <a:ext cx="3453828" cy="646331"/>
          </a:xfrm>
          <a:prstGeom prst="rect">
            <a:avLst/>
          </a:prstGeom>
          <a:solidFill>
            <a:schemeClr val="bg1"/>
          </a:solidFill>
        </p:spPr>
        <p:txBody>
          <a:bodyPr wrap="square" rtlCol="0">
            <a:spAutoFit/>
          </a:bodyPr>
          <a:lstStyle/>
          <a:p>
            <a:pPr algn="ctr"/>
            <a:r>
              <a:rPr lang="en-GB" dirty="0" smtClean="0">
                <a:latin typeface="Roboto Condensed" panose="020B0604020202020204" charset="0"/>
                <a:ea typeface="Roboto Condensed" panose="020B0604020202020204" charset="0"/>
              </a:rPr>
              <a:t>Training increases this difference as a result of adaptations.</a:t>
            </a:r>
            <a:endParaRPr lang="en-GB" dirty="0">
              <a:latin typeface="Roboto Condensed" panose="020B0604020202020204" charset="0"/>
              <a:ea typeface="Roboto Condensed" panose="020B0604020202020204" charset="0"/>
            </a:endParaRPr>
          </a:p>
        </p:txBody>
      </p:sp>
      <p:grpSp>
        <p:nvGrpSpPr>
          <p:cNvPr id="22" name="Group 21"/>
          <p:cNvGrpSpPr>
            <a:grpSpLocks/>
          </p:cNvGrpSpPr>
          <p:nvPr/>
        </p:nvGrpSpPr>
        <p:grpSpPr bwMode="auto">
          <a:xfrm>
            <a:off x="650875" y="-20326"/>
            <a:ext cx="8540750" cy="6940550"/>
            <a:chOff x="583271" y="42867"/>
            <a:chExt cx="9232725" cy="7502525"/>
          </a:xfrm>
        </p:grpSpPr>
        <p:sp>
          <p:nvSpPr>
            <p:cNvPr id="23" name="Rectangle 22"/>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4"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7" name="Picture 2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8723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wheel(1)">
                                      <p:cBhvr>
                                        <p:cTn id="15" dur="2000"/>
                                        <p:tgtEl>
                                          <p:spTgt spid="58"/>
                                        </p:tgtEl>
                                      </p:cBhvr>
                                    </p:animEffect>
                                  </p:childTnLst>
                                </p:cTn>
                              </p:par>
                              <p:par>
                                <p:cTn id="16" presetID="21" presetClass="entr" presetSubtype="1"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wheel(1)">
                                      <p:cBhvr>
                                        <p:cTn id="18" dur="2000"/>
                                        <p:tgtEl>
                                          <p:spTgt spid="5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1000"/>
                                        <p:tgtEl>
                                          <p:spTgt spid="61"/>
                                        </p:tgtEl>
                                      </p:cBhvr>
                                    </p:animEffect>
                                    <p:anim calcmode="lin" valueType="num">
                                      <p:cBhvr>
                                        <p:cTn id="24" dur="1000" fill="hold"/>
                                        <p:tgtEl>
                                          <p:spTgt spid="61"/>
                                        </p:tgtEl>
                                        <p:attrNameLst>
                                          <p:attrName>ppt_x</p:attrName>
                                        </p:attrNameLst>
                                      </p:cBhvr>
                                      <p:tavLst>
                                        <p:tav tm="0">
                                          <p:val>
                                            <p:strVal val="#ppt_x"/>
                                          </p:val>
                                        </p:tav>
                                        <p:tav tm="100000">
                                          <p:val>
                                            <p:strVal val="#ppt_x"/>
                                          </p:val>
                                        </p:tav>
                                      </p:tavLst>
                                    </p:anim>
                                    <p:anim calcmode="lin" valueType="num">
                                      <p:cBhvr>
                                        <p:cTn id="2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fade">
                                      <p:cBhvr>
                                        <p:cTn id="30" dur="1000"/>
                                        <p:tgtEl>
                                          <p:spTgt spid="62"/>
                                        </p:tgtEl>
                                      </p:cBhvr>
                                    </p:animEffect>
                                    <p:anim calcmode="lin" valueType="num">
                                      <p:cBhvr>
                                        <p:cTn id="31" dur="1000" fill="hold"/>
                                        <p:tgtEl>
                                          <p:spTgt spid="62"/>
                                        </p:tgtEl>
                                        <p:attrNameLst>
                                          <p:attrName>ppt_x</p:attrName>
                                        </p:attrNameLst>
                                      </p:cBhvr>
                                      <p:tavLst>
                                        <p:tav tm="0">
                                          <p:val>
                                            <p:strVal val="#ppt_x"/>
                                          </p:val>
                                        </p:tav>
                                        <p:tav tm="100000">
                                          <p:val>
                                            <p:strVal val="#ppt_x"/>
                                          </p:val>
                                        </p:tav>
                                      </p:tavLst>
                                    </p:anim>
                                    <p:anim calcmode="lin" valueType="num">
                                      <p:cBhvr>
                                        <p:cTn id="32"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8" grpId="0"/>
      <p:bldP spid="61" grpId="0" animBg="1"/>
      <p:bldP spid="6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3" name="Group 12"/>
          <p:cNvGrpSpPr/>
          <p:nvPr/>
        </p:nvGrpSpPr>
        <p:grpSpPr>
          <a:xfrm>
            <a:off x="-1" y="404664"/>
            <a:ext cx="9191626" cy="6480722"/>
            <a:chOff x="-1" y="404664"/>
            <a:chExt cx="9191626" cy="6480722"/>
          </a:xfrm>
        </p:grpSpPr>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399" t="30723" r="-399" b="22771"/>
            <a:stretch/>
          </p:blipFill>
          <p:spPr>
            <a:xfrm>
              <a:off x="0" y="404664"/>
              <a:ext cx="9191625" cy="6480721"/>
            </a:xfrm>
            <a:prstGeom prst="rect">
              <a:avLst/>
            </a:prstGeom>
          </p:spPr>
        </p:pic>
        <p:sp>
          <p:nvSpPr>
            <p:cNvPr id="16" name="Rectangle 15"/>
            <p:cNvSpPr/>
            <p:nvPr/>
          </p:nvSpPr>
          <p:spPr>
            <a:xfrm rot="10800000" flipV="1">
              <a:off x="-1" y="443641"/>
              <a:ext cx="9149810" cy="6441745"/>
            </a:xfrm>
            <a:prstGeom prst="rect">
              <a:avLst/>
            </a:prstGeom>
            <a:gradFill flip="none" rotWithShape="1">
              <a:gsLst>
                <a:gs pos="4000">
                  <a:schemeClr val="accent5">
                    <a:lumMod val="0"/>
                    <a:lumOff val="100000"/>
                  </a:schemeClr>
                </a:gs>
                <a:gs pos="100000">
                  <a:schemeClr val="bg1">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grpSp>
      <p:sp>
        <p:nvSpPr>
          <p:cNvPr id="6" name="TextBox 5"/>
          <p:cNvSpPr txBox="1"/>
          <p:nvPr/>
        </p:nvSpPr>
        <p:spPr>
          <a:xfrm>
            <a:off x="4842279" y="818897"/>
            <a:ext cx="2780352" cy="1687890"/>
          </a:xfrm>
          <a:prstGeom prst="wedgeEllipseCallout">
            <a:avLst/>
          </a:prstGeom>
          <a:solidFill>
            <a:schemeClr val="bg1"/>
          </a:solidFill>
          <a:ln>
            <a:no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b="1">
                <a:latin typeface="Roboto Condensed" panose="02000000000000000000" pitchFamily="2" charset="0"/>
              </a:defRPr>
            </a:lvl1pPr>
          </a:lstStyle>
          <a:p>
            <a:r>
              <a:rPr lang="en-GB" dirty="0"/>
              <a:t>How does an increase in lung volume aid exercise performance?</a:t>
            </a:r>
          </a:p>
        </p:txBody>
      </p:sp>
      <p:sp>
        <p:nvSpPr>
          <p:cNvPr id="7" name="TextBox 6"/>
          <p:cNvSpPr txBox="1"/>
          <p:nvPr/>
        </p:nvSpPr>
        <p:spPr>
          <a:xfrm>
            <a:off x="4572000" y="4077072"/>
            <a:ext cx="3205063" cy="1687890"/>
          </a:xfrm>
          <a:prstGeom prst="wedgeEllipseCallout">
            <a:avLst/>
          </a:prstGeom>
          <a:solidFill>
            <a:schemeClr val="bg1"/>
          </a:solidFill>
          <a:ln>
            <a:no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b="1">
                <a:latin typeface="Roboto Condensed" panose="02000000000000000000" pitchFamily="2" charset="0"/>
              </a:defRPr>
            </a:lvl1pPr>
          </a:lstStyle>
          <a:p>
            <a:r>
              <a:rPr lang="en-GB" dirty="0"/>
              <a:t>How does the a-vO</a:t>
            </a:r>
            <a:r>
              <a:rPr lang="en-GB" baseline="-25000" dirty="0"/>
              <a:t>2</a:t>
            </a:r>
            <a:r>
              <a:rPr lang="en-GB" dirty="0"/>
              <a:t> difference differ between trained and untrained athletes?</a:t>
            </a:r>
          </a:p>
        </p:txBody>
      </p:sp>
      <p:sp>
        <p:nvSpPr>
          <p:cNvPr id="8" name="TextBox 7"/>
          <p:cNvSpPr txBox="1"/>
          <p:nvPr/>
        </p:nvSpPr>
        <p:spPr>
          <a:xfrm>
            <a:off x="899592" y="2924944"/>
            <a:ext cx="2780352" cy="1298377"/>
          </a:xfrm>
          <a:prstGeom prst="wedgeEllipseCallout">
            <a:avLst/>
          </a:prstGeom>
          <a:solidFill>
            <a:schemeClr val="bg1"/>
          </a:solidFill>
          <a:ln>
            <a:noFill/>
          </a:ln>
          <a:effectLst>
            <a:outerShdw blurRad="63500" sx="102000" sy="102000" algn="c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defRPr b="1">
                <a:latin typeface="Roboto Condensed" panose="02000000000000000000" pitchFamily="2" charset="0"/>
              </a:defRPr>
            </a:lvl1pPr>
          </a:lstStyle>
          <a:p>
            <a:r>
              <a:rPr lang="en-GB" dirty="0" smtClean="0">
                <a:solidFill>
                  <a:schemeClr val="tx1"/>
                </a:solidFill>
              </a:rPr>
              <a:t>What impact does exercise have on lung volume?</a:t>
            </a:r>
            <a:endParaRPr lang="en-GB" dirty="0">
              <a:solidFill>
                <a:schemeClr val="tx1"/>
              </a:solidFill>
            </a:endParaRPr>
          </a:p>
        </p:txBody>
      </p:sp>
      <p:grpSp>
        <p:nvGrpSpPr>
          <p:cNvPr id="10" name="Group 9"/>
          <p:cNvGrpSpPr/>
          <p:nvPr/>
        </p:nvGrpSpPr>
        <p:grpSpPr>
          <a:xfrm>
            <a:off x="0" y="-20326"/>
            <a:ext cx="9144000" cy="1433102"/>
            <a:chOff x="0" y="-20326"/>
            <a:chExt cx="9144000" cy="1433102"/>
          </a:xfrm>
        </p:grpSpPr>
        <p:sp>
          <p:nvSpPr>
            <p:cNvPr id="11" name="Rectangle 10"/>
            <p:cNvSpPr/>
            <p:nvPr/>
          </p:nvSpPr>
          <p:spPr>
            <a:xfrm>
              <a:off x="0" y="-20326"/>
              <a:ext cx="9144000" cy="46396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12" name="Title 1"/>
            <p:cNvSpPr txBox="1">
              <a:spLocks/>
            </p:cNvSpPr>
            <p:nvPr/>
          </p:nvSpPr>
          <p:spPr>
            <a:xfrm>
              <a:off x="107504" y="549500"/>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X</a:t>
              </a:r>
            </a:p>
          </p:txBody>
        </p:sp>
      </p:grpSp>
      <p:sp>
        <p:nvSpPr>
          <p:cNvPr id="17" name="Title 1"/>
          <p:cNvSpPr txBox="1">
            <a:spLocks/>
          </p:cNvSpPr>
          <p:nvPr/>
        </p:nvSpPr>
        <p:spPr>
          <a:xfrm>
            <a:off x="4644008" y="44624"/>
            <a:ext cx="4356484"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Respiratory System During Exercise</a:t>
            </a:r>
          </a:p>
        </p:txBody>
      </p:sp>
      <p:grpSp>
        <p:nvGrpSpPr>
          <p:cNvPr id="18" name="Group 17"/>
          <p:cNvGrpSpPr/>
          <p:nvPr/>
        </p:nvGrpSpPr>
        <p:grpSpPr>
          <a:xfrm>
            <a:off x="122834" y="-27011"/>
            <a:ext cx="936104" cy="1620000"/>
            <a:chOff x="122834" y="-12676"/>
            <a:chExt cx="936104" cy="1620000"/>
          </a:xfrm>
        </p:grpSpPr>
        <p:sp>
          <p:nvSpPr>
            <p:cNvPr id="19" name="TextBox 18">
              <a:hlinkClick r:id="" action="ppaction://noaction"/>
            </p:cNvPr>
            <p:cNvSpPr txBox="1"/>
            <p:nvPr/>
          </p:nvSpPr>
          <p:spPr>
            <a:xfrm>
              <a:off x="179512" y="-12676"/>
              <a:ext cx="822748" cy="1620000"/>
            </a:xfrm>
            <a:prstGeom prst="rect">
              <a:avLst/>
            </a:prstGeom>
            <a:solidFill>
              <a:schemeClr val="accent2"/>
            </a:solidFill>
            <a:ln>
              <a:noFill/>
            </a:ln>
            <a:effectLst/>
          </p:spPr>
          <p:txBody>
            <a:bodyPr wrap="square" rtlCol="0">
              <a:spAutoFit/>
            </a:bodyPr>
            <a:lstStyle/>
            <a:p>
              <a:pPr algn="r"/>
              <a:endParaRPr lang="en-GB" dirty="0">
                <a:solidFill>
                  <a:schemeClr val="bg1"/>
                </a:solidFill>
                <a:latin typeface="Roboto Condensed" panose="02000000000000000000" pitchFamily="2" charset="0"/>
                <a:ea typeface="Roboto Condensed" panose="02000000000000000000" pitchFamily="2" charset="0"/>
                <a:cs typeface="Aharoni" pitchFamily="2" charset="-79"/>
              </a:endParaRPr>
            </a:p>
          </p:txBody>
        </p:sp>
        <p:sp>
          <p:nvSpPr>
            <p:cNvPr id="20" name="Title 1"/>
            <p:cNvSpPr txBox="1">
              <a:spLocks/>
            </p:cNvSpPr>
            <p:nvPr/>
          </p:nvSpPr>
          <p:spPr>
            <a:xfrm>
              <a:off x="122834" y="1225972"/>
              <a:ext cx="936104" cy="35543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discuss</a:t>
              </a:r>
            </a:p>
          </p:txBody>
        </p:sp>
      </p:grpSp>
      <p:sp>
        <p:nvSpPr>
          <p:cNvPr id="14" name="TextBox 13"/>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2019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p:txBody>
          <a:bodyPr/>
          <a:lstStyle/>
          <a:p>
            <a:fld id="{00BE1ABE-4073-4494-BFC2-5858710217CE}" type="slidenum">
              <a:rPr lang="en-GB" smtClean="0"/>
              <a:pPr/>
              <a:t>6</a:t>
            </a:fld>
            <a:endParaRPr lang="en-GB" dirty="0"/>
          </a:p>
        </p:txBody>
      </p:sp>
      <p:grpSp>
        <p:nvGrpSpPr>
          <p:cNvPr id="21" name="Group 20"/>
          <p:cNvGrpSpPr>
            <a:grpSpLocks/>
          </p:cNvGrpSpPr>
          <p:nvPr/>
        </p:nvGrpSpPr>
        <p:grpSpPr bwMode="auto">
          <a:xfrm>
            <a:off x="650875" y="-20326"/>
            <a:ext cx="8540750" cy="6940550"/>
            <a:chOff x="583271" y="42867"/>
            <a:chExt cx="9232725" cy="7502525"/>
          </a:xfrm>
        </p:grpSpPr>
        <p:sp>
          <p:nvSpPr>
            <p:cNvPr id="22" name="Rectangle 21"/>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3"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6" name="Picture 2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1" y="4914660"/>
            <a:ext cx="9191626" cy="1970726"/>
            <a:chOff x="-1" y="4914660"/>
            <a:chExt cx="9191626" cy="1970726"/>
          </a:xfrm>
        </p:grpSpPr>
        <p:pic>
          <p:nvPicPr>
            <p:cNvPr id="39" name="Picture 38"/>
            <p:cNvPicPr>
              <a:picLocks noChangeAspect="1"/>
            </p:cNvPicPr>
            <p:nvPr/>
          </p:nvPicPr>
          <p:blipFill rotWithShape="1">
            <a:blip r:embed="rId3" cstate="print">
              <a:extLst>
                <a:ext uri="{28A0092B-C50C-407E-A947-70E740481C1C}">
                  <a14:useLocalDpi xmlns:a14="http://schemas.microsoft.com/office/drawing/2010/main" val="0"/>
                </a:ext>
              </a:extLst>
            </a:blip>
            <a:srcRect l="399" t="63795" r="-399" b="22770"/>
            <a:stretch/>
          </p:blipFill>
          <p:spPr>
            <a:xfrm>
              <a:off x="0" y="5013176"/>
              <a:ext cx="9191625" cy="1872209"/>
            </a:xfrm>
            <a:prstGeom prst="rect">
              <a:avLst/>
            </a:prstGeom>
          </p:spPr>
        </p:pic>
        <p:sp>
          <p:nvSpPr>
            <p:cNvPr id="40" name="Rectangle 39"/>
            <p:cNvSpPr/>
            <p:nvPr/>
          </p:nvSpPr>
          <p:spPr>
            <a:xfrm rot="10800000" flipV="1">
              <a:off x="-1" y="4914660"/>
              <a:ext cx="9149810" cy="1970726"/>
            </a:xfrm>
            <a:prstGeom prst="rect">
              <a:avLst/>
            </a:prstGeom>
            <a:gradFill flip="none" rotWithShape="1">
              <a:gsLst>
                <a:gs pos="4000">
                  <a:schemeClr val="accent5">
                    <a:lumMod val="0"/>
                    <a:lumOff val="100000"/>
                  </a:schemeClr>
                </a:gs>
                <a:gs pos="100000">
                  <a:schemeClr val="bg1">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grpSp>
      <p:sp>
        <p:nvSpPr>
          <p:cNvPr id="11" name="100m"/>
          <p:cNvSpPr txBox="1"/>
          <p:nvPr/>
        </p:nvSpPr>
        <p:spPr>
          <a:xfrm>
            <a:off x="5076255" y="2857656"/>
            <a:ext cx="3600000" cy="820621"/>
          </a:xfrm>
          <a:prstGeom prst="roundRect">
            <a:avLst/>
          </a:prstGeom>
          <a:solidFill>
            <a:schemeClr val="tx2">
              <a:lumMod val="75000"/>
            </a:schemeClr>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dirty="0" smtClean="0">
                <a:solidFill>
                  <a:schemeClr val="bg1"/>
                </a:solidFill>
                <a:latin typeface="Roboto Condensed" panose="02000000000000000000" pitchFamily="2" charset="0"/>
              </a:rPr>
              <a:t>Detects the increase in lung volume and initiates the expiratory centre</a:t>
            </a:r>
            <a:endParaRPr lang="en-GB" dirty="0">
              <a:solidFill>
                <a:schemeClr val="bg1"/>
              </a:solidFill>
              <a:latin typeface="Roboto Condensed" panose="02000000000000000000" pitchFamily="2" charset="0"/>
            </a:endParaRPr>
          </a:p>
        </p:txBody>
      </p:sp>
      <p:sp>
        <p:nvSpPr>
          <p:cNvPr id="13" name="10k"/>
          <p:cNvSpPr txBox="1"/>
          <p:nvPr/>
        </p:nvSpPr>
        <p:spPr>
          <a:xfrm>
            <a:off x="5076255" y="4827513"/>
            <a:ext cx="3600000" cy="1330883"/>
          </a:xfrm>
          <a:prstGeom prst="roundRect">
            <a:avLst/>
          </a:prstGeom>
          <a:solidFill>
            <a:schemeClr val="tx2">
              <a:lumMod val="75000"/>
            </a:schemeClr>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dirty="0" smtClean="0">
                <a:solidFill>
                  <a:schemeClr val="bg1"/>
                </a:solidFill>
                <a:latin typeface="Roboto Condensed" panose="02000000000000000000" pitchFamily="2" charset="0"/>
              </a:rPr>
              <a:t>Detects increases in carbon dioxide and pH levels of the blood to increase heart rate via the </a:t>
            </a:r>
            <a:r>
              <a:rPr lang="en-GB" dirty="0">
                <a:solidFill>
                  <a:schemeClr val="bg1"/>
                </a:solidFill>
                <a:latin typeface="Roboto Condensed" panose="02000000000000000000" pitchFamily="2" charset="0"/>
              </a:rPr>
              <a:t>inspiratory centre</a:t>
            </a:r>
          </a:p>
        </p:txBody>
      </p:sp>
      <p:cxnSp>
        <p:nvCxnSpPr>
          <p:cNvPr id="14" name="Straight Connector 13"/>
          <p:cNvCxnSpPr>
            <a:stCxn id="7" idx="3"/>
            <a:endCxn id="13" idx="1"/>
          </p:cNvCxnSpPr>
          <p:nvPr/>
        </p:nvCxnSpPr>
        <p:spPr>
          <a:xfrm>
            <a:off x="2698107" y="2223224"/>
            <a:ext cx="2378148" cy="3269731"/>
          </a:xfrm>
          <a:prstGeom prst="line">
            <a:avLst/>
          </a:prstGeom>
          <a:ln w="1905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8" idx="3"/>
            <a:endCxn id="41" idx="1"/>
          </p:cNvCxnSpPr>
          <p:nvPr/>
        </p:nvCxnSpPr>
        <p:spPr>
          <a:xfrm>
            <a:off x="2698107" y="3316239"/>
            <a:ext cx="2391564" cy="920655"/>
          </a:xfrm>
          <a:prstGeom prst="line">
            <a:avLst/>
          </a:prstGeom>
          <a:ln w="19050">
            <a:solidFill>
              <a:srgbClr val="FFC000"/>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9" idx="3"/>
            <a:endCxn id="11" idx="1"/>
          </p:cNvCxnSpPr>
          <p:nvPr/>
        </p:nvCxnSpPr>
        <p:spPr>
          <a:xfrm flipV="1">
            <a:off x="2698107" y="3267967"/>
            <a:ext cx="2378148" cy="1344821"/>
          </a:xfrm>
          <a:prstGeom prst="line">
            <a:avLst/>
          </a:prstGeom>
          <a:ln w="19050">
            <a:solidFill>
              <a:srgbClr val="00B050"/>
            </a:solidFill>
            <a:tailEnd type="oval"/>
          </a:ln>
        </p:spPr>
        <p:style>
          <a:lnRef idx="1">
            <a:schemeClr val="accent1"/>
          </a:lnRef>
          <a:fillRef idx="0">
            <a:schemeClr val="accent1"/>
          </a:fillRef>
          <a:effectRef idx="0">
            <a:schemeClr val="accent1"/>
          </a:effectRef>
          <a:fontRef idx="minor">
            <a:schemeClr val="tx1"/>
          </a:fontRef>
        </p:style>
      </p:cxnSp>
      <p:sp>
        <p:nvSpPr>
          <p:cNvPr id="18" name="100m"/>
          <p:cNvSpPr txBox="1"/>
          <p:nvPr/>
        </p:nvSpPr>
        <p:spPr>
          <a:xfrm>
            <a:off x="5065162" y="1763927"/>
            <a:ext cx="3600000" cy="974170"/>
          </a:xfrm>
          <a:prstGeom prst="roundRect">
            <a:avLst/>
          </a:prstGeom>
          <a:solidFill>
            <a:schemeClr val="tx2">
              <a:lumMod val="75000"/>
            </a:schemeClr>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dirty="0">
                <a:solidFill>
                  <a:schemeClr val="bg1"/>
                </a:solidFill>
                <a:latin typeface="Roboto Condensed" panose="02000000000000000000" pitchFamily="2" charset="0"/>
              </a:rPr>
              <a:t>Detects changes in muscle movement to increase heart rate via the </a:t>
            </a:r>
            <a:r>
              <a:rPr lang="en-GB" dirty="0" smtClean="0">
                <a:solidFill>
                  <a:schemeClr val="bg1"/>
                </a:solidFill>
                <a:latin typeface="Roboto Condensed" panose="02000000000000000000" pitchFamily="2" charset="0"/>
              </a:rPr>
              <a:t>inspiratory centre</a:t>
            </a:r>
            <a:endParaRPr lang="en-GB" dirty="0">
              <a:solidFill>
                <a:schemeClr val="bg1"/>
              </a:solidFill>
              <a:latin typeface="Roboto Condensed" panose="02000000000000000000" pitchFamily="2" charset="0"/>
            </a:endParaRPr>
          </a:p>
        </p:txBody>
      </p:sp>
      <p:cxnSp>
        <p:nvCxnSpPr>
          <p:cNvPr id="19" name="Straight Connector 18"/>
          <p:cNvCxnSpPr>
            <a:stCxn id="17" idx="3"/>
            <a:endCxn id="18" idx="1"/>
          </p:cNvCxnSpPr>
          <p:nvPr/>
        </p:nvCxnSpPr>
        <p:spPr>
          <a:xfrm flipV="1">
            <a:off x="2684691" y="2251012"/>
            <a:ext cx="2380471" cy="3383108"/>
          </a:xfrm>
          <a:prstGeom prst="line">
            <a:avLst/>
          </a:prstGeom>
          <a:ln w="19050">
            <a:solidFill>
              <a:schemeClr val="accent1">
                <a:lumMod val="75000"/>
              </a:schemeClr>
            </a:solidFill>
            <a:tailEnd type="oval"/>
          </a:ln>
        </p:spPr>
        <p:style>
          <a:lnRef idx="1">
            <a:schemeClr val="accent2"/>
          </a:lnRef>
          <a:fillRef idx="0">
            <a:schemeClr val="accent2"/>
          </a:fillRef>
          <a:effectRef idx="0">
            <a:schemeClr val="accent2"/>
          </a:effectRef>
          <a:fontRef idx="minor">
            <a:schemeClr val="tx1"/>
          </a:fontRef>
        </p:style>
      </p:cxnSp>
      <p:sp>
        <p:nvSpPr>
          <p:cNvPr id="28" name="TextBox 27"/>
          <p:cNvSpPr txBox="1"/>
          <p:nvPr/>
        </p:nvSpPr>
        <p:spPr>
          <a:xfrm>
            <a:off x="1199278" y="1219529"/>
            <a:ext cx="6366881" cy="369332"/>
          </a:xfrm>
          <a:prstGeom prst="rect">
            <a:avLst/>
          </a:prstGeom>
          <a:noFill/>
        </p:spPr>
        <p:txBody>
          <a:bodyPr wrap="square" rtlCol="0">
            <a:spAutoFit/>
          </a:bodyPr>
          <a:lstStyle/>
          <a:p>
            <a:r>
              <a:rPr lang="en-GB" dirty="0">
                <a:latin typeface="Roboto Condensed" panose="02000000000000000000" pitchFamily="2" charset="0"/>
              </a:rPr>
              <a:t>Match each </a:t>
            </a:r>
            <a:r>
              <a:rPr lang="en-GB" dirty="0" smtClean="0">
                <a:latin typeface="Roboto Condensed" panose="02000000000000000000" pitchFamily="2" charset="0"/>
              </a:rPr>
              <a:t>receptor to the role it performs. </a:t>
            </a:r>
            <a:endParaRPr lang="en-GB" dirty="0">
              <a:latin typeface="Roboto Condensed" panose="02000000000000000000" pitchFamily="2" charset="0"/>
            </a:endParaRPr>
          </a:p>
        </p:txBody>
      </p:sp>
      <p:sp>
        <p:nvSpPr>
          <p:cNvPr id="33" name="TextBox 32"/>
          <p:cNvSpPr txBox="1"/>
          <p:nvPr/>
        </p:nvSpPr>
        <p:spPr>
          <a:xfrm>
            <a:off x="7336773" y="778054"/>
            <a:ext cx="1138915" cy="561856"/>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a:latin typeface="Roboto Condensed" panose="02000000000000000000" pitchFamily="2" charset="0"/>
              </a:defRPr>
            </a:lvl1pPr>
          </a:lstStyle>
          <a:p>
            <a:r>
              <a:rPr lang="en-GB" dirty="0"/>
              <a:t>Click on each of the muscles to reveal its role</a:t>
            </a:r>
          </a:p>
        </p:txBody>
      </p:sp>
      <p:sp>
        <p:nvSpPr>
          <p:cNvPr id="24" name="Rectangle 23"/>
          <p:cNvSpPr/>
          <p:nvPr/>
        </p:nvSpPr>
        <p:spPr>
          <a:xfrm>
            <a:off x="0" y="-20326"/>
            <a:ext cx="9144000" cy="46396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26" name="Title 1"/>
          <p:cNvSpPr txBox="1">
            <a:spLocks/>
          </p:cNvSpPr>
          <p:nvPr/>
        </p:nvSpPr>
        <p:spPr>
          <a:xfrm>
            <a:off x="4644008" y="44624"/>
            <a:ext cx="4356484"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Respiratory System During Exercise</a:t>
            </a:r>
          </a:p>
        </p:txBody>
      </p:sp>
      <p:grpSp>
        <p:nvGrpSpPr>
          <p:cNvPr id="27" name="Group 26"/>
          <p:cNvGrpSpPr/>
          <p:nvPr/>
        </p:nvGrpSpPr>
        <p:grpSpPr>
          <a:xfrm>
            <a:off x="122834" y="-27011"/>
            <a:ext cx="936104" cy="1728000"/>
            <a:chOff x="122834" y="-12676"/>
            <a:chExt cx="936104" cy="1728000"/>
          </a:xfrm>
        </p:grpSpPr>
        <p:sp>
          <p:nvSpPr>
            <p:cNvPr id="35" name="TextBox 34">
              <a:hlinkClick r:id="" action="ppaction://noaction"/>
            </p:cNvPr>
            <p:cNvSpPr txBox="1"/>
            <p:nvPr/>
          </p:nvSpPr>
          <p:spPr>
            <a:xfrm>
              <a:off x="179512" y="-12676"/>
              <a:ext cx="822748" cy="1728000"/>
            </a:xfrm>
            <a:prstGeom prst="rect">
              <a:avLst/>
            </a:prstGeom>
            <a:solidFill>
              <a:schemeClr val="accent6">
                <a:lumMod val="60000"/>
                <a:lumOff val="40000"/>
              </a:schemeClr>
            </a:solidFill>
            <a:ln>
              <a:noFill/>
            </a:ln>
            <a:effectLst/>
          </p:spPr>
          <p:txBody>
            <a:bodyPr wrap="square" rtlCol="0">
              <a:spAutoFit/>
            </a:bodyPr>
            <a:lstStyle/>
            <a:p>
              <a:pPr algn="r"/>
              <a:endParaRPr lang="en-GB" dirty="0">
                <a:solidFill>
                  <a:schemeClr val="bg1"/>
                </a:solidFill>
                <a:latin typeface="Roboto Condensed" panose="02000000000000000000" pitchFamily="2" charset="0"/>
                <a:ea typeface="Roboto Condensed" panose="02000000000000000000" pitchFamily="2" charset="0"/>
                <a:cs typeface="Aharoni" pitchFamily="2" charset="-79"/>
              </a:endParaRPr>
            </a:p>
          </p:txBody>
        </p:sp>
        <p:sp>
          <p:nvSpPr>
            <p:cNvPr id="36" name="Title 1"/>
            <p:cNvSpPr txBox="1">
              <a:spLocks/>
            </p:cNvSpPr>
            <p:nvPr/>
          </p:nvSpPr>
          <p:spPr>
            <a:xfrm>
              <a:off x="122834" y="1359707"/>
              <a:ext cx="936104" cy="35543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activity</a:t>
              </a:r>
            </a:p>
          </p:txBody>
        </p:sp>
      </p:grpSp>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2363" y="980520"/>
            <a:ext cx="372318" cy="586584"/>
          </a:xfrm>
          <a:prstGeom prst="rect">
            <a:avLst/>
          </a:prstGeom>
        </p:spPr>
      </p:pic>
      <p:sp>
        <p:nvSpPr>
          <p:cNvPr id="29" name="TextBox 28"/>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2019 </a:t>
            </a:r>
            <a:endParaRPr lang="en-GB" sz="900" dirty="0">
              <a:latin typeface="Roboto Condensed" panose="02000000000000000000" pitchFamily="2" charset="0"/>
            </a:endParaRPr>
          </a:p>
        </p:txBody>
      </p:sp>
      <p:sp>
        <p:nvSpPr>
          <p:cNvPr id="7" name="Type I"/>
          <p:cNvSpPr txBox="1"/>
          <p:nvPr/>
        </p:nvSpPr>
        <p:spPr>
          <a:xfrm>
            <a:off x="539552" y="1980336"/>
            <a:ext cx="2158555" cy="485775"/>
          </a:xfrm>
          <a:prstGeom prst="rect">
            <a:avLst/>
          </a:prstGeom>
          <a:solidFill>
            <a:schemeClr val="accent2">
              <a:lumMod val="60000"/>
              <a:lumOff val="40000"/>
            </a:schemeClr>
          </a:solidFill>
          <a:ln w="9525">
            <a:no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b="1" dirty="0" smtClean="0">
                <a:solidFill>
                  <a:schemeClr val="tx1"/>
                </a:solidFill>
                <a:latin typeface="Roboto Condensed" panose="02000000000000000000" pitchFamily="2" charset="0"/>
              </a:rPr>
              <a:t>Chemoreceptor</a:t>
            </a:r>
            <a:endParaRPr lang="en-GB" b="1" dirty="0">
              <a:solidFill>
                <a:schemeClr val="tx1"/>
              </a:solidFill>
              <a:latin typeface="Roboto Condensed" panose="02000000000000000000" pitchFamily="2" charset="0"/>
            </a:endParaRPr>
          </a:p>
        </p:txBody>
      </p:sp>
      <p:sp>
        <p:nvSpPr>
          <p:cNvPr id="8" name="Type IIa"/>
          <p:cNvSpPr txBox="1"/>
          <p:nvPr/>
        </p:nvSpPr>
        <p:spPr>
          <a:xfrm>
            <a:off x="539552" y="3073351"/>
            <a:ext cx="2158555" cy="485775"/>
          </a:xfrm>
          <a:prstGeom prst="rect">
            <a:avLst/>
          </a:prstGeom>
          <a:solidFill>
            <a:schemeClr val="accent4">
              <a:lumMod val="40000"/>
              <a:lumOff val="60000"/>
            </a:schemeClr>
          </a:solidFill>
          <a:ln w="9525">
            <a:no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b="1" dirty="0" smtClean="0">
                <a:solidFill>
                  <a:schemeClr val="tx1"/>
                </a:solidFill>
                <a:latin typeface="Roboto Condensed" panose="02000000000000000000" pitchFamily="2" charset="0"/>
              </a:rPr>
              <a:t>Baroreceptor</a:t>
            </a:r>
            <a:endParaRPr lang="en-GB" b="1" dirty="0">
              <a:solidFill>
                <a:schemeClr val="tx1"/>
              </a:solidFill>
              <a:latin typeface="Roboto Condensed" panose="02000000000000000000" pitchFamily="2" charset="0"/>
            </a:endParaRPr>
          </a:p>
        </p:txBody>
      </p:sp>
      <p:sp>
        <p:nvSpPr>
          <p:cNvPr id="9" name="Type IIX"/>
          <p:cNvSpPr txBox="1"/>
          <p:nvPr/>
        </p:nvSpPr>
        <p:spPr>
          <a:xfrm>
            <a:off x="539552" y="4369900"/>
            <a:ext cx="2158555" cy="485775"/>
          </a:xfrm>
          <a:prstGeom prst="rect">
            <a:avLst/>
          </a:prstGeom>
          <a:solidFill>
            <a:schemeClr val="accent6">
              <a:lumMod val="40000"/>
              <a:lumOff val="60000"/>
            </a:schemeClr>
          </a:solidFill>
          <a:ln w="9525">
            <a:no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b="1" dirty="0" smtClean="0">
                <a:solidFill>
                  <a:schemeClr val="tx1"/>
                </a:solidFill>
                <a:latin typeface="Roboto Condensed" panose="02000000000000000000" pitchFamily="2" charset="0"/>
              </a:rPr>
              <a:t>Stretch receptor</a:t>
            </a:r>
            <a:endParaRPr lang="en-GB" b="1" dirty="0">
              <a:solidFill>
                <a:schemeClr val="tx1"/>
              </a:solidFill>
              <a:latin typeface="Roboto Condensed" panose="02000000000000000000" pitchFamily="2" charset="0"/>
            </a:endParaRPr>
          </a:p>
        </p:txBody>
      </p:sp>
      <p:sp>
        <p:nvSpPr>
          <p:cNvPr id="17" name="Type IIX"/>
          <p:cNvSpPr txBox="1"/>
          <p:nvPr/>
        </p:nvSpPr>
        <p:spPr>
          <a:xfrm>
            <a:off x="526136" y="5391232"/>
            <a:ext cx="2158555" cy="485775"/>
          </a:xfrm>
          <a:prstGeom prst="rect">
            <a:avLst/>
          </a:prstGeom>
          <a:solidFill>
            <a:schemeClr val="accent5">
              <a:lumMod val="40000"/>
              <a:lumOff val="60000"/>
            </a:schemeClr>
          </a:solidFill>
          <a:ln w="9525">
            <a:noFill/>
          </a:ln>
          <a:effectLst>
            <a:outerShdw blurRad="50800" dist="38100" dir="2700000" algn="tl" rotWithShape="0">
              <a:prstClr val="black">
                <a:alpha val="40000"/>
              </a:prstClr>
            </a:outerShdw>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b="1" dirty="0" smtClean="0">
                <a:solidFill>
                  <a:schemeClr val="tx1"/>
                </a:solidFill>
                <a:latin typeface="Roboto Condensed" panose="02000000000000000000" pitchFamily="2" charset="0"/>
              </a:rPr>
              <a:t>Proprioceptor</a:t>
            </a:r>
            <a:endParaRPr lang="en-GB" b="1" dirty="0">
              <a:solidFill>
                <a:schemeClr val="tx1"/>
              </a:solidFill>
              <a:latin typeface="Roboto Condensed" panose="02000000000000000000" pitchFamily="2" charset="0"/>
            </a:endParaRPr>
          </a:p>
        </p:txBody>
      </p:sp>
      <p:sp>
        <p:nvSpPr>
          <p:cNvPr id="2" name="Slide Number Placeholder 1"/>
          <p:cNvSpPr>
            <a:spLocks noGrp="1"/>
          </p:cNvSpPr>
          <p:nvPr>
            <p:ph type="sldNum" sz="quarter" idx="12"/>
          </p:nvPr>
        </p:nvSpPr>
        <p:spPr/>
        <p:txBody>
          <a:bodyPr/>
          <a:lstStyle/>
          <a:p>
            <a:fld id="{00BE1ABE-4073-4494-BFC2-5858710217CE}" type="slidenum">
              <a:rPr lang="en-GB" smtClean="0"/>
              <a:pPr/>
              <a:t>7</a:t>
            </a:fld>
            <a:endParaRPr lang="en-GB" dirty="0"/>
          </a:p>
        </p:txBody>
      </p:sp>
      <p:sp>
        <p:nvSpPr>
          <p:cNvPr id="41" name="100m"/>
          <p:cNvSpPr txBox="1"/>
          <p:nvPr/>
        </p:nvSpPr>
        <p:spPr>
          <a:xfrm>
            <a:off x="5089671" y="3826583"/>
            <a:ext cx="3600000" cy="820621"/>
          </a:xfrm>
          <a:prstGeom prst="roundRect">
            <a:avLst/>
          </a:prstGeom>
          <a:solidFill>
            <a:schemeClr val="tx2">
              <a:lumMod val="75000"/>
            </a:schemeClr>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GB" dirty="0" smtClean="0">
                <a:solidFill>
                  <a:schemeClr val="bg1"/>
                </a:solidFill>
                <a:latin typeface="Roboto Condensed" panose="02000000000000000000" pitchFamily="2" charset="0"/>
              </a:rPr>
              <a:t>Detects changes in blood pressure to increase heart rate via </a:t>
            </a:r>
            <a:r>
              <a:rPr lang="en-GB" dirty="0">
                <a:solidFill>
                  <a:schemeClr val="bg1"/>
                </a:solidFill>
                <a:latin typeface="Roboto Condensed" panose="02000000000000000000" pitchFamily="2" charset="0"/>
              </a:rPr>
              <a:t>the inspiratory centre</a:t>
            </a:r>
          </a:p>
        </p:txBody>
      </p:sp>
    </p:spTree>
    <p:extLst>
      <p:ext uri="{BB962C8B-B14F-4D97-AF65-F5344CB8AC3E}">
        <p14:creationId xmlns:p14="http://schemas.microsoft.com/office/powerpoint/2010/main" val="357207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nextCondLst>
                <p:cond evt="onClick" delay="0">
                  <p:tgtEl>
                    <p:spTgt spid="7"/>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p:stCondLst>
                        <p:cond delay="0"/>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80">
                                          <p:stCondLst>
                                            <p:cond delay="0"/>
                                          </p:stCondLst>
                                        </p:cTn>
                                        <p:tgtEl>
                                          <p:spTgt spid="15"/>
                                        </p:tgtEl>
                                      </p:cBhvr>
                                    </p:animEffect>
                                    <p:anim calcmode="lin" valueType="num">
                                      <p:cBhvr>
                                        <p:cTn id="2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2" dur="26">
                                          <p:stCondLst>
                                            <p:cond delay="650"/>
                                          </p:stCondLst>
                                        </p:cTn>
                                        <p:tgtEl>
                                          <p:spTgt spid="15"/>
                                        </p:tgtEl>
                                      </p:cBhvr>
                                      <p:to x="100000" y="60000"/>
                                    </p:animScale>
                                    <p:animScale>
                                      <p:cBhvr>
                                        <p:cTn id="33" dur="166" decel="50000">
                                          <p:stCondLst>
                                            <p:cond delay="676"/>
                                          </p:stCondLst>
                                        </p:cTn>
                                        <p:tgtEl>
                                          <p:spTgt spid="15"/>
                                        </p:tgtEl>
                                      </p:cBhvr>
                                      <p:to x="100000" y="100000"/>
                                    </p:animScale>
                                    <p:animScale>
                                      <p:cBhvr>
                                        <p:cTn id="34" dur="26">
                                          <p:stCondLst>
                                            <p:cond delay="1312"/>
                                          </p:stCondLst>
                                        </p:cTn>
                                        <p:tgtEl>
                                          <p:spTgt spid="15"/>
                                        </p:tgtEl>
                                      </p:cBhvr>
                                      <p:to x="100000" y="80000"/>
                                    </p:animScale>
                                    <p:animScale>
                                      <p:cBhvr>
                                        <p:cTn id="35" dur="166" decel="50000">
                                          <p:stCondLst>
                                            <p:cond delay="1338"/>
                                          </p:stCondLst>
                                        </p:cTn>
                                        <p:tgtEl>
                                          <p:spTgt spid="15"/>
                                        </p:tgtEl>
                                      </p:cBhvr>
                                      <p:to x="100000" y="100000"/>
                                    </p:animScale>
                                    <p:animScale>
                                      <p:cBhvr>
                                        <p:cTn id="36" dur="26">
                                          <p:stCondLst>
                                            <p:cond delay="1642"/>
                                          </p:stCondLst>
                                        </p:cTn>
                                        <p:tgtEl>
                                          <p:spTgt spid="15"/>
                                        </p:tgtEl>
                                      </p:cBhvr>
                                      <p:to x="100000" y="90000"/>
                                    </p:animScale>
                                    <p:animScale>
                                      <p:cBhvr>
                                        <p:cTn id="37" dur="166" decel="50000">
                                          <p:stCondLst>
                                            <p:cond delay="1668"/>
                                          </p:stCondLst>
                                        </p:cTn>
                                        <p:tgtEl>
                                          <p:spTgt spid="15"/>
                                        </p:tgtEl>
                                      </p:cBhvr>
                                      <p:to x="100000" y="100000"/>
                                    </p:animScale>
                                    <p:animScale>
                                      <p:cBhvr>
                                        <p:cTn id="38" dur="26">
                                          <p:stCondLst>
                                            <p:cond delay="1808"/>
                                          </p:stCondLst>
                                        </p:cTn>
                                        <p:tgtEl>
                                          <p:spTgt spid="15"/>
                                        </p:tgtEl>
                                      </p:cBhvr>
                                      <p:to x="100000" y="95000"/>
                                    </p:animScale>
                                    <p:animScale>
                                      <p:cBhvr>
                                        <p:cTn id="39" dur="166" decel="50000">
                                          <p:stCondLst>
                                            <p:cond delay="1834"/>
                                          </p:stCondLst>
                                        </p:cTn>
                                        <p:tgtEl>
                                          <p:spTgt spid="15"/>
                                        </p:tgtEl>
                                      </p:cBhvr>
                                      <p:to x="100000" y="100000"/>
                                    </p:animScale>
                                  </p:child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26"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80">
                                          <p:stCondLst>
                                            <p:cond delay="0"/>
                                          </p:stCondLst>
                                        </p:cTn>
                                        <p:tgtEl>
                                          <p:spTgt spid="16"/>
                                        </p:tgtEl>
                                      </p:cBhvr>
                                    </p:animEffect>
                                    <p:anim calcmode="lin" valueType="num">
                                      <p:cBhvr>
                                        <p:cTn id="4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1" dur="26">
                                          <p:stCondLst>
                                            <p:cond delay="650"/>
                                          </p:stCondLst>
                                        </p:cTn>
                                        <p:tgtEl>
                                          <p:spTgt spid="16"/>
                                        </p:tgtEl>
                                      </p:cBhvr>
                                      <p:to x="100000" y="60000"/>
                                    </p:animScale>
                                    <p:animScale>
                                      <p:cBhvr>
                                        <p:cTn id="52" dur="166" decel="50000">
                                          <p:stCondLst>
                                            <p:cond delay="676"/>
                                          </p:stCondLst>
                                        </p:cTn>
                                        <p:tgtEl>
                                          <p:spTgt spid="16"/>
                                        </p:tgtEl>
                                      </p:cBhvr>
                                      <p:to x="100000" y="100000"/>
                                    </p:animScale>
                                    <p:animScale>
                                      <p:cBhvr>
                                        <p:cTn id="53" dur="26">
                                          <p:stCondLst>
                                            <p:cond delay="1312"/>
                                          </p:stCondLst>
                                        </p:cTn>
                                        <p:tgtEl>
                                          <p:spTgt spid="16"/>
                                        </p:tgtEl>
                                      </p:cBhvr>
                                      <p:to x="100000" y="80000"/>
                                    </p:animScale>
                                    <p:animScale>
                                      <p:cBhvr>
                                        <p:cTn id="54" dur="166" decel="50000">
                                          <p:stCondLst>
                                            <p:cond delay="1338"/>
                                          </p:stCondLst>
                                        </p:cTn>
                                        <p:tgtEl>
                                          <p:spTgt spid="16"/>
                                        </p:tgtEl>
                                      </p:cBhvr>
                                      <p:to x="100000" y="100000"/>
                                    </p:animScale>
                                    <p:animScale>
                                      <p:cBhvr>
                                        <p:cTn id="55" dur="26">
                                          <p:stCondLst>
                                            <p:cond delay="1642"/>
                                          </p:stCondLst>
                                        </p:cTn>
                                        <p:tgtEl>
                                          <p:spTgt spid="16"/>
                                        </p:tgtEl>
                                      </p:cBhvr>
                                      <p:to x="100000" y="90000"/>
                                    </p:animScale>
                                    <p:animScale>
                                      <p:cBhvr>
                                        <p:cTn id="56" dur="166" decel="50000">
                                          <p:stCondLst>
                                            <p:cond delay="1668"/>
                                          </p:stCondLst>
                                        </p:cTn>
                                        <p:tgtEl>
                                          <p:spTgt spid="16"/>
                                        </p:tgtEl>
                                      </p:cBhvr>
                                      <p:to x="100000" y="100000"/>
                                    </p:animScale>
                                    <p:animScale>
                                      <p:cBhvr>
                                        <p:cTn id="57" dur="26">
                                          <p:stCondLst>
                                            <p:cond delay="1808"/>
                                          </p:stCondLst>
                                        </p:cTn>
                                        <p:tgtEl>
                                          <p:spTgt spid="16"/>
                                        </p:tgtEl>
                                      </p:cBhvr>
                                      <p:to x="100000" y="95000"/>
                                    </p:animScale>
                                    <p:animScale>
                                      <p:cBhvr>
                                        <p:cTn id="58" dur="166" decel="50000">
                                          <p:stCondLst>
                                            <p:cond delay="1834"/>
                                          </p:stCondLst>
                                        </p:cTn>
                                        <p:tgtEl>
                                          <p:spTgt spid="16"/>
                                        </p:tgtEl>
                                      </p:cBhvr>
                                      <p:to x="100000" y="100000"/>
                                    </p:animScale>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7"/>
                    </p:tgtEl>
                  </p:cond>
                </p:stCondLst>
                <p:endSync evt="end" delay="0">
                  <p:rtn val="all"/>
                </p:endSync>
                <p:childTnLst>
                  <p:par>
                    <p:cTn id="60" fill="hold">
                      <p:stCondLst>
                        <p:cond delay="0"/>
                      </p:stCondLst>
                      <p:childTnLst>
                        <p:par>
                          <p:cTn id="61" fill="hold">
                            <p:stCondLst>
                              <p:cond delay="0"/>
                            </p:stCondLst>
                            <p:childTnLst>
                              <p:par>
                                <p:cTn id="62" presetID="26" presetClass="entr" presetSubtype="0"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down)">
                                      <p:cBhvr>
                                        <p:cTn id="64" dur="580">
                                          <p:stCondLst>
                                            <p:cond delay="0"/>
                                          </p:stCondLst>
                                        </p:cTn>
                                        <p:tgtEl>
                                          <p:spTgt spid="19"/>
                                        </p:tgtEl>
                                      </p:cBhvr>
                                    </p:animEffect>
                                    <p:anim calcmode="lin" valueType="num">
                                      <p:cBhvr>
                                        <p:cTn id="65"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70" dur="26">
                                          <p:stCondLst>
                                            <p:cond delay="650"/>
                                          </p:stCondLst>
                                        </p:cTn>
                                        <p:tgtEl>
                                          <p:spTgt spid="19"/>
                                        </p:tgtEl>
                                      </p:cBhvr>
                                      <p:to x="100000" y="60000"/>
                                    </p:animScale>
                                    <p:animScale>
                                      <p:cBhvr>
                                        <p:cTn id="71" dur="166" decel="50000">
                                          <p:stCondLst>
                                            <p:cond delay="676"/>
                                          </p:stCondLst>
                                        </p:cTn>
                                        <p:tgtEl>
                                          <p:spTgt spid="19"/>
                                        </p:tgtEl>
                                      </p:cBhvr>
                                      <p:to x="100000" y="100000"/>
                                    </p:animScale>
                                    <p:animScale>
                                      <p:cBhvr>
                                        <p:cTn id="72" dur="26">
                                          <p:stCondLst>
                                            <p:cond delay="1312"/>
                                          </p:stCondLst>
                                        </p:cTn>
                                        <p:tgtEl>
                                          <p:spTgt spid="19"/>
                                        </p:tgtEl>
                                      </p:cBhvr>
                                      <p:to x="100000" y="80000"/>
                                    </p:animScale>
                                    <p:animScale>
                                      <p:cBhvr>
                                        <p:cTn id="73" dur="166" decel="50000">
                                          <p:stCondLst>
                                            <p:cond delay="1338"/>
                                          </p:stCondLst>
                                        </p:cTn>
                                        <p:tgtEl>
                                          <p:spTgt spid="19"/>
                                        </p:tgtEl>
                                      </p:cBhvr>
                                      <p:to x="100000" y="100000"/>
                                    </p:animScale>
                                    <p:animScale>
                                      <p:cBhvr>
                                        <p:cTn id="74" dur="26">
                                          <p:stCondLst>
                                            <p:cond delay="1642"/>
                                          </p:stCondLst>
                                        </p:cTn>
                                        <p:tgtEl>
                                          <p:spTgt spid="19"/>
                                        </p:tgtEl>
                                      </p:cBhvr>
                                      <p:to x="100000" y="90000"/>
                                    </p:animScale>
                                    <p:animScale>
                                      <p:cBhvr>
                                        <p:cTn id="75" dur="166" decel="50000">
                                          <p:stCondLst>
                                            <p:cond delay="1668"/>
                                          </p:stCondLst>
                                        </p:cTn>
                                        <p:tgtEl>
                                          <p:spTgt spid="19"/>
                                        </p:tgtEl>
                                      </p:cBhvr>
                                      <p:to x="100000" y="100000"/>
                                    </p:animScale>
                                    <p:animScale>
                                      <p:cBhvr>
                                        <p:cTn id="76" dur="26">
                                          <p:stCondLst>
                                            <p:cond delay="1808"/>
                                          </p:stCondLst>
                                        </p:cTn>
                                        <p:tgtEl>
                                          <p:spTgt spid="19"/>
                                        </p:tgtEl>
                                      </p:cBhvr>
                                      <p:to x="100000" y="95000"/>
                                    </p:animScale>
                                    <p:animScale>
                                      <p:cBhvr>
                                        <p:cTn id="77" dur="166" decel="50000">
                                          <p:stCondLst>
                                            <p:cond delay="1834"/>
                                          </p:stCondLst>
                                        </p:cTn>
                                        <p:tgtEl>
                                          <p:spTgt spid="19"/>
                                        </p:tgtEl>
                                      </p:cBhvr>
                                      <p:to x="100000" y="100000"/>
                                    </p:animScale>
                                  </p:childTnLst>
                                </p:cTn>
                              </p:par>
                            </p:childTnLst>
                          </p:cTn>
                        </p:par>
                      </p:childTnLst>
                    </p:cTn>
                  </p:par>
                </p:childTnLst>
              </p:cTn>
              <p:nextCondLst>
                <p:cond evt="onClick" delay="0">
                  <p:tgtEl>
                    <p:spTgt spid="1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 name="Group 20"/>
          <p:cNvGrpSpPr/>
          <p:nvPr/>
        </p:nvGrpSpPr>
        <p:grpSpPr>
          <a:xfrm>
            <a:off x="-1" y="4914660"/>
            <a:ext cx="9191626" cy="1970726"/>
            <a:chOff x="-1" y="4914660"/>
            <a:chExt cx="9191626" cy="1970726"/>
          </a:xfrm>
        </p:grpSpPr>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399" t="63795" r="-399" b="22770"/>
            <a:stretch/>
          </p:blipFill>
          <p:spPr>
            <a:xfrm>
              <a:off x="0" y="5013176"/>
              <a:ext cx="9191625" cy="1872209"/>
            </a:xfrm>
            <a:prstGeom prst="rect">
              <a:avLst/>
            </a:prstGeom>
          </p:spPr>
        </p:pic>
        <p:sp>
          <p:nvSpPr>
            <p:cNvPr id="23" name="Rectangle 22"/>
            <p:cNvSpPr/>
            <p:nvPr/>
          </p:nvSpPr>
          <p:spPr>
            <a:xfrm rot="10800000" flipV="1">
              <a:off x="-1" y="4914660"/>
              <a:ext cx="9149810" cy="1970726"/>
            </a:xfrm>
            <a:prstGeom prst="rect">
              <a:avLst/>
            </a:prstGeom>
            <a:gradFill flip="none" rotWithShape="1">
              <a:gsLst>
                <a:gs pos="4000">
                  <a:schemeClr val="accent5">
                    <a:lumMod val="0"/>
                    <a:lumOff val="100000"/>
                  </a:schemeClr>
                </a:gs>
                <a:gs pos="100000">
                  <a:schemeClr val="bg1">
                    <a:alpha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grpSp>
      <p:sp>
        <p:nvSpPr>
          <p:cNvPr id="8" name="TextBox 7"/>
          <p:cNvSpPr txBox="1"/>
          <p:nvPr/>
        </p:nvSpPr>
        <p:spPr>
          <a:xfrm>
            <a:off x="1113720" y="1381058"/>
            <a:ext cx="7886772" cy="36933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tabLst>
                <a:tab pos="7623175" algn="r"/>
              </a:tabLst>
            </a:pPr>
            <a:r>
              <a:rPr lang="en-GB" b="1" dirty="0" smtClean="0">
                <a:solidFill>
                  <a:schemeClr val="tx1"/>
                </a:solidFill>
                <a:latin typeface="Roboto Condensed" panose="02000000000000000000" pitchFamily="2" charset="0"/>
              </a:rPr>
              <a:t>Explain the role of proprioceptors during exercise.</a:t>
            </a:r>
            <a:r>
              <a:rPr lang="en-GB" b="1" dirty="0">
                <a:solidFill>
                  <a:schemeClr val="tx1"/>
                </a:solidFill>
                <a:latin typeface="Roboto Condensed" panose="02000000000000000000" pitchFamily="2" charset="0"/>
              </a:rPr>
              <a:t>	</a:t>
            </a:r>
            <a:r>
              <a:rPr lang="en-GB" b="1" dirty="0" smtClean="0">
                <a:solidFill>
                  <a:schemeClr val="tx1"/>
                </a:solidFill>
                <a:latin typeface="Roboto Condensed" panose="02000000000000000000" pitchFamily="2" charset="0"/>
              </a:rPr>
              <a:t>(2 </a:t>
            </a:r>
            <a:r>
              <a:rPr lang="en-GB" b="1" dirty="0">
                <a:solidFill>
                  <a:schemeClr val="tx1"/>
                </a:solidFill>
                <a:latin typeface="Roboto Condensed" panose="02000000000000000000" pitchFamily="2" charset="0"/>
              </a:rPr>
              <a:t>marks)</a:t>
            </a:r>
          </a:p>
        </p:txBody>
      </p:sp>
      <p:sp>
        <p:nvSpPr>
          <p:cNvPr id="14" name="TextBox 13"/>
          <p:cNvSpPr txBox="1"/>
          <p:nvPr/>
        </p:nvSpPr>
        <p:spPr>
          <a:xfrm>
            <a:off x="589769" y="2093711"/>
            <a:ext cx="7964462" cy="1754326"/>
          </a:xfrm>
          <a:prstGeom prst="rect">
            <a:avLst/>
          </a:prstGeom>
          <a:noFill/>
        </p:spPr>
        <p:txBody>
          <a:bodyPr wrap="square" rtlCol="0">
            <a:spAutoFit/>
          </a:bodyPr>
          <a:lstStyle/>
          <a:p>
            <a:r>
              <a:rPr lang="en-GB" dirty="0" smtClean="0">
                <a:latin typeface="Segoe Print" panose="02000600000000000000" pitchFamily="2" charset="0"/>
              </a:rPr>
              <a:t>2 </a:t>
            </a:r>
            <a:r>
              <a:rPr lang="en-GB" dirty="0">
                <a:latin typeface="Segoe Print" panose="02000600000000000000" pitchFamily="2" charset="0"/>
              </a:rPr>
              <a:t>marks </a:t>
            </a:r>
            <a:r>
              <a:rPr lang="en-GB" dirty="0" smtClean="0">
                <a:latin typeface="Segoe Print" panose="02000600000000000000" pitchFamily="2" charset="0"/>
              </a:rPr>
              <a:t>for:</a:t>
            </a:r>
            <a:endParaRPr lang="en-GB" dirty="0">
              <a:latin typeface="Segoe Print" panose="02000600000000000000" pitchFamily="2" charset="0"/>
            </a:endParaRPr>
          </a:p>
          <a:p>
            <a:pPr marL="285750" indent="-285750">
              <a:buFont typeface="Arial" panose="020B0604020202020204" pitchFamily="34" charset="0"/>
              <a:buChar char="•"/>
            </a:pPr>
            <a:r>
              <a:rPr lang="en-GB" dirty="0" smtClean="0">
                <a:latin typeface="Segoe Print" panose="02000600000000000000" pitchFamily="2" charset="0"/>
              </a:rPr>
              <a:t>Proprioceptors detect movement in the muscles and joints.</a:t>
            </a:r>
          </a:p>
          <a:p>
            <a:pPr marL="285750" indent="-285750">
              <a:buFont typeface="Arial" panose="020B0604020202020204" pitchFamily="34" charset="0"/>
              <a:buChar char="•"/>
            </a:pPr>
            <a:r>
              <a:rPr lang="en-GB" dirty="0" smtClean="0">
                <a:latin typeface="Segoe Print" panose="02000600000000000000" pitchFamily="2" charset="0"/>
              </a:rPr>
              <a:t>They send impulses to the respiratory centre to increase breathing rate. </a:t>
            </a:r>
            <a:endParaRPr lang="en-GB" dirty="0">
              <a:latin typeface="Segoe Print" panose="02000600000000000000" pitchFamily="2" charset="0"/>
            </a:endParaRPr>
          </a:p>
          <a:p>
            <a:pPr marL="285750" indent="-285750">
              <a:buFont typeface="Arial" panose="020B0604020202020204" pitchFamily="34" charset="0"/>
              <a:buChar char="•"/>
            </a:pPr>
            <a:endParaRPr lang="en-GB" dirty="0">
              <a:latin typeface="Segoe Print" panose="02000600000000000000" pitchFamily="2" charset="0"/>
            </a:endParaRPr>
          </a:p>
          <a:p>
            <a:pPr algn="ctr"/>
            <a:endParaRPr lang="en-GB" dirty="0">
              <a:latin typeface="Segoe Print" panose="02000600000000000000" pitchFamily="2" charset="0"/>
            </a:endParaRPr>
          </a:p>
        </p:txBody>
      </p:sp>
      <p:sp>
        <p:nvSpPr>
          <p:cNvPr id="3" name="TextBox 2"/>
          <p:cNvSpPr txBox="1"/>
          <p:nvPr/>
        </p:nvSpPr>
        <p:spPr>
          <a:xfrm>
            <a:off x="398073" y="1916685"/>
            <a:ext cx="8491870" cy="2304000"/>
          </a:xfrm>
          <a:prstGeom prst="roundRect">
            <a:avLst>
              <a:gd name="adj" fmla="val 7595"/>
            </a:avLst>
          </a:prstGeom>
          <a:solidFill>
            <a:schemeClr val="accent4">
              <a:lumMod val="40000"/>
              <a:lumOff val="60000"/>
            </a:schemeClr>
          </a:solidFill>
          <a:ln w="9525">
            <a:noFill/>
          </a:ln>
          <a:effectLst>
            <a:outerShdw blurRad="50800" dist="38100" dir="2700000" algn="tl" rotWithShape="0">
              <a:prstClr val="black">
                <a:alpha val="40000"/>
              </a:prstClr>
            </a:outerShdw>
          </a:effectLst>
        </p:spPr>
        <p:txBody>
          <a:bodyPr wrap="square" rtlCol="0" anchor="ctr">
            <a:spAutoFit/>
          </a:bodyPr>
          <a:lstStyle>
            <a:defPPr>
              <a:defRPr lang="en-US"/>
            </a:defPPr>
            <a:lvl1pPr algn="ctr">
              <a:defRPr b="1">
                <a:solidFill>
                  <a:schemeClr val="tx1">
                    <a:lumMod val="95000"/>
                    <a:lumOff val="5000"/>
                  </a:schemeClr>
                </a:solidFill>
                <a:latin typeface="Roboto Condensed" panose="02000000000000000000"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GB" dirty="0"/>
          </a:p>
          <a:p>
            <a:endParaRPr lang="en-GB" dirty="0"/>
          </a:p>
          <a:p>
            <a:endParaRPr lang="en-GB" dirty="0"/>
          </a:p>
          <a:p>
            <a:endParaRPr lang="en-GB" dirty="0"/>
          </a:p>
          <a:p>
            <a:endParaRPr lang="en-GB" dirty="0"/>
          </a:p>
          <a:p>
            <a:endParaRPr lang="en-GB" dirty="0"/>
          </a:p>
          <a:p>
            <a:r>
              <a:rPr lang="en-GB" dirty="0"/>
              <a:t>Click to reveal answer!</a:t>
            </a:r>
          </a:p>
          <a:p>
            <a:endParaRPr lang="en-GB" dirty="0"/>
          </a:p>
          <a:p>
            <a:endParaRPr lang="en-GB" dirty="0"/>
          </a:p>
          <a:p>
            <a:endParaRPr lang="en-GB" dirty="0"/>
          </a:p>
          <a:p>
            <a:endParaRPr lang="en-GB" dirty="0"/>
          </a:p>
          <a:p>
            <a:endParaRPr lang="en-GB" dirty="0"/>
          </a:p>
        </p:txBody>
      </p:sp>
      <p:sp>
        <p:nvSpPr>
          <p:cNvPr id="15" name="Rectangle 14"/>
          <p:cNvSpPr/>
          <p:nvPr/>
        </p:nvSpPr>
        <p:spPr>
          <a:xfrm>
            <a:off x="0" y="-20326"/>
            <a:ext cx="9144000" cy="46396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sp>
        <p:nvSpPr>
          <p:cNvPr id="17" name="Title 1"/>
          <p:cNvSpPr txBox="1">
            <a:spLocks/>
          </p:cNvSpPr>
          <p:nvPr/>
        </p:nvSpPr>
        <p:spPr>
          <a:xfrm>
            <a:off x="4644008" y="44624"/>
            <a:ext cx="4356484" cy="499452"/>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GB" sz="18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Respiratory System During Exercise</a:t>
            </a:r>
          </a:p>
        </p:txBody>
      </p:sp>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a:latin typeface="Roboto Condensed" panose="02000000000000000000" pitchFamily="2" charset="0"/>
              </a:rPr>
              <a:t>© ZigZag Education, </a:t>
            </a:r>
            <a:r>
              <a:rPr lang="en-GB" sz="900" dirty="0" smtClean="0">
                <a:latin typeface="Roboto Condensed" panose="02000000000000000000" pitchFamily="2" charset="0"/>
              </a:rPr>
              <a:t>2019 </a:t>
            </a:r>
            <a:endParaRPr lang="en-GB" sz="900" dirty="0">
              <a:latin typeface="Roboto Condensed" panose="02000000000000000000" pitchFamily="2" charset="0"/>
            </a:endParaRPr>
          </a:p>
        </p:txBody>
      </p:sp>
      <p:grpSp>
        <p:nvGrpSpPr>
          <p:cNvPr id="12" name="Group 11"/>
          <p:cNvGrpSpPr/>
          <p:nvPr/>
        </p:nvGrpSpPr>
        <p:grpSpPr>
          <a:xfrm>
            <a:off x="122834" y="-27011"/>
            <a:ext cx="936104" cy="1728000"/>
            <a:chOff x="122834" y="-12676"/>
            <a:chExt cx="936104" cy="1728000"/>
          </a:xfrm>
        </p:grpSpPr>
        <p:sp>
          <p:nvSpPr>
            <p:cNvPr id="13" name="TextBox 12">
              <a:hlinkClick r:id="" action="ppaction://noaction"/>
            </p:cNvPr>
            <p:cNvSpPr txBox="1"/>
            <p:nvPr/>
          </p:nvSpPr>
          <p:spPr>
            <a:xfrm>
              <a:off x="179512" y="-12676"/>
              <a:ext cx="822748" cy="1728000"/>
            </a:xfrm>
            <a:prstGeom prst="rect">
              <a:avLst/>
            </a:prstGeom>
            <a:solidFill>
              <a:schemeClr val="accent4"/>
            </a:solidFill>
            <a:ln>
              <a:noFill/>
            </a:ln>
            <a:effectLst/>
          </p:spPr>
          <p:txBody>
            <a:bodyPr wrap="square" rtlCol="0">
              <a:spAutoFit/>
            </a:bodyPr>
            <a:lstStyle/>
            <a:p>
              <a:pPr algn="r"/>
              <a:endParaRPr lang="en-GB" dirty="0">
                <a:solidFill>
                  <a:schemeClr val="bg1"/>
                </a:solidFill>
                <a:latin typeface="Roboto Condensed" panose="02000000000000000000" pitchFamily="2" charset="0"/>
                <a:ea typeface="Roboto Condensed" panose="02000000000000000000" pitchFamily="2" charset="0"/>
                <a:cs typeface="Aharoni" pitchFamily="2" charset="-79"/>
              </a:endParaRPr>
            </a:p>
          </p:txBody>
        </p:sp>
        <p:sp>
          <p:nvSpPr>
            <p:cNvPr id="16" name="Title 1"/>
            <p:cNvSpPr txBox="1">
              <a:spLocks/>
            </p:cNvSpPr>
            <p:nvPr/>
          </p:nvSpPr>
          <p:spPr>
            <a:xfrm>
              <a:off x="122834" y="855651"/>
              <a:ext cx="936104" cy="35543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GB" sz="1600" dirty="0">
                  <a:solidFill>
                    <a:schemeClr val="bg1"/>
                  </a:solidFill>
                  <a:latin typeface="Roboto Condensed" panose="02000000000000000000" pitchFamily="2" charset="0"/>
                  <a:ea typeface="Roboto Condensed" panose="02000000000000000000" pitchFamily="2" charset="0"/>
                  <a:cs typeface="Lato Medium" panose="020F0502020204030203" pitchFamily="34" charset="0"/>
                </a:rPr>
                <a:t>Exam-style Question</a:t>
              </a:r>
            </a:p>
          </p:txBody>
        </p:sp>
      </p:grpSp>
      <p:sp>
        <p:nvSpPr>
          <p:cNvPr id="2" name="Slide Number Placeholder 1"/>
          <p:cNvSpPr>
            <a:spLocks noGrp="1"/>
          </p:cNvSpPr>
          <p:nvPr>
            <p:ph type="sldNum" sz="quarter" idx="12"/>
          </p:nvPr>
        </p:nvSpPr>
        <p:spPr/>
        <p:txBody>
          <a:bodyPr/>
          <a:lstStyle/>
          <a:p>
            <a:fld id="{00BE1ABE-4073-4494-BFC2-5858710217CE}" type="slidenum">
              <a:rPr lang="en-GB" smtClean="0"/>
              <a:pPr/>
              <a:t>8</a:t>
            </a:fld>
            <a:endParaRPr lang="en-GB" dirty="0"/>
          </a:p>
        </p:txBody>
      </p:sp>
      <p:grpSp>
        <p:nvGrpSpPr>
          <p:cNvPr id="18" name="Group 17"/>
          <p:cNvGrpSpPr>
            <a:grpSpLocks/>
          </p:cNvGrpSpPr>
          <p:nvPr/>
        </p:nvGrpSpPr>
        <p:grpSpPr bwMode="auto">
          <a:xfrm>
            <a:off x="650875" y="-20326"/>
            <a:ext cx="8540750" cy="6940550"/>
            <a:chOff x="583271" y="42867"/>
            <a:chExt cx="9232725" cy="7502525"/>
          </a:xfrm>
        </p:grpSpPr>
        <p:sp>
          <p:nvSpPr>
            <p:cNvPr id="19" name="Rectangle 18"/>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0"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6" name="Picture 2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8"/>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3507</TotalTime>
  <Words>974</Words>
  <Application>Microsoft Office PowerPoint</Application>
  <PresentationFormat>On-screen Show (4:3)</PresentationFormat>
  <Paragraphs>191</Paragraphs>
  <Slides>8</Slides>
  <Notes>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vt:i4>
      </vt:variant>
    </vt:vector>
  </HeadingPairs>
  <TitlesOfParts>
    <vt:vector size="21" baseType="lpstr">
      <vt:lpstr>Lato Medium</vt:lpstr>
      <vt:lpstr>Roboto Condensed</vt:lpstr>
      <vt:lpstr>Aharoni</vt:lpstr>
      <vt:lpstr>Segoe Print</vt:lpstr>
      <vt:lpstr>Lato Heavy</vt:lpstr>
      <vt:lpstr>Palatino Linotype</vt:lpstr>
      <vt:lpstr>Lato Light</vt:lpstr>
      <vt:lpstr>Calibri</vt:lpstr>
      <vt:lpstr>Century Gothic</vt:lpstr>
      <vt:lpstr>Arial</vt:lpstr>
      <vt:lpstr>Times New Roman</vt:lpstr>
      <vt:lpstr>Roboto Condensed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Applied Anatomy and Exercise Physiology</dc:title>
  <dc:creator>Adam Howells</dc:creator>
  <cp:lastModifiedBy>Natasha Andrew</cp:lastModifiedBy>
  <cp:revision>296</cp:revision>
  <dcterms:created xsi:type="dcterms:W3CDTF">2016-05-10T20:25:22Z</dcterms:created>
  <dcterms:modified xsi:type="dcterms:W3CDTF">2023-05-17T12:42:26Z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5D589AB1-6386-4BEC-9384-8204CAE27A62</vt:lpwstr>
  </property>
  <property fmtid="{D5CDD505-2E9C-101B-9397-08002B2CF9AE}" pid="3" name="ArticulatePath">
    <vt:lpwstr>PP4_Respiratory_System_During_Exercise</vt:lpwstr>
  </property>
</Properties>
</file>