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4v" ContentType="video/mp4"/>
  <Default Extension="jpg" ContentType="image/jpeg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25" r:id="rId1"/>
  </p:sldMasterIdLst>
  <p:notesMasterIdLst>
    <p:notesMasterId r:id="rId10"/>
  </p:notesMasterIdLst>
  <p:handoutMasterIdLst>
    <p:handoutMasterId r:id="rId11"/>
  </p:handoutMasterIdLst>
  <p:sldIdLst>
    <p:sldId id="313" r:id="rId2"/>
    <p:sldId id="314" r:id="rId3"/>
    <p:sldId id="315" r:id="rId4"/>
    <p:sldId id="316" r:id="rId5"/>
    <p:sldId id="317" r:id="rId6"/>
    <p:sldId id="318" r:id="rId7"/>
    <p:sldId id="319" r:id="rId8"/>
    <p:sldId id="320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Lato Heavy" panose="020F0502020204030203" pitchFamily="34" charset="0"/>
      <p:bold r:id="rId16"/>
      <p:boldItalic r:id="rId17"/>
    </p:embeddedFont>
    <p:embeddedFont>
      <p:font typeface="Aharoni" panose="02010803020104030203" pitchFamily="2" charset="-79"/>
      <p:bold r:id="rId18"/>
    </p:embeddedFont>
    <p:embeddedFont>
      <p:font typeface="Lato Light" panose="020F0502020204030203" pitchFamily="34" charset="0"/>
      <p:regular r:id="rId19"/>
      <p:italic r:id="rId20"/>
    </p:embeddedFont>
    <p:embeddedFont>
      <p:font typeface="Roboto Condensed Light" panose="02000000000000000000" pitchFamily="2" charset="0"/>
      <p:regular r:id="rId21"/>
      <p: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Palatino Linotype" panose="02040502050505030304" pitchFamily="18" charset="0"/>
      <p:regular r:id="rId25"/>
      <p:bold r:id="rId26"/>
      <p:italic r:id="rId27"/>
      <p:boldItalic r:id="rId28"/>
    </p:embeddedFont>
    <p:embeddedFont>
      <p:font typeface="Lato Medium" panose="020F0502020204030203" pitchFamily="34" charset="0"/>
      <p:regular r:id="rId29"/>
      <p:italic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Roboto Condensed" panose="02000000000000000000" pitchFamily="2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evers" id="{84ED6FF1-07C2-4DBA-9755-3004147D227C}">
          <p14:sldIdLst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m Howells" initials="AH" lastIdx="5" clrIdx="0">
    <p:extLst/>
  </p:cmAuthor>
  <p:cmAuthor id="2" name="Jacques Robertson" initials="JR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81"/>
    <a:srgbClr val="00FF00"/>
    <a:srgbClr val="B989FF"/>
    <a:srgbClr val="9966FF"/>
    <a:srgbClr val="3898F0"/>
    <a:srgbClr val="FFCC00"/>
    <a:srgbClr val="FFFF66"/>
    <a:srgbClr val="FFDF9F"/>
    <a:srgbClr val="F2F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26" autoAdjust="0"/>
    <p:restoredTop sz="80444" autoAdjust="0"/>
  </p:normalViewPr>
  <p:slideViewPr>
    <p:cSldViewPr>
      <p:cViewPr varScale="1">
        <p:scale>
          <a:sx n="103" d="100"/>
          <a:sy n="103" d="100"/>
        </p:scale>
        <p:origin x="2238" y="10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351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font" Target="fonts/font2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openxmlformats.org/officeDocument/2006/relationships/font" Target="fonts/font27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font" Target="fonts/font26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font" Target="fonts/font25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font" Target="fonts/font24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6878A-9329-435F-ADCB-0144115172E1}" type="datetimeFigureOut">
              <a:rPr lang="en-GB" smtClean="0">
                <a:latin typeface="Roboto Condensed" panose="02000000000000000000" pitchFamily="2" charset="0"/>
              </a:rPr>
              <a:t>17/05/2023</a:t>
            </a:fld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EA8CE-90DE-4747-AD72-8FEE56D4F893}" type="slidenum">
              <a:rPr lang="en-GB" smtClean="0">
                <a:latin typeface="Roboto Condensed" panose="02000000000000000000" pitchFamily="2" charset="0"/>
              </a:rPr>
              <a:t>‹#›</a:t>
            </a:fld>
            <a:endParaRPr lang="en-GB" dirty="0"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661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oboto Condensed" panose="02000000000000000000" pitchFamily="2" charset="0"/>
              </a:defRPr>
            </a:lvl1pPr>
          </a:lstStyle>
          <a:p>
            <a:fld id="{90436802-1A97-4582-A2A9-92FE4E99E8C1}" type="datetimeFigureOut">
              <a:rPr lang="en-GB" smtClean="0"/>
              <a:pPr/>
              <a:t>17/05/2023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oboto Condensed" panose="02000000000000000000" pitchFamily="2" charset="0"/>
              </a:defRPr>
            </a:lvl1pPr>
          </a:lstStyle>
          <a:p>
            <a:fld id="{8C5E9862-D56C-4F44-BE50-9B69531FB6F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09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272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should watch the video in order to develop an overall understanding of the different types of lever and their components.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4345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Ask students whether they can remember what makes a first-class lever system.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Allow students to reveal the diagram to see whether they remembered it correctly.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can watch the video to see a real-world example of a first-class lever system.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4345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Ask students whether they can remember what makes a second-class lever system.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Allow students to reveal the diagram to see whether they remembered it correctly.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can watch the video to see a real-world example of a second-class lever system.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4345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Ask students whether they can remember what makes a third-class lever system.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Allow students to reveal the diagram to see whether they remembered it correctly.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can watch the video to see a real-world example of a third-class lever system.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8704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Take this opportunity to reflect on what has been learnt and how it impacts sport in a wider context.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780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should watch the three sporting movements.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They should identify which is a first-, second- and third-class lever system.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should annotate the images of these sporting actions on their worksheets with the fulcrum, load and effort.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8831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dirty="0"/>
              <a:t>Students to write</a:t>
            </a:r>
            <a:r>
              <a:rPr lang="en-GB" baseline="0" dirty="0"/>
              <a:t> answers to question on paper and check their answers.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/>
              <a:t>Click to reveal answer. Students to peer-mark or self-mark answers. </a:t>
            </a:r>
          </a:p>
          <a:p>
            <a:pPr marL="228600" indent="-228600">
              <a:buFont typeface="+mj-lt"/>
              <a:buAutoNum type="arabicPeriod"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832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E9A3-49A5-4383-964E-7E1C7C5307AD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3734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4A0F2-FE2B-4A06-9E17-743A6587A4EE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1102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73BE0-5F77-4B94-9A5D-0F362051EF47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744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C3D4-ED10-411A-A010-4F0A69C5BCC1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4498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A69FE-CF86-4C0A-8E48-18DA0F5EAD6E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960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9866E-C031-499D-90BB-1AFF92BF069A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1196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59082-6488-4A82-88ED-AA66D6226B05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5857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EE559-99C2-49FF-A3BA-ABF9004DEA64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6978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92BF-B260-4E2B-AD3A-CFD050231F62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3887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6178-83CC-45A6-916A-60F996B2FC0B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915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5423-1DA8-4A17-B442-37D3D259D402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2054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fld id="{A4B856DF-A892-45DD-A6B9-9A17C07888FA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28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050" b="1" kern="1200" smtClean="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</a:lstStyle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12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6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6" Type="http://schemas.openxmlformats.org/officeDocument/2006/relationships/image" Target="../media/image7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12.png"/><Relationship Id="rId3" Type="http://schemas.microsoft.com/office/2007/relationships/media" Target="../media/media5.m4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video" Target="../media/media1.m4v"/><Relationship Id="rId11" Type="http://schemas.openxmlformats.org/officeDocument/2006/relationships/image" Target="../media/image11.png"/><Relationship Id="rId5" Type="http://schemas.microsoft.com/office/2007/relationships/media" Target="../media/media1.m4v"/><Relationship Id="rId10" Type="http://schemas.openxmlformats.org/officeDocument/2006/relationships/image" Target="../media/image10.png"/><Relationship Id="rId4" Type="http://schemas.openxmlformats.org/officeDocument/2006/relationships/video" Target="../media/media5.m4v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31" b="6221"/>
          <a:stretch/>
        </p:blipFill>
        <p:spPr>
          <a:xfrm flipH="1">
            <a:off x="-36512" y="-1"/>
            <a:ext cx="9180512" cy="68853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00478" y="-159202"/>
            <a:ext cx="8845550" cy="6576296"/>
            <a:chOff x="-839108" y="-565602"/>
            <a:chExt cx="8845550" cy="6576296"/>
          </a:xfrm>
        </p:grpSpPr>
        <p:sp>
          <p:nvSpPr>
            <p:cNvPr id="11" name="Title 3"/>
            <p:cNvSpPr txBox="1">
              <a:spLocks/>
            </p:cNvSpPr>
            <p:nvPr/>
          </p:nvSpPr>
          <p:spPr>
            <a:xfrm>
              <a:off x="3285298" y="5217268"/>
              <a:ext cx="4644944" cy="793426"/>
            </a:xfrm>
            <a:prstGeom prst="rect">
              <a:avLst/>
            </a:prstGeom>
            <a:effectLst/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lnSpc>
                  <a:spcPct val="80000"/>
                </a:lnSpc>
              </a:pPr>
              <a:r>
                <a:rPr lang="en-GB" sz="5400" dirty="0">
                  <a:solidFill>
                    <a:schemeClr val="bg1">
                      <a:alpha val="9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Levers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839108" y="-565602"/>
              <a:ext cx="8845550" cy="6531040"/>
            </a:xfrm>
            <a:prstGeom prst="rect">
              <a:avLst/>
            </a:prstGeom>
            <a:noFill/>
            <a:ln w="19050"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Heavy" panose="020F0502020204030203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680914" y="4678784"/>
              <a:ext cx="4212896" cy="898524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en-GB" sz="2000" dirty="0" smtClean="0">
                  <a:solidFill>
                    <a:schemeClr val="bg1">
                      <a:alpha val="90000"/>
                    </a:schemeClr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Lato Light" panose="020F0502020204030203" pitchFamily="34" charset="0"/>
                </a:rPr>
                <a:t>3.1.5.2   </a:t>
              </a:r>
              <a:r>
                <a:rPr lang="en-GB" sz="2000" dirty="0">
                  <a:solidFill>
                    <a:schemeClr val="bg1">
                      <a:alpha val="90000"/>
                    </a:schemeClr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Lato Light" panose="020F0502020204030203" pitchFamily="34" charset="0"/>
                </a:rPr>
                <a:t>Biomechanical </a:t>
              </a:r>
              <a:r>
                <a:rPr lang="en-GB" sz="2000" dirty="0" smtClean="0">
                  <a:solidFill>
                    <a:schemeClr val="bg1">
                      <a:alpha val="90000"/>
                    </a:schemeClr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Lato Light" panose="020F0502020204030203" pitchFamily="34" charset="0"/>
                </a:rPr>
                <a:t>Movement</a:t>
              </a:r>
              <a:r>
                <a:rPr lang="en-GB" sz="2000" dirty="0">
                  <a:solidFill>
                    <a:schemeClr val="bg1">
                      <a:alpha val="90000"/>
                    </a:schemeClr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Lato Light" panose="020F0502020204030203" pitchFamily="34" charset="0"/>
                </a:rPr>
                <a:t/>
              </a:r>
              <a:br>
                <a:rPr lang="en-GB" sz="2000" dirty="0">
                  <a:solidFill>
                    <a:schemeClr val="bg1">
                      <a:alpha val="90000"/>
                    </a:schemeClr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Lato Light" panose="020F0502020204030203" pitchFamily="34" charset="0"/>
                </a:rPr>
              </a:br>
              <a:endParaRPr lang="en-GB" sz="2000" dirty="0">
                <a:solidFill>
                  <a:schemeClr val="bg1">
                    <a:alpha val="9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Lato Light" panose="020F0502020204030203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chemeClr val="bg1"/>
                </a:solidFill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2019 </a:t>
            </a:r>
            <a:endParaRPr lang="en-GB" sz="900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056495" y="329134"/>
            <a:ext cx="1440160" cy="1296144"/>
            <a:chOff x="6110239" y="658054"/>
            <a:chExt cx="1209359" cy="1186770"/>
          </a:xfrm>
        </p:grpSpPr>
        <p:sp>
          <p:nvSpPr>
            <p:cNvPr id="15" name="Oval 14"/>
            <p:cNvSpPr/>
            <p:nvPr/>
          </p:nvSpPr>
          <p:spPr>
            <a:xfrm>
              <a:off x="6110239" y="658054"/>
              <a:ext cx="1186770" cy="118677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20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Heavy" panose="020F0502020204030203" pitchFamily="34" charset="0"/>
              </a:endParaRPr>
            </a:p>
          </p:txBody>
        </p:sp>
        <p:sp>
          <p:nvSpPr>
            <p:cNvPr id="19" name="Subtitle 4"/>
            <p:cNvSpPr txBox="1">
              <a:spLocks/>
            </p:cNvSpPr>
            <p:nvPr/>
          </p:nvSpPr>
          <p:spPr>
            <a:xfrm>
              <a:off x="6110239" y="811483"/>
              <a:ext cx="1209359" cy="658381"/>
            </a:xfrm>
            <a:prstGeom prst="rect">
              <a:avLst/>
            </a:prstGeom>
            <a:noFill/>
            <a:ln w="38100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/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 smtClean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Section A</a:t>
              </a:r>
              <a:br>
                <a:rPr lang="en-GB" sz="1400" b="1" dirty="0" smtClean="0">
                  <a:latin typeface="Roboto Condensed" panose="02000000000000000000" pitchFamily="2" charset="0"/>
                  <a:ea typeface="Roboto Condensed" panose="02000000000000000000" pitchFamily="2" charset="0"/>
                </a:rPr>
              </a:br>
              <a:r>
                <a:rPr lang="en-GB" sz="1400" dirty="0" smtClean="0">
                  <a:latin typeface="Roboto Condensed" panose="02000000000000000000" pitchFamily="2" charset="0"/>
                  <a:ea typeface="Roboto Condensed" panose="02000000000000000000" pitchFamily="2" charset="0"/>
                </a:rPr>
                <a:t>Exercise Physiology and Biomechanics</a:t>
              </a:r>
              <a:endParaRPr lang="en-GB" sz="1200" i="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algn="ctr"/>
              <a:endParaRPr lang="en-GB" sz="1200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7639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4" y="4869160"/>
            <a:ext cx="9144004" cy="2016224"/>
            <a:chOff x="-3" y="4918191"/>
            <a:chExt cx="8797451" cy="1939810"/>
          </a:xfrm>
        </p:grpSpPr>
        <p:pic>
          <p:nvPicPr>
            <p:cNvPr id="29" name="Picture Placeholder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" t="54361" r="2952" b="15495"/>
            <a:stretch/>
          </p:blipFill>
          <p:spPr>
            <a:xfrm>
              <a:off x="5206" y="5013175"/>
              <a:ext cx="8792242" cy="183675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 rot="10800000" flipV="1">
              <a:off x="-3" y="4918191"/>
              <a:ext cx="8797450" cy="193981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79512" y="1446526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Levers are formed when we try to move objects by contracting the muscles in order to move the bones at a joint.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512" y="3140968"/>
            <a:ext cx="3816424" cy="369332"/>
          </a:xfrm>
          <a:prstGeom prst="rect">
            <a:avLst/>
          </a:prstGeom>
          <a:noFill/>
          <a:ln w="1905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There are four components of a lever: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512" y="2273748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This function makes them very important during sporting performance as we are constantly moving our joints in order to perform specific actions!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7380312" y="4318612"/>
            <a:ext cx="288032" cy="43204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5648122" y="4318612"/>
            <a:ext cx="288032" cy="432048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3" name="Isosceles Triangle 12"/>
          <p:cNvSpPr/>
          <p:nvPr/>
        </p:nvSpPr>
        <p:spPr>
          <a:xfrm>
            <a:off x="3959932" y="4318612"/>
            <a:ext cx="504056" cy="432048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76655" y="4074411"/>
            <a:ext cx="178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The lever arm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90102" y="3941168"/>
            <a:ext cx="1098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Load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83568" y="4534636"/>
            <a:ext cx="2434262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64288" y="394116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 Condensed" panose="02000000000000000000" pitchFamily="2" charset="0"/>
              </a:rPr>
              <a:t>Effort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07904" y="3941168"/>
            <a:ext cx="100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 Condensed" panose="02000000000000000000" pitchFamily="2" charset="0"/>
              </a:rPr>
              <a:t>Fulcrum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34653" y="4938044"/>
            <a:ext cx="1318138" cy="132802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 Condensed" panose="02000000000000000000" pitchFamily="2" charset="0"/>
              </a:rPr>
              <a:t>Bones act as levers within the body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63466" y="4938044"/>
            <a:ext cx="1318138" cy="16059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 Condensed" panose="02000000000000000000" pitchFamily="2" charset="0"/>
              </a:rPr>
              <a:t>The joints act as the fulcrum within the body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99530" y="4938044"/>
            <a:ext cx="1318138" cy="160591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 Condensed" panose="02000000000000000000" pitchFamily="2" charset="0"/>
              </a:rPr>
              <a:t>The load is the object which needs to be moved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32240" y="4938044"/>
            <a:ext cx="1584176" cy="16202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 Condensed" panose="02000000000000000000" pitchFamily="2" charset="0"/>
              </a:rPr>
              <a:t>The muscles provide the effort that is needed to move the load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07904" y="3087666"/>
            <a:ext cx="5256584" cy="715089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The order of these four components will determine what type of lever system it is and what function it plays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0" y="-20326"/>
            <a:ext cx="9144000" cy="1433102"/>
            <a:chOff x="0" y="-20326"/>
            <a:chExt cx="9144000" cy="1433102"/>
          </a:xfrm>
        </p:grpSpPr>
        <p:sp>
          <p:nvSpPr>
            <p:cNvPr id="25" name="Rectangle 24"/>
            <p:cNvSpPr/>
            <p:nvPr/>
          </p:nvSpPr>
          <p:spPr>
            <a:xfrm>
              <a:off x="0" y="-20326"/>
              <a:ext cx="9144000" cy="4639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  <p:sp>
          <p:nvSpPr>
            <p:cNvPr id="26" name="Title 1"/>
            <p:cNvSpPr txBox="1">
              <a:spLocks/>
            </p:cNvSpPr>
            <p:nvPr/>
          </p:nvSpPr>
          <p:spPr>
            <a:xfrm>
              <a:off x="107504" y="549500"/>
              <a:ext cx="8892988" cy="8632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sz="5400" b="1" dirty="0">
                  <a:solidFill>
                    <a:schemeClr val="tx1">
                      <a:alpha val="9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Levers</a:t>
              </a:r>
            </a:p>
          </p:txBody>
        </p:sp>
      </p:grpSp>
      <p:sp>
        <p:nvSpPr>
          <p:cNvPr id="27" name="Title 1"/>
          <p:cNvSpPr txBox="1">
            <a:spLocks/>
          </p:cNvSpPr>
          <p:nvPr/>
        </p:nvSpPr>
        <p:spPr>
          <a:xfrm>
            <a:off x="3851920" y="44624"/>
            <a:ext cx="514857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Levers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79512" y="-27384"/>
            <a:ext cx="822748" cy="561356"/>
            <a:chOff x="179512" y="-12676"/>
            <a:chExt cx="822748" cy="561356"/>
          </a:xfrm>
        </p:grpSpPr>
        <p:sp>
          <p:nvSpPr>
            <p:cNvPr id="35" name="TextBox 34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36" name="Title 1"/>
            <p:cNvSpPr txBox="1">
              <a:spLocks/>
            </p:cNvSpPr>
            <p:nvPr/>
          </p:nvSpPr>
          <p:spPr>
            <a:xfrm>
              <a:off x="179512" y="188640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2019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2</a:t>
            </a:fld>
            <a:endParaRPr lang="en-GB" dirty="0"/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664167" y="-55165"/>
            <a:ext cx="8540750" cy="6940550"/>
            <a:chOff x="583271" y="42867"/>
            <a:chExt cx="9232725" cy="7502525"/>
          </a:xfrm>
        </p:grpSpPr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0" name="Picture 39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0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41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  <p:bldP spid="11" grpId="0" animBg="1"/>
      <p:bldP spid="12" grpId="0" animBg="1"/>
      <p:bldP spid="13" grpId="0" animBg="1"/>
      <p:bldP spid="14" grpId="0"/>
      <p:bldP spid="15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-4" y="4869160"/>
            <a:ext cx="9144004" cy="2016224"/>
            <a:chOff x="-3" y="4918191"/>
            <a:chExt cx="8797451" cy="1939810"/>
          </a:xfrm>
        </p:grpSpPr>
        <p:pic>
          <p:nvPicPr>
            <p:cNvPr id="31" name="Picture Placeholder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" t="54361" r="2952" b="15495"/>
            <a:stretch/>
          </p:blipFill>
          <p:spPr>
            <a:xfrm>
              <a:off x="5206" y="5013175"/>
              <a:ext cx="8792242" cy="1836755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 rot="10800000" flipV="1">
              <a:off x="-3" y="4918191"/>
              <a:ext cx="8797450" cy="193981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pic>
        <p:nvPicPr>
          <p:cNvPr id="3" name="Football Heading (first Class Lever) - Jacques Robertson-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4816985" y="2836849"/>
            <a:ext cx="4383143" cy="24693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9512" y="1844824"/>
            <a:ext cx="4392488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A first-class lever system can be represented by the following diagram: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83439" y="2723927"/>
            <a:ext cx="3744416" cy="2756049"/>
          </a:xfrm>
          <a:prstGeom prst="roundRect">
            <a:avLst>
              <a:gd name="adj" fmla="val 595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1411908"/>
            <a:ext cx="889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Let’s take a look at first-class levers and see how they operate during sporting performance.</a:t>
            </a:r>
          </a:p>
        </p:txBody>
      </p:sp>
      <p:sp>
        <p:nvSpPr>
          <p:cNvPr id="9" name="Down Arrow 8"/>
          <p:cNvSpPr/>
          <p:nvPr/>
        </p:nvSpPr>
        <p:spPr>
          <a:xfrm>
            <a:off x="863588" y="3203111"/>
            <a:ext cx="288032" cy="43204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3424301" y="3203111"/>
            <a:ext cx="288032" cy="43204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2159732" y="3707167"/>
            <a:ext cx="504056" cy="432048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2220" y="283377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 Condensed" panose="02000000000000000000" pitchFamily="2" charset="0"/>
              </a:rPr>
              <a:t>Effort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61710" y="4124699"/>
            <a:ext cx="919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Fulcrum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03848" y="2833779"/>
            <a:ext cx="68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 Condensed" panose="02000000000000000000" pitchFamily="2" charset="0"/>
              </a:rPr>
              <a:t>Load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63588" y="3692651"/>
            <a:ext cx="288032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25600" y="4715279"/>
            <a:ext cx="1586160" cy="0"/>
          </a:xfrm>
          <a:prstGeom prst="straightConnector1">
            <a:avLst/>
          </a:prstGeom>
          <a:ln w="38100">
            <a:prstDash val="sysDot"/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406783" y="5105504"/>
            <a:ext cx="1337125" cy="0"/>
          </a:xfrm>
          <a:prstGeom prst="straightConnector1">
            <a:avLst/>
          </a:prstGeom>
          <a:ln w="38100">
            <a:prstDash val="sysDot"/>
            <a:headEnd type="arrow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168630" y="4718198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boto Condensed" panose="02000000000000000000" pitchFamily="2" charset="0"/>
              </a:rPr>
              <a:t>Effort arm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83004" y="5108423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boto Condensed" panose="02000000000000000000" pitchFamily="2" charset="0"/>
              </a:rPr>
              <a:t>Load arm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9512" y="5666239"/>
            <a:ext cx="4232577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The forces are evenly balanced and a wide range of movement can be produced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0" y="-20326"/>
            <a:ext cx="9144000" cy="1433102"/>
            <a:chOff x="0" y="-20326"/>
            <a:chExt cx="9144000" cy="1433102"/>
          </a:xfrm>
        </p:grpSpPr>
        <p:sp>
          <p:nvSpPr>
            <p:cNvPr id="22" name="Rectangle 21"/>
            <p:cNvSpPr/>
            <p:nvPr/>
          </p:nvSpPr>
          <p:spPr>
            <a:xfrm>
              <a:off x="0" y="-20326"/>
              <a:ext cx="9144000" cy="4639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>
            <a:xfrm>
              <a:off x="107504" y="549500"/>
              <a:ext cx="8892988" cy="8632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sz="5400" b="1" dirty="0" smtClean="0">
                  <a:solidFill>
                    <a:schemeClr val="tx1">
                      <a:alpha val="9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First-class </a:t>
              </a:r>
              <a:r>
                <a:rPr lang="en-GB" sz="5400" b="1" dirty="0">
                  <a:solidFill>
                    <a:schemeClr val="tx1">
                      <a:alpha val="9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Lever</a:t>
              </a:r>
            </a:p>
          </p:txBody>
        </p:sp>
      </p:grpSp>
      <p:sp>
        <p:nvSpPr>
          <p:cNvPr id="27" name="Title 1"/>
          <p:cNvSpPr txBox="1">
            <a:spLocks/>
          </p:cNvSpPr>
          <p:nvPr/>
        </p:nvSpPr>
        <p:spPr>
          <a:xfrm>
            <a:off x="3851920" y="44624"/>
            <a:ext cx="514857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Levers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79512" y="-27384"/>
            <a:ext cx="822748" cy="561356"/>
            <a:chOff x="179512" y="-12676"/>
            <a:chExt cx="822748" cy="561356"/>
          </a:xfrm>
        </p:grpSpPr>
        <p:sp>
          <p:nvSpPr>
            <p:cNvPr id="34" name="TextBox 33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179512" y="188640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2019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3</a:t>
            </a:fld>
            <a:endParaRPr lang="en-GB" dirty="0"/>
          </a:p>
        </p:txBody>
      </p: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664167" y="-55165"/>
            <a:ext cx="8540750" cy="6940550"/>
            <a:chOff x="583271" y="42867"/>
            <a:chExt cx="9232725" cy="7502525"/>
          </a:xfrm>
        </p:grpSpPr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2" name="Picture 41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173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3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  <p:bldP spid="28" grpId="0" animBg="1"/>
      <p:bldP spid="6" grpId="0"/>
      <p:bldP spid="9" grpId="0" animBg="1"/>
      <p:bldP spid="11" grpId="0" animBg="1"/>
      <p:bldP spid="10" grpId="0" animBg="1"/>
      <p:bldP spid="13" grpId="0"/>
      <p:bldP spid="14" grpId="0"/>
      <p:bldP spid="15" grpId="0"/>
      <p:bldP spid="25" grpId="0"/>
      <p:bldP spid="26" grpId="0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4" y="4869160"/>
            <a:ext cx="9144004" cy="2016224"/>
            <a:chOff x="-3" y="4918191"/>
            <a:chExt cx="8797451" cy="1939810"/>
          </a:xfrm>
        </p:grpSpPr>
        <p:pic>
          <p:nvPicPr>
            <p:cNvPr id="28" name="Picture Placeholder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" t="54361" r="2952" b="15495"/>
            <a:stretch/>
          </p:blipFill>
          <p:spPr>
            <a:xfrm>
              <a:off x="5206" y="5013175"/>
              <a:ext cx="8792242" cy="1836755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 rot="10800000" flipV="1">
              <a:off x="-3" y="4918191"/>
              <a:ext cx="8797450" cy="193981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79512" y="1862268"/>
            <a:ext cx="3924436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A second-class lever system can be represented by the following diagram: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79512" y="2780928"/>
            <a:ext cx="3744416" cy="2756049"/>
          </a:xfrm>
          <a:prstGeom prst="roundRect">
            <a:avLst>
              <a:gd name="adj" fmla="val 422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403484"/>
            <a:ext cx="8820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Let’s take a look at second-class levers and see how they operate during sporting performance.</a:t>
            </a:r>
          </a:p>
        </p:txBody>
      </p:sp>
      <p:sp>
        <p:nvSpPr>
          <p:cNvPr id="7" name="Down Arrow 6"/>
          <p:cNvSpPr/>
          <p:nvPr/>
        </p:nvSpPr>
        <p:spPr>
          <a:xfrm>
            <a:off x="3327655" y="3212977"/>
            <a:ext cx="288032" cy="43204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1905239" y="3212977"/>
            <a:ext cx="288032" cy="43204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377534" y="3717033"/>
            <a:ext cx="504056" cy="432048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5836" y="2843645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Effort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512" y="4134565"/>
            <a:ext cx="96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Fulcrum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18683" y="2843645"/>
            <a:ext cx="78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Load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75556" y="3702517"/>
            <a:ext cx="288032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37568" y="4725145"/>
            <a:ext cx="2934103" cy="0"/>
          </a:xfrm>
          <a:prstGeom prst="straightConnector1">
            <a:avLst/>
          </a:prstGeom>
          <a:ln w="38100">
            <a:prstDash val="sysDot"/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99205" y="4728064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boto Condensed" panose="02000000000000000000" pitchFamily="2" charset="0"/>
              </a:rPr>
              <a:t>Effort arm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77868" y="5154274"/>
            <a:ext cx="1437848" cy="0"/>
          </a:xfrm>
          <a:prstGeom prst="straightConnector1">
            <a:avLst/>
          </a:prstGeom>
          <a:ln w="38100">
            <a:prstDash val="sysDot"/>
            <a:headEnd type="arrow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54089" y="5157193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boto Condensed" panose="02000000000000000000" pitchFamily="2" charset="0"/>
              </a:rPr>
              <a:t>Load arm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9512" y="5738247"/>
            <a:ext cx="7344816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These levers are at a </a:t>
            </a:r>
            <a:r>
              <a:rPr lang="en-GB" b="1" dirty="0"/>
              <a:t>mechanical advantage </a:t>
            </a:r>
            <a:r>
              <a:rPr lang="en-GB" dirty="0"/>
              <a:t>because the effort arm is greater than the load arm.  This allows large loads to be moved with minimal effort.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35392" y="2811686"/>
            <a:ext cx="1584176" cy="1620203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Roboto Condensed" panose="02000000000000000000" pitchFamily="2" charset="0"/>
              </a:rPr>
              <a:t>However, this occurs slowly and within a limited range of motion!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0" y="-20326"/>
            <a:ext cx="9144000" cy="1433102"/>
            <a:chOff x="0" y="-20326"/>
            <a:chExt cx="9144000" cy="1433102"/>
          </a:xfrm>
        </p:grpSpPr>
        <p:sp>
          <p:nvSpPr>
            <p:cNvPr id="22" name="Rectangle 21"/>
            <p:cNvSpPr/>
            <p:nvPr/>
          </p:nvSpPr>
          <p:spPr>
            <a:xfrm>
              <a:off x="0" y="-20326"/>
              <a:ext cx="9144000" cy="4639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  <p:sp>
          <p:nvSpPr>
            <p:cNvPr id="25" name="Title 1"/>
            <p:cNvSpPr txBox="1">
              <a:spLocks/>
            </p:cNvSpPr>
            <p:nvPr/>
          </p:nvSpPr>
          <p:spPr>
            <a:xfrm>
              <a:off x="107504" y="549500"/>
              <a:ext cx="8892988" cy="8632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sz="5400" b="1" dirty="0" smtClean="0">
                  <a:solidFill>
                    <a:schemeClr val="tx1">
                      <a:alpha val="9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Second-</a:t>
              </a:r>
              <a:r>
                <a:rPr lang="en-GB" sz="5400" b="1" dirty="0">
                  <a:solidFill>
                    <a:schemeClr val="tx1">
                      <a:alpha val="9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c</a:t>
              </a:r>
              <a:r>
                <a:rPr lang="en-GB" sz="5400" b="1" dirty="0" smtClean="0">
                  <a:solidFill>
                    <a:schemeClr val="tx1">
                      <a:alpha val="9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lass </a:t>
              </a:r>
              <a:r>
                <a:rPr lang="en-GB" sz="5400" b="1" dirty="0">
                  <a:solidFill>
                    <a:schemeClr val="tx1">
                      <a:alpha val="9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Lever</a:t>
              </a:r>
            </a:p>
          </p:txBody>
        </p:sp>
      </p:grpSp>
      <p:sp>
        <p:nvSpPr>
          <p:cNvPr id="26" name="Title 1"/>
          <p:cNvSpPr txBox="1">
            <a:spLocks/>
          </p:cNvSpPr>
          <p:nvPr/>
        </p:nvSpPr>
        <p:spPr>
          <a:xfrm>
            <a:off x="3851920" y="44624"/>
            <a:ext cx="514857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Levers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79512" y="-27384"/>
            <a:ext cx="822748" cy="561356"/>
            <a:chOff x="179512" y="-12676"/>
            <a:chExt cx="822748" cy="561356"/>
          </a:xfrm>
        </p:grpSpPr>
        <p:sp>
          <p:nvSpPr>
            <p:cNvPr id="31" name="TextBox 30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32" name="Title 1"/>
            <p:cNvSpPr txBox="1">
              <a:spLocks/>
            </p:cNvSpPr>
            <p:nvPr/>
          </p:nvSpPr>
          <p:spPr>
            <a:xfrm>
              <a:off x="179512" y="188640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2019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3" name="Vertical Jump (second Class Lever) - Adam Howells-5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11923"/>
          <a:stretch/>
        </p:blipFill>
        <p:spPr>
          <a:xfrm rot="5400000">
            <a:off x="3978786" y="2568868"/>
            <a:ext cx="3596342" cy="230038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664167" y="-55165"/>
            <a:ext cx="8540750" cy="6940550"/>
            <a:chOff x="583271" y="42867"/>
            <a:chExt cx="9232725" cy="7502525"/>
          </a:xfrm>
        </p:grpSpPr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9" name="Picture 38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9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0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129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7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  <p:bldP spid="19" grpId="0" animBg="1"/>
      <p:bldP spid="5" grpId="0"/>
      <p:bldP spid="7" grpId="0" animBg="1"/>
      <p:bldP spid="8" grpId="0" animBg="1"/>
      <p:bldP spid="9" grpId="0" animBg="1"/>
      <p:bldP spid="10" grpId="0"/>
      <p:bldP spid="11" grpId="0"/>
      <p:bldP spid="12" grpId="0"/>
      <p:bldP spid="15" grpId="0"/>
      <p:bldP spid="18" grpId="0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4" y="4869160"/>
            <a:ext cx="9144004" cy="2016224"/>
            <a:chOff x="-3" y="4918191"/>
            <a:chExt cx="8797451" cy="1939810"/>
          </a:xfrm>
        </p:grpSpPr>
        <p:pic>
          <p:nvPicPr>
            <p:cNvPr id="30" name="Picture Placeholder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" t="54361" r="2952" b="15495"/>
            <a:stretch/>
          </p:blipFill>
          <p:spPr>
            <a:xfrm>
              <a:off x="5206" y="5013175"/>
              <a:ext cx="8792242" cy="1836755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 rot="10800000" flipV="1">
              <a:off x="-3" y="4918191"/>
              <a:ext cx="8797450" cy="1939810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pic>
        <p:nvPicPr>
          <p:cNvPr id="4" name="Bicepcurl - Adam Howells-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2550983"/>
            <a:ext cx="3403753" cy="19146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51520" y="1866367"/>
            <a:ext cx="7022140" cy="40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A third-class lever system can be represented by the following diagram: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51520" y="2545159"/>
            <a:ext cx="3919368" cy="2756049"/>
          </a:xfrm>
          <a:prstGeom prst="roundRect">
            <a:avLst>
              <a:gd name="adj" fmla="val 699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360130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Let’s take a look at third-class levers and see how they operate during sporting performance.</a:t>
            </a:r>
          </a:p>
        </p:txBody>
      </p:sp>
      <p:sp>
        <p:nvSpPr>
          <p:cNvPr id="9" name="Down Arrow 8"/>
          <p:cNvSpPr/>
          <p:nvPr/>
        </p:nvSpPr>
        <p:spPr>
          <a:xfrm>
            <a:off x="2040626" y="3046297"/>
            <a:ext cx="288032" cy="43204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3289400" y="3046297"/>
            <a:ext cx="288032" cy="43204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476659" y="3550353"/>
            <a:ext cx="504056" cy="432048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08807" y="2676965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Effort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8636" y="3967885"/>
            <a:ext cx="1004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Fulcrum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83062" y="2676965"/>
            <a:ext cx="70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 Condensed" panose="02000000000000000000" pitchFamily="2" charset="0"/>
              </a:rPr>
              <a:t>Load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728687" y="3535837"/>
            <a:ext cx="288032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90699" y="4558465"/>
            <a:ext cx="1493943" cy="0"/>
          </a:xfrm>
          <a:prstGeom prst="straightConnector1">
            <a:avLst/>
          </a:prstGeom>
          <a:ln w="38100">
            <a:prstDash val="sysDot"/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94830" y="4572465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boto Condensed" panose="02000000000000000000" pitchFamily="2" charset="0"/>
              </a:rPr>
              <a:t>Effort arm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30999" y="4987594"/>
            <a:ext cx="2878008" cy="0"/>
          </a:xfrm>
          <a:prstGeom prst="straightConnector1">
            <a:avLst/>
          </a:prstGeom>
          <a:ln w="38100">
            <a:prstDash val="sysDot"/>
            <a:headEnd type="arrow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718797" y="4990513"/>
            <a:ext cx="90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boto Condensed" panose="02000000000000000000" pitchFamily="2" charset="0"/>
              </a:rPr>
              <a:t>Load arm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1520" y="5473875"/>
            <a:ext cx="6768752" cy="10215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These levers are at a </a:t>
            </a:r>
            <a:r>
              <a:rPr lang="en-GB" b="1" dirty="0">
                <a:latin typeface="Roboto Condensed" panose="02000000000000000000" pitchFamily="2" charset="0"/>
              </a:rPr>
              <a:t>mechanical disadvantage </a:t>
            </a:r>
            <a:r>
              <a:rPr lang="en-GB" dirty="0">
                <a:latin typeface="Roboto Condensed" panose="02000000000000000000" pitchFamily="2" charset="0"/>
              </a:rPr>
              <a:t>because the load arm is larger than the effort arm.</a:t>
            </a:r>
            <a:r>
              <a:rPr lang="en-GB" b="1" dirty="0">
                <a:latin typeface="Roboto Condensed" panose="02000000000000000000" pitchFamily="2" charset="0"/>
              </a:rPr>
              <a:t> </a:t>
            </a:r>
            <a:r>
              <a:rPr lang="en-GB" dirty="0">
                <a:latin typeface="Roboto Condensed" panose="02000000000000000000" pitchFamily="2" charset="0"/>
              </a:rPr>
              <a:t>This allows loads to be moved at a high velocity over a large range of motion.</a:t>
            </a:r>
            <a:endParaRPr lang="en-GB" b="1" dirty="0">
              <a:latin typeface="Roboto Condensed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05464" y="4871856"/>
            <a:ext cx="1652372" cy="1634490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However, this requires a large effort in order to move a small load!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0" y="-20326"/>
            <a:ext cx="9144000" cy="1433102"/>
            <a:chOff x="0" y="-20326"/>
            <a:chExt cx="9144000" cy="1433102"/>
          </a:xfrm>
        </p:grpSpPr>
        <p:sp>
          <p:nvSpPr>
            <p:cNvPr id="22" name="Rectangle 21"/>
            <p:cNvSpPr/>
            <p:nvPr/>
          </p:nvSpPr>
          <p:spPr>
            <a:xfrm>
              <a:off x="0" y="-20326"/>
              <a:ext cx="9144000" cy="4639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  <p:sp>
          <p:nvSpPr>
            <p:cNvPr id="26" name="Title 1"/>
            <p:cNvSpPr txBox="1">
              <a:spLocks/>
            </p:cNvSpPr>
            <p:nvPr/>
          </p:nvSpPr>
          <p:spPr>
            <a:xfrm>
              <a:off x="107504" y="549500"/>
              <a:ext cx="8892988" cy="86327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en-GB" sz="5400" b="1" dirty="0" smtClean="0">
                  <a:solidFill>
                    <a:schemeClr val="tx1">
                      <a:alpha val="9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Third-class </a:t>
              </a:r>
              <a:r>
                <a:rPr lang="en-GB" sz="5400" b="1" dirty="0">
                  <a:solidFill>
                    <a:schemeClr val="tx1">
                      <a:alpha val="9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Lever</a:t>
              </a:r>
            </a:p>
          </p:txBody>
        </p:sp>
      </p:grpSp>
      <p:sp>
        <p:nvSpPr>
          <p:cNvPr id="28" name="Title 1"/>
          <p:cNvSpPr txBox="1">
            <a:spLocks/>
          </p:cNvSpPr>
          <p:nvPr/>
        </p:nvSpPr>
        <p:spPr>
          <a:xfrm>
            <a:off x="3851920" y="44624"/>
            <a:ext cx="514857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Levers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79512" y="-27384"/>
            <a:ext cx="822748" cy="561356"/>
            <a:chOff x="179512" y="-12676"/>
            <a:chExt cx="822748" cy="561356"/>
          </a:xfrm>
        </p:grpSpPr>
        <p:sp>
          <p:nvSpPr>
            <p:cNvPr id="32" name="TextBox 31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561356"/>
            </a:xfrm>
            <a:prstGeom prst="rect">
              <a:avLst/>
            </a:prstGeom>
            <a:solidFill>
              <a:srgbClr val="4B716F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33" name="Title 1"/>
            <p:cNvSpPr txBox="1">
              <a:spLocks/>
            </p:cNvSpPr>
            <p:nvPr/>
          </p:nvSpPr>
          <p:spPr>
            <a:xfrm>
              <a:off x="179512" y="188640"/>
              <a:ext cx="822748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Learn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2019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5</a:t>
            </a:fld>
            <a:endParaRPr lang="en-GB" dirty="0"/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664167" y="-55165"/>
            <a:ext cx="8540750" cy="6940550"/>
            <a:chOff x="583271" y="42867"/>
            <a:chExt cx="9232725" cy="7502525"/>
          </a:xfrm>
        </p:grpSpPr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0" name="Picture 39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0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41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947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  <p:bldP spid="23" grpId="0" animBg="1"/>
      <p:bldP spid="7" grpId="0"/>
      <p:bldP spid="9" grpId="0" animBg="1"/>
      <p:bldP spid="10" grpId="0" animBg="1"/>
      <p:bldP spid="11" grpId="0" animBg="1"/>
      <p:bldP spid="12" grpId="0"/>
      <p:bldP spid="13" grpId="0"/>
      <p:bldP spid="14" grpId="0"/>
      <p:bldP spid="17" grpId="0"/>
      <p:bldP spid="20" grpId="0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4"/>
          <a:stretch/>
        </p:blipFill>
        <p:spPr>
          <a:xfrm>
            <a:off x="0" y="450325"/>
            <a:ext cx="9144000" cy="641028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10800000" flipV="1">
            <a:off x="-1868" y="349005"/>
            <a:ext cx="9145868" cy="6508995"/>
          </a:xfrm>
          <a:prstGeom prst="rect">
            <a:avLst/>
          </a:prstGeom>
          <a:gradFill flip="none" rotWithShape="1">
            <a:gsLst>
              <a:gs pos="4000">
                <a:schemeClr val="accent5">
                  <a:lumMod val="0"/>
                  <a:lumOff val="100000"/>
                </a:schemeClr>
              </a:gs>
              <a:gs pos="100000">
                <a:schemeClr val="bg1"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8938" y="609026"/>
            <a:ext cx="3291186" cy="2856428"/>
          </a:xfrm>
          <a:prstGeom prst="wedgeEllipseCallou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Roboto Condensed" panose="02000000000000000000" pitchFamily="2" charset="0"/>
              </a:defRPr>
            </a:lvl1pPr>
          </a:lstStyle>
          <a:p>
            <a:r>
              <a:rPr lang="en-GB" b="0" dirty="0"/>
              <a:t>How does an athlete’s height improve the effectiveness of a lever system, and how would this benefit performance in a sport such as tennis?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09756" y="2083273"/>
            <a:ext cx="2848592" cy="2466915"/>
          </a:xfrm>
          <a:prstGeom prst="wedgeEllipseCallout">
            <a:avLst>
              <a:gd name="adj1" fmla="val 32667"/>
              <a:gd name="adj2" fmla="val 5367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Roboto Condensed" panose="02000000000000000000" pitchFamily="2" charset="0"/>
              </a:defRPr>
            </a:lvl1pPr>
          </a:lstStyle>
          <a:p>
            <a:r>
              <a:rPr lang="en-GB" b="0" dirty="0"/>
              <a:t>What type of lever system occurs when a bat is used to strike a ball, and how does this affect performance?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5736" y="4327470"/>
            <a:ext cx="3796116" cy="1687890"/>
          </a:xfrm>
          <a:prstGeom prst="wedgeEllipseCallou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Roboto Condensed" panose="02000000000000000000" pitchFamily="2" charset="0"/>
              </a:defRPr>
            </a:lvl1pPr>
          </a:lstStyle>
          <a:p>
            <a:r>
              <a:rPr lang="en-GB" b="0" dirty="0"/>
              <a:t>What are the benefits of having a mechanical advantage at the foot during a long-distance run?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851920" y="44624"/>
            <a:ext cx="514857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Levers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22834" y="-27011"/>
            <a:ext cx="936104" cy="1620000"/>
            <a:chOff x="122834" y="-12676"/>
            <a:chExt cx="936104" cy="1620000"/>
          </a:xfrm>
        </p:grpSpPr>
        <p:sp>
          <p:nvSpPr>
            <p:cNvPr id="23" name="TextBox 22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162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24" name="Title 1"/>
            <p:cNvSpPr txBox="1">
              <a:spLocks/>
            </p:cNvSpPr>
            <p:nvPr/>
          </p:nvSpPr>
          <p:spPr>
            <a:xfrm>
              <a:off x="122834" y="1225972"/>
              <a:ext cx="936104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discuss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2019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6</a:t>
            </a:fld>
            <a:endParaRPr lang="en-GB" dirty="0"/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664167" y="-55165"/>
            <a:ext cx="8540750" cy="6940550"/>
            <a:chOff x="583271" y="42867"/>
            <a:chExt cx="9232725" cy="7502525"/>
          </a:xfrm>
        </p:grpSpPr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1" name="Picture 20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-1868" y="4979426"/>
            <a:ext cx="9145868" cy="1878574"/>
            <a:chOff x="-1868" y="4979426"/>
            <a:chExt cx="9145868" cy="187857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18" t="60285" r="6133" b="26868"/>
            <a:stretch/>
          </p:blipFill>
          <p:spPr>
            <a:xfrm>
              <a:off x="-1868" y="5013176"/>
              <a:ext cx="9145868" cy="1844824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 rot="10800000" flipV="1">
              <a:off x="-1868" y="4979426"/>
              <a:ext cx="9145868" cy="1878574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pic>
        <p:nvPicPr>
          <p:cNvPr id="3" name="Bicep Curl 2 - Lucy Palmer-4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1103" r="15029"/>
          <a:stretch/>
        </p:blipFill>
        <p:spPr>
          <a:xfrm rot="5400000">
            <a:off x="2730090" y="3088779"/>
            <a:ext cx="2584778" cy="19690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Exercise (press Up) - Adam Howells-1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99783" y="3007487"/>
            <a:ext cx="3537704" cy="19899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Football Heading (first Class Lever) - Jacques Robertson-21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36748" t="28121" r="36967" b="13796"/>
          <a:stretch/>
        </p:blipFill>
        <p:spPr>
          <a:xfrm rot="5400000">
            <a:off x="456508" y="2572841"/>
            <a:ext cx="1998558" cy="24880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058938" y="620688"/>
            <a:ext cx="6253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Identify which of the following videos is showing a first-, second- and third-class lever system, and then draw the load, effort and fulcrum onto the screenshot of each action on your worksheet.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2254" y="912921"/>
            <a:ext cx="1336003" cy="56185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Click on the answer buttons to reveal the answers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91880" y="2131903"/>
            <a:ext cx="1152128" cy="408623"/>
          </a:xfrm>
          <a:prstGeom prst="roundRect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Roboto Condensed" panose="02000000000000000000" pitchFamily="2" charset="0"/>
              </a:rPr>
              <a:t>Answer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7584" y="2131903"/>
            <a:ext cx="1152128" cy="408623"/>
          </a:xfrm>
          <a:prstGeom prst="roundRect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Roboto Condensed" panose="02000000000000000000" pitchFamily="2" charset="0"/>
              </a:rPr>
              <a:t>Answer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60232" y="2348880"/>
            <a:ext cx="1152128" cy="408623"/>
          </a:xfrm>
          <a:prstGeom prst="roundRect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Roboto Condensed" panose="02000000000000000000" pitchFamily="2" charset="0"/>
              </a:rPr>
              <a:t>Answer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16136" y="5068488"/>
            <a:ext cx="2921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Roboto Condensed" panose="02000000000000000000" pitchFamily="2" charset="0"/>
              </a:rPr>
              <a:t>Second-class lever system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11665" y="4146643"/>
            <a:ext cx="102581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Fulcrum</a:t>
            </a:r>
            <a:endParaRPr lang="en-GB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90216" y="3271616"/>
            <a:ext cx="102581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Load</a:t>
            </a:r>
            <a:endParaRPr lang="en-GB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78988" y="3238958"/>
            <a:ext cx="102581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Effort</a:t>
            </a:r>
            <a:endParaRPr lang="en-GB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11877" y="4256368"/>
            <a:ext cx="102581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Load</a:t>
            </a:r>
            <a:endParaRPr lang="en-GB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69692" y="4097387"/>
            <a:ext cx="102581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Fulcrum</a:t>
            </a:r>
            <a:endParaRPr lang="en-GB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66464" y="3778105"/>
            <a:ext cx="102581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Effort</a:t>
            </a:r>
            <a:endParaRPr lang="en-GB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85974" y="3203385"/>
            <a:ext cx="102581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Load</a:t>
            </a:r>
            <a:endParaRPr lang="en-GB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7708" y="3779560"/>
            <a:ext cx="102581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Effort</a:t>
            </a:r>
            <a:endParaRPr lang="en-GB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8760" y="3629972"/>
            <a:ext cx="102581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Fulcrum</a:t>
            </a:r>
            <a:endParaRPr lang="en-GB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71800" y="5390162"/>
            <a:ext cx="2486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Roboto Condensed" panose="02000000000000000000" pitchFamily="2" charset="0"/>
              </a:rPr>
              <a:t>Third-class lever system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8264" y="4877221"/>
            <a:ext cx="2306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Roboto Condensed" panose="02000000000000000000" pitchFamily="2" charset="0"/>
              </a:rPr>
              <a:t>First-class lever system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3851920" y="44624"/>
            <a:ext cx="514857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Levers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44" y="1359472"/>
            <a:ext cx="372318" cy="586584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22834" y="-27011"/>
            <a:ext cx="936104" cy="1728000"/>
            <a:chOff x="122834" y="-12676"/>
            <a:chExt cx="936104" cy="1728000"/>
          </a:xfrm>
        </p:grpSpPr>
        <p:sp>
          <p:nvSpPr>
            <p:cNvPr id="37" name="TextBox 36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1728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39" name="Title 1"/>
            <p:cNvSpPr txBox="1">
              <a:spLocks/>
            </p:cNvSpPr>
            <p:nvPr/>
          </p:nvSpPr>
          <p:spPr>
            <a:xfrm>
              <a:off x="122834" y="1359707"/>
              <a:ext cx="936104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8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activity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2019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20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96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1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54" repeatCount="indefinite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868" y="4979426"/>
            <a:ext cx="9145868" cy="1878574"/>
            <a:chOff x="-1868" y="4979426"/>
            <a:chExt cx="9145868" cy="187857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18" t="60285" r="6133" b="26868"/>
            <a:stretch/>
          </p:blipFill>
          <p:spPr>
            <a:xfrm>
              <a:off x="-1868" y="5013176"/>
              <a:ext cx="9145868" cy="1844824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 rot="10800000" flipV="1">
              <a:off x="-1868" y="4979426"/>
              <a:ext cx="9145868" cy="1878574"/>
            </a:xfrm>
            <a:prstGeom prst="rect">
              <a:avLst/>
            </a:prstGeom>
            <a:gradFill flip="none" rotWithShape="1">
              <a:gsLst>
                <a:gs pos="4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95028" y="1100444"/>
            <a:ext cx="5493196" cy="64633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tabLst>
                <a:tab pos="7808913" algn="r"/>
              </a:tabLst>
            </a:pPr>
            <a:r>
              <a:rPr lang="en-GB" b="1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Which </a:t>
            </a:r>
            <a:r>
              <a:rPr lang="en-GB" b="1" dirty="0">
                <a:solidFill>
                  <a:schemeClr val="tx1"/>
                </a:solidFill>
                <a:latin typeface="Roboto Condensed" panose="02000000000000000000" pitchFamily="2" charset="0"/>
              </a:rPr>
              <a:t>statement </a:t>
            </a:r>
            <a:r>
              <a:rPr lang="en-GB" b="1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describes mechanical advantage of a second-class lever?</a:t>
            </a:r>
            <a:r>
              <a:rPr lang="en-GB" b="1" dirty="0">
                <a:solidFill>
                  <a:schemeClr val="tx1"/>
                </a:solidFill>
                <a:latin typeface="Roboto Condensed" panose="02000000000000000000" pitchFamily="2" charset="0"/>
              </a:rPr>
              <a:t>	(1 mark)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1719" y="2903001"/>
            <a:ext cx="41951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/>
            <a:r>
              <a:rPr lang="en-GB" b="1" dirty="0">
                <a:latin typeface="Roboto Condensed" panose="02000000000000000000" pitchFamily="2" charset="0"/>
              </a:rPr>
              <a:t>A.	</a:t>
            </a:r>
            <a:r>
              <a:rPr lang="en-GB" i="1" dirty="0" smtClean="0">
                <a:latin typeface="Roboto Condensed" panose="02000000000000000000" pitchFamily="2" charset="0"/>
              </a:rPr>
              <a:t>Large range of motion</a:t>
            </a:r>
            <a:endParaRPr lang="en-GB" i="1" dirty="0">
              <a:latin typeface="Roboto Condensed" panose="02000000000000000000" pitchFamily="2" charset="0"/>
            </a:endParaRPr>
          </a:p>
          <a:p>
            <a:pPr marL="355600" indent="-355600"/>
            <a:endParaRPr lang="en-GB" b="1" dirty="0">
              <a:latin typeface="Roboto Condensed" panose="02000000000000000000" pitchFamily="2" charset="0"/>
            </a:endParaRPr>
          </a:p>
          <a:p>
            <a:pPr marL="355600" indent="-355600"/>
            <a:r>
              <a:rPr lang="en-GB" b="1" dirty="0">
                <a:latin typeface="Roboto Condensed" panose="02000000000000000000" pitchFamily="2" charset="0"/>
              </a:rPr>
              <a:t>B.	</a:t>
            </a:r>
            <a:r>
              <a:rPr lang="en-GB" i="1" dirty="0" smtClean="0">
                <a:latin typeface="Roboto Condensed" panose="02000000000000000000" pitchFamily="2" charset="0"/>
              </a:rPr>
              <a:t>Large loads can be moved quickly</a:t>
            </a:r>
            <a:endParaRPr lang="en-GB" i="1" dirty="0">
              <a:latin typeface="Roboto Condensed" panose="02000000000000000000" pitchFamily="2" charset="0"/>
            </a:endParaRPr>
          </a:p>
          <a:p>
            <a:pPr marL="355600" indent="-355600"/>
            <a:endParaRPr lang="en-GB" b="1" dirty="0">
              <a:latin typeface="Roboto Condensed" panose="02000000000000000000" pitchFamily="2" charset="0"/>
            </a:endParaRPr>
          </a:p>
          <a:p>
            <a:pPr marL="355600" indent="-355600"/>
            <a:r>
              <a:rPr lang="en-GB" b="1" dirty="0">
                <a:latin typeface="Roboto Condensed" panose="02000000000000000000" pitchFamily="2" charset="0"/>
              </a:rPr>
              <a:t>C.	</a:t>
            </a:r>
            <a:r>
              <a:rPr lang="en-GB" i="1" dirty="0" smtClean="0">
                <a:latin typeface="Roboto Condensed" panose="02000000000000000000" pitchFamily="2" charset="0"/>
              </a:rPr>
              <a:t>Resistance arm is longer than force arm</a:t>
            </a:r>
          </a:p>
          <a:p>
            <a:pPr marL="355600" indent="-355600"/>
            <a:endParaRPr lang="en-GB" b="1" i="1" dirty="0" smtClean="0">
              <a:latin typeface="Roboto Condensed" panose="02000000000000000000" pitchFamily="2" charset="0"/>
            </a:endParaRPr>
          </a:p>
          <a:p>
            <a:pPr marL="355600" indent="-355600"/>
            <a:r>
              <a:rPr lang="en-GB" b="1" dirty="0" smtClean="0">
                <a:latin typeface="Roboto Condensed" panose="02000000000000000000" pitchFamily="2" charset="0"/>
              </a:rPr>
              <a:t>D</a:t>
            </a:r>
            <a:r>
              <a:rPr lang="en-GB" b="1" dirty="0">
                <a:latin typeface="Roboto Condensed" panose="02000000000000000000" pitchFamily="2" charset="0"/>
              </a:rPr>
              <a:t>.	</a:t>
            </a:r>
            <a:r>
              <a:rPr lang="en-GB" i="1" dirty="0">
                <a:latin typeface="Roboto Condensed" panose="02000000000000000000" pitchFamily="2" charset="0"/>
              </a:rPr>
              <a:t>L</a:t>
            </a:r>
            <a:r>
              <a:rPr lang="en-GB" i="1" dirty="0" smtClean="0">
                <a:latin typeface="Roboto Condensed" panose="02000000000000000000" pitchFamily="2" charset="0"/>
              </a:rPr>
              <a:t>arge </a:t>
            </a:r>
            <a:r>
              <a:rPr lang="en-GB" i="1" dirty="0">
                <a:latin typeface="Roboto Condensed" panose="02000000000000000000" pitchFamily="2" charset="0"/>
              </a:rPr>
              <a:t>loads </a:t>
            </a:r>
            <a:r>
              <a:rPr lang="en-GB" i="1" dirty="0" smtClean="0">
                <a:latin typeface="Roboto Condensed" panose="02000000000000000000" pitchFamily="2" charset="0"/>
              </a:rPr>
              <a:t>can be moved with force</a:t>
            </a:r>
            <a:endParaRPr lang="en-GB" i="1" dirty="0">
              <a:latin typeface="Roboto Condensed" panose="02000000000000000000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20503" y="2877182"/>
            <a:ext cx="320422" cy="3105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20503" y="3445164"/>
            <a:ext cx="320422" cy="3105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20503" y="4013146"/>
            <a:ext cx="320422" cy="3105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820503" y="4581128"/>
            <a:ext cx="320422" cy="3105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pic>
        <p:nvPicPr>
          <p:cNvPr id="24" name="Picture 2" descr="Image result for ti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61"/>
          <a:stretch/>
        </p:blipFill>
        <p:spPr bwMode="auto">
          <a:xfrm>
            <a:off x="4788024" y="4562634"/>
            <a:ext cx="385380" cy="50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tick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8"/>
          <a:stretch/>
        </p:blipFill>
        <p:spPr bwMode="auto">
          <a:xfrm>
            <a:off x="4829093" y="3404588"/>
            <a:ext cx="303242" cy="50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Image result for tick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8"/>
          <a:stretch/>
        </p:blipFill>
        <p:spPr bwMode="auto">
          <a:xfrm>
            <a:off x="4829093" y="3983759"/>
            <a:ext cx="303242" cy="50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tick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8"/>
          <a:stretch/>
        </p:blipFill>
        <p:spPr bwMode="auto">
          <a:xfrm>
            <a:off x="4829093" y="2837888"/>
            <a:ext cx="303242" cy="50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272413" y="4551741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That’s correct!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72413" y="3415777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That’s incorrect; have another go.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72413" y="3983759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That’s incorrect; have another go.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72413" y="2847795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That’s incorrect; have another go.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29586" y="829372"/>
            <a:ext cx="1432971" cy="37457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Click on the answer that you think is correct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-20326"/>
            <a:ext cx="9144000" cy="46396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3851920" y="44624"/>
            <a:ext cx="5148572" cy="499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18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Levers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22834" y="-27011"/>
            <a:ext cx="936104" cy="1728000"/>
            <a:chOff x="122834" y="-12676"/>
            <a:chExt cx="936104" cy="1728000"/>
          </a:xfrm>
        </p:grpSpPr>
        <p:sp>
          <p:nvSpPr>
            <p:cNvPr id="46" name="TextBox 45">
              <a:hlinkClick r:id="" action="ppaction://noaction"/>
            </p:cNvPr>
            <p:cNvSpPr txBox="1"/>
            <p:nvPr/>
          </p:nvSpPr>
          <p:spPr>
            <a:xfrm>
              <a:off x="179512" y="-12676"/>
              <a:ext cx="822748" cy="172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r"/>
              <a:endParaRPr lang="en-GB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haroni" pitchFamily="2" charset="-79"/>
              </a:endParaRPr>
            </a:p>
          </p:txBody>
        </p:sp>
        <p:sp>
          <p:nvSpPr>
            <p:cNvPr id="47" name="Title 1"/>
            <p:cNvSpPr txBox="1">
              <a:spLocks/>
            </p:cNvSpPr>
            <p:nvPr/>
          </p:nvSpPr>
          <p:spPr>
            <a:xfrm>
              <a:off x="122834" y="855651"/>
              <a:ext cx="936104" cy="3554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n-GB" sz="16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Lato Medium" panose="020F0502020204030203" pitchFamily="34" charset="0"/>
                </a:rPr>
                <a:t>Exam-style Question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622" y="1072408"/>
            <a:ext cx="372318" cy="58658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2019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8</a:t>
            </a:fld>
            <a:endParaRPr lang="en-GB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28" grpId="0"/>
      <p:bldP spid="29" grpId="0"/>
      <p:bldP spid="30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8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2687</TotalTime>
  <Words>847</Words>
  <Application>Microsoft Office PowerPoint</Application>
  <PresentationFormat>On-screen Show (4:3)</PresentationFormat>
  <Paragraphs>151</Paragraphs>
  <Slides>8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Calibri</vt:lpstr>
      <vt:lpstr>Lato Heavy</vt:lpstr>
      <vt:lpstr>Aharoni</vt:lpstr>
      <vt:lpstr>Lato Light</vt:lpstr>
      <vt:lpstr>Arial</vt:lpstr>
      <vt:lpstr>Roboto Condensed Light</vt:lpstr>
      <vt:lpstr>Times New Roman</vt:lpstr>
      <vt:lpstr>Calibri Light</vt:lpstr>
      <vt:lpstr>Palatino Linotype</vt:lpstr>
      <vt:lpstr>Lato Medium</vt:lpstr>
      <vt:lpstr>Century Gothic</vt:lpstr>
      <vt:lpstr>Roboto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Applied Anatomy and Exercise Physiology</dc:title>
  <dc:creator>Adam Howells</dc:creator>
  <cp:lastModifiedBy>Natasha Andrew</cp:lastModifiedBy>
  <cp:revision>265</cp:revision>
  <dcterms:created xsi:type="dcterms:W3CDTF">2016-05-10T20:25:22Z</dcterms:created>
  <dcterms:modified xsi:type="dcterms:W3CDTF">2023-05-17T12:43:23Z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AA9AA81F-D2FA-4DD5-A91A-B7E9E68A24C5</vt:lpwstr>
  </property>
  <property fmtid="{D5CDD505-2E9C-101B-9397-08002B2CF9AE}" pid="3" name="ArticulatePath">
    <vt:lpwstr>PP25_Levers</vt:lpwstr>
  </property>
</Properties>
</file>