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25" r:id="rId1"/>
  </p:sldMasterIdLst>
  <p:notesMasterIdLst>
    <p:notesMasterId r:id="rId17"/>
  </p:notesMasterIdLst>
  <p:handoutMasterIdLst>
    <p:handoutMasterId r:id="rId18"/>
  </p:handoutMasterIdLst>
  <p:sldIdLst>
    <p:sldId id="345" r:id="rId2"/>
    <p:sldId id="346" r:id="rId3"/>
    <p:sldId id="347" r:id="rId4"/>
    <p:sldId id="348" r:id="rId5"/>
    <p:sldId id="349" r:id="rId6"/>
    <p:sldId id="350" r:id="rId7"/>
    <p:sldId id="351" r:id="rId8"/>
    <p:sldId id="352" r:id="rId9"/>
    <p:sldId id="353" r:id="rId10"/>
    <p:sldId id="354" r:id="rId11"/>
    <p:sldId id="355" r:id="rId12"/>
    <p:sldId id="356" r:id="rId13"/>
    <p:sldId id="357" r:id="rId14"/>
    <p:sldId id="358" r:id="rId15"/>
    <p:sldId id="359" r:id="rId16"/>
  </p:sldIdLst>
  <p:sldSz cx="9144000" cy="6858000" type="screen4x3"/>
  <p:notesSz cx="6797675" cy="9926638"/>
  <p:embeddedFontLst>
    <p:embeddedFont>
      <p:font typeface="Roboto" pitchFamily="2" charset="0"/>
      <p:regular r:id="rId19"/>
      <p:bold r:id="rId20"/>
      <p:italic r:id="rId21"/>
      <p:boldItalic r:id="rId22"/>
    </p:embeddedFont>
    <p:embeddedFont>
      <p:font typeface="Roboto Condensed Light" panose="02000000000000000000" pitchFamily="2" charset="0"/>
      <p:regular r:id="rId23"/>
      <p:italic r:id="rId24"/>
    </p:embeddedFont>
    <p:embeddedFont>
      <p:font typeface="Aharoni" panose="02010803020104030203" pitchFamily="2" charset="-79"/>
      <p:bold r:id="rId25"/>
    </p:embeddedFont>
    <p:embeddedFont>
      <p:font typeface="Segoe Print" panose="02000600000000000000" pitchFamily="2" charset="0"/>
      <p:regular r:id="rId26"/>
      <p:bold r:id="rId27"/>
    </p:embeddedFont>
    <p:embeddedFont>
      <p:font typeface="Lato Heavy" panose="020F0502020204030203" pitchFamily="34" charset="0"/>
      <p:bold r:id="rId28"/>
      <p:boldItalic r:id="rId29"/>
    </p:embeddedFont>
    <p:embeddedFont>
      <p:font typeface="Calibri Light" panose="020F0302020204030204" pitchFamily="34" charset="0"/>
      <p:regular r:id="rId30"/>
      <p:italic r:id="rId31"/>
    </p:embeddedFont>
    <p:embeddedFont>
      <p:font typeface="Roboto Condensed" panose="02000000000000000000" pitchFamily="2" charset="0"/>
      <p:regular r:id="rId32"/>
      <p:bold r:id="rId33"/>
      <p:italic r:id="rId34"/>
      <p:boldItalic r:id="rId35"/>
    </p:embeddedFont>
    <p:embeddedFont>
      <p:font typeface="Palatino Linotype" panose="02040502050505030304"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Lato Light" panose="020F0502020204030203" pitchFamily="34" charset="0"/>
      <p:regular r:id="rId48"/>
      <p:italic r:id="rId49"/>
    </p:embeddedFont>
    <p:embeddedFont>
      <p:font typeface="Lato Medium" panose="020F0502020204030203" pitchFamily="34" charset="0"/>
      <p:regular r:id="rId50"/>
      <p:italic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22"/>
    <a:srgbClr val="FF8181"/>
    <a:srgbClr val="B989FF"/>
    <a:srgbClr val="00FF00"/>
    <a:srgbClr val="9966FF"/>
    <a:srgbClr val="3898F0"/>
    <a:srgbClr val="FFCC00"/>
    <a:srgbClr val="FFFF66"/>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79" autoAdjust="0"/>
    <p:restoredTop sz="80572" autoAdjust="0"/>
  </p:normalViewPr>
  <p:slideViewPr>
    <p:cSldViewPr>
      <p:cViewPr varScale="1">
        <p:scale>
          <a:sx n="103" d="100"/>
          <a:sy n="103" d="100"/>
        </p:scale>
        <p:origin x="1992" y="108"/>
      </p:cViewPr>
      <p:guideLst>
        <p:guide orient="horz" pos="2160"/>
        <p:guide pos="2880"/>
      </p:guideLst>
    </p:cSldViewPr>
  </p:slideViewPr>
  <p:notesTextViewPr>
    <p:cViewPr>
      <p:scale>
        <a:sx n="200" d="100"/>
        <a:sy n="200" d="100"/>
      </p:scale>
      <p:origin x="0" y="0"/>
    </p:cViewPr>
  </p:notesTextViewPr>
  <p:sorterViewPr>
    <p:cViewPr varScale="1">
      <p:scale>
        <a:sx n="100" d="100"/>
        <a:sy n="100" d="100"/>
      </p:scale>
      <p:origin x="0" y="0"/>
    </p:cViewPr>
  </p:sorterViewPr>
  <p:notesViewPr>
    <p:cSldViewPr>
      <p:cViewPr varScale="1">
        <p:scale>
          <a:sx n="76" d="100"/>
          <a:sy n="76" d="100"/>
        </p:scale>
        <p:origin x="330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3.fntdata"/><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slide" Target="../slides/slide9.xml"/></Relationships>
</file>

<file path=ppt/diagrams/_rels/data2.xml.rels><?xml version="1.0" encoding="UTF-8" standalone="yes"?>
<Relationships xmlns="http://schemas.openxmlformats.org/package/2006/relationships"><Relationship Id="rId1"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B1C56-E0BE-4C9B-9CD7-417B69B67331}" type="doc">
      <dgm:prSet loTypeId="urn:microsoft.com/office/officeart/2005/8/layout/hProcess9" loCatId="process" qsTypeId="urn:microsoft.com/office/officeart/2005/8/quickstyle/simple5" qsCatId="simple" csTypeId="urn:microsoft.com/office/officeart/2005/8/colors/colorful5" csCatId="colorful" phldr="1"/>
      <dgm:spPr/>
      <dgm:t>
        <a:bodyPr/>
        <a:lstStyle/>
        <a:p>
          <a:endParaRPr lang="en-GB"/>
        </a:p>
      </dgm:t>
    </dgm:pt>
    <dgm:pt modelId="{E02AF9AC-35F9-4682-9B16-EDD6C0EE69AE}">
      <dgm:prSet/>
      <dgm:spPr/>
      <dgm:t>
        <a:bodyPr/>
        <a:lstStyle/>
        <a:p>
          <a:pPr rtl="0"/>
          <a:r>
            <a:rPr lang="en-GB" b="1" dirty="0" smtClean="0"/>
            <a:t>Move onto chronic injuries</a:t>
          </a:r>
          <a:endParaRPr lang="en-GB"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946D486-6B45-4127-AF67-6280BE8A2EFD}" type="parTrans" cxnId="{DEF45D63-3FBA-4879-9C68-976B53A798D4}">
      <dgm:prSet/>
      <dgm:spPr/>
      <dgm:t>
        <a:bodyPr/>
        <a:lstStyle/>
        <a:p>
          <a:endParaRPr lang="en-GB"/>
        </a:p>
      </dgm:t>
    </dgm:pt>
    <dgm:pt modelId="{6A4BA8DB-25B9-45CD-BF85-94E48301F93C}" type="sibTrans" cxnId="{DEF45D63-3FBA-4879-9C68-976B53A798D4}">
      <dgm:prSet/>
      <dgm:spPr/>
      <dgm:t>
        <a:bodyPr/>
        <a:lstStyle/>
        <a:p>
          <a:endParaRPr lang="en-GB"/>
        </a:p>
      </dgm:t>
    </dgm:pt>
    <dgm:pt modelId="{710B89BB-F866-4158-A1C3-797A89BC261A}" type="pres">
      <dgm:prSet presAssocID="{AF0B1C56-E0BE-4C9B-9CD7-417B69B67331}" presName="CompostProcess" presStyleCnt="0">
        <dgm:presLayoutVars>
          <dgm:dir/>
          <dgm:resizeHandles val="exact"/>
        </dgm:presLayoutVars>
      </dgm:prSet>
      <dgm:spPr/>
      <dgm:t>
        <a:bodyPr/>
        <a:lstStyle/>
        <a:p>
          <a:endParaRPr lang="en-GB"/>
        </a:p>
      </dgm:t>
    </dgm:pt>
    <dgm:pt modelId="{5A4F5851-8F03-4C23-A485-38678EF9B1D4}" type="pres">
      <dgm:prSet presAssocID="{AF0B1C56-E0BE-4C9B-9CD7-417B69B67331}" presName="arrow" presStyleLbl="bgShp" presStyleIdx="0" presStyleCnt="1" custLinFactNeighborX="-2344" custLinFactNeighborY="307"/>
      <dgm:spPr/>
      <dgm:t>
        <a:bodyPr/>
        <a:lstStyle/>
        <a:p>
          <a:endParaRPr lang="en-GB"/>
        </a:p>
      </dgm:t>
    </dgm:pt>
    <dgm:pt modelId="{58940291-3503-43B9-8D4E-FE8B5E3552DA}" type="pres">
      <dgm:prSet presAssocID="{AF0B1C56-E0BE-4C9B-9CD7-417B69B67331}" presName="linearProcess" presStyleCnt="0"/>
      <dgm:spPr/>
      <dgm:t>
        <a:bodyPr/>
        <a:lstStyle/>
        <a:p>
          <a:endParaRPr lang="en-GB"/>
        </a:p>
      </dgm:t>
    </dgm:pt>
    <dgm:pt modelId="{DA2F8863-EDF7-4567-9276-A50EFA64CA6E}" type="pres">
      <dgm:prSet presAssocID="{E02AF9AC-35F9-4682-9B16-EDD6C0EE69AE}" presName="textNode" presStyleLbl="node1" presStyleIdx="0" presStyleCnt="1" custLinFactNeighborX="-21154">
        <dgm:presLayoutVars>
          <dgm:bulletEnabled val="1"/>
        </dgm:presLayoutVars>
      </dgm:prSet>
      <dgm:spPr/>
      <dgm:t>
        <a:bodyPr/>
        <a:lstStyle/>
        <a:p>
          <a:endParaRPr lang="en-GB"/>
        </a:p>
      </dgm:t>
    </dgm:pt>
  </dgm:ptLst>
  <dgm:cxnLst>
    <dgm:cxn modelId="{F5F4869F-F5D3-429D-A7FC-B8644BDCD4BA}" type="presOf" srcId="{AF0B1C56-E0BE-4C9B-9CD7-417B69B67331}" destId="{710B89BB-F866-4158-A1C3-797A89BC261A}" srcOrd="0" destOrd="0" presId="urn:microsoft.com/office/officeart/2005/8/layout/hProcess9"/>
    <dgm:cxn modelId="{44D7772A-AEC3-49BA-B8E5-B520D7472DCB}" type="presOf" srcId="{E02AF9AC-35F9-4682-9B16-EDD6C0EE69AE}" destId="{DA2F8863-EDF7-4567-9276-A50EFA64CA6E}" srcOrd="0" destOrd="0" presId="urn:microsoft.com/office/officeart/2005/8/layout/hProcess9"/>
    <dgm:cxn modelId="{DEF45D63-3FBA-4879-9C68-976B53A798D4}" srcId="{AF0B1C56-E0BE-4C9B-9CD7-417B69B67331}" destId="{E02AF9AC-35F9-4682-9B16-EDD6C0EE69AE}" srcOrd="0" destOrd="0" parTransId="{B946D486-6B45-4127-AF67-6280BE8A2EFD}" sibTransId="{6A4BA8DB-25B9-45CD-BF85-94E48301F93C}"/>
    <dgm:cxn modelId="{EC1212F1-0239-4EB5-80D1-15CCF938E4C3}" type="presParOf" srcId="{710B89BB-F866-4158-A1C3-797A89BC261A}" destId="{5A4F5851-8F03-4C23-A485-38678EF9B1D4}" srcOrd="0" destOrd="0" presId="urn:microsoft.com/office/officeart/2005/8/layout/hProcess9"/>
    <dgm:cxn modelId="{FC8521D0-31C8-4F61-B7B6-81C9EFDC6750}" type="presParOf" srcId="{710B89BB-F866-4158-A1C3-797A89BC261A}" destId="{58940291-3503-43B9-8D4E-FE8B5E3552DA}" srcOrd="1" destOrd="0" presId="urn:microsoft.com/office/officeart/2005/8/layout/hProcess9"/>
    <dgm:cxn modelId="{12F9EF47-362F-446F-B484-4D61C693242D}" type="presParOf" srcId="{58940291-3503-43B9-8D4E-FE8B5E3552DA}" destId="{DA2F8863-EDF7-4567-9276-A50EFA64CA6E}" srcOrd="0"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0B1C56-E0BE-4C9B-9CD7-417B69B67331}" type="doc">
      <dgm:prSet loTypeId="urn:microsoft.com/office/officeart/2005/8/layout/hProcess9" loCatId="process" qsTypeId="urn:microsoft.com/office/officeart/2005/8/quickstyle/simple5" qsCatId="simple" csTypeId="urn:microsoft.com/office/officeart/2005/8/colors/colorful5" csCatId="colorful" phldr="1"/>
      <dgm:spPr/>
      <dgm:t>
        <a:bodyPr/>
        <a:lstStyle/>
        <a:p>
          <a:endParaRPr lang="en-GB"/>
        </a:p>
      </dgm:t>
    </dgm:pt>
    <dgm:pt modelId="{E02AF9AC-35F9-4682-9B16-EDD6C0EE69AE}">
      <dgm:prSet/>
      <dgm:spPr/>
      <dgm:t>
        <a:bodyPr/>
        <a:lstStyle/>
        <a:p>
          <a:pPr rtl="0"/>
          <a:r>
            <a:rPr lang="en-GB" dirty="0" smtClean="0"/>
            <a:t>Move on to injury prevention</a:t>
          </a:r>
          <a:endParaRPr lang="en-GB"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946D486-6B45-4127-AF67-6280BE8A2EFD}" type="parTrans" cxnId="{DEF45D63-3FBA-4879-9C68-976B53A798D4}">
      <dgm:prSet/>
      <dgm:spPr/>
      <dgm:t>
        <a:bodyPr/>
        <a:lstStyle/>
        <a:p>
          <a:endParaRPr lang="en-GB"/>
        </a:p>
      </dgm:t>
    </dgm:pt>
    <dgm:pt modelId="{6A4BA8DB-25B9-45CD-BF85-94E48301F93C}" type="sibTrans" cxnId="{DEF45D63-3FBA-4879-9C68-976B53A798D4}">
      <dgm:prSet/>
      <dgm:spPr/>
      <dgm:t>
        <a:bodyPr/>
        <a:lstStyle/>
        <a:p>
          <a:endParaRPr lang="en-GB"/>
        </a:p>
      </dgm:t>
    </dgm:pt>
    <dgm:pt modelId="{710B89BB-F866-4158-A1C3-797A89BC261A}" type="pres">
      <dgm:prSet presAssocID="{AF0B1C56-E0BE-4C9B-9CD7-417B69B67331}" presName="CompostProcess" presStyleCnt="0">
        <dgm:presLayoutVars>
          <dgm:dir/>
          <dgm:resizeHandles val="exact"/>
        </dgm:presLayoutVars>
      </dgm:prSet>
      <dgm:spPr/>
      <dgm:t>
        <a:bodyPr/>
        <a:lstStyle/>
        <a:p>
          <a:endParaRPr lang="en-GB"/>
        </a:p>
      </dgm:t>
    </dgm:pt>
    <dgm:pt modelId="{5A4F5851-8F03-4C23-A485-38678EF9B1D4}" type="pres">
      <dgm:prSet presAssocID="{AF0B1C56-E0BE-4C9B-9CD7-417B69B67331}" presName="arrow" presStyleLbl="bgShp" presStyleIdx="0" presStyleCnt="1" custLinFactNeighborX="7108" custLinFactNeighborY="-1414"/>
      <dgm:spPr/>
      <dgm:t>
        <a:bodyPr/>
        <a:lstStyle/>
        <a:p>
          <a:endParaRPr lang="en-GB"/>
        </a:p>
      </dgm:t>
    </dgm:pt>
    <dgm:pt modelId="{58940291-3503-43B9-8D4E-FE8B5E3552DA}" type="pres">
      <dgm:prSet presAssocID="{AF0B1C56-E0BE-4C9B-9CD7-417B69B67331}" presName="linearProcess" presStyleCnt="0"/>
      <dgm:spPr/>
      <dgm:t>
        <a:bodyPr/>
        <a:lstStyle/>
        <a:p>
          <a:endParaRPr lang="en-GB"/>
        </a:p>
      </dgm:t>
    </dgm:pt>
    <dgm:pt modelId="{DA2F8863-EDF7-4567-9276-A50EFA64CA6E}" type="pres">
      <dgm:prSet presAssocID="{E02AF9AC-35F9-4682-9B16-EDD6C0EE69AE}" presName="textNode" presStyleLbl="node1" presStyleIdx="0" presStyleCnt="1">
        <dgm:presLayoutVars>
          <dgm:bulletEnabled val="1"/>
        </dgm:presLayoutVars>
      </dgm:prSet>
      <dgm:spPr/>
      <dgm:t>
        <a:bodyPr/>
        <a:lstStyle/>
        <a:p>
          <a:endParaRPr lang="en-GB"/>
        </a:p>
      </dgm:t>
    </dgm:pt>
  </dgm:ptLst>
  <dgm:cxnLst>
    <dgm:cxn modelId="{0A5FDCA6-5CFE-45AA-A570-EEDF8023D51C}" type="presOf" srcId="{E02AF9AC-35F9-4682-9B16-EDD6C0EE69AE}" destId="{DA2F8863-EDF7-4567-9276-A50EFA64CA6E}" srcOrd="0" destOrd="0" presId="urn:microsoft.com/office/officeart/2005/8/layout/hProcess9"/>
    <dgm:cxn modelId="{54582D6B-DEBE-4B13-9D89-AFCF108D700E}" type="presOf" srcId="{AF0B1C56-E0BE-4C9B-9CD7-417B69B67331}" destId="{710B89BB-F866-4158-A1C3-797A89BC261A}" srcOrd="0" destOrd="0" presId="urn:microsoft.com/office/officeart/2005/8/layout/hProcess9"/>
    <dgm:cxn modelId="{DEF45D63-3FBA-4879-9C68-976B53A798D4}" srcId="{AF0B1C56-E0BE-4C9B-9CD7-417B69B67331}" destId="{E02AF9AC-35F9-4682-9B16-EDD6C0EE69AE}" srcOrd="0" destOrd="0" parTransId="{B946D486-6B45-4127-AF67-6280BE8A2EFD}" sibTransId="{6A4BA8DB-25B9-45CD-BF85-94E48301F93C}"/>
    <dgm:cxn modelId="{AC672E53-FB72-4A76-841C-879EBD69E3DA}" type="presParOf" srcId="{710B89BB-F866-4158-A1C3-797A89BC261A}" destId="{5A4F5851-8F03-4C23-A485-38678EF9B1D4}" srcOrd="0" destOrd="0" presId="urn:microsoft.com/office/officeart/2005/8/layout/hProcess9"/>
    <dgm:cxn modelId="{E9EDF2A7-9598-4D32-95FA-A49A0B82DF9F}" type="presParOf" srcId="{710B89BB-F866-4158-A1C3-797A89BC261A}" destId="{58940291-3503-43B9-8D4E-FE8B5E3552DA}" srcOrd="1" destOrd="0" presId="urn:microsoft.com/office/officeart/2005/8/layout/hProcess9"/>
    <dgm:cxn modelId="{4B95FA5E-8BC8-4E10-852B-4FD702872D2D}" type="presParOf" srcId="{58940291-3503-43B9-8D4E-FE8B5E3552DA}" destId="{DA2F8863-EDF7-4567-9276-A50EFA64CA6E}" srcOrd="0"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5851-8F03-4C23-A485-38678EF9B1D4}">
      <dsp:nvSpPr>
        <dsp:cNvPr id="0" name=""/>
        <dsp:cNvSpPr/>
      </dsp:nvSpPr>
      <dsp:spPr>
        <a:xfrm>
          <a:off x="94209" y="0"/>
          <a:ext cx="1453963" cy="117565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A2F8863-EDF7-4567-9276-A50EFA64CA6E}">
      <dsp:nvSpPr>
        <dsp:cNvPr id="0" name=""/>
        <dsp:cNvSpPr/>
      </dsp:nvSpPr>
      <dsp:spPr>
        <a:xfrm>
          <a:off x="117392" y="352697"/>
          <a:ext cx="1037017" cy="47026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GB" sz="1100" b="1" kern="1200" dirty="0" smtClean="0"/>
            <a:t>Move onto chronic injuries</a:t>
          </a:r>
          <a:endParaRPr lang="en-GB" sz="1100" b="1" kern="1200" dirty="0"/>
        </a:p>
      </dsp:txBody>
      <dsp:txXfrm>
        <a:off x="140348" y="375653"/>
        <a:ext cx="991105" cy="424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5851-8F03-4C23-A485-38678EF9B1D4}">
      <dsp:nvSpPr>
        <dsp:cNvPr id="0" name=""/>
        <dsp:cNvSpPr/>
      </dsp:nvSpPr>
      <dsp:spPr>
        <a:xfrm>
          <a:off x="231638" y="0"/>
          <a:ext cx="1453963" cy="117565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A2F8863-EDF7-4567-9276-A50EFA64CA6E}">
      <dsp:nvSpPr>
        <dsp:cNvPr id="0" name=""/>
        <dsp:cNvSpPr/>
      </dsp:nvSpPr>
      <dsp:spPr>
        <a:xfrm>
          <a:off x="299345" y="352697"/>
          <a:ext cx="1111854" cy="47026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GB" sz="1100" kern="1200" dirty="0" smtClean="0"/>
            <a:t>Move on to injury prevention</a:t>
          </a:r>
          <a:endParaRPr lang="en-GB" sz="1100" kern="1200" dirty="0"/>
        </a:p>
      </dsp:txBody>
      <dsp:txXfrm>
        <a:off x="322301" y="375653"/>
        <a:ext cx="1065942" cy="4243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latin typeface="Roboto Condensed" panose="02000000000000000000" pitchFamily="2" charset="0"/>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0D6878A-9329-435F-ADCB-0144115172E1}" type="datetimeFigureOut">
              <a:rPr lang="en-GB" smtClean="0">
                <a:latin typeface="Roboto Condensed" panose="02000000000000000000" pitchFamily="2" charset="0"/>
              </a:rPr>
              <a:t>17/05/2023</a:t>
            </a:fld>
            <a:endParaRPr lang="en-GB" dirty="0">
              <a:latin typeface="Roboto Condensed" panose="02000000000000000000" pitchFamily="2" charset="0"/>
            </a:endParaRP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D0EA8CE-90DE-4747-AD72-8FEE56D4F893}" type="slidenum">
              <a:rPr lang="en-GB" smtClean="0">
                <a:latin typeface="Roboto Condensed" panose="02000000000000000000" pitchFamily="2" charset="0"/>
              </a:rPr>
              <a:t>‹#›</a:t>
            </a:fld>
            <a:endParaRPr lang="en-GB" dirty="0">
              <a:latin typeface="Roboto Condensed" panose="02000000000000000000" pitchFamily="2" charset="0"/>
            </a:endParaRP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0485" y="709686"/>
            <a:ext cx="6336704" cy="4753541"/>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302493" y="5676581"/>
            <a:ext cx="6264696" cy="328271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b="1">
                <a:latin typeface="Roboto Condensed" panose="02000000000000000000" pitchFamily="2" charset="0"/>
              </a:defRPr>
            </a:lvl1pPr>
          </a:lstStyle>
          <a:p>
            <a:fld id="{8C5E9862-D56C-4F44-BE50-9B69531FB6F9}" type="slidenum">
              <a:rPr lang="en-GB" smtClean="0"/>
              <a:pPr/>
              <a:t>‹#›</a:t>
            </a:fld>
            <a:endParaRPr lang="en-GB" dirty="0"/>
          </a:p>
        </p:txBody>
      </p:sp>
      <p:sp>
        <p:nvSpPr>
          <p:cNvPr id="3" name="TextBox 2"/>
          <p:cNvSpPr txBox="1"/>
          <p:nvPr/>
        </p:nvSpPr>
        <p:spPr>
          <a:xfrm>
            <a:off x="158477" y="9522860"/>
            <a:ext cx="28083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smtClean="0">
                <a:latin typeface="Roboto Condensed" panose="02000000000000000000" pitchFamily="2" charset="0"/>
                <a:ea typeface="Roboto Condensed" panose="02000000000000000000" pitchFamily="2" charset="0"/>
                <a:cs typeface="Roboto" panose="02000000000000000000" pitchFamily="2" charset="0"/>
              </a:rPr>
              <a:t>Combined PowerPoint 1</a:t>
            </a:r>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Roboto Condensed" panose="02000000000000000000" pitchFamily="2" charset="0"/>
        <a:ea typeface="+mn-ea"/>
        <a:cs typeface="+mn-cs"/>
      </a:defRPr>
    </a:lvl1pPr>
    <a:lvl2pPr marL="457200" algn="l" defTabSz="914400" rtl="0" eaLnBrk="1" latinLnBrk="0" hangingPunct="1">
      <a:defRPr sz="1800" kern="1200">
        <a:solidFill>
          <a:schemeClr val="tx1"/>
        </a:solidFill>
        <a:latin typeface="Roboto Condensed" panose="02000000000000000000" pitchFamily="2" charset="0"/>
        <a:ea typeface="+mn-ea"/>
        <a:cs typeface="+mn-cs"/>
      </a:defRPr>
    </a:lvl2pPr>
    <a:lvl3pPr marL="914400" algn="l" defTabSz="914400" rtl="0" eaLnBrk="1" latinLnBrk="0" hangingPunct="1">
      <a:defRPr sz="1800" kern="1200">
        <a:solidFill>
          <a:schemeClr val="tx1"/>
        </a:solidFill>
        <a:latin typeface="Roboto Condensed" panose="02000000000000000000" pitchFamily="2" charset="0"/>
        <a:ea typeface="+mn-ea"/>
        <a:cs typeface="+mn-cs"/>
      </a:defRPr>
    </a:lvl3pPr>
    <a:lvl4pPr marL="1371600" algn="l" defTabSz="914400" rtl="0" eaLnBrk="1" latinLnBrk="0" hangingPunct="1">
      <a:defRPr sz="1800" kern="1200">
        <a:solidFill>
          <a:schemeClr val="tx1"/>
        </a:solidFill>
        <a:latin typeface="Roboto Condensed" panose="02000000000000000000" pitchFamily="2" charset="0"/>
        <a:ea typeface="+mn-ea"/>
        <a:cs typeface="+mn-cs"/>
      </a:defRPr>
    </a:lvl4pPr>
    <a:lvl5pPr marL="1828800" algn="l" defTabSz="914400" rtl="0" eaLnBrk="1" latinLnBrk="0" hangingPunct="1">
      <a:defRPr sz="18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664554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Discuss how athletes can control their training to prevent injuries.</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157374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Explain that extrinsic means ‘from outside of the body’ (e.g. not associated with their bodies).</a:t>
            </a:r>
          </a:p>
          <a:p>
            <a:pPr marL="228600" indent="-228600">
              <a:buFont typeface="+mj-lt"/>
              <a:buAutoNum type="arabicPeriod"/>
            </a:pPr>
            <a:r>
              <a:rPr lang="en-GB" baseline="0" dirty="0" smtClean="0"/>
              <a:t>Reveal each of the relevant extrinsic factors.</a:t>
            </a:r>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11</a:t>
            </a:fld>
            <a:endParaRPr lang="en-GB" dirty="0"/>
          </a:p>
        </p:txBody>
      </p:sp>
    </p:spTree>
    <p:extLst>
      <p:ext uri="{BB962C8B-B14F-4D97-AF65-F5344CB8AC3E}">
        <p14:creationId xmlns:p14="http://schemas.microsoft.com/office/powerpoint/2010/main" val="31712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Watch the video about warm-ups.</a:t>
            </a:r>
          </a:p>
          <a:p>
            <a:pPr marL="228600" indent="-228600">
              <a:buFont typeface="+mj-lt"/>
              <a:buAutoNum type="arabicPeriod"/>
            </a:pPr>
            <a:r>
              <a:rPr lang="en-GB" baseline="0" dirty="0" smtClean="0"/>
              <a:t>Engage the class in a discussion about the effectiveness of warming up before taking part in physical activity.</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12</a:t>
            </a:fld>
            <a:endParaRPr lang="en-GB" dirty="0"/>
          </a:p>
        </p:txBody>
      </p:sp>
    </p:spTree>
    <p:extLst>
      <p:ext uri="{BB962C8B-B14F-4D97-AF65-F5344CB8AC3E}">
        <p14:creationId xmlns:p14="http://schemas.microsoft.com/office/powerpoint/2010/main" val="147312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lstStyle/>
          <a:p>
            <a:r>
              <a:rPr lang="en-GB" dirty="0" smtClean="0"/>
              <a:t>Take this opportunity to reflect on what</a:t>
            </a:r>
            <a:r>
              <a:rPr lang="en-GB" baseline="0" dirty="0" smtClean="0"/>
              <a:t> has been learnt and how it impacts on the wider context of sport. </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13</a:t>
            </a:fld>
            <a:endParaRPr lang="en-GB" dirty="0"/>
          </a:p>
        </p:txBody>
      </p:sp>
    </p:spTree>
    <p:extLst>
      <p:ext uri="{BB962C8B-B14F-4D97-AF65-F5344CB8AC3E}">
        <p14:creationId xmlns:p14="http://schemas.microsoft.com/office/powerpoint/2010/main" val="2185817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14</a:t>
            </a:fld>
            <a:endParaRPr lang="en-GB" dirty="0"/>
          </a:p>
        </p:txBody>
      </p:sp>
    </p:spTree>
    <p:extLst>
      <p:ext uri="{BB962C8B-B14F-4D97-AF65-F5344CB8AC3E}">
        <p14:creationId xmlns:p14="http://schemas.microsoft.com/office/powerpoint/2010/main" val="3815925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dirty="0" smtClean="0"/>
              <a:t>Students to write</a:t>
            </a:r>
            <a:r>
              <a:rPr lang="en-GB" baseline="0" dirty="0" smtClean="0"/>
              <a:t> answers to questions on paper and check answers.</a:t>
            </a:r>
          </a:p>
          <a:p>
            <a:pPr marL="228600" indent="-228600">
              <a:buFont typeface="+mj-lt"/>
              <a:buAutoNum type="arabicPeriod"/>
            </a:pPr>
            <a:r>
              <a:rPr lang="en-GB" baseline="0" dirty="0" smtClean="0"/>
              <a:t>Click to reveal answers. Students to peer-mark or self-mark answers. </a:t>
            </a:r>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15</a:t>
            </a:fld>
            <a:endParaRPr lang="en-GB" dirty="0"/>
          </a:p>
        </p:txBody>
      </p:sp>
    </p:spTree>
    <p:extLst>
      <p:ext uri="{BB962C8B-B14F-4D97-AF65-F5344CB8AC3E}">
        <p14:creationId xmlns:p14="http://schemas.microsoft.com/office/powerpoint/2010/main" val="94662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Explain what an acute injury is.</a:t>
            </a:r>
          </a:p>
          <a:p>
            <a:pPr marL="228600" indent="-228600">
              <a:buFont typeface="+mj-lt"/>
              <a:buAutoNum type="arabicPeriod"/>
            </a:pPr>
            <a:r>
              <a:rPr lang="en-GB" baseline="0" dirty="0" smtClean="0"/>
              <a:t>Get students to think of examples of each type of injury, before heading to each relevant page.</a:t>
            </a:r>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429112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Discuss acute hard tissue injuries.</a:t>
            </a:r>
          </a:p>
          <a:p>
            <a:pPr marL="228600" indent="-228600">
              <a:buFont typeface="+mj-lt"/>
              <a:buAutoNum type="arabicPeriod"/>
            </a:pPr>
            <a:r>
              <a:rPr lang="en-GB" baseline="0" dirty="0" smtClean="0"/>
              <a:t>Get students to think of examples of how some of these injuries could be picked up in different sports.</a:t>
            </a:r>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3</a:t>
            </a:fld>
            <a:endParaRPr lang="en-GB" dirty="0"/>
          </a:p>
        </p:txBody>
      </p:sp>
    </p:spTree>
    <p:extLst>
      <p:ext uri="{BB962C8B-B14F-4D97-AF65-F5344CB8AC3E}">
        <p14:creationId xmlns:p14="http://schemas.microsoft.com/office/powerpoint/2010/main" val="267767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Discuss acute soft tissue injuries.</a:t>
            </a:r>
          </a:p>
          <a:p>
            <a:pPr marL="228600" indent="-228600">
              <a:buFont typeface="+mj-lt"/>
              <a:buAutoNum type="arabicPeriod"/>
            </a:pPr>
            <a:r>
              <a:rPr lang="en-GB" baseline="0" dirty="0" smtClean="0"/>
              <a:t>Get students to think of examples of how some of these injuries could be picked up in different sports.</a:t>
            </a:r>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4</a:t>
            </a:fld>
            <a:endParaRPr lang="en-GB" dirty="0"/>
          </a:p>
        </p:txBody>
      </p:sp>
    </p:spTree>
    <p:extLst>
      <p:ext uri="{BB962C8B-B14F-4D97-AF65-F5344CB8AC3E}">
        <p14:creationId xmlns:p14="http://schemas.microsoft.com/office/powerpoint/2010/main" val="41135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Discuss concussion.</a:t>
            </a:r>
          </a:p>
          <a:p>
            <a:pPr marL="228600" indent="-228600">
              <a:buFont typeface="+mj-lt"/>
              <a:buAutoNum type="arabicPeriod"/>
            </a:pPr>
            <a:r>
              <a:rPr lang="en-GB" baseline="0" dirty="0" smtClean="0"/>
              <a:t>Get students to think of examples of how concussion could be caused in different sports.</a:t>
            </a:r>
          </a:p>
          <a:p>
            <a:pPr marL="228600" indent="-228600">
              <a:buFont typeface="+mj-lt"/>
              <a:buAutoNum type="arabicPeriod"/>
            </a:pPr>
            <a:r>
              <a:rPr lang="en-GB" baseline="0" dirty="0" smtClean="0"/>
              <a:t>You can begin to consider how concussion can be prevented.</a:t>
            </a:r>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5</a:t>
            </a:fld>
            <a:endParaRPr lang="en-GB" dirty="0"/>
          </a:p>
        </p:txBody>
      </p:sp>
    </p:spTree>
    <p:extLst>
      <p:ext uri="{BB962C8B-B14F-4D97-AF65-F5344CB8AC3E}">
        <p14:creationId xmlns:p14="http://schemas.microsoft.com/office/powerpoint/2010/main" val="205012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Explain what a chronic injury is.</a:t>
            </a:r>
          </a:p>
          <a:p>
            <a:pPr marL="228600" indent="-228600">
              <a:buFont typeface="+mj-lt"/>
              <a:buAutoNum type="arabicPeriod"/>
            </a:pPr>
            <a:r>
              <a:rPr lang="en-GB" baseline="0" dirty="0" smtClean="0"/>
              <a:t>Get students to think of examples of each type of injury, before heading to each relevant page.</a:t>
            </a:r>
          </a:p>
          <a:p>
            <a:pPr marL="0" indent="0">
              <a:buFont typeface="+mj-lt"/>
              <a:buNone/>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6</a:t>
            </a:fld>
            <a:endParaRPr lang="en-GB" dirty="0"/>
          </a:p>
        </p:txBody>
      </p:sp>
    </p:spTree>
    <p:extLst>
      <p:ext uri="{BB962C8B-B14F-4D97-AF65-F5344CB8AC3E}">
        <p14:creationId xmlns:p14="http://schemas.microsoft.com/office/powerpoint/2010/main" val="354031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Discuss </a:t>
            </a:r>
            <a:r>
              <a:rPr lang="en-GB" sz="1800" kern="1200" dirty="0" smtClean="0">
                <a:solidFill>
                  <a:schemeClr val="tx1"/>
                </a:solidFill>
                <a:effectLst/>
                <a:latin typeface="Roboto Condensed" panose="02000000000000000000" pitchFamily="2" charset="0"/>
                <a:ea typeface="+mn-ea"/>
                <a:cs typeface="+mn-cs"/>
              </a:rPr>
              <a:t>chronic </a:t>
            </a:r>
            <a:r>
              <a:rPr lang="en-GB" baseline="0" dirty="0" smtClean="0"/>
              <a:t>hard tissue injuries.</a:t>
            </a:r>
          </a:p>
          <a:p>
            <a:pPr marL="228600" indent="-228600">
              <a:buFont typeface="+mj-lt"/>
              <a:buAutoNum type="arabicPeriod"/>
            </a:pPr>
            <a:r>
              <a:rPr lang="en-GB" baseline="0" dirty="0" smtClean="0"/>
              <a:t>Get students to think of examples of how some of these injuries could be picked up in different sports.</a:t>
            </a:r>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7</a:t>
            </a:fld>
            <a:endParaRPr lang="en-GB" dirty="0"/>
          </a:p>
        </p:txBody>
      </p:sp>
    </p:spTree>
    <p:extLst>
      <p:ext uri="{BB962C8B-B14F-4D97-AF65-F5344CB8AC3E}">
        <p14:creationId xmlns:p14="http://schemas.microsoft.com/office/powerpoint/2010/main" val="278363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Discuss </a:t>
            </a:r>
            <a:r>
              <a:rPr lang="en-GB" sz="1800" kern="1200" dirty="0" smtClean="0">
                <a:solidFill>
                  <a:schemeClr val="tx1"/>
                </a:solidFill>
                <a:effectLst/>
                <a:latin typeface="Roboto Condensed" panose="02000000000000000000" pitchFamily="2" charset="0"/>
                <a:ea typeface="+mn-ea"/>
                <a:cs typeface="+mn-cs"/>
              </a:rPr>
              <a:t>chronic </a:t>
            </a:r>
            <a:r>
              <a:rPr lang="en-GB" baseline="0" dirty="0" smtClean="0"/>
              <a:t>soft tissue injuries.</a:t>
            </a:r>
          </a:p>
          <a:p>
            <a:pPr marL="228600" indent="-228600">
              <a:buFont typeface="+mj-lt"/>
              <a:buAutoNum type="arabicPeriod"/>
            </a:pPr>
            <a:r>
              <a:rPr lang="en-GB" baseline="0" dirty="0" smtClean="0"/>
              <a:t>Get students to think of examples of how some of these injuries could be picked up in different sports.</a:t>
            </a:r>
          </a:p>
          <a:p>
            <a:pPr marL="228600" indent="-228600">
              <a:buFont typeface="+mj-lt"/>
              <a:buAutoNum type="arabicPeriod"/>
            </a:pPr>
            <a:endParaRPr lang="en-GB" b="1"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8</a:t>
            </a:fld>
            <a:endParaRPr lang="en-GB" dirty="0"/>
          </a:p>
        </p:txBody>
      </p:sp>
    </p:spTree>
    <p:extLst>
      <p:ext uri="{BB962C8B-B14F-4D97-AF65-F5344CB8AC3E}">
        <p14:creationId xmlns:p14="http://schemas.microsoft.com/office/powerpoint/2010/main" val="1986241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09613"/>
            <a:ext cx="6337300" cy="4752975"/>
          </a:xfr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smtClean="0"/>
              <a:t>Explain that intrinsic means ‘from within’ (e.g. factors associated with their bodies).</a:t>
            </a:r>
          </a:p>
          <a:p>
            <a:pPr marL="228600" indent="-228600">
              <a:buFont typeface="+mj-lt"/>
              <a:buAutoNum type="arabicPeriod"/>
            </a:pPr>
            <a:r>
              <a:rPr lang="en-GB" baseline="0" dirty="0" smtClean="0"/>
              <a:t>Reveal each of the relevant intrinsic factors.</a:t>
            </a:r>
          </a:p>
          <a:p>
            <a:pPr marL="0" indent="0">
              <a:buFont typeface="+mj-lt"/>
              <a:buNone/>
            </a:pPr>
            <a:endParaRPr lang="en-GB" baseline="0" dirty="0" smtClean="0"/>
          </a:p>
          <a:p>
            <a:pPr marL="228600" indent="-228600">
              <a:buFont typeface="+mj-lt"/>
              <a:buAutoNum type="arabicPeriod"/>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pPr/>
              <a:t>9</a:t>
            </a:fld>
            <a:endParaRPr lang="en-GB" dirty="0"/>
          </a:p>
        </p:txBody>
      </p:sp>
    </p:spTree>
    <p:extLst>
      <p:ext uri="{BB962C8B-B14F-4D97-AF65-F5344CB8AC3E}">
        <p14:creationId xmlns:p14="http://schemas.microsoft.com/office/powerpoint/2010/main" val="390061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10014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97215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64390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84280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00679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688553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44247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7299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19821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56261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DB27B1-FBD3-4834-B3FF-1A4D69978FDA}" type="datetimeFigureOut">
              <a:rPr lang="en-GB" smtClean="0"/>
              <a:pPr/>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44891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33DB27B1-FBD3-4834-B3FF-1A4D69978FDA}" type="datetimeFigureOut">
              <a:rPr lang="en-GB" smtClean="0"/>
              <a:pPr/>
              <a:t>17/05/2023</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Roboto Condensed" panose="02000000000000000000" pitchFamily="2" charset="0"/>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351262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31.pn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0.jpeg"/><Relationship Id="rId11" Type="http://schemas.openxmlformats.org/officeDocument/2006/relationships/image" Target="../media/image6.png"/><Relationship Id="rId5" Type="http://schemas.openxmlformats.org/officeDocument/2006/relationships/image" Target="../media/image29.jpeg"/><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hyperlink" Target="http://zzed.uk/8772-y-4-12" TargetMode="Externa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4.jpg"/><Relationship Id="rId5" Type="http://schemas.openxmlformats.org/officeDocument/2006/relationships/image" Target="../media/image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diagramData" Target="../diagrams/data1.xml"/><Relationship Id="rId1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4.jpeg"/><Relationship Id="rId12" Type="http://schemas.openxmlformats.org/officeDocument/2006/relationships/slide" Target="slide6.xml"/><Relationship Id="rId17" Type="http://schemas.microsoft.com/office/2007/relationships/diagramDrawing" Target="../diagrams/drawing1.xml"/><Relationship Id="rId2" Type="http://schemas.openxmlformats.org/officeDocument/2006/relationships/slideLayout" Target="../slideLayouts/slideLayout7.xml"/><Relationship Id="rId16" Type="http://schemas.openxmlformats.org/officeDocument/2006/relationships/diagramColors" Target="../diagrams/colors1.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slide" Target="slide3.xml"/><Relationship Id="rId5" Type="http://schemas.openxmlformats.org/officeDocument/2006/relationships/image" Target="../media/image2.png"/><Relationship Id="rId15" Type="http://schemas.openxmlformats.org/officeDocument/2006/relationships/diagramQuickStyle" Target="../diagrams/quickStyle1.xml"/><Relationship Id="rId10" Type="http://schemas.openxmlformats.org/officeDocument/2006/relationships/slide" Target="slide5.xml"/><Relationship Id="rId19"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2.xml"/><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4.xml"/><Relationship Id="rId11" Type="http://schemas.openxmlformats.org/officeDocument/2006/relationships/image" Target="../media/image11.jpeg"/><Relationship Id="rId5" Type="http://schemas.openxmlformats.org/officeDocument/2006/relationships/image" Target="../media/image8.jpeg"/><Relationship Id="rId1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3.xml"/><Relationship Id="rId11" Type="http://schemas.openxmlformats.org/officeDocument/2006/relationships/slide" Target="slide2.xml"/><Relationship Id="rId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13.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slide" Target="slide3.xml"/><Relationship Id="rId5" Type="http://schemas.openxmlformats.org/officeDocument/2006/relationships/image" Target="../media/image8.jpe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Data" Target="../diagrams/data2.xml"/><Relationship Id="rId18" Type="http://schemas.openxmlformats.org/officeDocument/2006/relationships/image" Target="../media/image17.png"/><Relationship Id="rId3" Type="http://schemas.openxmlformats.org/officeDocument/2006/relationships/video" Target="../media/media1.mov"/><Relationship Id="rId7" Type="http://schemas.openxmlformats.org/officeDocument/2006/relationships/image" Target="../media/image16.jpg"/><Relationship Id="rId12" Type="http://schemas.openxmlformats.org/officeDocument/2006/relationships/slide" Target="slide9.xml"/><Relationship Id="rId17" Type="http://schemas.microsoft.com/office/2007/relationships/diagramDrawing" Target="../diagrams/drawing2.xml"/><Relationship Id="rId2" Type="http://schemas.microsoft.com/office/2007/relationships/media" Target="../media/media1.mov"/><Relationship Id="rId16" Type="http://schemas.openxmlformats.org/officeDocument/2006/relationships/diagramColors" Target="../diagrams/colors2.xml"/><Relationship Id="rId20" Type="http://schemas.openxmlformats.org/officeDocument/2006/relationships/image" Target="../media/image7.png"/><Relationship Id="rId1" Type="http://schemas.openxmlformats.org/officeDocument/2006/relationships/tags" Target="../tags/tag7.xml"/><Relationship Id="rId6" Type="http://schemas.openxmlformats.org/officeDocument/2006/relationships/image" Target="../media/image1.jpeg"/><Relationship Id="rId11" Type="http://schemas.openxmlformats.org/officeDocument/2006/relationships/slide" Target="slide7.xml"/><Relationship Id="rId5" Type="http://schemas.openxmlformats.org/officeDocument/2006/relationships/notesSlide" Target="../notesSlides/notesSlide6.xml"/><Relationship Id="rId15" Type="http://schemas.openxmlformats.org/officeDocument/2006/relationships/diagramQuickStyle" Target="../diagrams/quickStyle2.xml"/><Relationship Id="rId10" Type="http://schemas.openxmlformats.org/officeDocument/2006/relationships/image" Target="../media/image5.png"/><Relationship Id="rId19"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slide" Target="slide8.xml"/><Relationship Id="rId1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7.xml"/><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8.jpeg"/><Relationship Id="rId10" Type="http://schemas.openxmlformats.org/officeDocument/2006/relationships/slide" Target="slide6.xml"/><Relationship Id="rId4" Type="http://schemas.openxmlformats.org/officeDocument/2006/relationships/image" Target="../media/image1.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8.xml"/><Relationship Id="rId7" Type="http://schemas.openxmlformats.org/officeDocument/2006/relationships/image" Target="../media/image9.pn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7.xml"/><Relationship Id="rId11" Type="http://schemas.openxmlformats.org/officeDocument/2006/relationships/image" Target="../media/image6.png"/><Relationship Id="rId5" Type="http://schemas.openxmlformats.org/officeDocument/2006/relationships/image" Target="../media/image8.jpeg"/><Relationship Id="rId10" Type="http://schemas.openxmlformats.org/officeDocument/2006/relationships/slide" Target="slide6.xml"/><Relationship Id="rId4" Type="http://schemas.openxmlformats.org/officeDocument/2006/relationships/image" Target="../media/image1.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notesSlide" Target="../notesSlides/notesSlide9.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tags" Target="../tags/tag10.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6.png"/><Relationship Id="rId10" Type="http://schemas.openxmlformats.org/officeDocument/2006/relationships/image" Target="../media/image24.jpeg"/><Relationship Id="rId4" Type="http://schemas.openxmlformats.org/officeDocument/2006/relationships/image" Target="../media/image1.jpeg"/><Relationship Id="rId9" Type="http://schemas.openxmlformats.org/officeDocument/2006/relationships/image" Target="../media/image23.jpe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46" r="5845"/>
          <a:stretch/>
        </p:blipFill>
        <p:spPr>
          <a:xfrm>
            <a:off x="-508" y="0"/>
            <a:ext cx="9145016" cy="6858000"/>
          </a:xfrm>
          <a:prstGeom prst="rect">
            <a:avLst/>
          </a:prstGeom>
        </p:spPr>
      </p:pic>
      <p:grpSp>
        <p:nvGrpSpPr>
          <p:cNvPr id="6" name="Group 5"/>
          <p:cNvGrpSpPr/>
          <p:nvPr/>
        </p:nvGrpSpPr>
        <p:grpSpPr>
          <a:xfrm>
            <a:off x="7380312" y="620688"/>
            <a:ext cx="1209359" cy="1186770"/>
            <a:chOff x="6098944" y="658054"/>
            <a:chExt cx="1209359" cy="1186770"/>
          </a:xfrm>
        </p:grpSpPr>
        <p:sp>
          <p:nvSpPr>
            <p:cNvPr id="7" name="Subtitle 4"/>
            <p:cNvSpPr txBox="1">
              <a:spLocks/>
            </p:cNvSpPr>
            <p:nvPr/>
          </p:nvSpPr>
          <p:spPr>
            <a:xfrm>
              <a:off x="6098944" y="922248"/>
              <a:ext cx="1209359" cy="658381"/>
            </a:xfrm>
            <a:prstGeom prst="rect">
              <a:avLst/>
            </a:prstGeom>
            <a:noFill/>
            <a:ln w="38100">
              <a:noFill/>
            </a:ln>
            <a:effectLst/>
            <a:scene3d>
              <a:camera prst="orthographicFront">
                <a:rot lat="0" lon="0" rev="0"/>
              </a:camera>
              <a:lightRig rig="contrasting" dir="t">
                <a:rot lat="0" lon="0" rev="1500000"/>
              </a:lightRig>
            </a:scene3d>
            <a:sp3d prstMaterial="meta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smtClean="0">
                  <a:solidFill>
                    <a:schemeClr val="bg1"/>
                  </a:solidFill>
                  <a:latin typeface="Roboto Condensed" panose="02000000000000000000" pitchFamily="2" charset="0"/>
                  <a:ea typeface="Roboto Condensed" panose="02000000000000000000" pitchFamily="2" charset="0"/>
                </a:rPr>
                <a:t>Component 1</a:t>
              </a:r>
              <a:r>
                <a:rPr lang="en-GB" sz="1100" dirty="0" smtClean="0">
                  <a:solidFill>
                    <a:schemeClr val="bg1"/>
                  </a:solidFill>
                  <a:latin typeface="Roboto Condensed" panose="02000000000000000000" pitchFamily="2" charset="0"/>
                  <a:ea typeface="Roboto Condensed" panose="02000000000000000000" pitchFamily="2" charset="0"/>
                </a:rPr>
                <a:t> </a:t>
              </a:r>
              <a:r>
                <a:rPr lang="en-GB" sz="1100" i="1" dirty="0" smtClean="0">
                  <a:solidFill>
                    <a:schemeClr val="bg1"/>
                  </a:solidFill>
                  <a:latin typeface="Roboto Condensed" panose="02000000000000000000" pitchFamily="2" charset="0"/>
                  <a:ea typeface="Roboto Condensed" panose="02000000000000000000" pitchFamily="2" charset="0"/>
                </a:rPr>
                <a:t>Physiological factors affecting performance</a:t>
              </a:r>
            </a:p>
            <a:p>
              <a:pPr algn="ctr"/>
              <a:endParaRPr lang="en-GB" sz="1100" dirty="0">
                <a:solidFill>
                  <a:schemeClr val="bg1"/>
                </a:solidFill>
                <a:latin typeface="Roboto Condensed" panose="02000000000000000000" pitchFamily="2" charset="0"/>
                <a:ea typeface="Roboto Condensed" panose="02000000000000000000" pitchFamily="2" charset="0"/>
              </a:endParaRPr>
            </a:p>
          </p:txBody>
        </p:sp>
        <p:sp>
          <p:nvSpPr>
            <p:cNvPr id="8" name="Oval 7"/>
            <p:cNvSpPr/>
            <p:nvPr/>
          </p:nvSpPr>
          <p:spPr>
            <a:xfrm>
              <a:off x="6110239" y="658054"/>
              <a:ext cx="1186770" cy="1186770"/>
            </a:xfrm>
            <a:prstGeom prst="ellipse">
              <a:avLst/>
            </a:prstGeom>
            <a:noFill/>
            <a:ln w="19050">
              <a:solidFill>
                <a:schemeClr val="bg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Roboto Condensed" panose="02000000000000000000" pitchFamily="2" charset="0"/>
                <a:ea typeface="Roboto Condensed" panose="02000000000000000000" pitchFamily="2" charset="0"/>
                <a:cs typeface="Lato Heavy" panose="020F0502020204030203" pitchFamily="34" charset="0"/>
              </a:endParaRPr>
            </a:p>
          </p:txBody>
        </p:sp>
      </p:grpSp>
      <p:grpSp>
        <p:nvGrpSpPr>
          <p:cNvPr id="9" name="Group 8"/>
          <p:cNvGrpSpPr/>
          <p:nvPr/>
        </p:nvGrpSpPr>
        <p:grpSpPr>
          <a:xfrm>
            <a:off x="539552" y="-243408"/>
            <a:ext cx="8845550" cy="6696744"/>
            <a:chOff x="116946" y="-809010"/>
            <a:chExt cx="8845550" cy="6696744"/>
          </a:xfrm>
        </p:grpSpPr>
        <p:sp>
          <p:nvSpPr>
            <p:cNvPr id="10" name="Title 3"/>
            <p:cNvSpPr txBox="1">
              <a:spLocks/>
            </p:cNvSpPr>
            <p:nvPr/>
          </p:nvSpPr>
          <p:spPr>
            <a:xfrm>
              <a:off x="260962" y="4218432"/>
              <a:ext cx="5848350" cy="1669302"/>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GB" sz="5400" dirty="0">
                  <a:solidFill>
                    <a:schemeClr val="tx1">
                      <a:alpha val="90000"/>
                    </a:schemeClr>
                  </a:solidFill>
                  <a:effectLst>
                    <a:glow rad="63500">
                      <a:schemeClr val="bg1"/>
                    </a:glow>
                  </a:effectLst>
                  <a:latin typeface="Roboto Condensed" panose="02000000000000000000" pitchFamily="2" charset="0"/>
                  <a:ea typeface="Roboto Condensed" panose="02000000000000000000" pitchFamily="2" charset="0"/>
                  <a:cs typeface="Lato Medium" panose="020F0502020204030203" pitchFamily="34" charset="0"/>
                </a:rPr>
                <a:t>Injuries and injury prevention</a:t>
              </a:r>
            </a:p>
          </p:txBody>
        </p:sp>
        <p:sp>
          <p:nvSpPr>
            <p:cNvPr id="11" name="Rectangle 10"/>
            <p:cNvSpPr/>
            <p:nvPr/>
          </p:nvSpPr>
          <p:spPr>
            <a:xfrm>
              <a:off x="116946" y="-809010"/>
              <a:ext cx="8845550" cy="6531040"/>
            </a:xfrm>
            <a:prstGeom prst="rect">
              <a:avLst/>
            </a:prstGeom>
            <a:noFill/>
            <a:ln w="19050">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Roboto Condensed" panose="02000000000000000000" pitchFamily="2" charset="0"/>
                <a:ea typeface="Roboto Condensed" panose="02000000000000000000" pitchFamily="2" charset="0"/>
                <a:cs typeface="Lato Heavy" panose="020F0502020204030203" pitchFamily="34" charset="0"/>
              </a:endParaRPr>
            </a:p>
          </p:txBody>
        </p:sp>
        <p:sp>
          <p:nvSpPr>
            <p:cNvPr id="12" name="Rectangle 11"/>
            <p:cNvSpPr/>
            <p:nvPr/>
          </p:nvSpPr>
          <p:spPr>
            <a:xfrm>
              <a:off x="260962" y="3678717"/>
              <a:ext cx="5808726" cy="53971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000" dirty="0">
                  <a:solidFill>
                    <a:schemeClr val="tx1">
                      <a:alpha val="90000"/>
                    </a:schemeClr>
                  </a:solidFill>
                  <a:effectLst>
                    <a:glow rad="63500">
                      <a:schemeClr val="bg1"/>
                    </a:glow>
                  </a:effectLst>
                  <a:latin typeface="Roboto Condensed Light" panose="02000000000000000000" pitchFamily="2" charset="0"/>
                  <a:ea typeface="Roboto Condensed Light" panose="02000000000000000000" pitchFamily="2" charset="0"/>
                  <a:cs typeface="Lato Light" panose="020F0502020204030203" pitchFamily="34" charset="0"/>
                </a:rPr>
                <a:t>1.2.c. Injury prevention and the rehabilitation of </a:t>
              </a:r>
              <a:r>
                <a:rPr lang="en-GB" sz="2000" dirty="0">
                  <a:solidFill>
                    <a:schemeClr val="bg1">
                      <a:alpha val="90000"/>
                    </a:schemeClr>
                  </a:solidFill>
                  <a:effectLst>
                    <a:glow rad="63500">
                      <a:schemeClr val="bg1"/>
                    </a:glow>
                  </a:effectLst>
                  <a:latin typeface="Roboto Condensed Light" panose="02000000000000000000" pitchFamily="2" charset="0"/>
                  <a:ea typeface="Roboto Condensed Light" panose="02000000000000000000" pitchFamily="2" charset="0"/>
                  <a:cs typeface="Lato Light" panose="020F0502020204030203" pitchFamily="34" charset="0"/>
                </a:rPr>
                <a:t>injury</a:t>
              </a:r>
            </a:p>
          </p:txBody>
        </p:sp>
      </p:grpSp>
    </p:spTree>
    <p:custDataLst>
      <p:tags r:id="rId1"/>
    </p:custDataLst>
    <p:extLst>
      <p:ext uri="{BB962C8B-B14F-4D97-AF65-F5344CB8AC3E}">
        <p14:creationId xmlns:p14="http://schemas.microsoft.com/office/powerpoint/2010/main" val="3293173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08" y="5176838"/>
            <a:ext cx="9145016" cy="1708545"/>
            <a:chOff x="-508" y="5176838"/>
            <a:chExt cx="9145016" cy="1708545"/>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19" name="Rectangle 18"/>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6" name="TextBox 5"/>
          <p:cNvSpPr txBox="1"/>
          <p:nvPr/>
        </p:nvSpPr>
        <p:spPr>
          <a:xfrm>
            <a:off x="179512" y="1454674"/>
            <a:ext cx="7776864" cy="338554"/>
          </a:xfrm>
          <a:prstGeom prst="rect">
            <a:avLst/>
          </a:prstGeom>
          <a:noFill/>
        </p:spPr>
        <p:txBody>
          <a:bodyPr wrap="square" rtlCol="0">
            <a:spAutoFit/>
          </a:bodyPr>
          <a:lstStyle/>
          <a:p>
            <a:r>
              <a:rPr lang="en-GB" sz="1600" dirty="0" smtClean="0">
                <a:latin typeface="Roboto Condensed" panose="02000000000000000000" pitchFamily="2" charset="0"/>
              </a:rPr>
              <a:t>Athletes can prevent picking up injuries through careful preparation during training.</a:t>
            </a:r>
            <a:endParaRPr lang="en-GB" sz="1600" dirty="0">
              <a:latin typeface="Roboto Condensed" panose="02000000000000000000" pitchFamily="2" charset="0"/>
            </a:endParaRPr>
          </a:p>
        </p:txBody>
      </p:sp>
      <p:sp>
        <p:nvSpPr>
          <p:cNvPr id="79" name="TextBox 78"/>
          <p:cNvSpPr txBox="1"/>
          <p:nvPr/>
        </p:nvSpPr>
        <p:spPr>
          <a:xfrm>
            <a:off x="179512" y="2098013"/>
            <a:ext cx="4680520" cy="1323439"/>
          </a:xfrm>
          <a:prstGeom prst="rect">
            <a:avLst/>
          </a:prstGeom>
          <a:noFill/>
        </p:spPr>
        <p:txBody>
          <a:bodyPr wrap="square" rtlCol="0">
            <a:spAutoFit/>
          </a:bodyPr>
          <a:lstStyle/>
          <a:p>
            <a:r>
              <a:rPr lang="en-GB" sz="1600" b="1" dirty="0" smtClean="0">
                <a:latin typeface="Roboto Condensed" panose="02000000000000000000" pitchFamily="2" charset="0"/>
              </a:rPr>
              <a:t>Prepare, prepare, prepare!</a:t>
            </a:r>
          </a:p>
          <a:p>
            <a:r>
              <a:rPr lang="en-GB" sz="1600" dirty="0" smtClean="0">
                <a:latin typeface="Roboto Condensed" panose="02000000000000000000" pitchFamily="2" charset="0"/>
              </a:rPr>
              <a:t>Athletes should ensure they consume proper nutrition, build training up gradually, complete appropriate warm-ups and have correct work : rest ratio. </a:t>
            </a:r>
          </a:p>
          <a:p>
            <a:endParaRPr lang="en-GB" sz="1600" dirty="0">
              <a:latin typeface="Roboto Condensed" panose="02000000000000000000" pitchFamily="2" charset="0"/>
            </a:endParaRPr>
          </a:p>
        </p:txBody>
      </p:sp>
      <p:sp>
        <p:nvSpPr>
          <p:cNvPr id="80" name="TextBox 79"/>
          <p:cNvSpPr txBox="1"/>
          <p:nvPr/>
        </p:nvSpPr>
        <p:spPr>
          <a:xfrm>
            <a:off x="179512" y="3325207"/>
            <a:ext cx="3888432" cy="1077218"/>
          </a:xfrm>
          <a:prstGeom prst="rect">
            <a:avLst/>
          </a:prstGeom>
          <a:noFill/>
        </p:spPr>
        <p:txBody>
          <a:bodyPr wrap="square" rtlCol="0">
            <a:spAutoFit/>
          </a:bodyPr>
          <a:lstStyle/>
          <a:p>
            <a:r>
              <a:rPr lang="en-GB" sz="1600" b="1" dirty="0" smtClean="0">
                <a:latin typeface="Roboto Condensed" panose="02000000000000000000" pitchFamily="2" charset="0"/>
              </a:rPr>
              <a:t>Train to your own fitness level</a:t>
            </a:r>
          </a:p>
          <a:p>
            <a:r>
              <a:rPr lang="en-GB" sz="1600" dirty="0" smtClean="0">
                <a:latin typeface="Roboto Condensed" panose="02000000000000000000" pitchFamily="2" charset="0"/>
              </a:rPr>
              <a:t>Athletes should also apply the FITT principle of training effectively, so as  not to train too frequently or at an intensity that is too high.</a:t>
            </a:r>
            <a:endParaRPr lang="en-GB" sz="1600" dirty="0">
              <a:latin typeface="Roboto Condensed" panose="02000000000000000000" pitchFamily="2" charset="0"/>
            </a:endParaRPr>
          </a:p>
        </p:txBody>
      </p:sp>
      <p:sp>
        <p:nvSpPr>
          <p:cNvPr id="81" name="TextBox 80"/>
          <p:cNvSpPr txBox="1"/>
          <p:nvPr/>
        </p:nvSpPr>
        <p:spPr>
          <a:xfrm>
            <a:off x="179512" y="4648646"/>
            <a:ext cx="3888432" cy="1323439"/>
          </a:xfrm>
          <a:prstGeom prst="rect">
            <a:avLst/>
          </a:prstGeom>
          <a:noFill/>
        </p:spPr>
        <p:txBody>
          <a:bodyPr wrap="square" rtlCol="0">
            <a:spAutoFit/>
          </a:bodyPr>
          <a:lstStyle/>
          <a:p>
            <a:r>
              <a:rPr lang="en-GB" sz="1600" b="1" dirty="0" smtClean="0">
                <a:latin typeface="Roboto Condensed" panose="02000000000000000000" pitchFamily="2" charset="0"/>
              </a:rPr>
              <a:t>Get flexible before training</a:t>
            </a:r>
          </a:p>
          <a:p>
            <a:r>
              <a:rPr lang="en-GB" sz="1600" dirty="0" smtClean="0">
                <a:latin typeface="Roboto Condensed" panose="02000000000000000000" pitchFamily="2" charset="0"/>
              </a:rPr>
              <a:t>Athletes should improve the flexibility of their muscles and connective tissues prior to training, with a suitable warm-up, reducing the risk of soft tissue injuries.</a:t>
            </a:r>
            <a:endParaRPr lang="en-GB" sz="1600" dirty="0">
              <a:latin typeface="Roboto Condensed" panose="02000000000000000000" pitchFamily="2" charset="0"/>
            </a:endParaRPr>
          </a:p>
        </p:txBody>
      </p:sp>
      <p:pic>
        <p:nvPicPr>
          <p:cNvPr id="5122" name="Picture 2" descr="ELLSWORTH AIR FORCE BASE, S.D. -- Airman Reginald Cummings, 28th Aircraft Maintenance Squadron integrated flight control systems apprentice, stretches before a football practice, Aug. 26.  Stretching before and after sports related exercises can reduce the possibility of injury. (U.S. Air Force photo/Airman 1st Class Anthony Sanchel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085" y="3429000"/>
            <a:ext cx="4011875" cy="2664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20326"/>
            <a:ext cx="9144000" cy="564402"/>
            <a:chOff x="0" y="-20326"/>
            <a:chExt cx="9144000" cy="564402"/>
          </a:xfrm>
        </p:grpSpPr>
        <p:sp>
          <p:nvSpPr>
            <p:cNvPr id="11" name="Rectangle 10"/>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2"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13" name="Group 12"/>
          <p:cNvGrpSpPr/>
          <p:nvPr/>
        </p:nvGrpSpPr>
        <p:grpSpPr>
          <a:xfrm>
            <a:off x="179512" y="-27384"/>
            <a:ext cx="822748" cy="561356"/>
            <a:chOff x="179512" y="-27384"/>
            <a:chExt cx="822748" cy="561356"/>
          </a:xfrm>
        </p:grpSpPr>
        <p:sp>
          <p:nvSpPr>
            <p:cNvPr id="14" name="TextBox 13">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15"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16"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Training effects</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20" name="Group 19"/>
          <p:cNvGrpSpPr>
            <a:grpSpLocks/>
          </p:cNvGrpSpPr>
          <p:nvPr/>
        </p:nvGrpSpPr>
        <p:grpSpPr bwMode="auto">
          <a:xfrm>
            <a:off x="644120" y="-48473"/>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2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406685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508" y="5176838"/>
            <a:ext cx="9145016" cy="1708545"/>
            <a:chOff x="-508" y="5176838"/>
            <a:chExt cx="9145016" cy="1708545"/>
          </a:xfrm>
        </p:grpSpPr>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46" name="Rectangle 45"/>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6" name="TextBox 5"/>
          <p:cNvSpPr txBox="1"/>
          <p:nvPr/>
        </p:nvSpPr>
        <p:spPr>
          <a:xfrm>
            <a:off x="107504" y="1355585"/>
            <a:ext cx="8568952" cy="646331"/>
          </a:xfrm>
          <a:prstGeom prst="rect">
            <a:avLst/>
          </a:prstGeom>
          <a:noFill/>
        </p:spPr>
        <p:txBody>
          <a:bodyPr wrap="square" rtlCol="0">
            <a:spAutoFit/>
          </a:bodyPr>
          <a:lstStyle/>
          <a:p>
            <a:r>
              <a:rPr lang="en-GB" dirty="0" smtClean="0">
                <a:latin typeface="Roboto Condensed" panose="02000000000000000000" pitchFamily="2" charset="0"/>
              </a:rPr>
              <a:t>There are also extrinsic risk factors which increase the chance of an injury occurring. These risk factors are those which are not directly related to the athlete.</a:t>
            </a:r>
            <a:endParaRPr lang="en-GB" dirty="0">
              <a:latin typeface="Roboto Condensed" panose="02000000000000000000" pitchFamily="2" charset="0"/>
            </a:endParaRPr>
          </a:p>
        </p:txBody>
      </p:sp>
      <p:sp>
        <p:nvSpPr>
          <p:cNvPr id="7" name="Freeform 6"/>
          <p:cNvSpPr/>
          <p:nvPr/>
        </p:nvSpPr>
        <p:spPr>
          <a:xfrm>
            <a:off x="1182293" y="2113005"/>
            <a:ext cx="2151479" cy="1676036"/>
          </a:xfrm>
          <a:custGeom>
            <a:avLst/>
            <a:gdLst>
              <a:gd name="connsiteX0" fmla="*/ 107666 w 2151479"/>
              <a:gd name="connsiteY0" fmla="*/ 0 h 1345830"/>
              <a:gd name="connsiteX1" fmla="*/ 2043813 w 2151479"/>
              <a:gd name="connsiteY1" fmla="*/ 0 h 1345830"/>
              <a:gd name="connsiteX2" fmla="*/ 2151479 w 2151479"/>
              <a:gd name="connsiteY2" fmla="*/ 107666 h 1345830"/>
              <a:gd name="connsiteX3" fmla="*/ 2151479 w 2151479"/>
              <a:gd name="connsiteY3" fmla="*/ 1345830 h 1345830"/>
              <a:gd name="connsiteX4" fmla="*/ 2151479 w 2151479"/>
              <a:gd name="connsiteY4" fmla="*/ 1345830 h 1345830"/>
              <a:gd name="connsiteX5" fmla="*/ 0 w 2151479"/>
              <a:gd name="connsiteY5" fmla="*/ 1345830 h 1345830"/>
              <a:gd name="connsiteX6" fmla="*/ 0 w 2151479"/>
              <a:gd name="connsiteY6" fmla="*/ 1345830 h 1345830"/>
              <a:gd name="connsiteX7" fmla="*/ 0 w 2151479"/>
              <a:gd name="connsiteY7" fmla="*/ 107666 h 1345830"/>
              <a:gd name="connsiteX8" fmla="*/ 107666 w 2151479"/>
              <a:gd name="connsiteY8" fmla="*/ 0 h 134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479" h="1345830">
                <a:moveTo>
                  <a:pt x="107666" y="0"/>
                </a:moveTo>
                <a:lnTo>
                  <a:pt x="2043813" y="0"/>
                </a:lnTo>
                <a:cubicBezTo>
                  <a:pt x="2103275" y="0"/>
                  <a:pt x="2151479" y="48204"/>
                  <a:pt x="2151479" y="107666"/>
                </a:cubicBezTo>
                <a:lnTo>
                  <a:pt x="2151479" y="1345830"/>
                </a:lnTo>
                <a:lnTo>
                  <a:pt x="2151479" y="1345830"/>
                </a:lnTo>
                <a:lnTo>
                  <a:pt x="0" y="1345830"/>
                </a:lnTo>
                <a:lnTo>
                  <a:pt x="0" y="1345830"/>
                </a:lnTo>
                <a:lnTo>
                  <a:pt x="0" y="107666"/>
                </a:lnTo>
                <a:cubicBezTo>
                  <a:pt x="0" y="48204"/>
                  <a:pt x="48204" y="0"/>
                  <a:pt x="107666" y="0"/>
                </a:cubicBez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774" tIns="77254" rIns="46774" bIns="1524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Having a poor technique can place limbs in vulnerable positions and increase the risk of acute injuries.</a:t>
            </a:r>
            <a:endParaRPr lang="en-GB" sz="12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It can also place greater strain on the muscles and tendons and, therefore, increase the risk of chronic injuries occurring.</a:t>
            </a:r>
            <a:endParaRPr lang="en-GB" sz="1200" kern="1200" dirty="0">
              <a:solidFill>
                <a:schemeClr val="tx1"/>
              </a:solidFill>
              <a:latin typeface="Roboto Condensed" panose="02000000000000000000" pitchFamily="2" charset="0"/>
              <a:ea typeface="+mn-ea"/>
              <a:cs typeface="+mn-cs"/>
            </a:endParaRPr>
          </a:p>
        </p:txBody>
      </p:sp>
      <p:sp>
        <p:nvSpPr>
          <p:cNvPr id="10" name="Freeform 9"/>
          <p:cNvSpPr/>
          <p:nvPr/>
        </p:nvSpPr>
        <p:spPr>
          <a:xfrm>
            <a:off x="3490103" y="2113004"/>
            <a:ext cx="2151479" cy="1676036"/>
          </a:xfrm>
          <a:custGeom>
            <a:avLst/>
            <a:gdLst>
              <a:gd name="connsiteX0" fmla="*/ 107666 w 2151479"/>
              <a:gd name="connsiteY0" fmla="*/ 0 h 1345830"/>
              <a:gd name="connsiteX1" fmla="*/ 2043813 w 2151479"/>
              <a:gd name="connsiteY1" fmla="*/ 0 h 1345830"/>
              <a:gd name="connsiteX2" fmla="*/ 2151479 w 2151479"/>
              <a:gd name="connsiteY2" fmla="*/ 107666 h 1345830"/>
              <a:gd name="connsiteX3" fmla="*/ 2151479 w 2151479"/>
              <a:gd name="connsiteY3" fmla="*/ 1345830 h 1345830"/>
              <a:gd name="connsiteX4" fmla="*/ 2151479 w 2151479"/>
              <a:gd name="connsiteY4" fmla="*/ 1345830 h 1345830"/>
              <a:gd name="connsiteX5" fmla="*/ 0 w 2151479"/>
              <a:gd name="connsiteY5" fmla="*/ 1345830 h 1345830"/>
              <a:gd name="connsiteX6" fmla="*/ 0 w 2151479"/>
              <a:gd name="connsiteY6" fmla="*/ 1345830 h 1345830"/>
              <a:gd name="connsiteX7" fmla="*/ 0 w 2151479"/>
              <a:gd name="connsiteY7" fmla="*/ 107666 h 1345830"/>
              <a:gd name="connsiteX8" fmla="*/ 107666 w 2151479"/>
              <a:gd name="connsiteY8" fmla="*/ 0 h 134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479" h="1345830">
                <a:moveTo>
                  <a:pt x="107666" y="0"/>
                </a:moveTo>
                <a:lnTo>
                  <a:pt x="2043813" y="0"/>
                </a:lnTo>
                <a:cubicBezTo>
                  <a:pt x="2103275" y="0"/>
                  <a:pt x="2151479" y="48204"/>
                  <a:pt x="2151479" y="107666"/>
                </a:cubicBezTo>
                <a:lnTo>
                  <a:pt x="2151479" y="1345830"/>
                </a:lnTo>
                <a:lnTo>
                  <a:pt x="2151479" y="1345830"/>
                </a:lnTo>
                <a:lnTo>
                  <a:pt x="0" y="1345830"/>
                </a:lnTo>
                <a:lnTo>
                  <a:pt x="0" y="1345830"/>
                </a:lnTo>
                <a:lnTo>
                  <a:pt x="0" y="107666"/>
                </a:lnTo>
                <a:cubicBezTo>
                  <a:pt x="0" y="48204"/>
                  <a:pt x="48204" y="0"/>
                  <a:pt x="107666" y="0"/>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774" tIns="77254" rIns="46774" bIns="1524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By not wearing the necessary safety equipment, an athlete is placing themselves at risk of acute contact injuries.</a:t>
            </a:r>
            <a:endParaRPr lang="en-GB" sz="12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They can also increase the risk of chronic injuries occurring if they are wearing inappropriate clothing, e.g. running shoes without enough cushioning.</a:t>
            </a:r>
            <a:endParaRPr lang="en-GB" sz="1200" kern="1200" dirty="0">
              <a:solidFill>
                <a:schemeClr val="tx1"/>
              </a:solidFill>
              <a:latin typeface="Roboto Condensed" panose="02000000000000000000" pitchFamily="2" charset="0"/>
              <a:ea typeface="+mn-ea"/>
              <a:cs typeface="+mn-cs"/>
            </a:endParaRPr>
          </a:p>
        </p:txBody>
      </p:sp>
      <p:sp>
        <p:nvSpPr>
          <p:cNvPr id="13" name="Freeform 12"/>
          <p:cNvSpPr/>
          <p:nvPr/>
        </p:nvSpPr>
        <p:spPr>
          <a:xfrm>
            <a:off x="5797913" y="2113004"/>
            <a:ext cx="2151479" cy="1676036"/>
          </a:xfrm>
          <a:custGeom>
            <a:avLst/>
            <a:gdLst>
              <a:gd name="connsiteX0" fmla="*/ 107666 w 2151479"/>
              <a:gd name="connsiteY0" fmla="*/ 0 h 1345830"/>
              <a:gd name="connsiteX1" fmla="*/ 2043813 w 2151479"/>
              <a:gd name="connsiteY1" fmla="*/ 0 h 1345830"/>
              <a:gd name="connsiteX2" fmla="*/ 2151479 w 2151479"/>
              <a:gd name="connsiteY2" fmla="*/ 107666 h 1345830"/>
              <a:gd name="connsiteX3" fmla="*/ 2151479 w 2151479"/>
              <a:gd name="connsiteY3" fmla="*/ 1345830 h 1345830"/>
              <a:gd name="connsiteX4" fmla="*/ 2151479 w 2151479"/>
              <a:gd name="connsiteY4" fmla="*/ 1345830 h 1345830"/>
              <a:gd name="connsiteX5" fmla="*/ 0 w 2151479"/>
              <a:gd name="connsiteY5" fmla="*/ 1345830 h 1345830"/>
              <a:gd name="connsiteX6" fmla="*/ 0 w 2151479"/>
              <a:gd name="connsiteY6" fmla="*/ 1345830 h 1345830"/>
              <a:gd name="connsiteX7" fmla="*/ 0 w 2151479"/>
              <a:gd name="connsiteY7" fmla="*/ 107666 h 1345830"/>
              <a:gd name="connsiteX8" fmla="*/ 107666 w 2151479"/>
              <a:gd name="connsiteY8" fmla="*/ 0 h 134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479" h="1345830">
                <a:moveTo>
                  <a:pt x="107666" y="0"/>
                </a:moveTo>
                <a:lnTo>
                  <a:pt x="2043813" y="0"/>
                </a:lnTo>
                <a:cubicBezTo>
                  <a:pt x="2103275" y="0"/>
                  <a:pt x="2151479" y="48204"/>
                  <a:pt x="2151479" y="107666"/>
                </a:cubicBezTo>
                <a:lnTo>
                  <a:pt x="2151479" y="1345830"/>
                </a:lnTo>
                <a:lnTo>
                  <a:pt x="2151479" y="1345830"/>
                </a:lnTo>
                <a:lnTo>
                  <a:pt x="0" y="1345830"/>
                </a:lnTo>
                <a:lnTo>
                  <a:pt x="0" y="1345830"/>
                </a:lnTo>
                <a:lnTo>
                  <a:pt x="0" y="107666"/>
                </a:lnTo>
                <a:cubicBezTo>
                  <a:pt x="0" y="48204"/>
                  <a:pt x="48204" y="0"/>
                  <a:pt x="107666" y="0"/>
                </a:cubicBez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774" tIns="77254" rIns="46774" bIns="1524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Exercising at an intensity which the athlete is not prepared for will increase their risk of injury.</a:t>
            </a:r>
            <a:endParaRPr lang="en-GB" sz="12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This is because the body has not had time to adapt to this exercise load and will, therefore, be broken down.</a:t>
            </a:r>
            <a:endParaRPr lang="en-GB" sz="1200" kern="1200" dirty="0">
              <a:solidFill>
                <a:schemeClr val="tx1"/>
              </a:solidFill>
              <a:latin typeface="Roboto Condensed" panose="02000000000000000000" pitchFamily="2" charset="0"/>
              <a:ea typeface="+mn-ea"/>
              <a:cs typeface="+mn-cs"/>
            </a:endParaRPr>
          </a:p>
        </p:txBody>
      </p:sp>
      <p:sp>
        <p:nvSpPr>
          <p:cNvPr id="16" name="Freeform 15"/>
          <p:cNvSpPr/>
          <p:nvPr/>
        </p:nvSpPr>
        <p:spPr>
          <a:xfrm>
            <a:off x="2336198" y="4653136"/>
            <a:ext cx="2151479" cy="1428034"/>
          </a:xfrm>
          <a:custGeom>
            <a:avLst/>
            <a:gdLst>
              <a:gd name="connsiteX0" fmla="*/ 107666 w 2151479"/>
              <a:gd name="connsiteY0" fmla="*/ 0 h 1345830"/>
              <a:gd name="connsiteX1" fmla="*/ 2043813 w 2151479"/>
              <a:gd name="connsiteY1" fmla="*/ 0 h 1345830"/>
              <a:gd name="connsiteX2" fmla="*/ 2151479 w 2151479"/>
              <a:gd name="connsiteY2" fmla="*/ 107666 h 1345830"/>
              <a:gd name="connsiteX3" fmla="*/ 2151479 w 2151479"/>
              <a:gd name="connsiteY3" fmla="*/ 1345830 h 1345830"/>
              <a:gd name="connsiteX4" fmla="*/ 2151479 w 2151479"/>
              <a:gd name="connsiteY4" fmla="*/ 1345830 h 1345830"/>
              <a:gd name="connsiteX5" fmla="*/ 0 w 2151479"/>
              <a:gd name="connsiteY5" fmla="*/ 1345830 h 1345830"/>
              <a:gd name="connsiteX6" fmla="*/ 0 w 2151479"/>
              <a:gd name="connsiteY6" fmla="*/ 1345830 h 1345830"/>
              <a:gd name="connsiteX7" fmla="*/ 0 w 2151479"/>
              <a:gd name="connsiteY7" fmla="*/ 107666 h 1345830"/>
              <a:gd name="connsiteX8" fmla="*/ 107666 w 2151479"/>
              <a:gd name="connsiteY8" fmla="*/ 0 h 134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479" h="1345830">
                <a:moveTo>
                  <a:pt x="107666" y="0"/>
                </a:moveTo>
                <a:lnTo>
                  <a:pt x="2043813" y="0"/>
                </a:lnTo>
                <a:cubicBezTo>
                  <a:pt x="2103275" y="0"/>
                  <a:pt x="2151479" y="48204"/>
                  <a:pt x="2151479" y="107666"/>
                </a:cubicBezTo>
                <a:lnTo>
                  <a:pt x="2151479" y="1345830"/>
                </a:lnTo>
                <a:lnTo>
                  <a:pt x="2151479" y="1345830"/>
                </a:lnTo>
                <a:lnTo>
                  <a:pt x="0" y="1345830"/>
                </a:lnTo>
                <a:lnTo>
                  <a:pt x="0" y="1345830"/>
                </a:lnTo>
                <a:lnTo>
                  <a:pt x="0" y="107666"/>
                </a:lnTo>
                <a:cubicBezTo>
                  <a:pt x="0" y="48204"/>
                  <a:pt x="48204" y="0"/>
                  <a:pt x="107666" y="0"/>
                </a:cubicBez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774" tIns="77254" rIns="46774" bIns="1524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An inappropriate length of exercise can increase the risk of chronic injuries as the tissues are repeatedly loaded and my not be able to handle the stress that they are put under.</a:t>
            </a:r>
            <a:endParaRPr lang="en-GB" sz="1200" kern="1200" dirty="0">
              <a:solidFill>
                <a:schemeClr val="tx1"/>
              </a:solidFill>
              <a:latin typeface="Roboto Condensed" panose="02000000000000000000" pitchFamily="2" charset="0"/>
              <a:ea typeface="+mn-ea"/>
              <a:cs typeface="+mn-cs"/>
            </a:endParaRPr>
          </a:p>
        </p:txBody>
      </p:sp>
      <p:sp>
        <p:nvSpPr>
          <p:cNvPr id="19" name="Freeform 18"/>
          <p:cNvSpPr/>
          <p:nvPr/>
        </p:nvSpPr>
        <p:spPr>
          <a:xfrm>
            <a:off x="4644008" y="4653136"/>
            <a:ext cx="2151479" cy="1428034"/>
          </a:xfrm>
          <a:custGeom>
            <a:avLst/>
            <a:gdLst>
              <a:gd name="connsiteX0" fmla="*/ 107666 w 2151479"/>
              <a:gd name="connsiteY0" fmla="*/ 0 h 1345830"/>
              <a:gd name="connsiteX1" fmla="*/ 2043813 w 2151479"/>
              <a:gd name="connsiteY1" fmla="*/ 0 h 1345830"/>
              <a:gd name="connsiteX2" fmla="*/ 2151479 w 2151479"/>
              <a:gd name="connsiteY2" fmla="*/ 107666 h 1345830"/>
              <a:gd name="connsiteX3" fmla="*/ 2151479 w 2151479"/>
              <a:gd name="connsiteY3" fmla="*/ 1345830 h 1345830"/>
              <a:gd name="connsiteX4" fmla="*/ 2151479 w 2151479"/>
              <a:gd name="connsiteY4" fmla="*/ 1345830 h 1345830"/>
              <a:gd name="connsiteX5" fmla="*/ 0 w 2151479"/>
              <a:gd name="connsiteY5" fmla="*/ 1345830 h 1345830"/>
              <a:gd name="connsiteX6" fmla="*/ 0 w 2151479"/>
              <a:gd name="connsiteY6" fmla="*/ 1345830 h 1345830"/>
              <a:gd name="connsiteX7" fmla="*/ 0 w 2151479"/>
              <a:gd name="connsiteY7" fmla="*/ 107666 h 1345830"/>
              <a:gd name="connsiteX8" fmla="*/ 107666 w 2151479"/>
              <a:gd name="connsiteY8" fmla="*/ 0 h 134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479" h="1345830">
                <a:moveTo>
                  <a:pt x="107666" y="0"/>
                </a:moveTo>
                <a:lnTo>
                  <a:pt x="2043813" y="0"/>
                </a:lnTo>
                <a:cubicBezTo>
                  <a:pt x="2103275" y="0"/>
                  <a:pt x="2151479" y="48204"/>
                  <a:pt x="2151479" y="107666"/>
                </a:cubicBezTo>
                <a:lnTo>
                  <a:pt x="2151479" y="1345830"/>
                </a:lnTo>
                <a:lnTo>
                  <a:pt x="2151479" y="1345830"/>
                </a:lnTo>
                <a:lnTo>
                  <a:pt x="0" y="1345830"/>
                </a:lnTo>
                <a:lnTo>
                  <a:pt x="0" y="1345830"/>
                </a:lnTo>
                <a:lnTo>
                  <a:pt x="0" y="107666"/>
                </a:lnTo>
                <a:cubicBezTo>
                  <a:pt x="0" y="48204"/>
                  <a:pt x="48204" y="0"/>
                  <a:pt x="107666" y="0"/>
                </a:cubicBez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774" tIns="77254" rIns="46774" bIns="1524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Exercising too often can prevent the tissues from adequately recovering and adapting to the exercise load, which increases the risk of an injury occurring.</a:t>
            </a:r>
            <a:endParaRPr lang="en-GB" sz="1200" kern="1200" dirty="0">
              <a:solidFill>
                <a:schemeClr val="tx1"/>
              </a:solidFill>
              <a:latin typeface="Roboto Condensed" panose="02000000000000000000" pitchFamily="2" charset="0"/>
              <a:ea typeface="+mn-ea"/>
              <a:cs typeface="+mn-cs"/>
            </a:endParaRPr>
          </a:p>
        </p:txBody>
      </p:sp>
      <p:grpSp>
        <p:nvGrpSpPr>
          <p:cNvPr id="28" name="Group 27"/>
          <p:cNvGrpSpPr/>
          <p:nvPr/>
        </p:nvGrpSpPr>
        <p:grpSpPr>
          <a:xfrm>
            <a:off x="1182293" y="3789040"/>
            <a:ext cx="2151479" cy="648072"/>
            <a:chOff x="324354" y="3671170"/>
            <a:chExt cx="2151479" cy="648072"/>
          </a:xfrm>
        </p:grpSpPr>
        <p:sp>
          <p:nvSpPr>
            <p:cNvPr id="8" name="Freeform 7"/>
            <p:cNvSpPr/>
            <p:nvPr/>
          </p:nvSpPr>
          <p:spPr>
            <a:xfrm>
              <a:off x="324354" y="3671171"/>
              <a:ext cx="2151479" cy="628219"/>
            </a:xfrm>
            <a:custGeom>
              <a:avLst/>
              <a:gdLst>
                <a:gd name="connsiteX0" fmla="*/ 0 w 2151479"/>
                <a:gd name="connsiteY0" fmla="*/ 0 h 578707"/>
                <a:gd name="connsiteX1" fmla="*/ 2151479 w 2151479"/>
                <a:gd name="connsiteY1" fmla="*/ 0 h 578707"/>
                <a:gd name="connsiteX2" fmla="*/ 2151479 w 2151479"/>
                <a:gd name="connsiteY2" fmla="*/ 578707 h 578707"/>
                <a:gd name="connsiteX3" fmla="*/ 0 w 2151479"/>
                <a:gd name="connsiteY3" fmla="*/ 578707 h 578707"/>
                <a:gd name="connsiteX4" fmla="*/ 0 w 2151479"/>
                <a:gd name="connsiteY4" fmla="*/ 0 h 57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479" h="578707">
                  <a:moveTo>
                    <a:pt x="0" y="0"/>
                  </a:moveTo>
                  <a:lnTo>
                    <a:pt x="2151479" y="0"/>
                  </a:lnTo>
                  <a:lnTo>
                    <a:pt x="2151479" y="578707"/>
                  </a:lnTo>
                  <a:lnTo>
                    <a:pt x="0" y="578707"/>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8580" tIns="0" rIns="659213" bIns="0" numCol="1" spcCol="1270" anchor="ctr" anchorCtr="0">
              <a:noAutofit/>
            </a:bodyPr>
            <a:lstStyle/>
            <a:p>
              <a:pPr lvl="0" algn="l" defTabSz="800100">
                <a:lnSpc>
                  <a:spcPct val="90000"/>
                </a:lnSpc>
                <a:spcBef>
                  <a:spcPct val="0"/>
                </a:spcBef>
                <a:spcAft>
                  <a:spcPct val="35000"/>
                </a:spcAft>
              </a:pPr>
              <a:r>
                <a:rPr lang="en-GB" sz="1800" kern="1200" dirty="0" smtClean="0">
                  <a:latin typeface="Roboto Condensed" panose="02000000000000000000" pitchFamily="2" charset="0"/>
                </a:rPr>
                <a:t>Poor technique</a:t>
              </a:r>
              <a:endParaRPr lang="en-GB" sz="1800" kern="1200" dirty="0">
                <a:latin typeface="Roboto Condensed" panose="02000000000000000000" pitchFamily="2" charset="0"/>
              </a:endParaRPr>
            </a:p>
          </p:txBody>
        </p:sp>
        <p:sp>
          <p:nvSpPr>
            <p:cNvPr id="23" name="Oval 22"/>
            <p:cNvSpPr/>
            <p:nvPr/>
          </p:nvSpPr>
          <p:spPr>
            <a:xfrm>
              <a:off x="1790282" y="3671170"/>
              <a:ext cx="671440" cy="6480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22" name="Picture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8390" y="3738649"/>
              <a:ext cx="407665" cy="513114"/>
            </a:xfrm>
            <a:prstGeom prst="rect">
              <a:avLst/>
            </a:prstGeom>
          </p:spPr>
        </p:pic>
      </p:grpSp>
      <p:grpSp>
        <p:nvGrpSpPr>
          <p:cNvPr id="30" name="Group 29"/>
          <p:cNvGrpSpPr/>
          <p:nvPr/>
        </p:nvGrpSpPr>
        <p:grpSpPr>
          <a:xfrm>
            <a:off x="3490103" y="3789040"/>
            <a:ext cx="2151479" cy="648072"/>
            <a:chOff x="2632164" y="3671170"/>
            <a:chExt cx="2151479" cy="648072"/>
          </a:xfrm>
        </p:grpSpPr>
        <p:sp>
          <p:nvSpPr>
            <p:cNvPr id="11" name="Freeform 10"/>
            <p:cNvSpPr/>
            <p:nvPr/>
          </p:nvSpPr>
          <p:spPr>
            <a:xfrm>
              <a:off x="2632164" y="3671171"/>
              <a:ext cx="2151479" cy="628219"/>
            </a:xfrm>
            <a:custGeom>
              <a:avLst/>
              <a:gdLst>
                <a:gd name="connsiteX0" fmla="*/ 0 w 2151479"/>
                <a:gd name="connsiteY0" fmla="*/ 0 h 578707"/>
                <a:gd name="connsiteX1" fmla="*/ 2151479 w 2151479"/>
                <a:gd name="connsiteY1" fmla="*/ 0 h 578707"/>
                <a:gd name="connsiteX2" fmla="*/ 2151479 w 2151479"/>
                <a:gd name="connsiteY2" fmla="*/ 578707 h 578707"/>
                <a:gd name="connsiteX3" fmla="*/ 0 w 2151479"/>
                <a:gd name="connsiteY3" fmla="*/ 578707 h 578707"/>
                <a:gd name="connsiteX4" fmla="*/ 0 w 2151479"/>
                <a:gd name="connsiteY4" fmla="*/ 0 h 57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479" h="578707">
                  <a:moveTo>
                    <a:pt x="0" y="0"/>
                  </a:moveTo>
                  <a:lnTo>
                    <a:pt x="2151479" y="0"/>
                  </a:lnTo>
                  <a:lnTo>
                    <a:pt x="2151479" y="578707"/>
                  </a:lnTo>
                  <a:lnTo>
                    <a:pt x="0" y="578707"/>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68580" tIns="0" rIns="659213" bIns="0" numCol="1" spcCol="1270" anchor="ctr" anchorCtr="0">
              <a:noAutofit/>
            </a:bodyPr>
            <a:lstStyle/>
            <a:p>
              <a:pPr lvl="0" algn="l" defTabSz="800100">
                <a:lnSpc>
                  <a:spcPct val="90000"/>
                </a:lnSpc>
                <a:spcBef>
                  <a:spcPct val="0"/>
                </a:spcBef>
                <a:spcAft>
                  <a:spcPct val="35000"/>
                </a:spcAft>
              </a:pPr>
              <a:r>
                <a:rPr lang="en-GB" sz="1800" kern="1200" dirty="0" smtClean="0">
                  <a:latin typeface="Roboto Condensed" panose="02000000000000000000" pitchFamily="2" charset="0"/>
                </a:rPr>
                <a:t>Incorrect equipment</a:t>
              </a:r>
              <a:endParaRPr lang="en-GB" sz="1800" kern="1200" dirty="0">
                <a:latin typeface="Roboto Condensed" panose="02000000000000000000" pitchFamily="2" charset="0"/>
              </a:endParaRPr>
            </a:p>
          </p:txBody>
        </p:sp>
        <p:sp>
          <p:nvSpPr>
            <p:cNvPr id="24" name="Oval 23"/>
            <p:cNvSpPr/>
            <p:nvPr/>
          </p:nvSpPr>
          <p:spPr>
            <a:xfrm>
              <a:off x="4070929" y="3671170"/>
              <a:ext cx="6714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29" name="Picture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0169" y="3679203"/>
              <a:ext cx="596961" cy="504631"/>
            </a:xfrm>
            <a:prstGeom prst="rect">
              <a:avLst/>
            </a:prstGeom>
          </p:spPr>
        </p:pic>
      </p:grpSp>
      <p:grpSp>
        <p:nvGrpSpPr>
          <p:cNvPr id="33" name="Group 32"/>
          <p:cNvGrpSpPr/>
          <p:nvPr/>
        </p:nvGrpSpPr>
        <p:grpSpPr>
          <a:xfrm>
            <a:off x="2336198" y="6013365"/>
            <a:ext cx="2151479" cy="696025"/>
            <a:chOff x="1478259" y="6044381"/>
            <a:chExt cx="2151479" cy="696025"/>
          </a:xfrm>
        </p:grpSpPr>
        <p:sp>
          <p:nvSpPr>
            <p:cNvPr id="17" name="Freeform 16"/>
            <p:cNvSpPr/>
            <p:nvPr/>
          </p:nvSpPr>
          <p:spPr>
            <a:xfrm>
              <a:off x="1478259" y="6112187"/>
              <a:ext cx="2151479" cy="628219"/>
            </a:xfrm>
            <a:custGeom>
              <a:avLst/>
              <a:gdLst>
                <a:gd name="connsiteX0" fmla="*/ 0 w 2151479"/>
                <a:gd name="connsiteY0" fmla="*/ 0 h 578707"/>
                <a:gd name="connsiteX1" fmla="*/ 2151479 w 2151479"/>
                <a:gd name="connsiteY1" fmla="*/ 0 h 578707"/>
                <a:gd name="connsiteX2" fmla="*/ 2151479 w 2151479"/>
                <a:gd name="connsiteY2" fmla="*/ 578707 h 578707"/>
                <a:gd name="connsiteX3" fmla="*/ 0 w 2151479"/>
                <a:gd name="connsiteY3" fmla="*/ 578707 h 578707"/>
                <a:gd name="connsiteX4" fmla="*/ 0 w 2151479"/>
                <a:gd name="connsiteY4" fmla="*/ 0 h 57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479" h="578707">
                  <a:moveTo>
                    <a:pt x="0" y="0"/>
                  </a:moveTo>
                  <a:lnTo>
                    <a:pt x="2151479" y="0"/>
                  </a:lnTo>
                  <a:lnTo>
                    <a:pt x="2151479" y="578707"/>
                  </a:lnTo>
                  <a:lnTo>
                    <a:pt x="0" y="578707"/>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68580" tIns="0" rIns="659213" bIns="0" numCol="1" spcCol="1270" anchor="ctr" anchorCtr="0">
              <a:noAutofit/>
            </a:bodyPr>
            <a:lstStyle/>
            <a:p>
              <a:pPr lvl="0" algn="l" defTabSz="800100">
                <a:lnSpc>
                  <a:spcPct val="90000"/>
                </a:lnSpc>
                <a:spcBef>
                  <a:spcPct val="0"/>
                </a:spcBef>
                <a:spcAft>
                  <a:spcPct val="35000"/>
                </a:spcAft>
              </a:pPr>
              <a:r>
                <a:rPr lang="en-GB" sz="1800" kern="1200" dirty="0" smtClean="0">
                  <a:latin typeface="Roboto Condensed" panose="02000000000000000000" pitchFamily="2" charset="0"/>
                </a:rPr>
                <a:t>Inappropriate duration</a:t>
              </a:r>
              <a:endParaRPr lang="en-GB" sz="1800" kern="1200" dirty="0">
                <a:latin typeface="Roboto Condensed" panose="02000000000000000000" pitchFamily="2" charset="0"/>
              </a:endParaRPr>
            </a:p>
          </p:txBody>
        </p:sp>
        <p:sp>
          <p:nvSpPr>
            <p:cNvPr id="26" name="Oval 25"/>
            <p:cNvSpPr/>
            <p:nvPr/>
          </p:nvSpPr>
          <p:spPr>
            <a:xfrm>
              <a:off x="2958298" y="6092334"/>
              <a:ext cx="671440" cy="64807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8648" y="6044381"/>
              <a:ext cx="470739" cy="647064"/>
            </a:xfrm>
            <a:prstGeom prst="rect">
              <a:avLst/>
            </a:prstGeom>
          </p:spPr>
        </p:pic>
      </p:grpSp>
      <p:grpSp>
        <p:nvGrpSpPr>
          <p:cNvPr id="35" name="Group 34"/>
          <p:cNvGrpSpPr/>
          <p:nvPr/>
        </p:nvGrpSpPr>
        <p:grpSpPr>
          <a:xfrm>
            <a:off x="5797913" y="3789040"/>
            <a:ext cx="2151479" cy="648072"/>
            <a:chOff x="4939974" y="3671170"/>
            <a:chExt cx="2151479" cy="648072"/>
          </a:xfrm>
        </p:grpSpPr>
        <p:sp>
          <p:nvSpPr>
            <p:cNvPr id="14" name="Freeform 13"/>
            <p:cNvSpPr/>
            <p:nvPr/>
          </p:nvSpPr>
          <p:spPr>
            <a:xfrm>
              <a:off x="4939974" y="3671171"/>
              <a:ext cx="2151479" cy="628219"/>
            </a:xfrm>
            <a:custGeom>
              <a:avLst/>
              <a:gdLst>
                <a:gd name="connsiteX0" fmla="*/ 0 w 2151479"/>
                <a:gd name="connsiteY0" fmla="*/ 0 h 578707"/>
                <a:gd name="connsiteX1" fmla="*/ 2151479 w 2151479"/>
                <a:gd name="connsiteY1" fmla="*/ 0 h 578707"/>
                <a:gd name="connsiteX2" fmla="*/ 2151479 w 2151479"/>
                <a:gd name="connsiteY2" fmla="*/ 578707 h 578707"/>
                <a:gd name="connsiteX3" fmla="*/ 0 w 2151479"/>
                <a:gd name="connsiteY3" fmla="*/ 578707 h 578707"/>
                <a:gd name="connsiteX4" fmla="*/ 0 w 2151479"/>
                <a:gd name="connsiteY4" fmla="*/ 0 h 57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479" h="578707">
                  <a:moveTo>
                    <a:pt x="0" y="0"/>
                  </a:moveTo>
                  <a:lnTo>
                    <a:pt x="2151479" y="0"/>
                  </a:lnTo>
                  <a:lnTo>
                    <a:pt x="2151479" y="578707"/>
                  </a:lnTo>
                  <a:lnTo>
                    <a:pt x="0" y="578707"/>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68580" tIns="0" rIns="659213" bIns="0" numCol="1" spcCol="1270" anchor="ctr" anchorCtr="0">
              <a:noAutofit/>
            </a:bodyPr>
            <a:lstStyle/>
            <a:p>
              <a:pPr lvl="0" algn="l" defTabSz="800100">
                <a:lnSpc>
                  <a:spcPct val="90000"/>
                </a:lnSpc>
                <a:spcBef>
                  <a:spcPct val="0"/>
                </a:spcBef>
                <a:spcAft>
                  <a:spcPct val="35000"/>
                </a:spcAft>
              </a:pPr>
              <a:r>
                <a:rPr lang="en-GB" sz="1800" kern="1200" dirty="0" smtClean="0">
                  <a:latin typeface="Roboto Condensed" panose="02000000000000000000" pitchFamily="2" charset="0"/>
                </a:rPr>
                <a:t>Inappropriate intensity</a:t>
              </a:r>
              <a:endParaRPr lang="en-GB" sz="1800" kern="1200" dirty="0">
                <a:latin typeface="Roboto Condensed" panose="02000000000000000000" pitchFamily="2" charset="0"/>
              </a:endParaRPr>
            </a:p>
          </p:txBody>
        </p:sp>
        <p:sp>
          <p:nvSpPr>
            <p:cNvPr id="25" name="Oval 24"/>
            <p:cNvSpPr/>
            <p:nvPr/>
          </p:nvSpPr>
          <p:spPr>
            <a:xfrm>
              <a:off x="6420013" y="3671170"/>
              <a:ext cx="671440" cy="64807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7670" y="3724853"/>
              <a:ext cx="581820" cy="540705"/>
            </a:xfrm>
            <a:prstGeom prst="rect">
              <a:avLst/>
            </a:prstGeom>
          </p:spPr>
        </p:pic>
      </p:grpSp>
      <p:grpSp>
        <p:nvGrpSpPr>
          <p:cNvPr id="38" name="Group 37"/>
          <p:cNvGrpSpPr/>
          <p:nvPr/>
        </p:nvGrpSpPr>
        <p:grpSpPr>
          <a:xfrm>
            <a:off x="4644008" y="6061318"/>
            <a:ext cx="2151479" cy="648072"/>
            <a:chOff x="3786069" y="6092334"/>
            <a:chExt cx="2151479" cy="648072"/>
          </a:xfrm>
        </p:grpSpPr>
        <p:sp>
          <p:nvSpPr>
            <p:cNvPr id="20" name="Freeform 19"/>
            <p:cNvSpPr/>
            <p:nvPr/>
          </p:nvSpPr>
          <p:spPr>
            <a:xfrm>
              <a:off x="3786069" y="6112187"/>
              <a:ext cx="2151479" cy="628219"/>
            </a:xfrm>
            <a:custGeom>
              <a:avLst/>
              <a:gdLst>
                <a:gd name="connsiteX0" fmla="*/ 0 w 2151479"/>
                <a:gd name="connsiteY0" fmla="*/ 0 h 578707"/>
                <a:gd name="connsiteX1" fmla="*/ 2151479 w 2151479"/>
                <a:gd name="connsiteY1" fmla="*/ 0 h 578707"/>
                <a:gd name="connsiteX2" fmla="*/ 2151479 w 2151479"/>
                <a:gd name="connsiteY2" fmla="*/ 578707 h 578707"/>
                <a:gd name="connsiteX3" fmla="*/ 0 w 2151479"/>
                <a:gd name="connsiteY3" fmla="*/ 578707 h 578707"/>
                <a:gd name="connsiteX4" fmla="*/ 0 w 2151479"/>
                <a:gd name="connsiteY4" fmla="*/ 0 h 57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479" h="578707">
                  <a:moveTo>
                    <a:pt x="0" y="0"/>
                  </a:moveTo>
                  <a:lnTo>
                    <a:pt x="2151479" y="0"/>
                  </a:lnTo>
                  <a:lnTo>
                    <a:pt x="2151479" y="578707"/>
                  </a:lnTo>
                  <a:lnTo>
                    <a:pt x="0" y="578707"/>
                  </a:lnTo>
                  <a:lnTo>
                    <a:pt x="0" y="0"/>
                  </a:lnTo>
                  <a:close/>
                </a:path>
              </a:pathLst>
            </a:cu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8580" tIns="0" rIns="659213" bIns="0" numCol="1" spcCol="1270" anchor="ctr" anchorCtr="0">
              <a:noAutofit/>
            </a:bodyPr>
            <a:lstStyle/>
            <a:p>
              <a:pPr lvl="0" algn="l" defTabSz="800100">
                <a:lnSpc>
                  <a:spcPct val="90000"/>
                </a:lnSpc>
                <a:spcBef>
                  <a:spcPct val="0"/>
                </a:spcBef>
                <a:spcAft>
                  <a:spcPct val="35000"/>
                </a:spcAft>
              </a:pPr>
              <a:r>
                <a:rPr lang="en-GB" sz="1800" kern="1200" dirty="0" smtClean="0">
                  <a:latin typeface="Roboto Condensed" panose="02000000000000000000" pitchFamily="2" charset="0"/>
                </a:rPr>
                <a:t>Inappropriate frequency</a:t>
              </a:r>
              <a:endParaRPr lang="en-GB" sz="1800" kern="1200" dirty="0">
                <a:latin typeface="Roboto Condensed" panose="02000000000000000000" pitchFamily="2" charset="0"/>
              </a:endParaRPr>
            </a:p>
          </p:txBody>
        </p:sp>
        <p:sp>
          <p:nvSpPr>
            <p:cNvPr id="27" name="Oval 26"/>
            <p:cNvSpPr/>
            <p:nvPr/>
          </p:nvSpPr>
          <p:spPr>
            <a:xfrm>
              <a:off x="5266108" y="6092334"/>
              <a:ext cx="671440" cy="64807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2186" y="6229094"/>
              <a:ext cx="579283" cy="409843"/>
            </a:xfrm>
            <a:prstGeom prst="rect">
              <a:avLst/>
            </a:prstGeom>
          </p:spPr>
        </p:pic>
      </p:grpSp>
      <p:grpSp>
        <p:nvGrpSpPr>
          <p:cNvPr id="31" name="Group 30"/>
          <p:cNvGrpSpPr/>
          <p:nvPr/>
        </p:nvGrpSpPr>
        <p:grpSpPr>
          <a:xfrm>
            <a:off x="0" y="-20326"/>
            <a:ext cx="9144000" cy="564402"/>
            <a:chOff x="0" y="-20326"/>
            <a:chExt cx="9144000" cy="564402"/>
          </a:xfrm>
        </p:grpSpPr>
        <p:sp>
          <p:nvSpPr>
            <p:cNvPr id="36" name="Rectangle 35"/>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9"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40" name="Group 39"/>
          <p:cNvGrpSpPr/>
          <p:nvPr/>
        </p:nvGrpSpPr>
        <p:grpSpPr>
          <a:xfrm>
            <a:off x="179512" y="-27384"/>
            <a:ext cx="822748" cy="561356"/>
            <a:chOff x="179512" y="-27384"/>
            <a:chExt cx="822748" cy="561356"/>
          </a:xfrm>
        </p:grpSpPr>
        <p:sp>
          <p:nvSpPr>
            <p:cNvPr id="41" name="TextBox 40">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42"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44"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Extrinsic risk factors</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47" name="Group 46"/>
          <p:cNvGrpSpPr/>
          <p:nvPr/>
        </p:nvGrpSpPr>
        <p:grpSpPr>
          <a:xfrm>
            <a:off x="7583730" y="4891298"/>
            <a:ext cx="1223556" cy="1336003"/>
            <a:chOff x="7085699" y="1481273"/>
            <a:chExt cx="1223556" cy="1336003"/>
          </a:xfrm>
        </p:grpSpPr>
        <p:sp>
          <p:nvSpPr>
            <p:cNvPr id="48" name="TextBox 47"/>
            <p:cNvSpPr txBox="1"/>
            <p:nvPr/>
          </p:nvSpPr>
          <p:spPr>
            <a:xfrm>
              <a:off x="7085699" y="1481273"/>
              <a:ext cx="976610" cy="1104067"/>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on each of the following </a:t>
              </a:r>
              <a:r>
                <a:rPr lang="en-GB" dirty="0" smtClean="0"/>
                <a:t>extrinsic </a:t>
              </a:r>
              <a:r>
                <a:rPr lang="en-GB" dirty="0"/>
                <a:t>risk factors to reveal their </a:t>
              </a:r>
              <a:r>
                <a:rPr lang="en-GB" dirty="0" smtClean="0"/>
                <a:t>effects.</a:t>
              </a:r>
              <a:endParaRPr lang="en-GB" dirty="0"/>
            </a:p>
          </p:txBody>
        </p:sp>
        <p:pic>
          <p:nvPicPr>
            <p:cNvPr id="49" name="Picture 2" descr="http://downloads.clipart.com/109503780.jpg?t=1475587740&amp;h=6f9d4cc7fb4de229cc200b59ce3c75be&amp;u=zigzageduc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011694">
              <a:off x="7791177" y="2299199"/>
              <a:ext cx="436525" cy="599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a:grpSpLocks/>
          </p:cNvGrpSpPr>
          <p:nvPr/>
        </p:nvGrpSpPr>
        <p:grpSpPr bwMode="auto">
          <a:xfrm>
            <a:off x="644120" y="-48473"/>
            <a:ext cx="8540750" cy="6940550"/>
            <a:chOff x="583271" y="42867"/>
            <a:chExt cx="9232725" cy="7502525"/>
          </a:xfrm>
        </p:grpSpPr>
        <p:sp>
          <p:nvSpPr>
            <p:cNvPr id="51" name="Rectangle 5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5" name="Picture 54"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7522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7"/>
                                        </p:tgtEl>
                                      </p:cBhvr>
                                    </p:animEffect>
                                    <p:animScale>
                                      <p:cBhvr>
                                        <p:cTn id="7"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nextCondLst>
                <p:cond evt="onClick" delay="0">
                  <p:tgtEl>
                    <p:spTgt spid="33"/>
                  </p:tgtEl>
                </p:cond>
              </p:nextCondLst>
            </p:seq>
          </p:childTnLst>
        </p:cTn>
      </p:par>
    </p:tnLst>
    <p:bldLst>
      <p:bldP spid="7" grpId="0" animBg="1"/>
      <p:bldP spid="10" grpId="0" animBg="1"/>
      <p:bldP spid="13" grpId="0" animBg="1"/>
      <p:bldP spid="16"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08" y="5176838"/>
            <a:ext cx="9145016" cy="1708545"/>
            <a:chOff x="-508" y="5176838"/>
            <a:chExt cx="9145016" cy="1708545"/>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18" name="Rectangle 17"/>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6" name="TextBox 5"/>
          <p:cNvSpPr txBox="1"/>
          <p:nvPr/>
        </p:nvSpPr>
        <p:spPr>
          <a:xfrm>
            <a:off x="179512" y="1518635"/>
            <a:ext cx="8712968" cy="646331"/>
          </a:xfrm>
          <a:prstGeom prst="rect">
            <a:avLst/>
          </a:prstGeom>
          <a:noFill/>
        </p:spPr>
        <p:txBody>
          <a:bodyPr wrap="square" rtlCol="0">
            <a:spAutoFit/>
          </a:bodyPr>
          <a:lstStyle/>
          <a:p>
            <a:r>
              <a:rPr lang="en-GB" spc="-20" dirty="0" smtClean="0">
                <a:latin typeface="Roboto Condensed" panose="02000000000000000000" pitchFamily="2" charset="0"/>
              </a:rPr>
              <a:t>Warming up and cooling down have always been a main part of any exercise programme and are often widely used, especially at elite level, to prevent injuries and support recovery from exercise. </a:t>
            </a:r>
          </a:p>
        </p:txBody>
      </p:sp>
      <p:sp>
        <p:nvSpPr>
          <p:cNvPr id="4" name="Action Button: Forward or Next 3">
            <a:hlinkClick r:id="rId5" highlightClick="1"/>
          </p:cNvPr>
          <p:cNvSpPr/>
          <p:nvPr/>
        </p:nvSpPr>
        <p:spPr>
          <a:xfrm>
            <a:off x="3239852" y="3429000"/>
            <a:ext cx="2520280" cy="2448272"/>
          </a:xfrm>
          <a:prstGeom prst="actionButtonForwardNex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8" name="TextBox 7"/>
          <p:cNvSpPr txBox="1"/>
          <p:nvPr/>
        </p:nvSpPr>
        <p:spPr>
          <a:xfrm>
            <a:off x="179512" y="2366675"/>
            <a:ext cx="8640960" cy="646331"/>
          </a:xfrm>
          <a:prstGeom prst="rect">
            <a:avLst/>
          </a:prstGeom>
          <a:noFill/>
        </p:spPr>
        <p:txBody>
          <a:bodyPr wrap="square" rtlCol="0">
            <a:spAutoFit/>
          </a:bodyPr>
          <a:lstStyle/>
          <a:p>
            <a:r>
              <a:rPr lang="en-GB" dirty="0" smtClean="0">
                <a:latin typeface="Roboto Condensed" panose="02000000000000000000" pitchFamily="2" charset="0"/>
              </a:rPr>
              <a:t>But, is a warm-up even effective? Check out this video and then discuss the effectiveness of warming up and cooling down.</a:t>
            </a:r>
            <a:endParaRPr lang="en-GB" dirty="0">
              <a:latin typeface="Roboto Condensed" panose="02000000000000000000" pitchFamily="2" charset="0"/>
            </a:endParaRPr>
          </a:p>
        </p:txBody>
      </p:sp>
      <p:grpSp>
        <p:nvGrpSpPr>
          <p:cNvPr id="9" name="Group 8"/>
          <p:cNvGrpSpPr/>
          <p:nvPr/>
        </p:nvGrpSpPr>
        <p:grpSpPr>
          <a:xfrm>
            <a:off x="0" y="-20326"/>
            <a:ext cx="9144000" cy="564402"/>
            <a:chOff x="0" y="-20326"/>
            <a:chExt cx="9144000" cy="564402"/>
          </a:xfrm>
        </p:grpSpPr>
        <p:sp>
          <p:nvSpPr>
            <p:cNvPr id="10" name="Rectangle 9"/>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1"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12" name="Group 11"/>
          <p:cNvGrpSpPr/>
          <p:nvPr/>
        </p:nvGrpSpPr>
        <p:grpSpPr>
          <a:xfrm>
            <a:off x="179512" y="-27384"/>
            <a:ext cx="822748" cy="561356"/>
            <a:chOff x="179512" y="-27384"/>
            <a:chExt cx="822748" cy="561356"/>
          </a:xfrm>
        </p:grpSpPr>
        <p:sp>
          <p:nvSpPr>
            <p:cNvPr id="13" name="TextBox 12">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14"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15"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Warming up and cooling down</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19" name="Group 18"/>
          <p:cNvGrpSpPr>
            <a:grpSpLocks/>
          </p:cNvGrpSpPr>
          <p:nvPr/>
        </p:nvGrpSpPr>
        <p:grpSpPr bwMode="auto">
          <a:xfrm>
            <a:off x="644120" y="-48473"/>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90804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246" r="5845"/>
          <a:stretch/>
        </p:blipFill>
        <p:spPr>
          <a:xfrm>
            <a:off x="-508" y="0"/>
            <a:ext cx="9145016" cy="6858000"/>
          </a:xfrm>
          <a:prstGeom prst="rect">
            <a:avLst/>
          </a:prstGeom>
        </p:spPr>
      </p:pic>
      <p:sp>
        <p:nvSpPr>
          <p:cNvPr id="14" name="Rectangle 13"/>
          <p:cNvSpPr/>
          <p:nvPr/>
        </p:nvSpPr>
        <p:spPr>
          <a:xfrm rot="10800000" flipV="1">
            <a:off x="8901" y="431760"/>
            <a:ext cx="9144002" cy="6441742"/>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6" name="TextBox 5"/>
          <p:cNvSpPr txBox="1"/>
          <p:nvPr/>
        </p:nvSpPr>
        <p:spPr>
          <a:xfrm>
            <a:off x="4860032" y="2412500"/>
            <a:ext cx="3840143" cy="2077403"/>
          </a:xfrm>
          <a:prstGeom prst="wedgeEllipseCallout">
            <a:avLst/>
          </a:prstGeom>
          <a:solidFill>
            <a:schemeClr val="bg1"/>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atin typeface="Roboto Condensed" panose="02000000000000000000" pitchFamily="2" charset="0"/>
              </a:defRPr>
            </a:lvl1pPr>
          </a:lstStyle>
          <a:p>
            <a:r>
              <a:rPr lang="en-GB" dirty="0"/>
              <a:t>What steps do you think professional sports teams take in order to ensure that their athletes are able to remain </a:t>
            </a:r>
            <a:r>
              <a:rPr lang="en-GB" dirty="0" smtClean="0"/>
              <a:t>injury-free</a:t>
            </a:r>
            <a:r>
              <a:rPr lang="en-GB" dirty="0"/>
              <a:t>?</a:t>
            </a:r>
          </a:p>
        </p:txBody>
      </p:sp>
      <p:sp>
        <p:nvSpPr>
          <p:cNvPr id="7" name="TextBox 6"/>
          <p:cNvSpPr txBox="1"/>
          <p:nvPr/>
        </p:nvSpPr>
        <p:spPr>
          <a:xfrm>
            <a:off x="683568" y="3723108"/>
            <a:ext cx="4532619" cy="2466915"/>
          </a:xfrm>
          <a:prstGeom prst="wedgeEllipseCallout">
            <a:avLst/>
          </a:prstGeom>
          <a:solidFill>
            <a:schemeClr val="bg1"/>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atin typeface="Roboto Condensed" panose="02000000000000000000" pitchFamily="2" charset="0"/>
              </a:defRPr>
            </a:lvl1pPr>
          </a:lstStyle>
          <a:p>
            <a:r>
              <a:rPr lang="en-GB" dirty="0"/>
              <a:t>Why does American </a:t>
            </a:r>
            <a:r>
              <a:rPr lang="en-GB" dirty="0" smtClean="0"/>
              <a:t>football </a:t>
            </a:r>
            <a:r>
              <a:rPr lang="en-GB" dirty="0"/>
              <a:t>have such a big issue with </a:t>
            </a:r>
            <a:r>
              <a:rPr lang="en-GB" dirty="0" smtClean="0"/>
              <a:t>athletes </a:t>
            </a:r>
            <a:r>
              <a:rPr lang="en-GB" dirty="0"/>
              <a:t>sustaining concussions? What could be done to reduce the occurrence of concussions within the sport?</a:t>
            </a:r>
          </a:p>
        </p:txBody>
      </p:sp>
      <p:sp>
        <p:nvSpPr>
          <p:cNvPr id="8" name="TextBox 7"/>
          <p:cNvSpPr txBox="1"/>
          <p:nvPr/>
        </p:nvSpPr>
        <p:spPr>
          <a:xfrm>
            <a:off x="1369586" y="908720"/>
            <a:ext cx="3812540" cy="2077403"/>
          </a:xfrm>
          <a:prstGeom prst="wedgeEllipseCallout">
            <a:avLst/>
          </a:prstGeom>
          <a:solidFill>
            <a:schemeClr val="bg1"/>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atin typeface="Roboto Condensed" panose="02000000000000000000" pitchFamily="2" charset="0"/>
              </a:defRPr>
            </a:lvl1pPr>
          </a:lstStyle>
          <a:p>
            <a:r>
              <a:rPr lang="en-GB" dirty="0"/>
              <a:t>Think of some injuries that you have </a:t>
            </a:r>
            <a:r>
              <a:rPr lang="en-GB" dirty="0" smtClean="0"/>
              <a:t>sustained; </a:t>
            </a:r>
            <a:r>
              <a:rPr lang="en-GB" dirty="0"/>
              <a:t>identify what type of injury they were and what you think led to them </a:t>
            </a:r>
            <a:r>
              <a:rPr lang="en-GB" dirty="0" smtClean="0"/>
              <a:t>occurring.</a:t>
            </a:r>
            <a:endParaRPr lang="en-GB" dirty="0"/>
          </a:p>
        </p:txBody>
      </p:sp>
      <p:grpSp>
        <p:nvGrpSpPr>
          <p:cNvPr id="10" name="Group 9"/>
          <p:cNvGrpSpPr/>
          <p:nvPr/>
        </p:nvGrpSpPr>
        <p:grpSpPr>
          <a:xfrm>
            <a:off x="0" y="-20326"/>
            <a:ext cx="9144000" cy="564402"/>
            <a:chOff x="0" y="-20326"/>
            <a:chExt cx="9144000" cy="564402"/>
          </a:xfrm>
        </p:grpSpPr>
        <p:sp>
          <p:nvSpPr>
            <p:cNvPr id="11" name="Rectangle 10"/>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2"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17" name="Group 16"/>
          <p:cNvGrpSpPr/>
          <p:nvPr/>
        </p:nvGrpSpPr>
        <p:grpSpPr>
          <a:xfrm>
            <a:off x="122834" y="-27011"/>
            <a:ext cx="936104" cy="1620000"/>
            <a:chOff x="122834" y="-12676"/>
            <a:chExt cx="936104" cy="1620000"/>
          </a:xfrm>
        </p:grpSpPr>
        <p:sp>
          <p:nvSpPr>
            <p:cNvPr id="18" name="TextBox 17">
              <a:hlinkClick r:id="" action="ppaction://noaction"/>
            </p:cNvPr>
            <p:cNvSpPr txBox="1"/>
            <p:nvPr/>
          </p:nvSpPr>
          <p:spPr>
            <a:xfrm>
              <a:off x="179512" y="-12676"/>
              <a:ext cx="822748" cy="1620000"/>
            </a:xfrm>
            <a:prstGeom prst="rect">
              <a:avLst/>
            </a:prstGeom>
            <a:solidFill>
              <a:schemeClr val="accent2"/>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19" name="Title 1"/>
            <p:cNvSpPr txBox="1">
              <a:spLocks/>
            </p:cNvSpPr>
            <p:nvPr/>
          </p:nvSpPr>
          <p:spPr>
            <a:xfrm>
              <a:off x="122834" y="1225972"/>
              <a:ext cx="936104"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D</a:t>
              </a: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iscuss</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15" name="Group 14"/>
          <p:cNvGrpSpPr>
            <a:grpSpLocks/>
          </p:cNvGrpSpPr>
          <p:nvPr/>
        </p:nvGrpSpPr>
        <p:grpSpPr bwMode="auto">
          <a:xfrm>
            <a:off x="644120" y="-48473"/>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33626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08" y="5176838"/>
            <a:ext cx="9145016" cy="1708545"/>
            <a:chOff x="-508" y="5176838"/>
            <a:chExt cx="9145016" cy="1708545"/>
          </a:xfrm>
        </p:grpSpPr>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32" name="Rectangle 31"/>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7" name="Group 6"/>
          <p:cNvGrpSpPr/>
          <p:nvPr/>
        </p:nvGrpSpPr>
        <p:grpSpPr>
          <a:xfrm>
            <a:off x="7118063" y="1371188"/>
            <a:ext cx="1677854" cy="644044"/>
            <a:chOff x="7375674" y="1481273"/>
            <a:chExt cx="1677854" cy="644044"/>
          </a:xfrm>
        </p:grpSpPr>
        <p:sp>
          <p:nvSpPr>
            <p:cNvPr id="8" name="TextBox 7"/>
            <p:cNvSpPr txBox="1"/>
            <p:nvPr/>
          </p:nvSpPr>
          <p:spPr>
            <a:xfrm>
              <a:off x="7751100" y="1481273"/>
              <a:ext cx="1302428"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pPr marL="95250"/>
              <a:r>
                <a:rPr lang="en-GB" dirty="0"/>
                <a:t>Click </a:t>
              </a:r>
              <a:r>
                <a:rPr lang="en-GB" dirty="0" smtClean="0"/>
                <a:t>on the </a:t>
              </a:r>
              <a:r>
                <a:rPr lang="en-GB" dirty="0"/>
                <a:t>injuries to reveal the correct </a:t>
              </a:r>
              <a:r>
                <a:rPr lang="en-GB" dirty="0" smtClean="0"/>
                <a:t>answers.</a:t>
              </a:r>
              <a:endParaRPr lang="en-GB" dirty="0"/>
            </a:p>
          </p:txBody>
        </p:sp>
        <p:pic>
          <p:nvPicPr>
            <p:cNvPr id="9" name="Picture 2" descr="http://downloads.clipart.com/109503780.jpg?t=1475587740&amp;h=6f9d4cc7fb4de229cc200b59ce3c75be&amp;u=zigzageduc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100762">
              <a:off x="7375674" y="1543937"/>
              <a:ext cx="423239" cy="58138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115616" y="724857"/>
            <a:ext cx="6696744" cy="646331"/>
          </a:xfrm>
          <a:prstGeom prst="rect">
            <a:avLst/>
          </a:prstGeom>
          <a:noFill/>
        </p:spPr>
        <p:txBody>
          <a:bodyPr wrap="square" rtlCol="0">
            <a:spAutoFit/>
          </a:bodyPr>
          <a:lstStyle/>
          <a:p>
            <a:r>
              <a:rPr lang="en-GB" dirty="0" smtClean="0">
                <a:latin typeface="Roboto Condensed" panose="02000000000000000000" pitchFamily="2" charset="0"/>
              </a:rPr>
              <a:t>There are multiple different fractures that can be sustained. Can you identify what type of fracture each of the following images represents?</a:t>
            </a:r>
            <a:endParaRPr lang="en-GB" dirty="0">
              <a:latin typeface="Roboto Condensed" panose="02000000000000000000" pitchFamily="2" charset="0"/>
            </a:endParaRPr>
          </a:p>
        </p:txBody>
      </p:sp>
      <p:pic>
        <p:nvPicPr>
          <p:cNvPr id="3" name="Picture 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701" r="77857" b="53150"/>
          <a:stretch/>
        </p:blipFill>
        <p:spPr>
          <a:xfrm>
            <a:off x="331954" y="2327993"/>
            <a:ext cx="801345" cy="3096344"/>
          </a:xfrm>
          <a:prstGeom prst="rect">
            <a:avLst/>
          </a:prstGeom>
        </p:spPr>
      </p:pic>
      <p:pic>
        <p:nvPicPr>
          <p:cNvPr id="4" name="Picture 3"/>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6123" t="1701" r="51989" b="53150"/>
          <a:stretch/>
        </p:blipFill>
        <p:spPr>
          <a:xfrm>
            <a:off x="1252335" y="2301273"/>
            <a:ext cx="792089" cy="3096344"/>
          </a:xfrm>
          <a:prstGeom prst="rect">
            <a:avLst/>
          </a:prstGeom>
        </p:spPr>
      </p:pic>
      <p:pic>
        <p:nvPicPr>
          <p:cNvPr id="5" name="Picture 4"/>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3979" t="1701" r="22144" b="53150"/>
          <a:stretch/>
        </p:blipFill>
        <p:spPr>
          <a:xfrm>
            <a:off x="2395885" y="2319398"/>
            <a:ext cx="864097" cy="3096344"/>
          </a:xfrm>
          <a:prstGeom prst="rect">
            <a:avLst/>
          </a:prstGeom>
        </p:spPr>
      </p:pic>
      <p:pic>
        <p:nvPicPr>
          <p:cNvPr id="6" name="Picture 5"/>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9846" t="1701" b="53150"/>
          <a:stretch/>
        </p:blipFill>
        <p:spPr>
          <a:xfrm>
            <a:off x="3453109" y="2301273"/>
            <a:ext cx="729337" cy="3096344"/>
          </a:xfrm>
          <a:prstGeom prst="rect">
            <a:avLst/>
          </a:prstGeom>
        </p:spPr>
      </p:pic>
      <p:pic>
        <p:nvPicPr>
          <p:cNvPr id="17" name="Picture 16"/>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3151" r="81836" b="1700"/>
          <a:stretch/>
        </p:blipFill>
        <p:spPr>
          <a:xfrm>
            <a:off x="4610593" y="2301273"/>
            <a:ext cx="657329" cy="3096344"/>
          </a:xfrm>
          <a:prstGeom prst="rect">
            <a:avLst/>
          </a:prstGeom>
        </p:spPr>
      </p:pic>
      <p:pic>
        <p:nvPicPr>
          <p:cNvPr id="18" name="Picture 17"/>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6123" t="53151" r="50000" b="1700"/>
          <a:stretch/>
        </p:blipFill>
        <p:spPr>
          <a:xfrm>
            <a:off x="5833466" y="2319398"/>
            <a:ext cx="864097" cy="3096344"/>
          </a:xfrm>
          <a:prstGeom prst="rect">
            <a:avLst/>
          </a:prstGeom>
        </p:spPr>
      </p:pic>
      <p:pic>
        <p:nvPicPr>
          <p:cNvPr id="19" name="Picture 18"/>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3979" t="53151" r="24133" b="1700"/>
          <a:stretch/>
        </p:blipFill>
        <p:spPr>
          <a:xfrm>
            <a:off x="7022031" y="2319398"/>
            <a:ext cx="792089" cy="3096344"/>
          </a:xfrm>
          <a:prstGeom prst="rect">
            <a:avLst/>
          </a:prstGeom>
        </p:spPr>
      </p:pic>
      <p:sp>
        <p:nvSpPr>
          <p:cNvPr id="21" name="TextBox 20"/>
          <p:cNvSpPr txBox="1"/>
          <p:nvPr/>
        </p:nvSpPr>
        <p:spPr>
          <a:xfrm>
            <a:off x="251520" y="5541753"/>
            <a:ext cx="801344"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Closed</a:t>
            </a:r>
            <a:endParaRPr lang="en-GB" sz="1400" dirty="0">
              <a:latin typeface="Roboto Condensed" panose="02000000000000000000" pitchFamily="2" charset="0"/>
            </a:endParaRPr>
          </a:p>
        </p:txBody>
      </p:sp>
      <p:sp>
        <p:nvSpPr>
          <p:cNvPr id="26" name="TextBox 25"/>
          <p:cNvSpPr txBox="1"/>
          <p:nvPr/>
        </p:nvSpPr>
        <p:spPr>
          <a:xfrm>
            <a:off x="1186794" y="5541753"/>
            <a:ext cx="801344"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Open</a:t>
            </a:r>
            <a:endParaRPr lang="en-GB" sz="1400" dirty="0">
              <a:latin typeface="Roboto Condensed" panose="02000000000000000000" pitchFamily="2" charset="0"/>
            </a:endParaRPr>
          </a:p>
        </p:txBody>
      </p:sp>
      <p:sp>
        <p:nvSpPr>
          <p:cNvPr id="27" name="TextBox 26"/>
          <p:cNvSpPr txBox="1"/>
          <p:nvPr/>
        </p:nvSpPr>
        <p:spPr>
          <a:xfrm>
            <a:off x="2210275" y="5541753"/>
            <a:ext cx="1074006"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Transverse</a:t>
            </a:r>
            <a:endParaRPr lang="en-GB" sz="1400" dirty="0">
              <a:latin typeface="Roboto Condensed" panose="02000000000000000000" pitchFamily="2" charset="0"/>
            </a:endParaRPr>
          </a:p>
        </p:txBody>
      </p:sp>
      <p:sp>
        <p:nvSpPr>
          <p:cNvPr id="28" name="TextBox 27"/>
          <p:cNvSpPr txBox="1"/>
          <p:nvPr/>
        </p:nvSpPr>
        <p:spPr>
          <a:xfrm>
            <a:off x="3387614" y="5541753"/>
            <a:ext cx="801344"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Spiral</a:t>
            </a:r>
            <a:endParaRPr lang="en-GB" sz="1400" dirty="0">
              <a:latin typeface="Roboto Condensed" panose="02000000000000000000" pitchFamily="2" charset="0"/>
            </a:endParaRPr>
          </a:p>
        </p:txBody>
      </p:sp>
      <p:sp>
        <p:nvSpPr>
          <p:cNvPr id="29" name="TextBox 28"/>
          <p:cNvSpPr txBox="1"/>
          <p:nvPr/>
        </p:nvSpPr>
        <p:spPr>
          <a:xfrm>
            <a:off x="4364402" y="5541753"/>
            <a:ext cx="1152128"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Comminuted</a:t>
            </a:r>
            <a:endParaRPr lang="en-GB" sz="1400" dirty="0">
              <a:latin typeface="Roboto Condensed" panose="02000000000000000000" pitchFamily="2" charset="0"/>
            </a:endParaRPr>
          </a:p>
        </p:txBody>
      </p:sp>
      <p:sp>
        <p:nvSpPr>
          <p:cNvPr id="33" name="TextBox 32"/>
          <p:cNvSpPr txBox="1"/>
          <p:nvPr/>
        </p:nvSpPr>
        <p:spPr>
          <a:xfrm>
            <a:off x="5660546" y="5541753"/>
            <a:ext cx="1037017"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Impacted</a:t>
            </a:r>
            <a:endParaRPr lang="en-GB" sz="1400" dirty="0">
              <a:latin typeface="Roboto Condensed" panose="02000000000000000000" pitchFamily="2" charset="0"/>
            </a:endParaRPr>
          </a:p>
        </p:txBody>
      </p:sp>
      <p:sp>
        <p:nvSpPr>
          <p:cNvPr id="34" name="TextBox 33"/>
          <p:cNvSpPr txBox="1"/>
          <p:nvPr/>
        </p:nvSpPr>
        <p:spPr>
          <a:xfrm>
            <a:off x="6786599" y="5541753"/>
            <a:ext cx="1110970"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Greenstick</a:t>
            </a:r>
            <a:endParaRPr lang="en-GB" sz="1400" dirty="0">
              <a:latin typeface="Roboto Condensed" panose="02000000000000000000" pitchFamily="2" charset="0"/>
            </a:endParaRPr>
          </a:p>
        </p:txBody>
      </p:sp>
      <p:sp>
        <p:nvSpPr>
          <p:cNvPr id="35" name="TextBox 34"/>
          <p:cNvSpPr txBox="1"/>
          <p:nvPr/>
        </p:nvSpPr>
        <p:spPr>
          <a:xfrm>
            <a:off x="7986605" y="5541753"/>
            <a:ext cx="905875" cy="340519"/>
          </a:xfrm>
          <a:prstGeom prst="roundRect">
            <a:avLst/>
          </a:prstGeom>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dirty="0" smtClean="0">
                <a:latin typeface="Roboto Condensed" panose="02000000000000000000" pitchFamily="2" charset="0"/>
              </a:rPr>
              <a:t>Oblique</a:t>
            </a:r>
            <a:endParaRPr lang="en-GB" sz="1400" dirty="0">
              <a:latin typeface="Roboto Condensed" panose="02000000000000000000" pitchFamily="2" charset="0"/>
            </a:endParaRPr>
          </a:p>
        </p:txBody>
      </p:sp>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81836" t="53150" b="1701"/>
          <a:stretch/>
        </p:blipFill>
        <p:spPr>
          <a:xfrm>
            <a:off x="8138588" y="2284726"/>
            <a:ext cx="657329" cy="3096344"/>
          </a:xfrm>
          <a:prstGeom prst="rect">
            <a:avLst/>
          </a:prstGeom>
        </p:spPr>
      </p:pic>
      <p:grpSp>
        <p:nvGrpSpPr>
          <p:cNvPr id="36" name="Group 35"/>
          <p:cNvGrpSpPr/>
          <p:nvPr/>
        </p:nvGrpSpPr>
        <p:grpSpPr>
          <a:xfrm>
            <a:off x="0" y="-20326"/>
            <a:ext cx="9144000" cy="564402"/>
            <a:chOff x="0" y="-20326"/>
            <a:chExt cx="9144000" cy="564402"/>
          </a:xfrm>
        </p:grpSpPr>
        <p:sp>
          <p:nvSpPr>
            <p:cNvPr id="37" name="Rectangle 36"/>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8"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39" name="Group 38"/>
          <p:cNvGrpSpPr/>
          <p:nvPr/>
        </p:nvGrpSpPr>
        <p:grpSpPr>
          <a:xfrm>
            <a:off x="122834" y="-27011"/>
            <a:ext cx="936104" cy="1728000"/>
            <a:chOff x="122834" y="-12676"/>
            <a:chExt cx="936104" cy="1728000"/>
          </a:xfrm>
        </p:grpSpPr>
        <p:sp>
          <p:nvSpPr>
            <p:cNvPr id="40" name="TextBox 39">
              <a:hlinkClick r:id="" action="ppaction://noaction"/>
            </p:cNvPr>
            <p:cNvSpPr txBox="1"/>
            <p:nvPr/>
          </p:nvSpPr>
          <p:spPr>
            <a:xfrm>
              <a:off x="179512" y="-12676"/>
              <a:ext cx="822748" cy="1728000"/>
            </a:xfrm>
            <a:prstGeom prst="rect">
              <a:avLst/>
            </a:prstGeom>
            <a:solidFill>
              <a:schemeClr val="accent6">
                <a:lumMod val="60000"/>
                <a:lumOff val="40000"/>
              </a:schemeClr>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41" name="Title 1"/>
            <p:cNvSpPr txBox="1">
              <a:spLocks/>
            </p:cNvSpPr>
            <p:nvPr/>
          </p:nvSpPr>
          <p:spPr>
            <a:xfrm>
              <a:off x="122834" y="1359707"/>
              <a:ext cx="936104"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A</a:t>
              </a: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ctivity</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Tree>
    <p:custDataLst>
      <p:tags r:id="rId1"/>
    </p:custDataLst>
    <p:extLst>
      <p:ext uri="{BB962C8B-B14F-4D97-AF65-F5344CB8AC3E}">
        <p14:creationId xmlns:p14="http://schemas.microsoft.com/office/powerpoint/2010/main" val="101318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Effect transition="in" filter="fade">
                                      <p:cBhvr>
                                        <p:cTn id="71" dur="500"/>
                                        <p:tgtEl>
                                          <p:spTgt spid="35"/>
                                        </p:tgtEl>
                                      </p:cBhvr>
                                    </p:animEffect>
                                  </p:childTnLst>
                                </p:cTn>
                              </p:par>
                            </p:childTnLst>
                          </p:cTn>
                        </p:par>
                      </p:childTnLst>
                    </p:cTn>
                  </p:par>
                </p:childTnLst>
              </p:cTn>
              <p:nextCondLst>
                <p:cond evt="onClick" delay="0">
                  <p:tgtEl>
                    <p:spTgt spid="22"/>
                  </p:tgtEl>
                </p:cond>
              </p:nextCondLst>
            </p:seq>
          </p:childTnLst>
        </p:cTn>
      </p:par>
    </p:tnLst>
    <p:bldLst>
      <p:bldP spid="21" grpId="0" animBg="1"/>
      <p:bldP spid="26" grpId="0" animBg="1"/>
      <p:bldP spid="27" grpId="0" animBg="1"/>
      <p:bldP spid="28" grpId="0" animBg="1"/>
      <p:bldP spid="29" grpId="0" animBg="1"/>
      <p:bldP spid="33"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55470" y="836712"/>
            <a:ext cx="7909018"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latin typeface="Roboto Condensed" panose="02000000000000000000" pitchFamily="2" charset="0"/>
              </a:rPr>
              <a:t>Identify two extrinsic risk factors which increase the risk of injury for an athlete.</a:t>
            </a:r>
          </a:p>
          <a:p>
            <a:pPr algn="r"/>
            <a:r>
              <a:rPr lang="en-GB" b="1" dirty="0" smtClean="0">
                <a:latin typeface="Roboto Condensed" panose="02000000000000000000" pitchFamily="2" charset="0"/>
              </a:rPr>
              <a:t>(2 </a:t>
            </a:r>
            <a:r>
              <a:rPr lang="en-GB" b="1" dirty="0">
                <a:latin typeface="Roboto Condensed" panose="02000000000000000000" pitchFamily="2" charset="0"/>
              </a:rPr>
              <a:t>marks)</a:t>
            </a:r>
          </a:p>
        </p:txBody>
      </p:sp>
      <p:sp>
        <p:nvSpPr>
          <p:cNvPr id="14" name="TextBox 13"/>
          <p:cNvSpPr txBox="1"/>
          <p:nvPr/>
        </p:nvSpPr>
        <p:spPr>
          <a:xfrm>
            <a:off x="2339752" y="2464197"/>
            <a:ext cx="4608512" cy="2585323"/>
          </a:xfrm>
          <a:prstGeom prst="rect">
            <a:avLst/>
          </a:prstGeom>
          <a:noFill/>
        </p:spPr>
        <p:txBody>
          <a:bodyPr wrap="square" rtlCol="0">
            <a:spAutoFit/>
          </a:bodyPr>
          <a:lstStyle/>
          <a:p>
            <a:r>
              <a:rPr lang="en-GB" dirty="0" smtClean="0">
                <a:latin typeface="Segoe Print" panose="02000600000000000000" pitchFamily="2" charset="0"/>
              </a:rPr>
              <a:t>Any two from:</a:t>
            </a:r>
          </a:p>
          <a:p>
            <a:pPr marL="285750" indent="-285750">
              <a:buFont typeface="Arial" panose="020B0604020202020204" pitchFamily="34" charset="0"/>
              <a:buChar char="•"/>
            </a:pPr>
            <a:r>
              <a:rPr lang="en-GB" dirty="0">
                <a:latin typeface="Segoe Print" panose="02000600000000000000" pitchFamily="2" charset="0"/>
              </a:rPr>
              <a:t>p</a:t>
            </a:r>
            <a:r>
              <a:rPr lang="en-GB" dirty="0" smtClean="0">
                <a:latin typeface="Segoe Print" panose="02000600000000000000" pitchFamily="2" charset="0"/>
              </a:rPr>
              <a:t>oor technique</a:t>
            </a:r>
          </a:p>
          <a:p>
            <a:pPr marL="285750" indent="-285750">
              <a:buFont typeface="Arial" panose="020B0604020202020204" pitchFamily="34" charset="0"/>
              <a:buChar char="•"/>
            </a:pPr>
            <a:r>
              <a:rPr lang="en-GB" dirty="0">
                <a:latin typeface="Segoe Print" panose="02000600000000000000" pitchFamily="2" charset="0"/>
              </a:rPr>
              <a:t>i</a:t>
            </a:r>
            <a:r>
              <a:rPr lang="en-GB" dirty="0" smtClean="0">
                <a:latin typeface="Segoe Print" panose="02000600000000000000" pitchFamily="2" charset="0"/>
              </a:rPr>
              <a:t>ncorrect use of equipment</a:t>
            </a:r>
          </a:p>
          <a:p>
            <a:pPr marL="285750" indent="-285750">
              <a:buFont typeface="Arial" panose="020B0604020202020204" pitchFamily="34" charset="0"/>
              <a:buChar char="•"/>
            </a:pPr>
            <a:r>
              <a:rPr lang="en-GB" dirty="0">
                <a:latin typeface="Segoe Print" panose="02000600000000000000" pitchFamily="2" charset="0"/>
              </a:rPr>
              <a:t>i</a:t>
            </a:r>
            <a:r>
              <a:rPr lang="en-GB" dirty="0" smtClean="0">
                <a:latin typeface="Segoe Print" panose="02000600000000000000" pitchFamily="2" charset="0"/>
              </a:rPr>
              <a:t>nappropriate clothing or footwear</a:t>
            </a:r>
          </a:p>
          <a:p>
            <a:pPr marL="285750" indent="-285750">
              <a:buFont typeface="Arial" panose="020B0604020202020204" pitchFamily="34" charset="0"/>
              <a:buChar char="•"/>
            </a:pPr>
            <a:r>
              <a:rPr lang="en-GB" dirty="0">
                <a:latin typeface="Segoe Print" panose="02000600000000000000" pitchFamily="2" charset="0"/>
              </a:rPr>
              <a:t>i</a:t>
            </a:r>
            <a:r>
              <a:rPr lang="en-GB" dirty="0" smtClean="0">
                <a:latin typeface="Segoe Print" panose="02000600000000000000" pitchFamily="2" charset="0"/>
              </a:rPr>
              <a:t>nappropriate intensity of exercise</a:t>
            </a:r>
          </a:p>
          <a:p>
            <a:pPr marL="285750" indent="-285750">
              <a:buFont typeface="Arial" panose="020B0604020202020204" pitchFamily="34" charset="0"/>
              <a:buChar char="•"/>
            </a:pPr>
            <a:r>
              <a:rPr lang="en-GB" dirty="0">
                <a:latin typeface="Segoe Print" panose="02000600000000000000" pitchFamily="2" charset="0"/>
              </a:rPr>
              <a:t>i</a:t>
            </a:r>
            <a:r>
              <a:rPr lang="en-GB" dirty="0" smtClean="0">
                <a:latin typeface="Segoe Print" panose="02000600000000000000" pitchFamily="2" charset="0"/>
              </a:rPr>
              <a:t>nappropriate duration of exercise</a:t>
            </a:r>
          </a:p>
          <a:p>
            <a:pPr marL="285750" indent="-285750">
              <a:buFont typeface="Arial" panose="020B0604020202020204" pitchFamily="34" charset="0"/>
              <a:buChar char="•"/>
            </a:pPr>
            <a:r>
              <a:rPr lang="en-GB" dirty="0">
                <a:latin typeface="Segoe Print" panose="02000600000000000000" pitchFamily="2" charset="0"/>
              </a:rPr>
              <a:t>i</a:t>
            </a:r>
            <a:r>
              <a:rPr lang="en-GB" dirty="0" smtClean="0">
                <a:latin typeface="Segoe Print" panose="02000600000000000000" pitchFamily="2" charset="0"/>
              </a:rPr>
              <a:t>nappropriate frequency of exercise</a:t>
            </a:r>
          </a:p>
          <a:p>
            <a:pPr marL="285750" indent="-285750">
              <a:buFont typeface="Arial" panose="020B0604020202020204" pitchFamily="34" charset="0"/>
              <a:buChar char="•"/>
            </a:pPr>
            <a:endParaRPr lang="en-GB" dirty="0" smtClean="0">
              <a:latin typeface="Segoe Print" panose="02000600000000000000" pitchFamily="2" charset="0"/>
            </a:endParaRPr>
          </a:p>
          <a:p>
            <a:pPr algn="ctr"/>
            <a:endParaRPr lang="en-GB" dirty="0">
              <a:latin typeface="Segoe Print" panose="02000600000000000000" pitchFamily="2" charset="0"/>
            </a:endParaRPr>
          </a:p>
        </p:txBody>
      </p:sp>
      <p:sp>
        <p:nvSpPr>
          <p:cNvPr id="3" name="TextBox 2"/>
          <p:cNvSpPr txBox="1"/>
          <p:nvPr/>
        </p:nvSpPr>
        <p:spPr>
          <a:xfrm>
            <a:off x="1510632" y="2098534"/>
            <a:ext cx="6266752" cy="2860358"/>
          </a:xfrm>
          <a:prstGeom prst="roundRect">
            <a:avLst>
              <a:gd name="adj" fmla="val 15668"/>
            </a:avLst>
          </a:prstGeom>
          <a:solidFill>
            <a:schemeClr val="accent4">
              <a:lumMod val="40000"/>
              <a:lumOff val="60000"/>
            </a:schemeClr>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a:p>
          <a:p>
            <a:endParaRPr lang="en-GB" dirty="0" smtClean="0"/>
          </a:p>
          <a:p>
            <a:endParaRPr lang="en-GB" dirty="0"/>
          </a:p>
          <a:p>
            <a:r>
              <a:rPr lang="en-GB" dirty="0"/>
              <a:t>Click to reveal answer!</a:t>
            </a:r>
          </a:p>
          <a:p>
            <a:endParaRPr lang="en-GB" dirty="0"/>
          </a:p>
          <a:p>
            <a:endParaRPr lang="en-GB" dirty="0" smtClean="0"/>
          </a:p>
          <a:p>
            <a:endParaRPr lang="en-GB" dirty="0"/>
          </a:p>
          <a:p>
            <a:endParaRPr lang="en-GB" dirty="0"/>
          </a:p>
        </p:txBody>
      </p:sp>
      <p:grpSp>
        <p:nvGrpSpPr>
          <p:cNvPr id="17" name="Group 16"/>
          <p:cNvGrpSpPr/>
          <p:nvPr/>
        </p:nvGrpSpPr>
        <p:grpSpPr>
          <a:xfrm>
            <a:off x="0" y="-20326"/>
            <a:ext cx="9144000" cy="564402"/>
            <a:chOff x="0" y="-20326"/>
            <a:chExt cx="9144000" cy="564402"/>
          </a:xfrm>
        </p:grpSpPr>
        <p:sp>
          <p:nvSpPr>
            <p:cNvPr id="18" name="Rectangle 17"/>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9"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20" name="Group 19"/>
          <p:cNvGrpSpPr/>
          <p:nvPr/>
        </p:nvGrpSpPr>
        <p:grpSpPr>
          <a:xfrm>
            <a:off x="122834" y="-27011"/>
            <a:ext cx="936104" cy="1728000"/>
            <a:chOff x="122834" y="-12676"/>
            <a:chExt cx="936104" cy="1728000"/>
          </a:xfrm>
        </p:grpSpPr>
        <p:sp>
          <p:nvSpPr>
            <p:cNvPr id="21" name="TextBox 20">
              <a:hlinkClick r:id="" action="ppaction://noaction"/>
            </p:cNvPr>
            <p:cNvSpPr txBox="1"/>
            <p:nvPr/>
          </p:nvSpPr>
          <p:spPr>
            <a:xfrm>
              <a:off x="179512" y="-12676"/>
              <a:ext cx="822748" cy="1728000"/>
            </a:xfrm>
            <a:prstGeom prst="rect">
              <a:avLst/>
            </a:prstGeom>
            <a:solidFill>
              <a:schemeClr val="accent4"/>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22" name="Title 1"/>
            <p:cNvSpPr txBox="1">
              <a:spLocks/>
            </p:cNvSpPr>
            <p:nvPr/>
          </p:nvSpPr>
          <p:spPr>
            <a:xfrm>
              <a:off x="122834" y="855651"/>
              <a:ext cx="936104"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6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Exam-style </a:t>
              </a:r>
              <a:r>
                <a:rPr lang="en-GB" sz="16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question</a:t>
              </a:r>
              <a:endParaRPr lang="en-GB" sz="16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11" name="Group 10"/>
          <p:cNvGrpSpPr/>
          <p:nvPr/>
        </p:nvGrpSpPr>
        <p:grpSpPr>
          <a:xfrm>
            <a:off x="-508" y="5176838"/>
            <a:ext cx="9145016" cy="1708545"/>
            <a:chOff x="-508" y="5176838"/>
            <a:chExt cx="9145016" cy="1708545"/>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13" name="Rectangle 12"/>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15" name="Group 14"/>
          <p:cNvGrpSpPr>
            <a:grpSpLocks/>
          </p:cNvGrpSpPr>
          <p:nvPr/>
        </p:nvGrpSpPr>
        <p:grpSpPr bwMode="auto">
          <a:xfrm>
            <a:off x="644120" y="-48473"/>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80903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8" y="5176838"/>
            <a:ext cx="9145016" cy="1708545"/>
            <a:chOff x="-508" y="5176838"/>
            <a:chExt cx="9145016" cy="1708545"/>
          </a:xfrm>
        </p:grpSpPr>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34" name="Rectangle 33"/>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436"/>
          <a:stretch/>
        </p:blipFill>
        <p:spPr>
          <a:xfrm>
            <a:off x="107503" y="2446546"/>
            <a:ext cx="4177003" cy="4370874"/>
          </a:xfrm>
          <a:prstGeom prst="rect">
            <a:avLst/>
          </a:prstGeom>
        </p:spPr>
      </p:pic>
      <p:sp>
        <p:nvSpPr>
          <p:cNvPr id="6" name="TextBox 5"/>
          <p:cNvSpPr txBox="1"/>
          <p:nvPr/>
        </p:nvSpPr>
        <p:spPr>
          <a:xfrm>
            <a:off x="4145731" y="1302672"/>
            <a:ext cx="4560867" cy="646331"/>
          </a:xfrm>
          <a:prstGeom prst="rect">
            <a:avLst/>
          </a:prstGeom>
          <a:noFill/>
        </p:spPr>
        <p:txBody>
          <a:bodyPr wrap="square" rtlCol="0">
            <a:spAutoFit/>
          </a:bodyPr>
          <a:lstStyle/>
          <a:p>
            <a:r>
              <a:rPr lang="en-GB" dirty="0" smtClean="0">
                <a:latin typeface="Roboto Condensed" panose="02000000000000000000" pitchFamily="2" charset="0"/>
              </a:rPr>
              <a:t>An acute injury is an injury which occurs when part of the body is subjected to a sudden stress.</a:t>
            </a:r>
            <a:endParaRPr lang="en-GB" dirty="0">
              <a:latin typeface="Roboto Condensed" panose="02000000000000000000" pitchFamily="2" charset="0"/>
            </a:endParaRPr>
          </a:p>
        </p:txBody>
      </p:sp>
      <p:cxnSp>
        <p:nvCxnSpPr>
          <p:cNvPr id="8" name="Straight Arrow Connector 7"/>
          <p:cNvCxnSpPr>
            <a:stCxn id="4" idx="2"/>
          </p:cNvCxnSpPr>
          <p:nvPr/>
        </p:nvCxnSpPr>
        <p:spPr>
          <a:xfrm flipH="1">
            <a:off x="1837070" y="2384561"/>
            <a:ext cx="757033" cy="628731"/>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483768" y="4520972"/>
            <a:ext cx="478474" cy="1045523"/>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7944" y="2405732"/>
            <a:ext cx="252625" cy="406046"/>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42466" y="1995371"/>
            <a:ext cx="4834088" cy="923330"/>
          </a:xfrm>
          <a:prstGeom prst="rect">
            <a:avLst/>
          </a:prstGeom>
          <a:noFill/>
        </p:spPr>
        <p:txBody>
          <a:bodyPr wrap="square" rtlCol="0">
            <a:spAutoFit/>
          </a:bodyPr>
          <a:lstStyle/>
          <a:p>
            <a:r>
              <a:rPr lang="en-GB" dirty="0" smtClean="0">
                <a:latin typeface="Roboto Condensed" panose="02000000000000000000" pitchFamily="2" charset="0"/>
              </a:rPr>
              <a:t>For example, if a hockey player is hit by the ball anywhere on the body, this could cause an acute injury.</a:t>
            </a:r>
            <a:endParaRPr lang="en-GB" dirty="0">
              <a:latin typeface="Roboto Condensed" panose="02000000000000000000" pitchFamily="2" charset="0"/>
            </a:endParaRPr>
          </a:p>
        </p:txBody>
      </p:sp>
      <p:grpSp>
        <p:nvGrpSpPr>
          <p:cNvPr id="19" name="Group 18"/>
          <p:cNvGrpSpPr/>
          <p:nvPr/>
        </p:nvGrpSpPr>
        <p:grpSpPr>
          <a:xfrm>
            <a:off x="1475656" y="6079228"/>
            <a:ext cx="2993710" cy="662140"/>
            <a:chOff x="6624894" y="1447250"/>
            <a:chExt cx="2993710" cy="662140"/>
          </a:xfrm>
        </p:grpSpPr>
        <p:sp>
          <p:nvSpPr>
            <p:cNvPr id="20" name="TextBox 19"/>
            <p:cNvSpPr txBox="1"/>
            <p:nvPr/>
          </p:nvSpPr>
          <p:spPr>
            <a:xfrm>
              <a:off x="6801448" y="1682517"/>
              <a:ext cx="2817156"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pPr marL="355600"/>
              <a:r>
                <a:rPr lang="en-GB" dirty="0"/>
                <a:t>Click </a:t>
              </a:r>
              <a:r>
                <a:rPr lang="en-GB" dirty="0" smtClean="0"/>
                <a:t>on </a:t>
              </a:r>
              <a:r>
                <a:rPr lang="en-GB" dirty="0"/>
                <a:t>the three different types of acute </a:t>
              </a:r>
              <a:r>
                <a:rPr lang="en-GB" dirty="0" smtClean="0"/>
                <a:t>injury </a:t>
              </a:r>
              <a:r>
                <a:rPr lang="en-GB" dirty="0"/>
                <a:t>to reveal more about </a:t>
              </a:r>
              <a:r>
                <a:rPr lang="en-GB" dirty="0" smtClean="0"/>
                <a:t>them.</a:t>
              </a:r>
              <a:endParaRPr lang="en-GB" dirty="0"/>
            </a:p>
          </p:txBody>
        </p:sp>
        <p:pic>
          <p:nvPicPr>
            <p:cNvPr id="21" name="Picture 2" descr="http://downloads.clipart.com/109503780.jpg?t=1475587740&amp;h=6f9d4cc7fb4de229cc200b59ce3c75be&amp;u=zigzageduc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4894" y="1447250"/>
              <a:ext cx="482032" cy="6621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Image result for acute injury in sp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9366" y="2764408"/>
            <a:ext cx="3996366" cy="2997275"/>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403289" y="1442140"/>
            <a:ext cx="1194401" cy="461665"/>
          </a:xfrm>
          <a:prstGeom prst="rect">
            <a:avLst/>
          </a:prstGeom>
          <a:noFill/>
        </p:spPr>
        <p:txBody>
          <a:bodyPr wrap="square" rtlCol="0">
            <a:spAutoFit/>
          </a:bodyPr>
          <a:lstStyle/>
          <a:p>
            <a:pPr algn="ctr"/>
            <a:r>
              <a:rPr lang="en-GB" sz="1200" b="1" dirty="0">
                <a:latin typeface="Roboto Condensed" panose="02000000000000000000" pitchFamily="2" charset="0"/>
              </a:rPr>
              <a:t>Soft </a:t>
            </a:r>
            <a:r>
              <a:rPr lang="en-GB" sz="1200" b="1" dirty="0" smtClean="0">
                <a:latin typeface="Roboto Condensed" panose="02000000000000000000" pitchFamily="2" charset="0"/>
              </a:rPr>
              <a:t>tissue </a:t>
            </a:r>
            <a:r>
              <a:rPr lang="en-GB" sz="1200" b="1" dirty="0">
                <a:latin typeface="Roboto Condensed" panose="02000000000000000000" pitchFamily="2" charset="0"/>
              </a:rPr>
              <a:t>injuries</a:t>
            </a:r>
          </a:p>
        </p:txBody>
      </p:sp>
      <p:sp>
        <p:nvSpPr>
          <p:cNvPr id="23" name="TextBox 22"/>
          <p:cNvSpPr txBox="1"/>
          <p:nvPr/>
        </p:nvSpPr>
        <p:spPr>
          <a:xfrm>
            <a:off x="630000" y="1304299"/>
            <a:ext cx="1225248" cy="276999"/>
          </a:xfrm>
          <a:prstGeom prst="rect">
            <a:avLst/>
          </a:prstGeom>
          <a:noFill/>
        </p:spPr>
        <p:txBody>
          <a:bodyPr wrap="square" rtlCol="0">
            <a:spAutoFit/>
          </a:bodyPr>
          <a:lstStyle/>
          <a:p>
            <a:pPr algn="ctr"/>
            <a:r>
              <a:rPr lang="en-GB" sz="1200" b="1" dirty="0">
                <a:latin typeface="Roboto Condensed" panose="02000000000000000000" pitchFamily="2" charset="0"/>
              </a:rPr>
              <a:t>Concussion</a:t>
            </a:r>
          </a:p>
        </p:txBody>
      </p:sp>
      <p:pic>
        <p:nvPicPr>
          <p:cNvPr id="4" name="Picture 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4103" y="1988896"/>
            <a:ext cx="791330" cy="7913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5" name="Picture 14">
            <a:hlinkClick r:id="rId10"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054" y="1709272"/>
            <a:ext cx="785156" cy="7851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40599" y="3806924"/>
            <a:ext cx="837058" cy="8370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6" name="TextBox 25"/>
          <p:cNvSpPr txBox="1"/>
          <p:nvPr/>
        </p:nvSpPr>
        <p:spPr>
          <a:xfrm>
            <a:off x="2546504" y="3246358"/>
            <a:ext cx="1225248" cy="461665"/>
          </a:xfrm>
          <a:prstGeom prst="rect">
            <a:avLst/>
          </a:prstGeom>
          <a:noFill/>
        </p:spPr>
        <p:txBody>
          <a:bodyPr wrap="square" rtlCol="0">
            <a:spAutoFit/>
          </a:bodyPr>
          <a:lstStyle/>
          <a:p>
            <a:pPr algn="ctr"/>
            <a:r>
              <a:rPr lang="en-GB" sz="1200" b="1" dirty="0" smtClean="0">
                <a:latin typeface="Roboto Condensed" panose="02000000000000000000" pitchFamily="2" charset="0"/>
              </a:rPr>
              <a:t>Hard tissue injuries</a:t>
            </a:r>
            <a:endParaRPr lang="en-GB" sz="1200" b="1" dirty="0">
              <a:latin typeface="Roboto Condensed" panose="02000000000000000000" pitchFamily="2" charset="0"/>
            </a:endParaRPr>
          </a:p>
        </p:txBody>
      </p:sp>
      <p:graphicFrame>
        <p:nvGraphicFramePr>
          <p:cNvPr id="27" name="Diagram 26">
            <a:hlinkClick r:id="rId12" action="ppaction://hlinksldjump"/>
          </p:cNvPr>
          <p:cNvGraphicFramePr/>
          <p:nvPr>
            <p:extLst>
              <p:ext uri="{D42A27DB-BD31-4B8C-83A1-F6EECF244321}">
                <p14:modId xmlns:p14="http://schemas.microsoft.com/office/powerpoint/2010/main" val="2362045964"/>
              </p:ext>
            </p:extLst>
          </p:nvPr>
        </p:nvGraphicFramePr>
        <p:xfrm>
          <a:off x="7380312" y="5565711"/>
          <a:ext cx="1710545" cy="11756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4" name="Group 23"/>
          <p:cNvGrpSpPr/>
          <p:nvPr/>
        </p:nvGrpSpPr>
        <p:grpSpPr>
          <a:xfrm>
            <a:off x="0" y="-20326"/>
            <a:ext cx="9144000" cy="564402"/>
            <a:chOff x="0" y="-20326"/>
            <a:chExt cx="9144000" cy="564402"/>
          </a:xfrm>
        </p:grpSpPr>
        <p:sp>
          <p:nvSpPr>
            <p:cNvPr id="25" name="Rectangle 24"/>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8"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29" name="Group 28"/>
          <p:cNvGrpSpPr/>
          <p:nvPr/>
        </p:nvGrpSpPr>
        <p:grpSpPr>
          <a:xfrm>
            <a:off x="179512" y="-27384"/>
            <a:ext cx="822748" cy="561356"/>
            <a:chOff x="179512" y="-27384"/>
            <a:chExt cx="822748" cy="561356"/>
          </a:xfrm>
        </p:grpSpPr>
        <p:sp>
          <p:nvSpPr>
            <p:cNvPr id="30" name="TextBox 29">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1"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32"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Acute injuries</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35" name="Group 34"/>
          <p:cNvGrpSpPr>
            <a:grpSpLocks/>
          </p:cNvGrpSpPr>
          <p:nvPr/>
        </p:nvGrpSpPr>
        <p:grpSpPr bwMode="auto">
          <a:xfrm>
            <a:off x="644120" y="-48473"/>
            <a:ext cx="8540750" cy="6940550"/>
            <a:chOff x="583271" y="42867"/>
            <a:chExt cx="9232725" cy="7502525"/>
          </a:xfrm>
        </p:grpSpPr>
        <p:sp>
          <p:nvSpPr>
            <p:cNvPr id="36" name="Rectangle 3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0" name="Picture 39" descr="sample_front"/>
            <p:cNvPicPr>
              <a:picLocks noChangeAspect="1"/>
            </p:cNvPicPr>
            <p:nvPr/>
          </p:nvPicPr>
          <p:blipFill>
            <a:blip r:embed="rId1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sample_front"/>
            <p:cNvPicPr>
              <a:picLocks noChangeAspect="1"/>
            </p:cNvPicPr>
            <p:nvPr/>
          </p:nvPicPr>
          <p:blipFill>
            <a:blip r:embed="rId1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sample_front"/>
            <p:cNvPicPr>
              <a:picLocks noChangeAspect="1"/>
            </p:cNvPicPr>
            <p:nvPr/>
          </p:nvPicPr>
          <p:blipFill>
            <a:blip r:embed="rId1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9276930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508" y="5176838"/>
            <a:ext cx="9145016" cy="1708545"/>
            <a:chOff x="-508" y="5176838"/>
            <a:chExt cx="9145016" cy="1708545"/>
          </a:xfrm>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41" name="Rectangle 40"/>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45" name="Group 44"/>
          <p:cNvGrpSpPr/>
          <p:nvPr/>
        </p:nvGrpSpPr>
        <p:grpSpPr>
          <a:xfrm>
            <a:off x="3819704" y="543558"/>
            <a:ext cx="4614933" cy="6125802"/>
            <a:chOff x="0" y="100992"/>
            <a:chExt cx="3633470" cy="4862324"/>
          </a:xfrm>
        </p:grpSpPr>
        <p:sp>
          <p:nvSpPr>
            <p:cNvPr id="46" name="Rounded Rectangle 45"/>
            <p:cNvSpPr/>
            <p:nvPr/>
          </p:nvSpPr>
          <p:spPr>
            <a:xfrm>
              <a:off x="0" y="427511"/>
              <a:ext cx="3633470" cy="4535805"/>
            </a:xfrm>
            <a:prstGeom prst="roundRect">
              <a:avLst>
                <a:gd name="adj" fmla="val 5539"/>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7" name="Text Box 5546"/>
            <p:cNvSpPr txBox="1"/>
            <p:nvPr/>
          </p:nvSpPr>
          <p:spPr>
            <a:xfrm>
              <a:off x="141756" y="598296"/>
              <a:ext cx="3341671" cy="4240915"/>
            </a:xfrm>
            <a:prstGeom prst="rect">
              <a:avLst/>
            </a:prstGeom>
            <a:solidFill>
              <a:schemeClr val="bg1"/>
            </a:solidFill>
            <a:ln w="571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1100" dirty="0">
                  <a:effectLst/>
                  <a:latin typeface="Palatino Linotype" panose="02040502050505030304" pitchFamily="18" charset="0"/>
                  <a:ea typeface="Times New Roman" panose="02020603050405020304" pitchFamily="18" charset="0"/>
                  <a:cs typeface="Times New Roman" panose="02020603050405020304" pitchFamily="18" charset="0"/>
                </a:rPr>
                <a:t> </a:t>
              </a:r>
            </a:p>
          </p:txBody>
        </p:sp>
        <p:sp>
          <p:nvSpPr>
            <p:cNvPr id="48" name="Rounded Rectangle 47"/>
            <p:cNvSpPr/>
            <p:nvPr/>
          </p:nvSpPr>
          <p:spPr>
            <a:xfrm>
              <a:off x="773246" y="330709"/>
              <a:ext cx="2101850" cy="414328"/>
            </a:xfrm>
            <a:prstGeom prst="roundRect">
              <a:avLst>
                <a:gd name="adj" fmla="val 50000"/>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9" name="Oval 48"/>
            <p:cNvSpPr/>
            <p:nvPr/>
          </p:nvSpPr>
          <p:spPr>
            <a:xfrm>
              <a:off x="1555668" y="100992"/>
              <a:ext cx="540001" cy="540000"/>
            </a:xfrm>
            <a:prstGeom prst="ellipse">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0" name="Oval 49"/>
            <p:cNvSpPr/>
            <p:nvPr/>
          </p:nvSpPr>
          <p:spPr>
            <a:xfrm>
              <a:off x="1698172" y="248453"/>
              <a:ext cx="252000" cy="252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160" y="3308820"/>
            <a:ext cx="1779288" cy="1779288"/>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4096" y="2477833"/>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16" name="Straight Arrow Connector 15"/>
          <p:cNvCxnSpPr/>
          <p:nvPr/>
        </p:nvCxnSpPr>
        <p:spPr>
          <a:xfrm flipH="1">
            <a:off x="1045790" y="2904989"/>
            <a:ext cx="694498" cy="635862"/>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8" name="Picture 17">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262" y="2441965"/>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19" name="Straight Arrow Connector 18"/>
          <p:cNvCxnSpPr/>
          <p:nvPr/>
        </p:nvCxnSpPr>
        <p:spPr>
          <a:xfrm flipH="1">
            <a:off x="578289" y="3007447"/>
            <a:ext cx="252625" cy="406046"/>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164288" y="1366705"/>
            <a:ext cx="4424360" cy="5254916"/>
          </a:xfrm>
          <a:prstGeom prst="rect">
            <a:avLst/>
          </a:prstGeom>
          <a:noFill/>
          <a:ln w="107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58008">
            <a:off x="2832785" y="4580559"/>
            <a:ext cx="1779688" cy="1811599"/>
          </a:xfrm>
          <a:prstGeom prst="rect">
            <a:avLst/>
          </a:prstGeom>
          <a:noFill/>
          <a:ln>
            <a:noFill/>
          </a:ln>
        </p:spPr>
      </p:pic>
      <p:sp>
        <p:nvSpPr>
          <p:cNvPr id="26" name="Rectangle 25"/>
          <p:cNvSpPr/>
          <p:nvPr/>
        </p:nvSpPr>
        <p:spPr>
          <a:xfrm>
            <a:off x="4475397" y="1379015"/>
            <a:ext cx="1774503" cy="5644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7" name="TextBox 26"/>
          <p:cNvSpPr txBox="1"/>
          <p:nvPr/>
        </p:nvSpPr>
        <p:spPr>
          <a:xfrm>
            <a:off x="4211960" y="1822883"/>
            <a:ext cx="3811448" cy="4308872"/>
          </a:xfrm>
          <a:prstGeom prst="rect">
            <a:avLst/>
          </a:prstGeom>
          <a:noFill/>
          <a:ln>
            <a:noFill/>
          </a:ln>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These affect hard tissue such as bone.</a:t>
            </a:r>
          </a:p>
          <a:p>
            <a:endParaRPr lang="en-GB" sz="11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They result from </a:t>
            </a:r>
            <a:r>
              <a:rPr lang="en-GB" sz="1400" b="1" dirty="0" smtClean="0">
                <a:latin typeface="Roboto Condensed" panose="02000000000000000000" pitchFamily="2" charset="0"/>
              </a:rPr>
              <a:t>sudden impacts or stresses </a:t>
            </a:r>
            <a:r>
              <a:rPr lang="en-GB" sz="1400" dirty="0" smtClean="0">
                <a:latin typeface="Roboto Condensed" panose="02000000000000000000" pitchFamily="2" charset="0"/>
              </a:rPr>
              <a:t>placed on the tissue.</a:t>
            </a:r>
          </a:p>
          <a:p>
            <a:endParaRPr lang="en-GB" sz="12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Sudden stress can result in a </a:t>
            </a:r>
            <a:r>
              <a:rPr lang="en-GB" sz="1400" b="1" dirty="0" smtClean="0">
                <a:latin typeface="Roboto Condensed" panose="02000000000000000000" pitchFamily="2" charset="0"/>
              </a:rPr>
              <a:t>fracture</a:t>
            </a:r>
            <a:r>
              <a:rPr lang="en-GB" sz="1400" dirty="0" smtClean="0">
                <a:latin typeface="Roboto Condensed" panose="02000000000000000000" pitchFamily="2" charset="0"/>
              </a:rPr>
              <a:t> (break in the bone) or a </a:t>
            </a:r>
            <a:r>
              <a:rPr lang="en-GB" sz="1400" b="1" dirty="0" smtClean="0">
                <a:latin typeface="Roboto Condensed" panose="02000000000000000000" pitchFamily="2" charset="0"/>
              </a:rPr>
              <a:t>dislocation</a:t>
            </a:r>
            <a:r>
              <a:rPr lang="en-GB" sz="1400" dirty="0" smtClean="0">
                <a:latin typeface="Roboto Condensed" panose="02000000000000000000" pitchFamily="2" charset="0"/>
              </a:rPr>
              <a:t> (movement of the bone from its normal position within the joint).</a:t>
            </a:r>
          </a:p>
          <a:p>
            <a:endParaRPr lang="en-GB" sz="12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Both of these hard tissue injuries can occur through </a:t>
            </a:r>
            <a:r>
              <a:rPr lang="en-GB" sz="1400" b="1" dirty="0" smtClean="0">
                <a:latin typeface="Roboto Condensed" panose="02000000000000000000" pitchFamily="2" charset="0"/>
              </a:rPr>
              <a:t>direct force </a:t>
            </a:r>
            <a:r>
              <a:rPr lang="en-GB" sz="1400" dirty="0" smtClean="0">
                <a:latin typeface="Roboto Condensed" panose="02000000000000000000" pitchFamily="2" charset="0"/>
              </a:rPr>
              <a:t>being applied, e.g. being tackled, or through </a:t>
            </a:r>
            <a:r>
              <a:rPr lang="en-GB" sz="1400" b="1" dirty="0" smtClean="0">
                <a:latin typeface="Roboto Condensed" panose="02000000000000000000" pitchFamily="2" charset="0"/>
              </a:rPr>
              <a:t>indirect force </a:t>
            </a:r>
            <a:r>
              <a:rPr lang="en-GB" sz="1400" dirty="0" smtClean="0">
                <a:latin typeface="Roboto Condensed" panose="02000000000000000000" pitchFamily="2" charset="0"/>
              </a:rPr>
              <a:t>such as twisting after a slip.</a:t>
            </a: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endParaRPr lang="en-GB" sz="1600" dirty="0" smtClean="0">
              <a:latin typeface="Roboto Condensed" panose="02000000000000000000" pitchFamily="2" charset="0"/>
            </a:endParaRPr>
          </a:p>
          <a:p>
            <a:pPr marL="285750" indent="-285750">
              <a:buFont typeface="Arial" panose="020B0604020202020204" pitchFamily="34" charset="0"/>
              <a:buChar char="•"/>
            </a:pPr>
            <a:endParaRPr lang="en-GB" sz="1600" dirty="0" smtClean="0">
              <a:latin typeface="Roboto Condensed" panose="02000000000000000000" pitchFamily="2" charset="0"/>
            </a:endParaRPr>
          </a:p>
          <a:p>
            <a:pPr marL="285750" indent="-285750">
              <a:buFont typeface="Arial" panose="020B0604020202020204" pitchFamily="34" charset="0"/>
              <a:buChar char="•"/>
            </a:pPr>
            <a:endParaRPr lang="en-GB" dirty="0" smtClean="0">
              <a:latin typeface="Roboto Condensed" panose="02000000000000000000" pitchFamily="2" charset="0"/>
            </a:endParaRPr>
          </a:p>
        </p:txBody>
      </p:sp>
      <p:sp>
        <p:nvSpPr>
          <p:cNvPr id="32" name="TextBox 31"/>
          <p:cNvSpPr txBox="1"/>
          <p:nvPr/>
        </p:nvSpPr>
        <p:spPr>
          <a:xfrm>
            <a:off x="4430232" y="1441943"/>
            <a:ext cx="3210193" cy="369332"/>
          </a:xfrm>
          <a:prstGeom prst="rect">
            <a:avLst/>
          </a:prstGeom>
          <a:noFill/>
          <a:ln>
            <a:noFill/>
          </a:ln>
        </p:spPr>
        <p:txBody>
          <a:bodyPr wrap="square" rtlCol="0">
            <a:spAutoFit/>
          </a:bodyPr>
          <a:lstStyle/>
          <a:p>
            <a:pPr algn="ctr"/>
            <a:r>
              <a:rPr lang="en-GB" b="1" dirty="0">
                <a:latin typeface="Segoe Print" panose="02000600000000000000" pitchFamily="2" charset="0"/>
              </a:rPr>
              <a:t>Hard tissue </a:t>
            </a:r>
            <a:r>
              <a:rPr lang="en-GB" b="1" dirty="0" smtClean="0">
                <a:latin typeface="Segoe Print" panose="02000600000000000000" pitchFamily="2" charset="0"/>
              </a:rPr>
              <a:t>injuries</a:t>
            </a:r>
            <a:endParaRPr lang="en-GB" sz="2400" b="1" dirty="0" smtClean="0">
              <a:latin typeface="Segoe Print" panose="02000600000000000000" pitchFamily="2" charset="0"/>
            </a:endParaRPr>
          </a:p>
        </p:txBody>
      </p:sp>
      <p:grpSp>
        <p:nvGrpSpPr>
          <p:cNvPr id="20" name="Group 19"/>
          <p:cNvGrpSpPr/>
          <p:nvPr/>
        </p:nvGrpSpPr>
        <p:grpSpPr>
          <a:xfrm>
            <a:off x="376576" y="5326501"/>
            <a:ext cx="2574310" cy="550771"/>
            <a:chOff x="6657002" y="1733316"/>
            <a:chExt cx="2574310" cy="550771"/>
          </a:xfrm>
        </p:grpSpPr>
        <p:sp>
          <p:nvSpPr>
            <p:cNvPr id="22" name="TextBox 21"/>
            <p:cNvSpPr txBox="1"/>
            <p:nvPr/>
          </p:nvSpPr>
          <p:spPr>
            <a:xfrm>
              <a:off x="6921545" y="1876261"/>
              <a:ext cx="2309767"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pPr marL="177800"/>
              <a:r>
                <a:rPr lang="en-GB" dirty="0"/>
                <a:t>Click </a:t>
              </a:r>
              <a:r>
                <a:rPr lang="en-GB" dirty="0" smtClean="0"/>
                <a:t>on </a:t>
              </a:r>
              <a:r>
                <a:rPr lang="en-GB" dirty="0"/>
                <a:t>the other two types of acute </a:t>
              </a:r>
              <a:r>
                <a:rPr lang="en-GB" dirty="0" smtClean="0"/>
                <a:t>injury </a:t>
              </a:r>
              <a:r>
                <a:rPr lang="en-GB" dirty="0"/>
                <a:t>to reveal more about </a:t>
              </a:r>
              <a:r>
                <a:rPr lang="en-GB" dirty="0" smtClean="0"/>
                <a:t>them.</a:t>
              </a:r>
              <a:endParaRPr lang="en-GB" dirty="0"/>
            </a:p>
          </p:txBody>
        </p:sp>
        <p:pic>
          <p:nvPicPr>
            <p:cNvPr id="28" name="Picture 2" descr="http://downloads.clipart.com/109503780.jpg?t=1475587740&amp;h=6f9d4cc7fb4de229cc200b59ce3c75be&amp;u=zigzageduc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7002" y="1733316"/>
              <a:ext cx="400956" cy="55077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97561">
            <a:off x="4923963" y="4820006"/>
            <a:ext cx="615850" cy="1434418"/>
          </a:xfrm>
          <a:prstGeom prst="rect">
            <a:avLst/>
          </a:prstGeom>
          <a:ln>
            <a:solidFill>
              <a:schemeClr val="tx1"/>
            </a:solidFill>
          </a:ln>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05175">
            <a:off x="6185445" y="4876176"/>
            <a:ext cx="1110479" cy="1414675"/>
          </a:xfrm>
          <a:prstGeom prst="rect">
            <a:avLst/>
          </a:prstGeom>
          <a:ln>
            <a:solidFill>
              <a:schemeClr val="tx1"/>
            </a:solidFill>
          </a:ln>
        </p:spPr>
      </p:pic>
      <p:sp>
        <p:nvSpPr>
          <p:cNvPr id="29" name="TextBox 28"/>
          <p:cNvSpPr txBox="1"/>
          <p:nvPr/>
        </p:nvSpPr>
        <p:spPr>
          <a:xfrm>
            <a:off x="1454519" y="1905502"/>
            <a:ext cx="1194401" cy="461665"/>
          </a:xfrm>
          <a:prstGeom prst="rect">
            <a:avLst/>
          </a:prstGeom>
          <a:noFill/>
        </p:spPr>
        <p:txBody>
          <a:bodyPr wrap="square" rtlCol="0">
            <a:spAutoFit/>
          </a:bodyPr>
          <a:lstStyle/>
          <a:p>
            <a:pPr algn="ctr"/>
            <a:r>
              <a:rPr lang="en-GB" sz="1200" b="1" dirty="0">
                <a:latin typeface="Roboto Condensed" panose="02000000000000000000" pitchFamily="2" charset="0"/>
              </a:rPr>
              <a:t>Soft </a:t>
            </a:r>
            <a:r>
              <a:rPr lang="en-GB" sz="1200" b="1" dirty="0" smtClean="0">
                <a:latin typeface="Roboto Condensed" panose="02000000000000000000" pitchFamily="2" charset="0"/>
              </a:rPr>
              <a:t>tissue </a:t>
            </a:r>
            <a:r>
              <a:rPr lang="en-GB" sz="1200" b="1" dirty="0">
                <a:latin typeface="Roboto Condensed" panose="02000000000000000000" pitchFamily="2" charset="0"/>
              </a:rPr>
              <a:t>injuries</a:t>
            </a:r>
          </a:p>
        </p:txBody>
      </p:sp>
      <p:sp>
        <p:nvSpPr>
          <p:cNvPr id="30" name="TextBox 29"/>
          <p:cNvSpPr txBox="1"/>
          <p:nvPr/>
        </p:nvSpPr>
        <p:spPr>
          <a:xfrm>
            <a:off x="417508" y="2082795"/>
            <a:ext cx="1225248" cy="276999"/>
          </a:xfrm>
          <a:prstGeom prst="rect">
            <a:avLst/>
          </a:prstGeom>
          <a:noFill/>
        </p:spPr>
        <p:txBody>
          <a:bodyPr wrap="square" rtlCol="0">
            <a:spAutoFit/>
          </a:bodyPr>
          <a:lstStyle/>
          <a:p>
            <a:pPr algn="ctr"/>
            <a:r>
              <a:rPr lang="en-GB" sz="1200" b="1" dirty="0">
                <a:latin typeface="Roboto Condensed" panose="02000000000000000000" pitchFamily="2" charset="0"/>
              </a:rPr>
              <a:t>Concussion</a:t>
            </a:r>
          </a:p>
        </p:txBody>
      </p:sp>
      <p:sp>
        <p:nvSpPr>
          <p:cNvPr id="8" name="TextBox 7">
            <a:hlinkClick r:id="rId13" action="ppaction://hlinksldjump"/>
          </p:cNvPr>
          <p:cNvSpPr txBox="1"/>
          <p:nvPr/>
        </p:nvSpPr>
        <p:spPr>
          <a:xfrm>
            <a:off x="290862" y="6171265"/>
            <a:ext cx="1584176" cy="338554"/>
          </a:xfrm>
          <a:prstGeom prst="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here to go back to </a:t>
            </a:r>
            <a:r>
              <a:rPr lang="en-GB" dirty="0" smtClean="0"/>
              <a:t>Acute </a:t>
            </a:r>
            <a:r>
              <a:rPr lang="en-GB" dirty="0"/>
              <a:t>injuries home </a:t>
            </a:r>
            <a:r>
              <a:rPr lang="en-GB" dirty="0" smtClean="0"/>
              <a:t>page. </a:t>
            </a:r>
            <a:endParaRPr lang="en-GB" dirty="0"/>
          </a:p>
        </p:txBody>
      </p:sp>
      <p:grpSp>
        <p:nvGrpSpPr>
          <p:cNvPr id="31" name="Group 30"/>
          <p:cNvGrpSpPr/>
          <p:nvPr/>
        </p:nvGrpSpPr>
        <p:grpSpPr>
          <a:xfrm>
            <a:off x="0" y="-20326"/>
            <a:ext cx="9144000" cy="564402"/>
            <a:chOff x="0" y="-20326"/>
            <a:chExt cx="9144000" cy="564402"/>
          </a:xfrm>
        </p:grpSpPr>
        <p:sp>
          <p:nvSpPr>
            <p:cNvPr id="33" name="Rectangle 32"/>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4"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35" name="Group 34"/>
          <p:cNvGrpSpPr/>
          <p:nvPr/>
        </p:nvGrpSpPr>
        <p:grpSpPr>
          <a:xfrm>
            <a:off x="179512" y="-27384"/>
            <a:ext cx="822748" cy="561356"/>
            <a:chOff x="179512" y="-27384"/>
            <a:chExt cx="822748" cy="561356"/>
          </a:xfrm>
        </p:grpSpPr>
        <p:sp>
          <p:nvSpPr>
            <p:cNvPr id="36" name="TextBox 35">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7"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38" name="Title 1"/>
          <p:cNvSpPr txBox="1">
            <a:spLocks/>
          </p:cNvSpPr>
          <p:nvPr/>
        </p:nvSpPr>
        <p:spPr>
          <a:xfrm>
            <a:off x="143508" y="4766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Acute injuries: </a:t>
            </a:r>
          </a:p>
        </p:txBody>
      </p:sp>
      <p:sp>
        <p:nvSpPr>
          <p:cNvPr id="51" name="Title 1"/>
          <p:cNvSpPr txBox="1">
            <a:spLocks/>
          </p:cNvSpPr>
          <p:nvPr/>
        </p:nvSpPr>
        <p:spPr>
          <a:xfrm>
            <a:off x="122067" y="83671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Hard tissue</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42" name="Group 41"/>
          <p:cNvGrpSpPr>
            <a:grpSpLocks/>
          </p:cNvGrpSpPr>
          <p:nvPr/>
        </p:nvGrpSpPr>
        <p:grpSpPr bwMode="auto">
          <a:xfrm>
            <a:off x="644120" y="-48473"/>
            <a:ext cx="8540750" cy="6940550"/>
            <a:chOff x="583271" y="42867"/>
            <a:chExt cx="9232725" cy="7502525"/>
          </a:xfrm>
        </p:grpSpPr>
        <p:sp>
          <p:nvSpPr>
            <p:cNvPr id="43" name="Rectangle 4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4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4" name="Picture 53" descr="sample_front"/>
            <p:cNvPicPr>
              <a:picLocks noChangeAspect="1"/>
            </p:cNvPicPr>
            <p:nvPr/>
          </p:nvPicPr>
          <p:blipFill>
            <a:blip r:embed="rId1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sample_front"/>
            <p:cNvPicPr>
              <a:picLocks noChangeAspect="1"/>
            </p:cNvPicPr>
            <p:nvPr/>
          </p:nvPicPr>
          <p:blipFill>
            <a:blip r:embed="rId1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sample_front"/>
            <p:cNvPicPr>
              <a:picLocks noChangeAspect="1"/>
            </p:cNvPicPr>
            <p:nvPr/>
          </p:nvPicPr>
          <p:blipFill>
            <a:blip r:embed="rId1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076733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508" y="5176838"/>
            <a:ext cx="9145016" cy="1708545"/>
            <a:chOff x="-508" y="5176838"/>
            <a:chExt cx="9145016" cy="1708545"/>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55" name="Rectangle 54"/>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49" name="Group 48"/>
          <p:cNvGrpSpPr/>
          <p:nvPr/>
        </p:nvGrpSpPr>
        <p:grpSpPr>
          <a:xfrm>
            <a:off x="3819704" y="555858"/>
            <a:ext cx="4614933" cy="6125802"/>
            <a:chOff x="0" y="100992"/>
            <a:chExt cx="3633470" cy="4862324"/>
          </a:xfrm>
        </p:grpSpPr>
        <p:sp>
          <p:nvSpPr>
            <p:cNvPr id="50" name="Rounded Rectangle 49"/>
            <p:cNvSpPr/>
            <p:nvPr/>
          </p:nvSpPr>
          <p:spPr>
            <a:xfrm>
              <a:off x="0" y="427511"/>
              <a:ext cx="3633470" cy="4535805"/>
            </a:xfrm>
            <a:prstGeom prst="roundRect">
              <a:avLst>
                <a:gd name="adj" fmla="val 5539"/>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1" name="Text Box 5546"/>
            <p:cNvSpPr txBox="1"/>
            <p:nvPr/>
          </p:nvSpPr>
          <p:spPr>
            <a:xfrm>
              <a:off x="141756" y="598296"/>
              <a:ext cx="3341671" cy="4240915"/>
            </a:xfrm>
            <a:prstGeom prst="rect">
              <a:avLst/>
            </a:prstGeom>
            <a:solidFill>
              <a:schemeClr val="bg1"/>
            </a:solidFill>
            <a:ln w="571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1100" dirty="0">
                  <a:effectLst/>
                  <a:latin typeface="Palatino Linotype" panose="02040502050505030304" pitchFamily="18" charset="0"/>
                  <a:ea typeface="Times New Roman" panose="02020603050405020304" pitchFamily="18" charset="0"/>
                  <a:cs typeface="Times New Roman" panose="02020603050405020304" pitchFamily="18" charset="0"/>
                </a:rPr>
                <a:t> </a:t>
              </a:r>
            </a:p>
          </p:txBody>
        </p:sp>
        <p:sp>
          <p:nvSpPr>
            <p:cNvPr id="52" name="Rounded Rectangle 51"/>
            <p:cNvSpPr/>
            <p:nvPr/>
          </p:nvSpPr>
          <p:spPr>
            <a:xfrm>
              <a:off x="773246" y="330709"/>
              <a:ext cx="2101850" cy="414328"/>
            </a:xfrm>
            <a:prstGeom prst="roundRect">
              <a:avLst>
                <a:gd name="adj" fmla="val 50000"/>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3" name="Oval 52"/>
            <p:cNvSpPr/>
            <p:nvPr/>
          </p:nvSpPr>
          <p:spPr>
            <a:xfrm>
              <a:off x="1555668" y="100992"/>
              <a:ext cx="540001" cy="540000"/>
            </a:xfrm>
            <a:prstGeom prst="ellipse">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4" name="Oval 53"/>
            <p:cNvSpPr/>
            <p:nvPr/>
          </p:nvSpPr>
          <p:spPr>
            <a:xfrm>
              <a:off x="1698172" y="248453"/>
              <a:ext cx="252000" cy="252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160" y="3308820"/>
            <a:ext cx="1779288" cy="1779288"/>
          </a:xfrm>
          <a:prstGeom prst="rect">
            <a:avLst/>
          </a:prstGeom>
        </p:spPr>
      </p:pic>
      <p:pic>
        <p:nvPicPr>
          <p:cNvPr id="32" name="Picture 3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2769" y="3478108"/>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35" name="Straight Arrow Connector 34"/>
          <p:cNvCxnSpPr/>
          <p:nvPr/>
        </p:nvCxnSpPr>
        <p:spPr>
          <a:xfrm flipH="1">
            <a:off x="1413023" y="3934544"/>
            <a:ext cx="694498" cy="635862"/>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6" name="Picture 35">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262" y="2441965"/>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37" name="Straight Arrow Connector 36"/>
          <p:cNvCxnSpPr/>
          <p:nvPr/>
        </p:nvCxnSpPr>
        <p:spPr>
          <a:xfrm flipH="1">
            <a:off x="578289" y="3007447"/>
            <a:ext cx="252625" cy="406046"/>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164288" y="1400254"/>
            <a:ext cx="4648071" cy="5254916"/>
          </a:xfrm>
          <a:prstGeom prst="rect">
            <a:avLst/>
          </a:prstGeom>
          <a:noFill/>
          <a:ln w="107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1" name="Rectangle 40"/>
          <p:cNvSpPr/>
          <p:nvPr/>
        </p:nvSpPr>
        <p:spPr>
          <a:xfrm>
            <a:off x="4475399" y="1391315"/>
            <a:ext cx="1774503" cy="5644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2" name="TextBox 41"/>
          <p:cNvSpPr txBox="1"/>
          <p:nvPr/>
        </p:nvSpPr>
        <p:spPr>
          <a:xfrm>
            <a:off x="4118257" y="1986083"/>
            <a:ext cx="4031122" cy="830997"/>
          </a:xfrm>
          <a:prstGeom prst="rect">
            <a:avLst/>
          </a:prstGeom>
          <a:noFill/>
          <a:ln>
            <a:noFill/>
          </a:ln>
        </p:spPr>
        <p:txBody>
          <a:bodyPr wrap="square" rtlCol="0">
            <a:spAutoFit/>
          </a:bodyPr>
          <a:lstStyle/>
          <a:p>
            <a:r>
              <a:rPr lang="en-GB" sz="1200" dirty="0" smtClean="0">
                <a:latin typeface="Roboto Condensed" panose="02000000000000000000" pitchFamily="2" charset="0"/>
              </a:rPr>
              <a:t>These affect the </a:t>
            </a:r>
            <a:r>
              <a:rPr lang="en-GB" sz="1200" b="1" dirty="0" smtClean="0">
                <a:latin typeface="Roboto Condensed" panose="02000000000000000000" pitchFamily="2" charset="0"/>
              </a:rPr>
              <a:t>muscles</a:t>
            </a:r>
            <a:r>
              <a:rPr lang="en-GB" sz="1200" dirty="0" smtClean="0">
                <a:latin typeface="Roboto Condensed" panose="02000000000000000000" pitchFamily="2" charset="0"/>
              </a:rPr>
              <a:t>,</a:t>
            </a:r>
            <a:r>
              <a:rPr lang="en-GB" sz="1200" b="1" dirty="0" smtClean="0">
                <a:latin typeface="Roboto Condensed" panose="02000000000000000000" pitchFamily="2" charset="0"/>
              </a:rPr>
              <a:t> tendons</a:t>
            </a:r>
            <a:r>
              <a:rPr lang="en-GB" sz="1200" dirty="0" smtClean="0">
                <a:latin typeface="Roboto Condensed" panose="02000000000000000000" pitchFamily="2" charset="0"/>
              </a:rPr>
              <a:t>,</a:t>
            </a:r>
            <a:r>
              <a:rPr lang="en-GB" sz="1200" b="1" dirty="0" smtClean="0">
                <a:latin typeface="Roboto Condensed" panose="02000000000000000000" pitchFamily="2" charset="0"/>
              </a:rPr>
              <a:t> ligaments and cartilage</a:t>
            </a:r>
            <a:r>
              <a:rPr lang="en-GB" sz="1200" dirty="0" smtClean="0">
                <a:latin typeface="Roboto Condensed" panose="02000000000000000000" pitchFamily="2" charset="0"/>
              </a:rPr>
              <a:t>.</a:t>
            </a:r>
            <a:endParaRPr lang="en-GB" sz="1200" b="1" dirty="0" smtClean="0">
              <a:latin typeface="Roboto Condensed" panose="02000000000000000000" pitchFamily="2" charset="0"/>
            </a:endParaRPr>
          </a:p>
          <a:p>
            <a:endParaRPr lang="en-GB" sz="1200" b="1" dirty="0" smtClean="0">
              <a:latin typeface="Roboto Condensed" panose="02000000000000000000" pitchFamily="2" charset="0"/>
            </a:endParaRPr>
          </a:p>
          <a:p>
            <a:r>
              <a:rPr lang="en-GB" sz="1200" dirty="0" smtClean="0">
                <a:latin typeface="Roboto Condensed" panose="02000000000000000000" pitchFamily="2" charset="0"/>
              </a:rPr>
              <a:t>They are often caused by </a:t>
            </a:r>
            <a:r>
              <a:rPr lang="en-GB" sz="1200" b="1" dirty="0" smtClean="0">
                <a:latin typeface="Roboto Condensed" panose="02000000000000000000" pitchFamily="2" charset="0"/>
              </a:rPr>
              <a:t>twisting motions </a:t>
            </a:r>
            <a:r>
              <a:rPr lang="en-GB" sz="1200" dirty="0" smtClean="0">
                <a:latin typeface="Roboto Condensed" panose="02000000000000000000" pitchFamily="2" charset="0"/>
              </a:rPr>
              <a:t>which can result in the following:</a:t>
            </a:r>
          </a:p>
        </p:txBody>
      </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648778">
            <a:off x="7608640" y="803879"/>
            <a:ext cx="1452019" cy="1478054"/>
          </a:xfrm>
          <a:prstGeom prst="rect">
            <a:avLst/>
          </a:prstGeom>
          <a:noFill/>
          <a:ln>
            <a:noFill/>
          </a:ln>
        </p:spPr>
      </p:pic>
      <p:sp>
        <p:nvSpPr>
          <p:cNvPr id="24" name="TextBox 23"/>
          <p:cNvSpPr txBox="1"/>
          <p:nvPr/>
        </p:nvSpPr>
        <p:spPr>
          <a:xfrm>
            <a:off x="3970631" y="1436773"/>
            <a:ext cx="4291355" cy="369332"/>
          </a:xfrm>
          <a:prstGeom prst="rect">
            <a:avLst/>
          </a:prstGeom>
          <a:noFill/>
          <a:ln>
            <a:noFill/>
          </a:ln>
        </p:spPr>
        <p:txBody>
          <a:bodyPr wrap="square" rtlCol="0">
            <a:spAutoFit/>
          </a:bodyPr>
          <a:lstStyle/>
          <a:p>
            <a:pPr algn="ctr"/>
            <a:r>
              <a:rPr lang="en-GB" b="1" dirty="0">
                <a:latin typeface="Segoe Print" panose="02000600000000000000" pitchFamily="2" charset="0"/>
              </a:rPr>
              <a:t>Soft tissue injuries</a:t>
            </a:r>
          </a:p>
        </p:txBody>
      </p:sp>
      <p:sp>
        <p:nvSpPr>
          <p:cNvPr id="28" name="TextBox 27"/>
          <p:cNvSpPr txBox="1"/>
          <p:nvPr/>
        </p:nvSpPr>
        <p:spPr>
          <a:xfrm>
            <a:off x="4118257" y="4616875"/>
            <a:ext cx="4291355" cy="1754326"/>
          </a:xfrm>
          <a:prstGeom prst="rect">
            <a:avLst/>
          </a:prstGeom>
          <a:noFill/>
          <a:ln>
            <a:noFill/>
          </a:ln>
        </p:spPr>
        <p:txBody>
          <a:bodyPr wrap="square" rtlCol="0">
            <a:spAutoFit/>
          </a:bodyPr>
          <a:lstStyle/>
          <a:p>
            <a:r>
              <a:rPr lang="en-GB" sz="1200" dirty="0" smtClean="0">
                <a:latin typeface="Roboto Condensed" panose="02000000000000000000" pitchFamily="2" charset="0"/>
              </a:rPr>
              <a:t>The following soft tissue injuries can be caused by direct contact:</a:t>
            </a:r>
          </a:p>
          <a:p>
            <a:pPr marL="171450" indent="-171450">
              <a:buFont typeface="Arial" panose="020B0604020202020204" pitchFamily="34" charset="0"/>
              <a:buChar char="•"/>
            </a:pPr>
            <a:r>
              <a:rPr lang="en-GB" sz="1200" b="1" dirty="0" smtClean="0">
                <a:latin typeface="Roboto Condensed" panose="02000000000000000000" pitchFamily="2" charset="0"/>
              </a:rPr>
              <a:t>Abrasion </a:t>
            </a:r>
            <a:r>
              <a:rPr lang="en-GB" sz="1200" dirty="0" smtClean="0">
                <a:latin typeface="Roboto Condensed" panose="02000000000000000000" pitchFamily="2" charset="0"/>
              </a:rPr>
              <a:t>– damage to the skin caused by friction when the athlete’s skin rubs against another surface, e.g. after falling off a bike</a:t>
            </a:r>
          </a:p>
          <a:p>
            <a:pPr marL="171450" indent="-171450">
              <a:buFont typeface="Arial" panose="020B0604020202020204" pitchFamily="34" charset="0"/>
              <a:buChar char="•"/>
            </a:pPr>
            <a:r>
              <a:rPr lang="en-GB" sz="1200" b="1" dirty="0" smtClean="0">
                <a:latin typeface="Roboto Condensed" panose="02000000000000000000" pitchFamily="2" charset="0"/>
              </a:rPr>
              <a:t>Contusion</a:t>
            </a:r>
            <a:r>
              <a:rPr lang="en-GB" sz="1200" dirty="0" smtClean="0">
                <a:latin typeface="Roboto Condensed" panose="02000000000000000000" pitchFamily="2" charset="0"/>
              </a:rPr>
              <a:t> – damage to the blood vessels following a direct impact which results in the release of blood (bruising) within a confined area</a:t>
            </a:r>
          </a:p>
          <a:p>
            <a:pPr marL="171450" indent="-171450">
              <a:buFont typeface="Arial" panose="020B0604020202020204" pitchFamily="34" charset="0"/>
              <a:buChar char="•"/>
            </a:pPr>
            <a:r>
              <a:rPr lang="en-GB" sz="1200" b="1" dirty="0" smtClean="0">
                <a:latin typeface="Roboto Condensed" panose="02000000000000000000" pitchFamily="2" charset="0"/>
              </a:rPr>
              <a:t>Blister</a:t>
            </a:r>
            <a:r>
              <a:rPr lang="en-GB" sz="1200" dirty="0" smtClean="0">
                <a:latin typeface="Roboto Condensed" panose="02000000000000000000" pitchFamily="2" charset="0"/>
              </a:rPr>
              <a:t> – the development of a fluid-filled sac following </a:t>
            </a:r>
          </a:p>
          <a:p>
            <a:r>
              <a:rPr lang="en-GB" sz="1200" dirty="0" smtClean="0">
                <a:latin typeface="Roboto Condensed" panose="02000000000000000000" pitchFamily="2" charset="0"/>
              </a:rPr>
              <a:t>     repeated friction between the skin and another surface</a:t>
            </a:r>
          </a:p>
        </p:txBody>
      </p:sp>
      <p:grpSp>
        <p:nvGrpSpPr>
          <p:cNvPr id="44" name="Group 43"/>
          <p:cNvGrpSpPr/>
          <p:nvPr/>
        </p:nvGrpSpPr>
        <p:grpSpPr>
          <a:xfrm>
            <a:off x="1051893" y="4942754"/>
            <a:ext cx="2483308" cy="662140"/>
            <a:chOff x="6409916" y="1373551"/>
            <a:chExt cx="2483308" cy="662140"/>
          </a:xfrm>
        </p:grpSpPr>
        <p:sp>
          <p:nvSpPr>
            <p:cNvPr id="45" name="TextBox 44"/>
            <p:cNvSpPr txBox="1"/>
            <p:nvPr/>
          </p:nvSpPr>
          <p:spPr>
            <a:xfrm>
              <a:off x="6841504" y="1481273"/>
              <a:ext cx="2051720"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a:t>
              </a:r>
              <a:r>
                <a:rPr lang="en-GB" dirty="0" smtClean="0"/>
                <a:t>on </a:t>
              </a:r>
              <a:r>
                <a:rPr lang="en-GB" dirty="0"/>
                <a:t>the other two types of acute </a:t>
              </a:r>
              <a:r>
                <a:rPr lang="en-GB" dirty="0" smtClean="0"/>
                <a:t>injury </a:t>
              </a:r>
              <a:r>
                <a:rPr lang="en-GB" dirty="0"/>
                <a:t>to reveal more about </a:t>
              </a:r>
              <a:r>
                <a:rPr lang="en-GB" dirty="0" smtClean="0"/>
                <a:t>them.</a:t>
              </a:r>
              <a:endParaRPr lang="en-GB" dirty="0"/>
            </a:p>
          </p:txBody>
        </p:sp>
        <p:pic>
          <p:nvPicPr>
            <p:cNvPr id="46" name="Picture 2" descr="http://downloads.clipart.com/109503780.jpg?t=1475587740&amp;h=6f9d4cc7fb4de229cc200b59ce3c75be&amp;u=zigzageduc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9916" y="1373551"/>
              <a:ext cx="482032" cy="66214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hlinkClick r:id="rId11" action="ppaction://hlinksldjump"/>
          </p:cNvPr>
          <p:cNvSpPr txBox="1"/>
          <p:nvPr/>
        </p:nvSpPr>
        <p:spPr>
          <a:xfrm>
            <a:off x="1078302" y="6092402"/>
            <a:ext cx="1584176" cy="338554"/>
          </a:xfrm>
          <a:prstGeom prst="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here to go back to Acute injuries home </a:t>
            </a:r>
            <a:r>
              <a:rPr lang="en-GB" dirty="0" smtClean="0"/>
              <a:t>page. </a:t>
            </a:r>
            <a:endParaRPr lang="en-GB" dirty="0"/>
          </a:p>
        </p:txBody>
      </p:sp>
      <p:sp>
        <p:nvSpPr>
          <p:cNvPr id="25" name="TextBox 24"/>
          <p:cNvSpPr txBox="1"/>
          <p:nvPr/>
        </p:nvSpPr>
        <p:spPr>
          <a:xfrm>
            <a:off x="1801408" y="2924538"/>
            <a:ext cx="1194401" cy="461665"/>
          </a:xfrm>
          <a:prstGeom prst="rect">
            <a:avLst/>
          </a:prstGeom>
          <a:noFill/>
        </p:spPr>
        <p:txBody>
          <a:bodyPr wrap="square" rtlCol="0">
            <a:spAutoFit/>
          </a:bodyPr>
          <a:lstStyle/>
          <a:p>
            <a:pPr algn="ctr"/>
            <a:r>
              <a:rPr lang="en-GB" sz="1200" b="1" dirty="0" smtClean="0">
                <a:latin typeface="Roboto Condensed" panose="02000000000000000000" pitchFamily="2" charset="0"/>
              </a:rPr>
              <a:t>Hard Tissue </a:t>
            </a:r>
            <a:r>
              <a:rPr lang="en-GB" sz="1200" b="1" dirty="0">
                <a:latin typeface="Roboto Condensed" panose="02000000000000000000" pitchFamily="2" charset="0"/>
              </a:rPr>
              <a:t>injuries</a:t>
            </a:r>
          </a:p>
        </p:txBody>
      </p:sp>
      <p:sp>
        <p:nvSpPr>
          <p:cNvPr id="26" name="TextBox 25"/>
          <p:cNvSpPr txBox="1"/>
          <p:nvPr/>
        </p:nvSpPr>
        <p:spPr>
          <a:xfrm>
            <a:off x="417508" y="2082795"/>
            <a:ext cx="1225248" cy="276999"/>
          </a:xfrm>
          <a:prstGeom prst="rect">
            <a:avLst/>
          </a:prstGeom>
          <a:noFill/>
        </p:spPr>
        <p:txBody>
          <a:bodyPr wrap="square" rtlCol="0">
            <a:spAutoFit/>
          </a:bodyPr>
          <a:lstStyle/>
          <a:p>
            <a:pPr algn="ctr"/>
            <a:r>
              <a:rPr lang="en-GB" sz="1200" b="1" dirty="0">
                <a:latin typeface="Roboto Condensed" panose="02000000000000000000" pitchFamily="2" charset="0"/>
              </a:rPr>
              <a:t>Concussion</a:t>
            </a:r>
          </a:p>
        </p:txBody>
      </p:sp>
      <p:pic>
        <p:nvPicPr>
          <p:cNvPr id="3074" name="Picture 2" descr="Image result for ruptured achilles tend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0245" y="2930902"/>
            <a:ext cx="1636013" cy="146423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0" y="-20326"/>
            <a:ext cx="9144000" cy="564402"/>
            <a:chOff x="0" y="-20326"/>
            <a:chExt cx="9144000" cy="564402"/>
          </a:xfrm>
        </p:grpSpPr>
        <p:sp>
          <p:nvSpPr>
            <p:cNvPr id="29" name="Rectangle 28"/>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0"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31" name="Group 30"/>
          <p:cNvGrpSpPr/>
          <p:nvPr/>
        </p:nvGrpSpPr>
        <p:grpSpPr>
          <a:xfrm>
            <a:off x="179512" y="-27384"/>
            <a:ext cx="822748" cy="561356"/>
            <a:chOff x="179512" y="-27384"/>
            <a:chExt cx="822748" cy="561356"/>
          </a:xfrm>
        </p:grpSpPr>
        <p:sp>
          <p:nvSpPr>
            <p:cNvPr id="33" name="TextBox 32">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4"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43" name="Title 1"/>
          <p:cNvSpPr txBox="1">
            <a:spLocks/>
          </p:cNvSpPr>
          <p:nvPr/>
        </p:nvSpPr>
        <p:spPr>
          <a:xfrm>
            <a:off x="143508" y="4766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Acute injuries: </a:t>
            </a:r>
          </a:p>
        </p:txBody>
      </p:sp>
      <p:sp>
        <p:nvSpPr>
          <p:cNvPr id="48" name="Title 1"/>
          <p:cNvSpPr txBox="1">
            <a:spLocks/>
          </p:cNvSpPr>
          <p:nvPr/>
        </p:nvSpPr>
        <p:spPr>
          <a:xfrm>
            <a:off x="122067" y="83671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Soft tissue</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68" name="TextBox 67"/>
          <p:cNvSpPr txBox="1"/>
          <p:nvPr/>
        </p:nvSpPr>
        <p:spPr>
          <a:xfrm>
            <a:off x="4118257" y="2799963"/>
            <a:ext cx="2162974"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GB" sz="1200" b="1" dirty="0" smtClean="0">
                <a:latin typeface="Roboto Condensed" panose="02000000000000000000" pitchFamily="2" charset="0"/>
              </a:rPr>
              <a:t>Strains</a:t>
            </a:r>
            <a:r>
              <a:rPr lang="en-GB" sz="1200" dirty="0" smtClean="0">
                <a:latin typeface="Roboto Condensed" panose="02000000000000000000" pitchFamily="2" charset="0"/>
              </a:rPr>
              <a:t> – tearing of the </a:t>
            </a:r>
            <a:r>
              <a:rPr lang="en-GB" sz="1200" b="1" dirty="0" smtClean="0">
                <a:latin typeface="Roboto Condensed" panose="02000000000000000000" pitchFamily="2" charset="0"/>
              </a:rPr>
              <a:t>muscle or tendon </a:t>
            </a:r>
            <a:r>
              <a:rPr lang="en-GB" sz="1200" dirty="0" smtClean="0">
                <a:latin typeface="Roboto Condensed" panose="02000000000000000000" pitchFamily="2" charset="0"/>
              </a:rPr>
              <a:t>tissue caused by overstretching at a joint or rapid contraction</a:t>
            </a:r>
          </a:p>
          <a:p>
            <a:pPr marL="285750" indent="-285750">
              <a:buFont typeface="Arial" panose="020B0604020202020204" pitchFamily="34" charset="0"/>
              <a:buChar char="•"/>
            </a:pPr>
            <a:r>
              <a:rPr lang="en-GB" sz="1200" b="1" dirty="0" smtClean="0">
                <a:latin typeface="Roboto Condensed" panose="02000000000000000000" pitchFamily="2" charset="0"/>
              </a:rPr>
              <a:t>Sprains </a:t>
            </a:r>
            <a:r>
              <a:rPr lang="en-GB" sz="1200" dirty="0" smtClean="0">
                <a:latin typeface="Roboto Condensed" panose="02000000000000000000" pitchFamily="2" charset="0"/>
              </a:rPr>
              <a:t>–</a:t>
            </a:r>
            <a:r>
              <a:rPr lang="en-GB" sz="1200" b="1" dirty="0" smtClean="0">
                <a:latin typeface="Roboto Condensed" panose="02000000000000000000" pitchFamily="2" charset="0"/>
              </a:rPr>
              <a:t> </a:t>
            </a:r>
            <a:r>
              <a:rPr lang="en-GB" sz="1200" dirty="0" smtClean="0">
                <a:latin typeface="Roboto Condensed" panose="02000000000000000000" pitchFamily="2" charset="0"/>
              </a:rPr>
              <a:t>overstretching</a:t>
            </a:r>
            <a:r>
              <a:rPr lang="en-GB" sz="1200" b="1" dirty="0" smtClean="0">
                <a:latin typeface="Roboto Condensed" panose="02000000000000000000" pitchFamily="2" charset="0"/>
              </a:rPr>
              <a:t> </a:t>
            </a:r>
            <a:r>
              <a:rPr lang="en-GB" sz="1200" dirty="0" smtClean="0">
                <a:latin typeface="Roboto Condensed" panose="02000000000000000000" pitchFamily="2" charset="0"/>
              </a:rPr>
              <a:t>of the </a:t>
            </a:r>
            <a:r>
              <a:rPr lang="en-GB" sz="1200" b="1" dirty="0" smtClean="0">
                <a:latin typeface="Roboto Condensed" panose="02000000000000000000" pitchFamily="2" charset="0"/>
              </a:rPr>
              <a:t>ligaments </a:t>
            </a:r>
            <a:r>
              <a:rPr lang="en-GB" sz="1200" dirty="0" smtClean="0">
                <a:latin typeface="Roboto Condensed" panose="02000000000000000000" pitchFamily="2" charset="0"/>
              </a:rPr>
              <a:t>as a result of a sudden twist</a:t>
            </a:r>
          </a:p>
          <a:p>
            <a:endParaRPr lang="en-GB" sz="1200" dirty="0" smtClean="0">
              <a:latin typeface="Roboto Condensed" panose="02000000000000000000" pitchFamily="2" charset="0"/>
            </a:endParaRPr>
          </a:p>
        </p:txBody>
      </p:sp>
      <p:grpSp>
        <p:nvGrpSpPr>
          <p:cNvPr id="56" name="Group 55"/>
          <p:cNvGrpSpPr>
            <a:grpSpLocks/>
          </p:cNvGrpSpPr>
          <p:nvPr/>
        </p:nvGrpSpPr>
        <p:grpSpPr bwMode="auto">
          <a:xfrm>
            <a:off x="644120" y="-48473"/>
            <a:ext cx="8540750" cy="6940550"/>
            <a:chOff x="583271" y="42867"/>
            <a:chExt cx="9232725" cy="7502525"/>
          </a:xfrm>
        </p:grpSpPr>
        <p:sp>
          <p:nvSpPr>
            <p:cNvPr id="57" name="Rectangle 5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9" name="Picture 5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61" name="Picture 60" descr="sample_front"/>
            <p:cNvPicPr>
              <a:picLocks noChangeAspect="1"/>
            </p:cNvPicPr>
            <p:nvPr/>
          </p:nvPicPr>
          <p:blipFill>
            <a:blip r:embed="rId14">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sample_front"/>
            <p:cNvPicPr>
              <a:picLocks noChangeAspect="1"/>
            </p:cNvPicPr>
            <p:nvPr/>
          </p:nvPicPr>
          <p:blipFill>
            <a:blip r:embed="rId14">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sample_front"/>
            <p:cNvPicPr>
              <a:picLocks noChangeAspect="1"/>
            </p:cNvPicPr>
            <p:nvPr/>
          </p:nvPicPr>
          <p:blipFill>
            <a:blip r:embed="rId14">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922866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4"/>
                                        </p:tgtEl>
                                      </p:cBhvr>
                                    </p:animEffect>
                                    <p:animScale>
                                      <p:cBhvr>
                                        <p:cTn id="7" dur="2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508" y="5176838"/>
            <a:ext cx="9145016" cy="1708545"/>
            <a:chOff x="-508" y="5176838"/>
            <a:chExt cx="9145016" cy="1708545"/>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55" name="Rectangle 54"/>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48" name="Group 47"/>
          <p:cNvGrpSpPr/>
          <p:nvPr/>
        </p:nvGrpSpPr>
        <p:grpSpPr>
          <a:xfrm>
            <a:off x="3819704" y="543558"/>
            <a:ext cx="4614933" cy="6125802"/>
            <a:chOff x="0" y="100992"/>
            <a:chExt cx="3633470" cy="4862324"/>
          </a:xfrm>
        </p:grpSpPr>
        <p:sp>
          <p:nvSpPr>
            <p:cNvPr id="49" name="Rounded Rectangle 48"/>
            <p:cNvSpPr/>
            <p:nvPr/>
          </p:nvSpPr>
          <p:spPr>
            <a:xfrm>
              <a:off x="0" y="427511"/>
              <a:ext cx="3633470" cy="4535805"/>
            </a:xfrm>
            <a:prstGeom prst="roundRect">
              <a:avLst>
                <a:gd name="adj" fmla="val 5539"/>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0" name="Text Box 5546"/>
            <p:cNvSpPr txBox="1"/>
            <p:nvPr/>
          </p:nvSpPr>
          <p:spPr>
            <a:xfrm>
              <a:off x="141756" y="598296"/>
              <a:ext cx="3341671" cy="4240915"/>
            </a:xfrm>
            <a:prstGeom prst="rect">
              <a:avLst/>
            </a:prstGeom>
            <a:solidFill>
              <a:schemeClr val="bg1"/>
            </a:solidFill>
            <a:ln w="571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1100" dirty="0">
                  <a:effectLst/>
                  <a:latin typeface="Palatino Linotype" panose="02040502050505030304" pitchFamily="18" charset="0"/>
                  <a:ea typeface="Times New Roman" panose="02020603050405020304" pitchFamily="18" charset="0"/>
                  <a:cs typeface="Times New Roman" panose="02020603050405020304" pitchFamily="18" charset="0"/>
                </a:rPr>
                <a:t> </a:t>
              </a:r>
            </a:p>
          </p:txBody>
        </p:sp>
        <p:sp>
          <p:nvSpPr>
            <p:cNvPr id="51" name="Rounded Rectangle 50"/>
            <p:cNvSpPr/>
            <p:nvPr/>
          </p:nvSpPr>
          <p:spPr>
            <a:xfrm>
              <a:off x="773246" y="330709"/>
              <a:ext cx="2101850" cy="414328"/>
            </a:xfrm>
            <a:prstGeom prst="roundRect">
              <a:avLst>
                <a:gd name="adj" fmla="val 50000"/>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2" name="Oval 51"/>
            <p:cNvSpPr/>
            <p:nvPr/>
          </p:nvSpPr>
          <p:spPr>
            <a:xfrm>
              <a:off x="1555668" y="100992"/>
              <a:ext cx="540001" cy="540000"/>
            </a:xfrm>
            <a:prstGeom prst="ellipse">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3" name="Oval 52"/>
            <p:cNvSpPr/>
            <p:nvPr/>
          </p:nvSpPr>
          <p:spPr>
            <a:xfrm>
              <a:off x="1698172" y="248453"/>
              <a:ext cx="252000" cy="252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160" y="3308820"/>
            <a:ext cx="1779288" cy="1779288"/>
          </a:xfrm>
          <a:prstGeom prst="rect">
            <a:avLst/>
          </a:prstGeom>
        </p:spPr>
      </p:pic>
      <p:cxnSp>
        <p:nvCxnSpPr>
          <p:cNvPr id="31" name="Straight Arrow Connector 30"/>
          <p:cNvCxnSpPr>
            <a:stCxn id="30" idx="3"/>
          </p:cNvCxnSpPr>
          <p:nvPr/>
        </p:nvCxnSpPr>
        <p:spPr>
          <a:xfrm flipH="1">
            <a:off x="1045790" y="2854745"/>
            <a:ext cx="509899" cy="686106"/>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413023" y="3934544"/>
            <a:ext cx="694498" cy="635862"/>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202383" y="1435622"/>
            <a:ext cx="4808695" cy="5254916"/>
            <a:chOff x="2973570" y="1414444"/>
            <a:chExt cx="6236340" cy="5254916"/>
          </a:xfrm>
          <a:noFill/>
        </p:grpSpPr>
        <p:sp>
          <p:nvSpPr>
            <p:cNvPr id="36" name="Rectangle 35"/>
            <p:cNvSpPr/>
            <p:nvPr/>
          </p:nvSpPr>
          <p:spPr>
            <a:xfrm>
              <a:off x="3204359" y="1414444"/>
              <a:ext cx="5206580" cy="5254916"/>
            </a:xfrm>
            <a:prstGeom prst="rect">
              <a:avLst/>
            </a:prstGeom>
            <a:grpFill/>
            <a:ln w="107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58008">
              <a:off x="2973570" y="4796439"/>
              <a:ext cx="2372561" cy="1811599"/>
            </a:xfrm>
            <a:prstGeom prst="rect">
              <a:avLst/>
            </a:prstGeom>
            <a:grpFill/>
            <a:ln>
              <a:noFill/>
            </a:ln>
          </p:spPr>
        </p:pic>
        <p:sp>
          <p:nvSpPr>
            <p:cNvPr id="38" name="Rectangle 37"/>
            <p:cNvSpPr/>
            <p:nvPr/>
          </p:nvSpPr>
          <p:spPr>
            <a:xfrm>
              <a:off x="4747271" y="1426754"/>
              <a:ext cx="2088232" cy="564400"/>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9" name="TextBox 38"/>
            <p:cNvSpPr txBox="1"/>
            <p:nvPr/>
          </p:nvSpPr>
          <p:spPr>
            <a:xfrm>
              <a:off x="4351907" y="1844082"/>
              <a:ext cx="4826257" cy="3539430"/>
            </a:xfrm>
            <a:prstGeom prst="rect">
              <a:avLst/>
            </a:prstGeom>
            <a:grpFill/>
            <a:ln>
              <a:noFill/>
            </a:ln>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Concussion results from sudden movement of the head which results in the brain impacting against the skull.</a:t>
              </a:r>
            </a:p>
            <a:p>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The impact can disrupt the normal function of the brain and lead to a loss of consciousness.</a:t>
              </a:r>
            </a:p>
            <a:p>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Less-traumatic outcomes from this type of injury include confusion, nausea and loss of balance.</a:t>
              </a:r>
            </a:p>
            <a:p>
              <a:pPr marL="285750" indent="-285750">
                <a:buFont typeface="Arial" panose="020B0604020202020204" pitchFamily="34" charset="0"/>
                <a:buChar char="•"/>
              </a:pP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It is important that athletes do not continue to participate in sport following a suspected concussion, and instead seek out medical supervision as quickly as possible.</a:t>
              </a:r>
            </a:p>
            <a:p>
              <a:pPr marL="285750" indent="-285750">
                <a:buFont typeface="Arial" panose="020B0604020202020204" pitchFamily="34" charset="0"/>
                <a:buChar char="•"/>
              </a:pPr>
              <a:endParaRPr lang="en-GB" sz="1400" dirty="0" smtClean="0">
                <a:latin typeface="Roboto Condensed" panose="02000000000000000000" pitchFamily="2" charset="0"/>
              </a:endParaRPr>
            </a:p>
          </p:txBody>
        </p:sp>
        <p:sp>
          <p:nvSpPr>
            <p:cNvPr id="45" name="TextBox 44"/>
            <p:cNvSpPr txBox="1"/>
            <p:nvPr/>
          </p:nvSpPr>
          <p:spPr>
            <a:xfrm>
              <a:off x="4159850" y="1429454"/>
              <a:ext cx="5050060" cy="369332"/>
            </a:xfrm>
            <a:prstGeom prst="rect">
              <a:avLst/>
            </a:prstGeom>
            <a:grpFill/>
            <a:ln>
              <a:noFill/>
            </a:ln>
          </p:spPr>
          <p:txBody>
            <a:bodyPr wrap="square" rtlCol="0">
              <a:spAutoFit/>
            </a:bodyPr>
            <a:lstStyle/>
            <a:p>
              <a:pPr algn="ctr"/>
              <a:r>
                <a:rPr lang="en-GB" b="1" dirty="0" smtClean="0">
                  <a:latin typeface="Segoe Print" panose="02000600000000000000" pitchFamily="2" charset="0"/>
                </a:rPr>
                <a:t>Concussion</a:t>
              </a:r>
              <a:endParaRPr lang="en-GB" b="1" dirty="0">
                <a:latin typeface="Segoe Print" panose="02000600000000000000" pitchFamily="2" charset="0"/>
              </a:endParaRPr>
            </a:p>
          </p:txBody>
        </p:sp>
      </p:grpSp>
      <p:grpSp>
        <p:nvGrpSpPr>
          <p:cNvPr id="40" name="Group 39"/>
          <p:cNvGrpSpPr/>
          <p:nvPr/>
        </p:nvGrpSpPr>
        <p:grpSpPr>
          <a:xfrm>
            <a:off x="508569" y="5150819"/>
            <a:ext cx="2652087" cy="662140"/>
            <a:chOff x="6399115" y="1406242"/>
            <a:chExt cx="2652087" cy="662140"/>
          </a:xfrm>
        </p:grpSpPr>
        <p:sp>
          <p:nvSpPr>
            <p:cNvPr id="41" name="TextBox 40"/>
            <p:cNvSpPr txBox="1"/>
            <p:nvPr/>
          </p:nvSpPr>
          <p:spPr>
            <a:xfrm>
              <a:off x="6812393" y="1644901"/>
              <a:ext cx="2238809"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a:t>
              </a:r>
              <a:r>
                <a:rPr lang="en-GB" dirty="0" smtClean="0"/>
                <a:t>on </a:t>
              </a:r>
              <a:r>
                <a:rPr lang="en-GB" dirty="0"/>
                <a:t>the other two types of acute </a:t>
              </a:r>
              <a:r>
                <a:rPr lang="en-GB" dirty="0" smtClean="0"/>
                <a:t>injury </a:t>
              </a:r>
              <a:r>
                <a:rPr lang="en-GB" dirty="0"/>
                <a:t>to reveal more about </a:t>
              </a:r>
              <a:r>
                <a:rPr lang="en-GB" dirty="0" smtClean="0"/>
                <a:t>them.</a:t>
              </a:r>
              <a:endParaRPr lang="en-GB" dirty="0"/>
            </a:p>
          </p:txBody>
        </p:sp>
        <p:pic>
          <p:nvPicPr>
            <p:cNvPr id="42" name="Picture 2" descr="http://downloads.clipart.com/109503780.jpg?t=1475587740&amp;h=6f9d4cc7fb4de229cc200b59ce3c75be&amp;u=zigzageduc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9115" y="1406242"/>
              <a:ext cx="482032" cy="66214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hlinkClick r:id="rId8" action="ppaction://hlinksldjump"/>
          </p:cNvPr>
          <p:cNvSpPr txBox="1"/>
          <p:nvPr/>
        </p:nvSpPr>
        <p:spPr>
          <a:xfrm>
            <a:off x="1013917" y="6071325"/>
            <a:ext cx="1584176" cy="338554"/>
          </a:xfrm>
          <a:prstGeom prst="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here to go back to Acute injuries home </a:t>
            </a:r>
            <a:r>
              <a:rPr lang="en-GB" dirty="0" smtClean="0"/>
              <a:t>page.</a:t>
            </a:r>
            <a:endParaRPr lang="en-GB" dirty="0"/>
          </a:p>
        </p:txBody>
      </p:sp>
      <p:sp>
        <p:nvSpPr>
          <p:cNvPr id="25" name="TextBox 24"/>
          <p:cNvSpPr txBox="1"/>
          <p:nvPr/>
        </p:nvSpPr>
        <p:spPr>
          <a:xfrm>
            <a:off x="1163071" y="1803960"/>
            <a:ext cx="1194401" cy="461665"/>
          </a:xfrm>
          <a:prstGeom prst="rect">
            <a:avLst/>
          </a:prstGeom>
          <a:noFill/>
        </p:spPr>
        <p:txBody>
          <a:bodyPr wrap="square" rtlCol="0">
            <a:spAutoFit/>
          </a:bodyPr>
          <a:lstStyle/>
          <a:p>
            <a:pPr algn="ctr"/>
            <a:r>
              <a:rPr lang="en-GB" sz="1200" b="1" dirty="0">
                <a:latin typeface="Roboto Condensed" panose="02000000000000000000" pitchFamily="2" charset="0"/>
              </a:rPr>
              <a:t>Soft </a:t>
            </a:r>
            <a:r>
              <a:rPr lang="en-GB" sz="1200" b="1" dirty="0" smtClean="0">
                <a:latin typeface="Roboto Condensed" panose="02000000000000000000" pitchFamily="2" charset="0"/>
              </a:rPr>
              <a:t>tissue </a:t>
            </a:r>
            <a:r>
              <a:rPr lang="en-GB" sz="1200" b="1" dirty="0">
                <a:latin typeface="Roboto Condensed" panose="02000000000000000000" pitchFamily="2" charset="0"/>
              </a:rPr>
              <a:t>injuries</a:t>
            </a:r>
          </a:p>
        </p:txBody>
      </p:sp>
      <p:sp>
        <p:nvSpPr>
          <p:cNvPr id="27" name="TextBox 26"/>
          <p:cNvSpPr txBox="1"/>
          <p:nvPr/>
        </p:nvSpPr>
        <p:spPr>
          <a:xfrm>
            <a:off x="1783192" y="2941917"/>
            <a:ext cx="1194401" cy="461665"/>
          </a:xfrm>
          <a:prstGeom prst="rect">
            <a:avLst/>
          </a:prstGeom>
          <a:noFill/>
        </p:spPr>
        <p:txBody>
          <a:bodyPr wrap="square" rtlCol="0">
            <a:spAutoFit/>
          </a:bodyPr>
          <a:lstStyle/>
          <a:p>
            <a:pPr algn="ctr"/>
            <a:r>
              <a:rPr lang="en-GB" sz="1200" b="1" dirty="0" smtClean="0">
                <a:latin typeface="Roboto Condensed" panose="02000000000000000000" pitchFamily="2" charset="0"/>
              </a:rPr>
              <a:t>Hard </a:t>
            </a:r>
            <a:r>
              <a:rPr lang="en-GB" sz="1200" b="1" dirty="0">
                <a:latin typeface="Roboto Condensed" panose="02000000000000000000" pitchFamily="2" charset="0"/>
              </a:rPr>
              <a:t>t</a:t>
            </a:r>
            <a:r>
              <a:rPr lang="en-GB" sz="1200" b="1" dirty="0" smtClean="0">
                <a:latin typeface="Roboto Condensed" panose="02000000000000000000" pitchFamily="2" charset="0"/>
              </a:rPr>
              <a:t>issue </a:t>
            </a:r>
            <a:r>
              <a:rPr lang="en-GB" sz="1200" b="1" dirty="0">
                <a:latin typeface="Roboto Condensed" panose="02000000000000000000" pitchFamily="2" charset="0"/>
              </a:rPr>
              <a:t>injuries</a:t>
            </a:r>
          </a:p>
        </p:txBody>
      </p:sp>
      <p:pic>
        <p:nvPicPr>
          <p:cNvPr id="30" name="Picture 2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8517" y="2346669"/>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9" name="Picture 28">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2769" y="3478108"/>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23" name="Group 22"/>
          <p:cNvGrpSpPr/>
          <p:nvPr/>
        </p:nvGrpSpPr>
        <p:grpSpPr>
          <a:xfrm>
            <a:off x="0" y="-20326"/>
            <a:ext cx="9144000" cy="564402"/>
            <a:chOff x="0" y="-20326"/>
            <a:chExt cx="9144000" cy="564402"/>
          </a:xfrm>
        </p:grpSpPr>
        <p:sp>
          <p:nvSpPr>
            <p:cNvPr id="26" name="Rectangle 25"/>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8"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33" name="Group 32"/>
          <p:cNvGrpSpPr/>
          <p:nvPr/>
        </p:nvGrpSpPr>
        <p:grpSpPr>
          <a:xfrm>
            <a:off x="179512" y="-27384"/>
            <a:ext cx="822748" cy="561356"/>
            <a:chOff x="179512" y="-27384"/>
            <a:chExt cx="822748" cy="561356"/>
          </a:xfrm>
        </p:grpSpPr>
        <p:sp>
          <p:nvSpPr>
            <p:cNvPr id="34" name="TextBox 33">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44"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43" name="Title 1"/>
          <p:cNvSpPr txBox="1">
            <a:spLocks/>
          </p:cNvSpPr>
          <p:nvPr/>
        </p:nvSpPr>
        <p:spPr>
          <a:xfrm>
            <a:off x="143508" y="4766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Acute injuries: </a:t>
            </a:r>
          </a:p>
        </p:txBody>
      </p:sp>
      <p:sp>
        <p:nvSpPr>
          <p:cNvPr id="47" name="Title 1"/>
          <p:cNvSpPr txBox="1">
            <a:spLocks/>
          </p:cNvSpPr>
          <p:nvPr/>
        </p:nvSpPr>
        <p:spPr>
          <a:xfrm>
            <a:off x="122067" y="83671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Concussion</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56" name="Group 55"/>
          <p:cNvGrpSpPr>
            <a:grpSpLocks/>
          </p:cNvGrpSpPr>
          <p:nvPr/>
        </p:nvGrpSpPr>
        <p:grpSpPr bwMode="auto">
          <a:xfrm>
            <a:off x="644120" y="-48473"/>
            <a:ext cx="8540750" cy="6940550"/>
            <a:chOff x="583271" y="42867"/>
            <a:chExt cx="9232725" cy="7502525"/>
          </a:xfrm>
        </p:grpSpPr>
        <p:sp>
          <p:nvSpPr>
            <p:cNvPr id="57" name="Rectangle 5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61" name="Picture 60"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624675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08" y="5176838"/>
            <a:ext cx="9145016" cy="1708545"/>
            <a:chOff x="-508" y="5176838"/>
            <a:chExt cx="9145016" cy="1708545"/>
          </a:xfrm>
        </p:grpSpPr>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34" name="Rectangle 33"/>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85234"/>
            <a:ext cx="3832523" cy="3693498"/>
          </a:xfrm>
          <a:prstGeom prst="rect">
            <a:avLst/>
          </a:prstGeom>
        </p:spPr>
      </p:pic>
      <p:cxnSp>
        <p:nvCxnSpPr>
          <p:cNvPr id="8" name="Straight Arrow Connector 7"/>
          <p:cNvCxnSpPr/>
          <p:nvPr/>
        </p:nvCxnSpPr>
        <p:spPr>
          <a:xfrm flipH="1">
            <a:off x="2173674" y="2578225"/>
            <a:ext cx="694498" cy="635862"/>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67744" y="4520972"/>
            <a:ext cx="694498" cy="635862"/>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97216" y="5901018"/>
            <a:ext cx="2830497" cy="635610"/>
            <a:chOff x="6547907" y="1383688"/>
            <a:chExt cx="2830497" cy="635610"/>
          </a:xfrm>
        </p:grpSpPr>
        <p:sp>
          <p:nvSpPr>
            <p:cNvPr id="18" name="TextBox 17"/>
            <p:cNvSpPr txBox="1"/>
            <p:nvPr/>
          </p:nvSpPr>
          <p:spPr>
            <a:xfrm>
              <a:off x="6841233" y="1644727"/>
              <a:ext cx="2537171"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pPr marL="177800"/>
              <a:r>
                <a:rPr lang="en-GB" dirty="0"/>
                <a:t>Click </a:t>
              </a:r>
              <a:r>
                <a:rPr lang="en-GB" dirty="0" smtClean="0"/>
                <a:t>on </a:t>
              </a:r>
              <a:r>
                <a:rPr lang="en-GB" dirty="0"/>
                <a:t>the two different types of chronic </a:t>
              </a:r>
              <a:r>
                <a:rPr lang="en-GB" dirty="0" smtClean="0"/>
                <a:t>injury </a:t>
              </a:r>
              <a:r>
                <a:rPr lang="en-GB" dirty="0"/>
                <a:t>to reveal more about </a:t>
              </a:r>
              <a:r>
                <a:rPr lang="en-GB" dirty="0" smtClean="0"/>
                <a:t>them.</a:t>
              </a:r>
              <a:endParaRPr lang="en-GB" dirty="0"/>
            </a:p>
          </p:txBody>
        </p:sp>
        <p:pic>
          <p:nvPicPr>
            <p:cNvPr id="19" name="Picture 2" descr="http://downloads.clipart.com/109503780.jpg?t=1475587740&amp;h=6f9d4cc7fb4de229cc200b59ce3c75be&amp;u=zigzageduc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7907" y="1383688"/>
              <a:ext cx="454504" cy="62432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4017140" y="1371764"/>
            <a:ext cx="4825508" cy="923330"/>
          </a:xfrm>
          <a:prstGeom prst="rect">
            <a:avLst/>
          </a:prstGeom>
          <a:noFill/>
        </p:spPr>
        <p:txBody>
          <a:bodyPr wrap="square" rtlCol="0">
            <a:spAutoFit/>
          </a:bodyPr>
          <a:lstStyle/>
          <a:p>
            <a:r>
              <a:rPr lang="en-GB" dirty="0" smtClean="0">
                <a:latin typeface="Roboto Condensed" panose="02000000000000000000" pitchFamily="2" charset="0"/>
              </a:rPr>
              <a:t>A chronic injury is an injury which occurs when part of the body is subjected to repeated stresses which lead to a breakdown in tissue integrity.</a:t>
            </a:r>
            <a:endParaRPr lang="en-GB" dirty="0">
              <a:latin typeface="Roboto Condensed" panose="02000000000000000000" pitchFamily="2" charset="0"/>
            </a:endParaRPr>
          </a:p>
        </p:txBody>
      </p:sp>
      <p:sp>
        <p:nvSpPr>
          <p:cNvPr id="21" name="TextBox 20"/>
          <p:cNvSpPr txBox="1"/>
          <p:nvPr/>
        </p:nvSpPr>
        <p:spPr>
          <a:xfrm>
            <a:off x="4002712" y="2366239"/>
            <a:ext cx="4825508" cy="1200329"/>
          </a:xfrm>
          <a:prstGeom prst="rect">
            <a:avLst/>
          </a:prstGeom>
          <a:noFill/>
        </p:spPr>
        <p:txBody>
          <a:bodyPr wrap="square" rtlCol="0">
            <a:spAutoFit/>
          </a:bodyPr>
          <a:lstStyle/>
          <a:p>
            <a:r>
              <a:rPr lang="en-GB" dirty="0" smtClean="0">
                <a:latin typeface="Roboto Condensed" panose="02000000000000000000" pitchFamily="2" charset="0"/>
              </a:rPr>
              <a:t>For example, the amount of training completed and the load placed on the body during preparation for a marathon might result in the gradual breakdown of bone tissue – leading to a stress fracture.</a:t>
            </a:r>
            <a:endParaRPr lang="en-GB" dirty="0">
              <a:latin typeface="Roboto Condensed" panose="02000000000000000000" pitchFamily="2" charset="0"/>
            </a:endParaRPr>
          </a:p>
        </p:txBody>
      </p:sp>
      <p:sp>
        <p:nvSpPr>
          <p:cNvPr id="22" name="TextBox 21"/>
          <p:cNvSpPr txBox="1"/>
          <p:nvPr/>
        </p:nvSpPr>
        <p:spPr>
          <a:xfrm>
            <a:off x="2541568" y="1399609"/>
            <a:ext cx="1194401" cy="461665"/>
          </a:xfrm>
          <a:prstGeom prst="rect">
            <a:avLst/>
          </a:prstGeom>
          <a:noFill/>
        </p:spPr>
        <p:txBody>
          <a:bodyPr wrap="square" rtlCol="0">
            <a:spAutoFit/>
          </a:bodyPr>
          <a:lstStyle/>
          <a:p>
            <a:pPr algn="ctr"/>
            <a:r>
              <a:rPr lang="en-GB" sz="1200" b="1" dirty="0">
                <a:latin typeface="Roboto Condensed" panose="02000000000000000000" pitchFamily="2" charset="0"/>
              </a:rPr>
              <a:t>Soft </a:t>
            </a:r>
            <a:r>
              <a:rPr lang="en-GB" sz="1200" b="1" dirty="0" smtClean="0">
                <a:latin typeface="Roboto Condensed" panose="02000000000000000000" pitchFamily="2" charset="0"/>
              </a:rPr>
              <a:t>tissue </a:t>
            </a:r>
            <a:r>
              <a:rPr lang="en-GB" sz="1200" b="1" dirty="0">
                <a:latin typeface="Roboto Condensed" panose="02000000000000000000" pitchFamily="2" charset="0"/>
              </a:rPr>
              <a:t>injuries</a:t>
            </a:r>
          </a:p>
        </p:txBody>
      </p:sp>
      <p:sp>
        <p:nvSpPr>
          <p:cNvPr id="23" name="TextBox 22"/>
          <p:cNvSpPr txBox="1"/>
          <p:nvPr/>
        </p:nvSpPr>
        <p:spPr>
          <a:xfrm>
            <a:off x="2546504" y="3246358"/>
            <a:ext cx="1225248" cy="461665"/>
          </a:xfrm>
          <a:prstGeom prst="rect">
            <a:avLst/>
          </a:prstGeom>
          <a:noFill/>
        </p:spPr>
        <p:txBody>
          <a:bodyPr wrap="square" rtlCol="0">
            <a:spAutoFit/>
          </a:bodyPr>
          <a:lstStyle/>
          <a:p>
            <a:pPr algn="ctr"/>
            <a:r>
              <a:rPr lang="en-GB" sz="1200" b="1" dirty="0" smtClean="0">
                <a:latin typeface="Roboto Condensed" panose="02000000000000000000" pitchFamily="2" charset="0"/>
              </a:rPr>
              <a:t>Hard tissue injuries</a:t>
            </a:r>
            <a:endParaRPr lang="en-GB" sz="1200" b="1" dirty="0">
              <a:latin typeface="Roboto Condensed" panose="02000000000000000000" pitchFamily="2" charset="0"/>
            </a:endParaRPr>
          </a:p>
        </p:txBody>
      </p:sp>
      <p:pic>
        <p:nvPicPr>
          <p:cNvPr id="4" name="Picture 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159" y="1944895"/>
            <a:ext cx="840068" cy="8400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1800" y="3806093"/>
            <a:ext cx="825890" cy="82589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aphicFrame>
        <p:nvGraphicFramePr>
          <p:cNvPr id="24" name="Diagram 23">
            <a:hlinkClick r:id="rId12" action="ppaction://hlinksldjump"/>
          </p:cNvPr>
          <p:cNvGraphicFramePr/>
          <p:nvPr>
            <p:extLst>
              <p:ext uri="{D42A27DB-BD31-4B8C-83A1-F6EECF244321}">
                <p14:modId xmlns:p14="http://schemas.microsoft.com/office/powerpoint/2010/main" val="886362985"/>
              </p:ext>
            </p:extLst>
          </p:nvPr>
        </p:nvGraphicFramePr>
        <p:xfrm>
          <a:off x="7452320" y="5661248"/>
          <a:ext cx="1710545" cy="11756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6" name="Running_02_Videv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8"/>
          <a:stretch>
            <a:fillRect/>
          </a:stretch>
        </p:blipFill>
        <p:spPr>
          <a:xfrm>
            <a:off x="4572000" y="3737347"/>
            <a:ext cx="3479332" cy="1957124"/>
          </a:xfrm>
          <a:prstGeom prst="rect">
            <a:avLst/>
          </a:prstGeom>
        </p:spPr>
      </p:pic>
      <p:grpSp>
        <p:nvGrpSpPr>
          <p:cNvPr id="25" name="Group 24"/>
          <p:cNvGrpSpPr/>
          <p:nvPr/>
        </p:nvGrpSpPr>
        <p:grpSpPr>
          <a:xfrm>
            <a:off x="0" y="-20326"/>
            <a:ext cx="9144000" cy="564402"/>
            <a:chOff x="0" y="-20326"/>
            <a:chExt cx="9144000" cy="564402"/>
          </a:xfrm>
        </p:grpSpPr>
        <p:sp>
          <p:nvSpPr>
            <p:cNvPr id="26" name="Rectangle 25"/>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7"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28" name="Group 27"/>
          <p:cNvGrpSpPr/>
          <p:nvPr/>
        </p:nvGrpSpPr>
        <p:grpSpPr>
          <a:xfrm>
            <a:off x="179512" y="-27384"/>
            <a:ext cx="822748" cy="561356"/>
            <a:chOff x="179512" y="-27384"/>
            <a:chExt cx="822748" cy="561356"/>
          </a:xfrm>
        </p:grpSpPr>
        <p:sp>
          <p:nvSpPr>
            <p:cNvPr id="29" name="TextBox 28">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0"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31"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Chronic injuries</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35" name="Group 34"/>
          <p:cNvGrpSpPr>
            <a:grpSpLocks/>
          </p:cNvGrpSpPr>
          <p:nvPr/>
        </p:nvGrpSpPr>
        <p:grpSpPr bwMode="auto">
          <a:xfrm>
            <a:off x="644120" y="-48473"/>
            <a:ext cx="8540750" cy="6940550"/>
            <a:chOff x="583271" y="42867"/>
            <a:chExt cx="9232725" cy="7502525"/>
          </a:xfrm>
        </p:grpSpPr>
        <p:sp>
          <p:nvSpPr>
            <p:cNvPr id="36" name="Rectangle 3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8" name="Picture 3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0" name="Picture 39" descr="sample_front"/>
            <p:cNvPicPr>
              <a:picLocks noChangeAspect="1"/>
            </p:cNvPicPr>
            <p:nvPr/>
          </p:nvPicPr>
          <p:blipFill>
            <a:blip r:embed="rId2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sample_front"/>
            <p:cNvPicPr>
              <a:picLocks noChangeAspect="1"/>
            </p:cNvPicPr>
            <p:nvPr/>
          </p:nvPicPr>
          <p:blipFill>
            <a:blip r:embed="rId2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sample_front"/>
            <p:cNvPicPr>
              <a:picLocks noChangeAspect="1"/>
            </p:cNvPicPr>
            <p:nvPr/>
          </p:nvPicPr>
          <p:blipFill>
            <a:blip r:embed="rId2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181223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10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08" y="5176838"/>
            <a:ext cx="9145016" cy="1708545"/>
            <a:chOff x="-508" y="5176838"/>
            <a:chExt cx="9145016" cy="1708545"/>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49" name="Rectangle 48"/>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42" name="Group 41"/>
          <p:cNvGrpSpPr/>
          <p:nvPr/>
        </p:nvGrpSpPr>
        <p:grpSpPr>
          <a:xfrm>
            <a:off x="3819704" y="543558"/>
            <a:ext cx="4614933" cy="6125802"/>
            <a:chOff x="0" y="100992"/>
            <a:chExt cx="3633470" cy="4862324"/>
          </a:xfrm>
        </p:grpSpPr>
        <p:sp>
          <p:nvSpPr>
            <p:cNvPr id="43" name="Rounded Rectangle 42"/>
            <p:cNvSpPr/>
            <p:nvPr/>
          </p:nvSpPr>
          <p:spPr>
            <a:xfrm>
              <a:off x="0" y="427511"/>
              <a:ext cx="3633470" cy="4535805"/>
            </a:xfrm>
            <a:prstGeom prst="roundRect">
              <a:avLst>
                <a:gd name="adj" fmla="val 5539"/>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4" name="Text Box 5546"/>
            <p:cNvSpPr txBox="1"/>
            <p:nvPr/>
          </p:nvSpPr>
          <p:spPr>
            <a:xfrm>
              <a:off x="141756" y="598296"/>
              <a:ext cx="3341671" cy="4240915"/>
            </a:xfrm>
            <a:prstGeom prst="rect">
              <a:avLst/>
            </a:prstGeom>
            <a:solidFill>
              <a:schemeClr val="bg1"/>
            </a:solidFill>
            <a:ln w="571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1100" dirty="0">
                  <a:effectLst/>
                  <a:latin typeface="Palatino Linotype" panose="02040502050505030304" pitchFamily="18" charset="0"/>
                  <a:ea typeface="Times New Roman" panose="02020603050405020304" pitchFamily="18" charset="0"/>
                  <a:cs typeface="Times New Roman" panose="02020603050405020304" pitchFamily="18" charset="0"/>
                </a:rPr>
                <a:t> </a:t>
              </a:r>
            </a:p>
          </p:txBody>
        </p:sp>
        <p:sp>
          <p:nvSpPr>
            <p:cNvPr id="45" name="Rounded Rectangle 44"/>
            <p:cNvSpPr/>
            <p:nvPr/>
          </p:nvSpPr>
          <p:spPr>
            <a:xfrm>
              <a:off x="773246" y="330709"/>
              <a:ext cx="2101850" cy="414328"/>
            </a:xfrm>
            <a:prstGeom prst="roundRect">
              <a:avLst>
                <a:gd name="adj" fmla="val 50000"/>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6" name="Oval 45"/>
            <p:cNvSpPr/>
            <p:nvPr/>
          </p:nvSpPr>
          <p:spPr>
            <a:xfrm>
              <a:off x="1555668" y="100992"/>
              <a:ext cx="540001" cy="540000"/>
            </a:xfrm>
            <a:prstGeom prst="ellipse">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7" name="Oval 46"/>
            <p:cNvSpPr/>
            <p:nvPr/>
          </p:nvSpPr>
          <p:spPr>
            <a:xfrm>
              <a:off x="1698172" y="248453"/>
              <a:ext cx="252000" cy="252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504" y="2845628"/>
            <a:ext cx="1779288" cy="1779288"/>
          </a:xfrm>
          <a:prstGeom prst="rect">
            <a:avLst/>
          </a:prstGeom>
        </p:spPr>
      </p:pic>
      <p:grpSp>
        <p:nvGrpSpPr>
          <p:cNvPr id="29" name="Group 28"/>
          <p:cNvGrpSpPr/>
          <p:nvPr/>
        </p:nvGrpSpPr>
        <p:grpSpPr>
          <a:xfrm>
            <a:off x="419170" y="5215132"/>
            <a:ext cx="2422397" cy="662140"/>
            <a:chOff x="6470827" y="1264242"/>
            <a:chExt cx="2422397" cy="662140"/>
          </a:xfrm>
        </p:grpSpPr>
        <p:sp>
          <p:nvSpPr>
            <p:cNvPr id="30" name="TextBox 29"/>
            <p:cNvSpPr txBox="1"/>
            <p:nvPr/>
          </p:nvSpPr>
          <p:spPr>
            <a:xfrm>
              <a:off x="6841504" y="1481273"/>
              <a:ext cx="2051720"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a:t>
              </a:r>
              <a:r>
                <a:rPr lang="en-GB" dirty="0" smtClean="0"/>
                <a:t>on the </a:t>
              </a:r>
              <a:r>
                <a:rPr lang="en-GB" dirty="0"/>
                <a:t>other </a:t>
              </a:r>
              <a:r>
                <a:rPr lang="en-GB" dirty="0" smtClean="0"/>
                <a:t>type </a:t>
              </a:r>
              <a:r>
                <a:rPr lang="en-GB" dirty="0"/>
                <a:t>of chronic </a:t>
              </a:r>
              <a:r>
                <a:rPr lang="en-GB" dirty="0" smtClean="0"/>
                <a:t>injury </a:t>
              </a:r>
              <a:r>
                <a:rPr lang="en-GB" dirty="0"/>
                <a:t>to reveal more about </a:t>
              </a:r>
              <a:r>
                <a:rPr lang="en-GB" dirty="0" smtClean="0"/>
                <a:t>it.</a:t>
              </a:r>
              <a:endParaRPr lang="en-GB" dirty="0"/>
            </a:p>
          </p:txBody>
        </p:sp>
        <p:pic>
          <p:nvPicPr>
            <p:cNvPr id="31" name="Picture 2" descr="http://downloads.clipart.com/109503780.jpg?t=1475587740&amp;h=6f9d4cc7fb4de229cc200b59ce3c75be&amp;u=zigzageduc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0827" y="1264242"/>
              <a:ext cx="482032" cy="6621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Straight Arrow Connector 34"/>
          <p:cNvCxnSpPr/>
          <p:nvPr/>
        </p:nvCxnSpPr>
        <p:spPr>
          <a:xfrm flipH="1">
            <a:off x="1604134" y="2845628"/>
            <a:ext cx="807626" cy="232031"/>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164289" y="1400254"/>
            <a:ext cx="5686263" cy="5254916"/>
            <a:chOff x="3204359" y="1414444"/>
            <a:chExt cx="6691584" cy="5254916"/>
          </a:xfrm>
          <a:noFill/>
        </p:grpSpPr>
        <p:sp>
          <p:nvSpPr>
            <p:cNvPr id="38" name="Rectangle 37"/>
            <p:cNvSpPr/>
            <p:nvPr/>
          </p:nvSpPr>
          <p:spPr>
            <a:xfrm>
              <a:off x="3204359" y="1414444"/>
              <a:ext cx="5206580" cy="5254916"/>
            </a:xfrm>
            <a:prstGeom prst="rect">
              <a:avLst/>
            </a:prstGeom>
            <a:grpFill/>
            <a:ln w="107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61875">
              <a:off x="8140912" y="4821728"/>
              <a:ext cx="1597008" cy="1913054"/>
            </a:xfrm>
            <a:prstGeom prst="rect">
              <a:avLst/>
            </a:prstGeom>
            <a:grpFill/>
            <a:ln>
              <a:noFill/>
            </a:ln>
          </p:spPr>
        </p:pic>
        <p:sp>
          <p:nvSpPr>
            <p:cNvPr id="40" name="Rectangle 39"/>
            <p:cNvSpPr/>
            <p:nvPr/>
          </p:nvSpPr>
          <p:spPr>
            <a:xfrm>
              <a:off x="4747271" y="1426754"/>
              <a:ext cx="2088232" cy="564400"/>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1" name="TextBox 40"/>
            <p:cNvSpPr txBox="1"/>
            <p:nvPr/>
          </p:nvSpPr>
          <p:spPr>
            <a:xfrm>
              <a:off x="4294418" y="1978299"/>
              <a:ext cx="4718739" cy="3970318"/>
            </a:xfrm>
            <a:prstGeom prst="rect">
              <a:avLst/>
            </a:prstGeom>
            <a:grpFill/>
            <a:ln>
              <a:noFill/>
            </a:ln>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A</a:t>
              </a:r>
              <a:r>
                <a:rPr lang="en-GB" sz="1400" b="1" dirty="0" smtClean="0">
                  <a:latin typeface="Roboto Condensed" panose="02000000000000000000" pitchFamily="2" charset="0"/>
                </a:rPr>
                <a:t> Stress fracture </a:t>
              </a:r>
              <a:r>
                <a:rPr lang="en-GB" sz="1400" dirty="0" smtClean="0">
                  <a:latin typeface="Roboto Condensed" panose="02000000000000000000" pitchFamily="2" charset="0"/>
                </a:rPr>
                <a:t>can occur when a bone is repeatedly loaded over prolonged periods of time.</a:t>
              </a: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A stress fracture is a small fracture within the bone which compromises its ability to be loaded.</a:t>
              </a: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Stress fractures often occur in bones which play a role in weight bearing, such as the femur and the tibia.</a:t>
              </a:r>
            </a:p>
            <a:p>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Sports which repeatedly place large loads on the bones are most likely to cause stress fractures, e.g. running events.</a:t>
              </a: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It is important that athletes have adequate rest between exercise sessions so that bone remodelling and adaptation can occur.</a:t>
              </a:r>
            </a:p>
            <a:p>
              <a:pPr marL="285750" indent="-285750">
                <a:buFont typeface="Arial" panose="020B0604020202020204" pitchFamily="34" charset="0"/>
                <a:buChar char="•"/>
              </a:pPr>
              <a:endParaRPr lang="en-GB" sz="1400" dirty="0" smtClean="0">
                <a:latin typeface="Roboto Condensed" panose="02000000000000000000" pitchFamily="2" charset="0"/>
              </a:endParaRPr>
            </a:p>
          </p:txBody>
        </p:sp>
        <p:sp>
          <p:nvSpPr>
            <p:cNvPr id="20" name="TextBox 19"/>
            <p:cNvSpPr txBox="1"/>
            <p:nvPr/>
          </p:nvSpPr>
          <p:spPr>
            <a:xfrm>
              <a:off x="4159536" y="1515504"/>
              <a:ext cx="5050059" cy="369332"/>
            </a:xfrm>
            <a:prstGeom prst="rect">
              <a:avLst/>
            </a:prstGeom>
            <a:grpFill/>
            <a:ln>
              <a:noFill/>
            </a:ln>
          </p:spPr>
          <p:txBody>
            <a:bodyPr wrap="square" rtlCol="0">
              <a:spAutoFit/>
            </a:bodyPr>
            <a:lstStyle/>
            <a:p>
              <a:pPr algn="ctr"/>
              <a:r>
                <a:rPr lang="en-GB" b="1" dirty="0">
                  <a:latin typeface="Segoe Print" panose="02000600000000000000" pitchFamily="2" charset="0"/>
                </a:rPr>
                <a:t>Hard tissue injuries</a:t>
              </a:r>
            </a:p>
          </p:txBody>
        </p:sp>
      </p:grpSp>
      <p:sp>
        <p:nvSpPr>
          <p:cNvPr id="22" name="TextBox 21"/>
          <p:cNvSpPr txBox="1"/>
          <p:nvPr/>
        </p:nvSpPr>
        <p:spPr>
          <a:xfrm>
            <a:off x="2064090" y="1771895"/>
            <a:ext cx="1194401" cy="461665"/>
          </a:xfrm>
          <a:prstGeom prst="rect">
            <a:avLst/>
          </a:prstGeom>
          <a:noFill/>
        </p:spPr>
        <p:txBody>
          <a:bodyPr wrap="square" rtlCol="0">
            <a:spAutoFit/>
          </a:bodyPr>
          <a:lstStyle/>
          <a:p>
            <a:pPr algn="ctr"/>
            <a:r>
              <a:rPr lang="en-GB" sz="1200" b="1" dirty="0">
                <a:latin typeface="Roboto Condensed" panose="02000000000000000000" pitchFamily="2" charset="0"/>
              </a:rPr>
              <a:t>Soft </a:t>
            </a:r>
            <a:r>
              <a:rPr lang="en-GB" sz="1200" b="1" dirty="0" smtClean="0">
                <a:latin typeface="Roboto Condensed" panose="02000000000000000000" pitchFamily="2" charset="0"/>
              </a:rPr>
              <a:t>tissue </a:t>
            </a:r>
            <a:r>
              <a:rPr lang="en-GB" sz="1200" b="1" dirty="0">
                <a:latin typeface="Roboto Condensed" panose="02000000000000000000" pitchFamily="2" charset="0"/>
              </a:rPr>
              <a:t>injuries</a:t>
            </a:r>
          </a:p>
        </p:txBody>
      </p:sp>
      <p:pic>
        <p:nvPicPr>
          <p:cNvPr id="34" name="Picture 3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4645" y="2365558"/>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4" name="TextBox 23">
            <a:hlinkClick r:id="rId10" action="ppaction://hlinksldjump"/>
          </p:cNvPr>
          <p:cNvSpPr txBox="1"/>
          <p:nvPr/>
        </p:nvSpPr>
        <p:spPr>
          <a:xfrm>
            <a:off x="1210360" y="6168276"/>
            <a:ext cx="1584176" cy="338554"/>
          </a:xfrm>
          <a:prstGeom prst="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here to go back to Chronic injuries home </a:t>
            </a:r>
            <a:r>
              <a:rPr lang="en-GB" dirty="0" smtClean="0"/>
              <a:t>page. </a:t>
            </a:r>
            <a:endParaRPr lang="en-GB" dirty="0"/>
          </a:p>
        </p:txBody>
      </p:sp>
      <p:grpSp>
        <p:nvGrpSpPr>
          <p:cNvPr id="21" name="Group 20"/>
          <p:cNvGrpSpPr/>
          <p:nvPr/>
        </p:nvGrpSpPr>
        <p:grpSpPr>
          <a:xfrm>
            <a:off x="0" y="-20326"/>
            <a:ext cx="9144000" cy="564402"/>
            <a:chOff x="0" y="-20326"/>
            <a:chExt cx="9144000" cy="564402"/>
          </a:xfrm>
        </p:grpSpPr>
        <p:sp>
          <p:nvSpPr>
            <p:cNvPr id="23" name="Rectangle 22"/>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5"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26" name="Group 25"/>
          <p:cNvGrpSpPr/>
          <p:nvPr/>
        </p:nvGrpSpPr>
        <p:grpSpPr>
          <a:xfrm>
            <a:off x="179512" y="-27384"/>
            <a:ext cx="822748" cy="561356"/>
            <a:chOff x="179512" y="-27384"/>
            <a:chExt cx="822748" cy="561356"/>
          </a:xfrm>
        </p:grpSpPr>
        <p:sp>
          <p:nvSpPr>
            <p:cNvPr id="27" name="TextBox 26">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28"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33" name="Title 1"/>
          <p:cNvSpPr txBox="1">
            <a:spLocks/>
          </p:cNvSpPr>
          <p:nvPr/>
        </p:nvSpPr>
        <p:spPr>
          <a:xfrm>
            <a:off x="143508" y="4766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Chronic injuries: </a:t>
            </a:r>
          </a:p>
        </p:txBody>
      </p:sp>
      <p:sp>
        <p:nvSpPr>
          <p:cNvPr id="36" name="Title 1"/>
          <p:cNvSpPr txBox="1">
            <a:spLocks/>
          </p:cNvSpPr>
          <p:nvPr/>
        </p:nvSpPr>
        <p:spPr>
          <a:xfrm>
            <a:off x="122067" y="83671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Hard tissue</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50" name="Group 49"/>
          <p:cNvGrpSpPr>
            <a:grpSpLocks/>
          </p:cNvGrpSpPr>
          <p:nvPr/>
        </p:nvGrpSpPr>
        <p:grpSpPr bwMode="auto">
          <a:xfrm>
            <a:off x="644120" y="-48473"/>
            <a:ext cx="8540750" cy="6940550"/>
            <a:chOff x="583271" y="42867"/>
            <a:chExt cx="9232725" cy="7502525"/>
          </a:xfrm>
        </p:grpSpPr>
        <p:sp>
          <p:nvSpPr>
            <p:cNvPr id="51" name="Rectangle 5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5" name="Picture 54"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0491682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508" y="5176838"/>
            <a:ext cx="9145016" cy="1708545"/>
            <a:chOff x="-508" y="5176838"/>
            <a:chExt cx="9145016" cy="1708545"/>
          </a:xfrm>
        </p:grpSpPr>
        <p:pic>
          <p:nvPicPr>
            <p:cNvPr id="49" name="Picture 48"/>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50" name="Rectangle 49"/>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32" name="Group 31"/>
          <p:cNvGrpSpPr/>
          <p:nvPr/>
        </p:nvGrpSpPr>
        <p:grpSpPr>
          <a:xfrm>
            <a:off x="3819704" y="543558"/>
            <a:ext cx="4614933" cy="6125802"/>
            <a:chOff x="0" y="100992"/>
            <a:chExt cx="3633470" cy="4862324"/>
          </a:xfrm>
        </p:grpSpPr>
        <p:sp>
          <p:nvSpPr>
            <p:cNvPr id="33" name="Rounded Rectangle 32"/>
            <p:cNvSpPr/>
            <p:nvPr/>
          </p:nvSpPr>
          <p:spPr>
            <a:xfrm>
              <a:off x="0" y="427511"/>
              <a:ext cx="3633470" cy="4535805"/>
            </a:xfrm>
            <a:prstGeom prst="roundRect">
              <a:avLst>
                <a:gd name="adj" fmla="val 5539"/>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5" name="Text Box 5546"/>
            <p:cNvSpPr txBox="1"/>
            <p:nvPr/>
          </p:nvSpPr>
          <p:spPr>
            <a:xfrm>
              <a:off x="141756" y="598296"/>
              <a:ext cx="3341671" cy="4240915"/>
            </a:xfrm>
            <a:prstGeom prst="rect">
              <a:avLst/>
            </a:prstGeom>
            <a:solidFill>
              <a:schemeClr val="bg1"/>
            </a:solidFill>
            <a:ln w="571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1100" dirty="0">
                  <a:effectLst/>
                  <a:latin typeface="Palatino Linotype" panose="02040502050505030304" pitchFamily="18" charset="0"/>
                  <a:ea typeface="Times New Roman" panose="02020603050405020304" pitchFamily="18" charset="0"/>
                  <a:cs typeface="Times New Roman" panose="02020603050405020304" pitchFamily="18" charset="0"/>
                </a:rPr>
                <a:t> </a:t>
              </a:r>
            </a:p>
          </p:txBody>
        </p:sp>
        <p:sp>
          <p:nvSpPr>
            <p:cNvPr id="36" name="Rounded Rectangle 35"/>
            <p:cNvSpPr/>
            <p:nvPr/>
          </p:nvSpPr>
          <p:spPr>
            <a:xfrm>
              <a:off x="773246" y="330709"/>
              <a:ext cx="2101850" cy="414328"/>
            </a:xfrm>
            <a:prstGeom prst="roundRect">
              <a:avLst>
                <a:gd name="adj" fmla="val 50000"/>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3" name="Oval 42"/>
            <p:cNvSpPr/>
            <p:nvPr/>
          </p:nvSpPr>
          <p:spPr>
            <a:xfrm>
              <a:off x="1555668" y="100992"/>
              <a:ext cx="540001" cy="540000"/>
            </a:xfrm>
            <a:prstGeom prst="ellipse">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7" name="Oval 46"/>
            <p:cNvSpPr/>
            <p:nvPr/>
          </p:nvSpPr>
          <p:spPr>
            <a:xfrm>
              <a:off x="1698172" y="248453"/>
              <a:ext cx="252000" cy="252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447" y="2859799"/>
            <a:ext cx="1779288" cy="1779288"/>
          </a:xfrm>
          <a:prstGeom prst="rect">
            <a:avLst/>
          </a:prstGeom>
        </p:spPr>
      </p:pic>
      <p:pic>
        <p:nvPicPr>
          <p:cNvPr id="34" name="Picture 3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7056" y="3029087"/>
            <a:ext cx="595248" cy="595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37" name="Straight Arrow Connector 36"/>
          <p:cNvCxnSpPr/>
          <p:nvPr/>
        </p:nvCxnSpPr>
        <p:spPr>
          <a:xfrm flipH="1">
            <a:off x="1927310" y="3485523"/>
            <a:ext cx="694498" cy="635862"/>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110088" y="1400254"/>
            <a:ext cx="4995547" cy="5275102"/>
            <a:chOff x="3140576" y="1414444"/>
            <a:chExt cx="5878752" cy="5275102"/>
          </a:xfrm>
          <a:noFill/>
        </p:grpSpPr>
        <p:sp>
          <p:nvSpPr>
            <p:cNvPr id="39" name="Rectangle 38"/>
            <p:cNvSpPr/>
            <p:nvPr/>
          </p:nvSpPr>
          <p:spPr>
            <a:xfrm>
              <a:off x="3204359" y="1414444"/>
              <a:ext cx="5206580" cy="5254916"/>
            </a:xfrm>
            <a:prstGeom prst="rect">
              <a:avLst/>
            </a:prstGeom>
            <a:grpFill/>
            <a:ln w="107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58008">
              <a:off x="3140576" y="4877947"/>
              <a:ext cx="2253001" cy="1811599"/>
            </a:xfrm>
            <a:prstGeom prst="rect">
              <a:avLst/>
            </a:prstGeom>
            <a:grpFill/>
            <a:ln>
              <a:noFill/>
            </a:ln>
          </p:spPr>
        </p:pic>
        <p:sp>
          <p:nvSpPr>
            <p:cNvPr id="41" name="Rectangle 40"/>
            <p:cNvSpPr/>
            <p:nvPr/>
          </p:nvSpPr>
          <p:spPr>
            <a:xfrm>
              <a:off x="4747271" y="1426754"/>
              <a:ext cx="2088232" cy="564400"/>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2" name="TextBox 41"/>
            <p:cNvSpPr txBox="1"/>
            <p:nvPr/>
          </p:nvSpPr>
          <p:spPr>
            <a:xfrm>
              <a:off x="4346621" y="1991154"/>
              <a:ext cx="4672707" cy="4001095"/>
            </a:xfrm>
            <a:prstGeom prst="rect">
              <a:avLst/>
            </a:prstGeom>
            <a:grpFill/>
            <a:ln>
              <a:noFill/>
            </a:ln>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Sports which </a:t>
              </a:r>
              <a:r>
                <a:rPr lang="en-GB" sz="1400" b="1" dirty="0" smtClean="0">
                  <a:latin typeface="Roboto Condensed" panose="02000000000000000000" pitchFamily="2" charset="0"/>
                </a:rPr>
                <a:t>repeatedly stretch </a:t>
              </a:r>
              <a:r>
                <a:rPr lang="en-GB" sz="1400" dirty="0" smtClean="0">
                  <a:latin typeface="Roboto Condensed" panose="02000000000000000000" pitchFamily="2" charset="0"/>
                </a:rPr>
                <a:t>the </a:t>
              </a:r>
              <a:r>
                <a:rPr lang="en-GB" sz="1400" b="1" dirty="0" smtClean="0">
                  <a:latin typeface="Roboto Condensed" panose="02000000000000000000" pitchFamily="2" charset="0"/>
                </a:rPr>
                <a:t>ligaments</a:t>
              </a:r>
              <a:r>
                <a:rPr lang="en-GB" sz="1400" dirty="0" smtClean="0">
                  <a:latin typeface="Roboto Condensed" panose="02000000000000000000" pitchFamily="2" charset="0"/>
                </a:rPr>
                <a:t>, </a:t>
              </a:r>
              <a:r>
                <a:rPr lang="en-GB" sz="1400" b="1" dirty="0" smtClean="0">
                  <a:latin typeface="Roboto Condensed" panose="02000000000000000000" pitchFamily="2" charset="0"/>
                </a:rPr>
                <a:t>tendons</a:t>
              </a:r>
              <a:r>
                <a:rPr lang="en-GB" sz="1400" dirty="0" smtClean="0">
                  <a:latin typeface="Roboto Condensed" panose="02000000000000000000" pitchFamily="2" charset="0"/>
                </a:rPr>
                <a:t> and </a:t>
              </a:r>
              <a:r>
                <a:rPr lang="en-GB" sz="1400" b="1" dirty="0" smtClean="0">
                  <a:latin typeface="Roboto Condensed" panose="02000000000000000000" pitchFamily="2" charset="0"/>
                </a:rPr>
                <a:t>cartilage</a:t>
              </a:r>
              <a:r>
                <a:rPr lang="en-GB" sz="1400" dirty="0" smtClean="0">
                  <a:latin typeface="Roboto Condensed" panose="02000000000000000000" pitchFamily="2" charset="0"/>
                </a:rPr>
                <a:t> can lead to chronic soft tissue injuries.</a:t>
              </a:r>
            </a:p>
            <a:p>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For example, </a:t>
              </a:r>
              <a:r>
                <a:rPr lang="en-GB" sz="1400" b="1" dirty="0" smtClean="0">
                  <a:latin typeface="Roboto Condensed" panose="02000000000000000000" pitchFamily="2" charset="0"/>
                </a:rPr>
                <a:t>repeatedly overstretching</a:t>
              </a:r>
              <a:r>
                <a:rPr lang="en-GB" sz="1400" dirty="0" smtClean="0">
                  <a:latin typeface="Roboto Condensed" panose="02000000000000000000" pitchFamily="2" charset="0"/>
                </a:rPr>
                <a:t> the hamstrings when sprinting, without adequate recovery time, can lead to a chronic muscle strain or tear.</a:t>
              </a:r>
            </a:p>
            <a:p>
              <a:endParaRPr lang="en-GB" sz="1400" dirty="0" smtClean="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Overuse injuries such as </a:t>
              </a:r>
              <a:r>
                <a:rPr lang="en-GB" sz="1400" b="1" dirty="0" smtClean="0">
                  <a:latin typeface="Roboto Condensed" panose="02000000000000000000" pitchFamily="2" charset="0"/>
                </a:rPr>
                <a:t>tennis elbow</a:t>
              </a:r>
              <a:r>
                <a:rPr lang="en-GB" sz="1400" dirty="0" smtClean="0">
                  <a:latin typeface="Roboto Condensed" panose="02000000000000000000" pitchFamily="2" charset="0"/>
                </a:rPr>
                <a:t> and </a:t>
              </a:r>
              <a:r>
                <a:rPr lang="en-GB" sz="1400" b="1" dirty="0" smtClean="0">
                  <a:latin typeface="Roboto Condensed" panose="02000000000000000000" pitchFamily="2" charset="0"/>
                </a:rPr>
                <a:t>golfer’s elbow </a:t>
              </a:r>
              <a:r>
                <a:rPr lang="en-GB" sz="1400" dirty="0" smtClean="0">
                  <a:latin typeface="Roboto Condensed" panose="02000000000000000000" pitchFamily="2" charset="0"/>
                </a:rPr>
                <a:t>are good examples of chronic injuries. The tendons which attach the muscles of the lower arm to the elbow can be </a:t>
              </a:r>
              <a:r>
                <a:rPr lang="en-GB" sz="1400" b="1" dirty="0" smtClean="0">
                  <a:latin typeface="Roboto Condensed" panose="02000000000000000000" pitchFamily="2" charset="0"/>
                </a:rPr>
                <a:t>torn</a:t>
              </a:r>
              <a:r>
                <a:rPr lang="en-GB" sz="1400" dirty="0" smtClean="0">
                  <a:latin typeface="Roboto Condensed" panose="02000000000000000000" pitchFamily="2" charset="0"/>
                </a:rPr>
                <a:t> by the </a:t>
              </a:r>
              <a:r>
                <a:rPr lang="en-GB" sz="1400" b="1" dirty="0" smtClean="0">
                  <a:latin typeface="Roboto Condensed" panose="02000000000000000000" pitchFamily="2" charset="0"/>
                </a:rPr>
                <a:t>repeated twisting motion </a:t>
              </a:r>
              <a:r>
                <a:rPr lang="en-GB" sz="1400" dirty="0" smtClean="0">
                  <a:latin typeface="Roboto Condensed" panose="02000000000000000000" pitchFamily="2" charset="0"/>
                </a:rPr>
                <a:t>that is required to strike a tennis or golf ball.</a:t>
              </a:r>
            </a:p>
            <a:p>
              <a:pPr marL="285750" indent="-285750">
                <a:buFont typeface="Arial" panose="020B0604020202020204" pitchFamily="34" charset="0"/>
                <a:buChar char="•"/>
              </a:pPr>
              <a:endParaRPr lang="en-GB" sz="1400" dirty="0" smtClean="0">
                <a:latin typeface="Roboto Condensed" panose="02000000000000000000" pitchFamily="2" charset="0"/>
              </a:endParaRPr>
            </a:p>
            <a:p>
              <a:pPr marL="285750" indent="-285750">
                <a:buFont typeface="Arial" panose="020B0604020202020204" pitchFamily="34" charset="0"/>
                <a:buChar char="•"/>
              </a:pPr>
              <a:endParaRPr lang="en-GB" sz="1600" dirty="0" smtClean="0">
                <a:latin typeface="Roboto Condensed" panose="02000000000000000000" pitchFamily="2" charset="0"/>
              </a:endParaRPr>
            </a:p>
            <a:p>
              <a:pPr marL="285750" indent="-285750">
                <a:buFont typeface="Arial" panose="020B0604020202020204" pitchFamily="34" charset="0"/>
                <a:buChar char="•"/>
              </a:pPr>
              <a:endParaRPr lang="en-GB" sz="1400" dirty="0" smtClean="0">
                <a:latin typeface="Roboto Condensed" panose="02000000000000000000" pitchFamily="2" charset="0"/>
              </a:endParaRPr>
            </a:p>
          </p:txBody>
        </p:sp>
        <p:sp>
          <p:nvSpPr>
            <p:cNvPr id="22" name="TextBox 21"/>
            <p:cNvSpPr txBox="1"/>
            <p:nvPr/>
          </p:nvSpPr>
          <p:spPr>
            <a:xfrm>
              <a:off x="4855636" y="1508238"/>
              <a:ext cx="3658488" cy="553998"/>
            </a:xfrm>
            <a:prstGeom prst="rect">
              <a:avLst/>
            </a:prstGeom>
            <a:grpFill/>
            <a:ln>
              <a:noFill/>
            </a:ln>
          </p:spPr>
          <p:txBody>
            <a:bodyPr wrap="square" rtlCol="0">
              <a:spAutoFit/>
            </a:bodyPr>
            <a:lstStyle/>
            <a:p>
              <a:pPr algn="ctr"/>
              <a:r>
                <a:rPr lang="en-GB" b="1" dirty="0">
                  <a:latin typeface="Segoe Print" panose="02000600000000000000" pitchFamily="2" charset="0"/>
                </a:rPr>
                <a:t>Soft tissue injuries</a:t>
              </a:r>
            </a:p>
            <a:p>
              <a:pPr marL="285750" indent="-285750">
                <a:buFont typeface="Arial" panose="020B0604020202020204" pitchFamily="34" charset="0"/>
                <a:buChar char="•"/>
              </a:pPr>
              <a:endParaRPr lang="en-GB" sz="1200" b="1" dirty="0" smtClean="0">
                <a:latin typeface="Roboto Condensed" panose="02000000000000000000" pitchFamily="2" charset="0"/>
              </a:endParaRPr>
            </a:p>
          </p:txBody>
        </p:sp>
      </p:grpSp>
      <p:grpSp>
        <p:nvGrpSpPr>
          <p:cNvPr id="44" name="Group 43"/>
          <p:cNvGrpSpPr/>
          <p:nvPr/>
        </p:nvGrpSpPr>
        <p:grpSpPr>
          <a:xfrm>
            <a:off x="756927" y="4950708"/>
            <a:ext cx="1984067" cy="826771"/>
            <a:chOff x="6588796" y="943260"/>
            <a:chExt cx="1984067" cy="826771"/>
          </a:xfrm>
        </p:grpSpPr>
        <p:sp>
          <p:nvSpPr>
            <p:cNvPr id="45" name="TextBox 44"/>
            <p:cNvSpPr txBox="1"/>
            <p:nvPr/>
          </p:nvSpPr>
          <p:spPr>
            <a:xfrm>
              <a:off x="6910580" y="1208175"/>
              <a:ext cx="1662283"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pPr marL="177800"/>
              <a:r>
                <a:rPr lang="en-GB" dirty="0" smtClean="0"/>
                <a:t>Click on </a:t>
              </a:r>
              <a:r>
                <a:rPr lang="en-GB" dirty="0"/>
                <a:t>the other type of chronic </a:t>
              </a:r>
              <a:r>
                <a:rPr lang="en-GB" dirty="0" smtClean="0"/>
                <a:t>injury </a:t>
              </a:r>
              <a:r>
                <a:rPr lang="en-GB" dirty="0"/>
                <a:t>to reveal more about </a:t>
              </a:r>
              <a:r>
                <a:rPr lang="en-GB" dirty="0" smtClean="0"/>
                <a:t>it.</a:t>
              </a:r>
              <a:endParaRPr lang="en-GB" dirty="0"/>
            </a:p>
          </p:txBody>
        </p:sp>
        <p:pic>
          <p:nvPicPr>
            <p:cNvPr id="46" name="Picture 2" descr="http://downloads.clipart.com/109503780.jpg?t=1475587740&amp;h=6f9d4cc7fb4de229cc200b59ce3c75be&amp;u=zigzageduc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796" y="943260"/>
              <a:ext cx="482032" cy="66214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2297479" y="2492896"/>
            <a:ext cx="1194401" cy="461665"/>
          </a:xfrm>
          <a:prstGeom prst="rect">
            <a:avLst/>
          </a:prstGeom>
          <a:noFill/>
        </p:spPr>
        <p:txBody>
          <a:bodyPr wrap="square" rtlCol="0">
            <a:spAutoFit/>
          </a:bodyPr>
          <a:lstStyle/>
          <a:p>
            <a:pPr algn="ctr"/>
            <a:r>
              <a:rPr lang="en-GB" sz="1200" b="1" dirty="0" smtClean="0">
                <a:latin typeface="Roboto Condensed" panose="02000000000000000000" pitchFamily="2" charset="0"/>
              </a:rPr>
              <a:t>Hard </a:t>
            </a:r>
            <a:r>
              <a:rPr lang="en-GB" sz="1200" b="1" dirty="0">
                <a:latin typeface="Roboto Condensed" panose="02000000000000000000" pitchFamily="2" charset="0"/>
              </a:rPr>
              <a:t>t</a:t>
            </a:r>
            <a:r>
              <a:rPr lang="en-GB" sz="1200" b="1" dirty="0" smtClean="0">
                <a:latin typeface="Roboto Condensed" panose="02000000000000000000" pitchFamily="2" charset="0"/>
              </a:rPr>
              <a:t>issue </a:t>
            </a:r>
            <a:r>
              <a:rPr lang="en-GB" sz="1200" b="1" dirty="0">
                <a:latin typeface="Roboto Condensed" panose="02000000000000000000" pitchFamily="2" charset="0"/>
              </a:rPr>
              <a:t>injuries</a:t>
            </a:r>
          </a:p>
        </p:txBody>
      </p:sp>
      <p:sp>
        <p:nvSpPr>
          <p:cNvPr id="23" name="TextBox 22">
            <a:hlinkClick r:id="rId10" action="ppaction://hlinksldjump"/>
          </p:cNvPr>
          <p:cNvSpPr txBox="1"/>
          <p:nvPr/>
        </p:nvSpPr>
        <p:spPr>
          <a:xfrm>
            <a:off x="544889" y="6274969"/>
            <a:ext cx="1584176" cy="338554"/>
          </a:xfrm>
          <a:prstGeom prst="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here to go back to Chronic injuries home </a:t>
            </a:r>
            <a:r>
              <a:rPr lang="en-GB" dirty="0" smtClean="0"/>
              <a:t>page. </a:t>
            </a:r>
            <a:endParaRPr lang="en-GB" dirty="0"/>
          </a:p>
        </p:txBody>
      </p:sp>
      <p:grpSp>
        <p:nvGrpSpPr>
          <p:cNvPr id="20" name="Group 19"/>
          <p:cNvGrpSpPr/>
          <p:nvPr/>
        </p:nvGrpSpPr>
        <p:grpSpPr>
          <a:xfrm>
            <a:off x="0" y="-20326"/>
            <a:ext cx="9144000" cy="564402"/>
            <a:chOff x="0" y="-20326"/>
            <a:chExt cx="9144000" cy="564402"/>
          </a:xfrm>
        </p:grpSpPr>
        <p:sp>
          <p:nvSpPr>
            <p:cNvPr id="24" name="Rectangle 23"/>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5"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26" name="Group 25"/>
          <p:cNvGrpSpPr/>
          <p:nvPr/>
        </p:nvGrpSpPr>
        <p:grpSpPr>
          <a:xfrm>
            <a:off x="179512" y="-27384"/>
            <a:ext cx="822748" cy="561356"/>
            <a:chOff x="179512" y="-27384"/>
            <a:chExt cx="822748" cy="561356"/>
          </a:xfrm>
        </p:grpSpPr>
        <p:sp>
          <p:nvSpPr>
            <p:cNvPr id="27" name="TextBox 26">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28"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30" name="Title 1"/>
          <p:cNvSpPr txBox="1">
            <a:spLocks/>
          </p:cNvSpPr>
          <p:nvPr/>
        </p:nvSpPr>
        <p:spPr>
          <a:xfrm>
            <a:off x="143508" y="4766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Chronic injuries: </a:t>
            </a:r>
          </a:p>
        </p:txBody>
      </p:sp>
      <p:sp>
        <p:nvSpPr>
          <p:cNvPr id="31" name="Title 1"/>
          <p:cNvSpPr txBox="1">
            <a:spLocks/>
          </p:cNvSpPr>
          <p:nvPr/>
        </p:nvSpPr>
        <p:spPr>
          <a:xfrm>
            <a:off x="122067" y="83671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Soft tissue</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51" name="Group 50"/>
          <p:cNvGrpSpPr>
            <a:grpSpLocks/>
          </p:cNvGrpSpPr>
          <p:nvPr/>
        </p:nvGrpSpPr>
        <p:grpSpPr bwMode="auto">
          <a:xfrm>
            <a:off x="644120" y="-48473"/>
            <a:ext cx="8540750" cy="6940550"/>
            <a:chOff x="583271" y="42867"/>
            <a:chExt cx="9232725" cy="7502525"/>
          </a:xfrm>
        </p:grpSpPr>
        <p:sp>
          <p:nvSpPr>
            <p:cNvPr id="52" name="Rectangle 5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6" name="Picture 55"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sample_front"/>
            <p:cNvPicPr>
              <a:picLocks noChangeAspect="1"/>
            </p:cNvPicPr>
            <p:nvPr/>
          </p:nvPicPr>
          <p:blipFill>
            <a:blip r:embed="rId12">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266414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4"/>
                                        </p:tgtEl>
                                      </p:cBhvr>
                                    </p:animEffect>
                                    <p:animScale>
                                      <p:cBhvr>
                                        <p:cTn id="7" dur="2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508" y="5176838"/>
            <a:ext cx="9145016" cy="1708545"/>
            <a:chOff x="-508" y="5176838"/>
            <a:chExt cx="9145016" cy="1708545"/>
          </a:xfrm>
        </p:grpSpPr>
        <p:pic>
          <p:nvPicPr>
            <p:cNvPr id="87" name="Picture 86"/>
            <p:cNvPicPr>
              <a:picLocks noChangeAspect="1"/>
            </p:cNvPicPr>
            <p:nvPr/>
          </p:nvPicPr>
          <p:blipFill rotWithShape="1">
            <a:blip r:embed="rId4" cstate="print">
              <a:extLst>
                <a:ext uri="{28A0092B-C50C-407E-A947-70E740481C1C}">
                  <a14:useLocalDpi xmlns:a14="http://schemas.microsoft.com/office/drawing/2010/main" val="0"/>
                </a:ext>
              </a:extLst>
            </a:blip>
            <a:srcRect l="5246" t="77300" r="5845"/>
            <a:stretch/>
          </p:blipFill>
          <p:spPr>
            <a:xfrm>
              <a:off x="-508" y="5301208"/>
              <a:ext cx="9145016" cy="1556792"/>
            </a:xfrm>
            <a:prstGeom prst="rect">
              <a:avLst/>
            </a:prstGeom>
          </p:spPr>
        </p:pic>
        <p:sp>
          <p:nvSpPr>
            <p:cNvPr id="88" name="Rectangle 87"/>
            <p:cNvSpPr/>
            <p:nvPr/>
          </p:nvSpPr>
          <p:spPr>
            <a:xfrm rot="10800000" flipV="1">
              <a:off x="0" y="5176838"/>
              <a:ext cx="9144002" cy="17085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6" name="TextBox 5"/>
          <p:cNvSpPr txBox="1"/>
          <p:nvPr/>
        </p:nvSpPr>
        <p:spPr>
          <a:xfrm>
            <a:off x="107504" y="1222477"/>
            <a:ext cx="8997797" cy="584775"/>
          </a:xfrm>
          <a:prstGeom prst="rect">
            <a:avLst/>
          </a:prstGeom>
          <a:noFill/>
        </p:spPr>
        <p:txBody>
          <a:bodyPr wrap="square" rtlCol="0">
            <a:spAutoFit/>
          </a:bodyPr>
          <a:lstStyle/>
          <a:p>
            <a:r>
              <a:rPr lang="en-GB" sz="1600" dirty="0" smtClean="0">
                <a:latin typeface="Roboto Condensed" panose="02000000000000000000" pitchFamily="2" charset="0"/>
              </a:rPr>
              <a:t>There is a range of factors which determine how susceptible an athlete is to becoming injured. Intrinsic risk factors relate to those factors which are directly related to the characteristics of the individual.</a:t>
            </a:r>
            <a:endParaRPr lang="en-GB" sz="1600" dirty="0">
              <a:latin typeface="Roboto Condensed" panose="02000000000000000000" pitchFamily="2" charset="0"/>
            </a:endParaRPr>
          </a:p>
        </p:txBody>
      </p:sp>
      <p:sp>
        <p:nvSpPr>
          <p:cNvPr id="15" name="Freeform 14"/>
          <p:cNvSpPr/>
          <p:nvPr/>
        </p:nvSpPr>
        <p:spPr>
          <a:xfrm>
            <a:off x="173039" y="1926299"/>
            <a:ext cx="1581818" cy="2304960"/>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The more flexible an individual is, the less likely they are to become injured.</a:t>
            </a:r>
            <a:endParaRPr lang="en-GB" sz="11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This is because they can stretch their muscles, ligaments and tendons to a greater degree before overstretching occurs.</a:t>
            </a:r>
            <a:endParaRPr lang="en-GB" sz="1100" kern="1200" dirty="0">
              <a:solidFill>
                <a:schemeClr val="tx1"/>
              </a:solidFill>
              <a:latin typeface="Roboto Condensed" panose="02000000000000000000" pitchFamily="2" charset="0"/>
              <a:ea typeface="+mn-ea"/>
              <a:cs typeface="+mn-cs"/>
            </a:endParaRPr>
          </a:p>
        </p:txBody>
      </p:sp>
      <p:sp>
        <p:nvSpPr>
          <p:cNvPr id="24" name="Freeform 23"/>
          <p:cNvSpPr/>
          <p:nvPr/>
        </p:nvSpPr>
        <p:spPr>
          <a:xfrm>
            <a:off x="5439956" y="1901712"/>
            <a:ext cx="1581818" cy="2080138"/>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rPr>
              <a:t>Suffering an injury in the past increases an athlete’s risk of suffering from the same injury in the future.</a:t>
            </a:r>
            <a:endParaRPr lang="en-GB" sz="1100" kern="1200" dirty="0">
              <a:solidFill>
                <a:schemeClr val="tx1"/>
              </a:solidFill>
              <a:latin typeface="Roboto Condensed" panose="02000000000000000000" pitchFamily="2" charset="0"/>
            </a:endParaRPr>
          </a:p>
          <a:p>
            <a:pPr marL="114300" lvl="1" indent="-114300" algn="l" defTabSz="533400">
              <a:lnSpc>
                <a:spcPct val="90000"/>
              </a:lnSpc>
              <a:spcBef>
                <a:spcPct val="0"/>
              </a:spcBef>
              <a:spcAft>
                <a:spcPct val="15000"/>
              </a:spcAft>
              <a:buChar char="••"/>
            </a:pPr>
            <a:r>
              <a:rPr lang="en-GB" sz="1100" dirty="0">
                <a:solidFill>
                  <a:schemeClr val="tx1"/>
                </a:solidFill>
                <a:latin typeface="Roboto Condensed" panose="02000000000000000000" pitchFamily="2" charset="0"/>
              </a:rPr>
              <a:t>e</a:t>
            </a:r>
            <a:r>
              <a:rPr lang="en-GB" sz="1100" kern="1200" dirty="0" smtClean="0">
                <a:solidFill>
                  <a:schemeClr val="tx1"/>
                </a:solidFill>
                <a:latin typeface="Roboto Condensed" panose="02000000000000000000" pitchFamily="2" charset="0"/>
              </a:rPr>
              <a:t>.g. those who suffer from ACL tears are far more likely to suffer another ACL tear in the future.</a:t>
            </a:r>
            <a:endParaRPr lang="en-GB" sz="1100" kern="1200" dirty="0">
              <a:solidFill>
                <a:schemeClr val="tx1"/>
              </a:solidFill>
              <a:latin typeface="Roboto Condensed" panose="02000000000000000000" pitchFamily="2" charset="0"/>
            </a:endParaRPr>
          </a:p>
        </p:txBody>
      </p:sp>
      <p:sp>
        <p:nvSpPr>
          <p:cNvPr id="30" name="Freeform 29"/>
          <p:cNvSpPr/>
          <p:nvPr/>
        </p:nvSpPr>
        <p:spPr>
          <a:xfrm>
            <a:off x="173039" y="4619050"/>
            <a:ext cx="1807412" cy="1868678"/>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A low fitness level can increase the risk of injury.</a:t>
            </a:r>
            <a:endParaRPr lang="en-GB" sz="12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Roboto Condensed" panose="02000000000000000000" pitchFamily="2" charset="0"/>
                <a:ea typeface="+mn-ea"/>
                <a:cs typeface="+mn-cs"/>
              </a:rPr>
              <a:t>Low levels of fitness can result in poor technique being displayed when the athlete becomes fatigued, which can increase the risk of an injury occurring. </a:t>
            </a:r>
            <a:endParaRPr lang="en-GB" sz="1200" kern="1200" dirty="0">
              <a:solidFill>
                <a:schemeClr val="tx1"/>
              </a:solidFill>
              <a:latin typeface="Roboto Condensed" panose="02000000000000000000" pitchFamily="2" charset="0"/>
              <a:ea typeface="+mn-ea"/>
              <a:cs typeface="+mn-cs"/>
            </a:endParaRPr>
          </a:p>
        </p:txBody>
      </p:sp>
      <p:sp>
        <p:nvSpPr>
          <p:cNvPr id="18" name="Freeform 17"/>
          <p:cNvSpPr/>
          <p:nvPr/>
        </p:nvSpPr>
        <p:spPr>
          <a:xfrm>
            <a:off x="1891469" y="1807252"/>
            <a:ext cx="1581818" cy="2054499"/>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034" tIns="78974" rIns="51034" bIns="13970" numCol="1" spcCol="1270" anchor="t" anchorCtr="0">
            <a:noAutofit/>
          </a:bodyPr>
          <a:lstStyle/>
          <a:p>
            <a:pPr marL="57150" lvl="1" indent="-57150" algn="l" defTabSz="488950">
              <a:lnSpc>
                <a:spcPct val="88000"/>
              </a:lnSpc>
              <a:spcBef>
                <a:spcPct val="0"/>
              </a:spcBef>
              <a:spcAft>
                <a:spcPct val="15000"/>
              </a:spcAft>
              <a:buChar char="••"/>
            </a:pPr>
            <a:r>
              <a:rPr lang="en-GB" sz="1100" kern="1200" spc="-30" dirty="0" smtClean="0">
                <a:solidFill>
                  <a:schemeClr val="tx1"/>
                </a:solidFill>
                <a:latin typeface="Roboto Condensed" panose="02000000000000000000" pitchFamily="2" charset="0"/>
                <a:ea typeface="+mn-ea"/>
                <a:cs typeface="+mn-cs"/>
              </a:rPr>
              <a:t> As an individual gets older, their risk of injury becomes greater.</a:t>
            </a:r>
            <a:endParaRPr lang="en-GB" sz="1100" kern="1200" spc="-30" dirty="0">
              <a:solidFill>
                <a:schemeClr val="tx1"/>
              </a:solidFill>
              <a:latin typeface="Roboto Condensed" panose="02000000000000000000" pitchFamily="2" charset="0"/>
              <a:ea typeface="+mn-ea"/>
              <a:cs typeface="+mn-cs"/>
            </a:endParaRPr>
          </a:p>
          <a:p>
            <a:pPr marL="57150" lvl="1" indent="-57150" algn="l" defTabSz="488950">
              <a:lnSpc>
                <a:spcPct val="88000"/>
              </a:lnSpc>
              <a:spcBef>
                <a:spcPct val="0"/>
              </a:spcBef>
              <a:spcAft>
                <a:spcPct val="15000"/>
              </a:spcAft>
              <a:buChar char="••"/>
            </a:pPr>
            <a:r>
              <a:rPr lang="en-GB" sz="1100" kern="1200" spc="-30" dirty="0" smtClean="0">
                <a:solidFill>
                  <a:schemeClr val="tx1"/>
                </a:solidFill>
                <a:latin typeface="Roboto Condensed" panose="02000000000000000000" pitchFamily="2" charset="0"/>
                <a:ea typeface="+mn-ea"/>
                <a:cs typeface="+mn-cs"/>
              </a:rPr>
              <a:t> The wear and tear on their soft and hard tissue increases the risk of a chronic injury occurring.</a:t>
            </a:r>
            <a:endParaRPr lang="en-GB" sz="1100" kern="1200" spc="-30" dirty="0">
              <a:solidFill>
                <a:schemeClr val="tx1"/>
              </a:solidFill>
              <a:latin typeface="Roboto Condensed" panose="02000000000000000000" pitchFamily="2" charset="0"/>
              <a:ea typeface="+mn-ea"/>
              <a:cs typeface="+mn-cs"/>
            </a:endParaRPr>
          </a:p>
          <a:p>
            <a:pPr marL="57150" lvl="1" indent="-57150" algn="l" defTabSz="488950">
              <a:lnSpc>
                <a:spcPct val="88000"/>
              </a:lnSpc>
              <a:spcBef>
                <a:spcPct val="0"/>
              </a:spcBef>
              <a:spcAft>
                <a:spcPct val="15000"/>
              </a:spcAft>
              <a:buChar char="••"/>
            </a:pPr>
            <a:r>
              <a:rPr lang="en-GB" sz="1100" kern="1200" spc="-30" dirty="0" smtClean="0">
                <a:solidFill>
                  <a:schemeClr val="tx1"/>
                </a:solidFill>
                <a:latin typeface="Roboto Condensed" panose="02000000000000000000" pitchFamily="2" charset="0"/>
                <a:ea typeface="+mn-ea"/>
                <a:cs typeface="+mn-cs"/>
              </a:rPr>
              <a:t> The strength of their tissues is also reduced which increases the risk of an acute injury occurring.</a:t>
            </a:r>
            <a:endParaRPr lang="en-GB" sz="1100" kern="1200" spc="-30" dirty="0">
              <a:solidFill>
                <a:schemeClr val="tx1"/>
              </a:solidFill>
              <a:latin typeface="Roboto Condensed" panose="02000000000000000000" pitchFamily="2" charset="0"/>
              <a:ea typeface="+mn-ea"/>
              <a:cs typeface="+mn-cs"/>
            </a:endParaRPr>
          </a:p>
        </p:txBody>
      </p:sp>
      <p:grpSp>
        <p:nvGrpSpPr>
          <p:cNvPr id="71" name="Group 70"/>
          <p:cNvGrpSpPr/>
          <p:nvPr/>
        </p:nvGrpSpPr>
        <p:grpSpPr>
          <a:xfrm>
            <a:off x="1891469" y="3605880"/>
            <a:ext cx="1605868" cy="648072"/>
            <a:chOff x="1866329" y="3563658"/>
            <a:chExt cx="1605868" cy="648072"/>
          </a:xfrm>
        </p:grpSpPr>
        <p:sp>
          <p:nvSpPr>
            <p:cNvPr id="19" name="Freeform 18"/>
            <p:cNvSpPr/>
            <p:nvPr/>
          </p:nvSpPr>
          <p:spPr>
            <a:xfrm>
              <a:off x="1866329" y="3563825"/>
              <a:ext cx="158181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Age</a:t>
              </a:r>
              <a:endParaRPr lang="en-GB" sz="1200" kern="1200" dirty="0">
                <a:latin typeface="Roboto Condensed" panose="02000000000000000000" pitchFamily="2" charset="0"/>
              </a:endParaRPr>
            </a:p>
          </p:txBody>
        </p:sp>
        <p:grpSp>
          <p:nvGrpSpPr>
            <p:cNvPr id="42" name="Group 41"/>
            <p:cNvGrpSpPr/>
            <p:nvPr/>
          </p:nvGrpSpPr>
          <p:grpSpPr>
            <a:xfrm>
              <a:off x="2800757" y="3563658"/>
              <a:ext cx="671440" cy="648072"/>
              <a:chOff x="3468512" y="3573016"/>
              <a:chExt cx="671440" cy="648072"/>
            </a:xfrm>
          </p:grpSpPr>
          <p:sp>
            <p:nvSpPr>
              <p:cNvPr id="13" name="Oval 12"/>
              <p:cNvSpPr/>
              <p:nvPr/>
            </p:nvSpPr>
            <p:spPr>
              <a:xfrm>
                <a:off x="3468512" y="3573016"/>
                <a:ext cx="6714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6896" y="3612948"/>
                <a:ext cx="313305" cy="576064"/>
              </a:xfrm>
              <a:prstGeom prst="rect">
                <a:avLst/>
              </a:prstGeom>
            </p:spPr>
          </p:pic>
        </p:grpSp>
      </p:grpSp>
      <p:grpSp>
        <p:nvGrpSpPr>
          <p:cNvPr id="70" name="Group 69"/>
          <p:cNvGrpSpPr/>
          <p:nvPr/>
        </p:nvGrpSpPr>
        <p:grpSpPr>
          <a:xfrm>
            <a:off x="173039" y="3605880"/>
            <a:ext cx="1747382" cy="648072"/>
            <a:chOff x="16828" y="3563658"/>
            <a:chExt cx="1747382" cy="648072"/>
          </a:xfrm>
        </p:grpSpPr>
        <p:sp>
          <p:nvSpPr>
            <p:cNvPr id="16" name="Freeform 15"/>
            <p:cNvSpPr/>
            <p:nvPr/>
          </p:nvSpPr>
          <p:spPr>
            <a:xfrm>
              <a:off x="16828" y="3563825"/>
              <a:ext cx="158181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Flexibility</a:t>
              </a:r>
              <a:endParaRPr lang="en-GB" sz="1200" kern="1200" dirty="0">
                <a:latin typeface="Roboto Condensed" panose="02000000000000000000" pitchFamily="2" charset="0"/>
              </a:endParaRPr>
            </a:p>
          </p:txBody>
        </p:sp>
        <p:grpSp>
          <p:nvGrpSpPr>
            <p:cNvPr id="55" name="Group 54"/>
            <p:cNvGrpSpPr/>
            <p:nvPr/>
          </p:nvGrpSpPr>
          <p:grpSpPr>
            <a:xfrm>
              <a:off x="967918" y="3563658"/>
              <a:ext cx="796292" cy="648072"/>
              <a:chOff x="967918" y="3828683"/>
              <a:chExt cx="796292" cy="648072"/>
            </a:xfrm>
          </p:grpSpPr>
          <p:sp>
            <p:nvSpPr>
              <p:cNvPr id="45" name="Oval 44"/>
              <p:cNvSpPr/>
              <p:nvPr/>
            </p:nvSpPr>
            <p:spPr>
              <a:xfrm>
                <a:off x="967918" y="3828683"/>
                <a:ext cx="671440" cy="6480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54" name="Picture 5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846" y="3915408"/>
                <a:ext cx="767364" cy="517422"/>
              </a:xfrm>
              <a:prstGeom prst="rect">
                <a:avLst/>
              </a:prstGeom>
            </p:spPr>
          </p:pic>
        </p:grpSp>
      </p:grpSp>
      <p:sp>
        <p:nvSpPr>
          <p:cNvPr id="21" name="Freeform 20"/>
          <p:cNvSpPr/>
          <p:nvPr/>
        </p:nvSpPr>
        <p:spPr>
          <a:xfrm>
            <a:off x="3693002" y="1901364"/>
            <a:ext cx="1581818" cy="1956339"/>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rPr>
              <a:t>The higher an individual’s body mass, the more stress is being placed on their weight-bearing bones and connective tissue.</a:t>
            </a:r>
            <a:endParaRPr lang="en-GB" sz="1100" kern="1200" dirty="0">
              <a:latin typeface="Roboto Condensed" panose="02000000000000000000" pitchFamily="2" charset="0"/>
            </a:endParaRPr>
          </a:p>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rPr>
              <a:t>This can increase the risk of injuries – particularly chronic injuries.  </a:t>
            </a:r>
            <a:endParaRPr lang="en-GB" sz="1100" kern="1200" dirty="0">
              <a:solidFill>
                <a:schemeClr val="tx1"/>
              </a:solidFill>
              <a:latin typeface="Roboto Condensed" panose="02000000000000000000" pitchFamily="2" charset="0"/>
            </a:endParaRPr>
          </a:p>
        </p:txBody>
      </p:sp>
      <p:grpSp>
        <p:nvGrpSpPr>
          <p:cNvPr id="72" name="Group 71"/>
          <p:cNvGrpSpPr/>
          <p:nvPr/>
        </p:nvGrpSpPr>
        <p:grpSpPr>
          <a:xfrm>
            <a:off x="3671627" y="3605880"/>
            <a:ext cx="1581818" cy="648072"/>
            <a:chOff x="3715829" y="3563658"/>
            <a:chExt cx="1581818" cy="648072"/>
          </a:xfrm>
        </p:grpSpPr>
        <p:sp>
          <p:nvSpPr>
            <p:cNvPr id="22" name="Freeform 21"/>
            <p:cNvSpPr/>
            <p:nvPr/>
          </p:nvSpPr>
          <p:spPr>
            <a:xfrm>
              <a:off x="3715829" y="3563825"/>
              <a:ext cx="158181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Body mass</a:t>
              </a:r>
              <a:endParaRPr lang="en-GB" sz="1200" kern="1200" dirty="0">
                <a:latin typeface="Roboto Condensed" panose="02000000000000000000" pitchFamily="2" charset="0"/>
              </a:endParaRPr>
            </a:p>
          </p:txBody>
        </p:sp>
        <p:grpSp>
          <p:nvGrpSpPr>
            <p:cNvPr id="57" name="Group 56"/>
            <p:cNvGrpSpPr/>
            <p:nvPr/>
          </p:nvGrpSpPr>
          <p:grpSpPr>
            <a:xfrm>
              <a:off x="4626096" y="3563658"/>
              <a:ext cx="671440" cy="648072"/>
              <a:chOff x="4626096" y="3563658"/>
              <a:chExt cx="671440" cy="648072"/>
            </a:xfrm>
          </p:grpSpPr>
          <p:sp>
            <p:nvSpPr>
              <p:cNvPr id="47" name="Oval 46"/>
              <p:cNvSpPr/>
              <p:nvPr/>
            </p:nvSpPr>
            <p:spPr>
              <a:xfrm>
                <a:off x="4626096" y="3563658"/>
                <a:ext cx="671440" cy="64807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56" name="Picture 5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6109" y="3573701"/>
                <a:ext cx="308140" cy="637643"/>
              </a:xfrm>
              <a:prstGeom prst="rect">
                <a:avLst/>
              </a:prstGeom>
            </p:spPr>
          </p:pic>
        </p:grpSp>
      </p:grpSp>
      <p:grpSp>
        <p:nvGrpSpPr>
          <p:cNvPr id="73" name="Group 72"/>
          <p:cNvGrpSpPr/>
          <p:nvPr/>
        </p:nvGrpSpPr>
        <p:grpSpPr>
          <a:xfrm>
            <a:off x="5429530" y="3605880"/>
            <a:ext cx="1658601" cy="648072"/>
            <a:chOff x="5565330" y="3563658"/>
            <a:chExt cx="1658601" cy="648072"/>
          </a:xfrm>
        </p:grpSpPr>
        <p:sp>
          <p:nvSpPr>
            <p:cNvPr id="25" name="Freeform 24"/>
            <p:cNvSpPr/>
            <p:nvPr/>
          </p:nvSpPr>
          <p:spPr>
            <a:xfrm>
              <a:off x="5565330" y="3563825"/>
              <a:ext cx="158181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Injury history</a:t>
              </a:r>
              <a:endParaRPr lang="en-GB" sz="1200" kern="1200" dirty="0">
                <a:latin typeface="Roboto Condensed" panose="02000000000000000000" pitchFamily="2" charset="0"/>
              </a:endParaRPr>
            </a:p>
          </p:txBody>
        </p:sp>
        <p:grpSp>
          <p:nvGrpSpPr>
            <p:cNvPr id="59" name="Group 58"/>
            <p:cNvGrpSpPr/>
            <p:nvPr/>
          </p:nvGrpSpPr>
          <p:grpSpPr>
            <a:xfrm>
              <a:off x="6552491" y="3563658"/>
              <a:ext cx="671440" cy="648072"/>
              <a:chOff x="6552491" y="3563658"/>
              <a:chExt cx="671440" cy="648072"/>
            </a:xfrm>
          </p:grpSpPr>
          <p:sp>
            <p:nvSpPr>
              <p:cNvPr id="48" name="Oval 47"/>
              <p:cNvSpPr/>
              <p:nvPr/>
            </p:nvSpPr>
            <p:spPr>
              <a:xfrm>
                <a:off x="6552491" y="3563658"/>
                <a:ext cx="671440" cy="64807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58" name="Picture 5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9924" y="3614141"/>
                <a:ext cx="416607" cy="498818"/>
              </a:xfrm>
              <a:prstGeom prst="rect">
                <a:avLst/>
              </a:prstGeom>
            </p:spPr>
          </p:pic>
        </p:grpSp>
      </p:grpSp>
      <p:grpSp>
        <p:nvGrpSpPr>
          <p:cNvPr id="75" name="Group 74"/>
          <p:cNvGrpSpPr/>
          <p:nvPr/>
        </p:nvGrpSpPr>
        <p:grpSpPr>
          <a:xfrm>
            <a:off x="179512" y="6128292"/>
            <a:ext cx="1821522" cy="666999"/>
            <a:chOff x="737091" y="6122639"/>
            <a:chExt cx="1821522" cy="666999"/>
          </a:xfrm>
        </p:grpSpPr>
        <p:sp>
          <p:nvSpPr>
            <p:cNvPr id="31" name="Freeform 30"/>
            <p:cNvSpPr/>
            <p:nvPr/>
          </p:nvSpPr>
          <p:spPr>
            <a:xfrm>
              <a:off x="737091" y="6122639"/>
              <a:ext cx="1821522"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Fitness level</a:t>
              </a:r>
              <a:endParaRPr lang="en-GB" sz="1200" kern="1200" dirty="0">
                <a:latin typeface="Roboto Condensed" panose="02000000000000000000" pitchFamily="2" charset="0"/>
              </a:endParaRPr>
            </a:p>
          </p:txBody>
        </p:sp>
        <p:grpSp>
          <p:nvGrpSpPr>
            <p:cNvPr id="61" name="Group 60"/>
            <p:cNvGrpSpPr/>
            <p:nvPr/>
          </p:nvGrpSpPr>
          <p:grpSpPr>
            <a:xfrm>
              <a:off x="1866590" y="6141566"/>
              <a:ext cx="671440" cy="648072"/>
              <a:chOff x="1866590" y="6141566"/>
              <a:chExt cx="671440" cy="648072"/>
            </a:xfrm>
          </p:grpSpPr>
          <p:sp>
            <p:nvSpPr>
              <p:cNvPr id="50" name="Oval 49"/>
              <p:cNvSpPr/>
              <p:nvPr/>
            </p:nvSpPr>
            <p:spPr>
              <a:xfrm>
                <a:off x="1866590" y="6141566"/>
                <a:ext cx="671440" cy="6480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60" name="Picture 5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3870" y="6160238"/>
                <a:ext cx="530146" cy="610728"/>
              </a:xfrm>
              <a:prstGeom prst="rect">
                <a:avLst/>
              </a:prstGeom>
            </p:spPr>
          </p:pic>
        </p:grpSp>
      </p:grpSp>
      <p:sp>
        <p:nvSpPr>
          <p:cNvPr id="33" name="Freeform 32"/>
          <p:cNvSpPr/>
          <p:nvPr/>
        </p:nvSpPr>
        <p:spPr>
          <a:xfrm>
            <a:off x="2119825" y="4637859"/>
            <a:ext cx="1286251" cy="2031278"/>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Performing a warm-up reduces the risk of injury by allowing the muscles and tendons to gradually become accustomed to contracting.</a:t>
            </a:r>
            <a:endParaRPr lang="en-GB" sz="1100" kern="1200" dirty="0">
              <a:solidFill>
                <a:schemeClr val="tx1"/>
              </a:solidFill>
              <a:latin typeface="Roboto Condensed" panose="02000000000000000000" pitchFamily="2" charset="0"/>
              <a:ea typeface="+mn-ea"/>
              <a:cs typeface="+mn-cs"/>
            </a:endParaRPr>
          </a:p>
        </p:txBody>
      </p:sp>
      <p:grpSp>
        <p:nvGrpSpPr>
          <p:cNvPr id="76" name="Group 75"/>
          <p:cNvGrpSpPr/>
          <p:nvPr/>
        </p:nvGrpSpPr>
        <p:grpSpPr>
          <a:xfrm>
            <a:off x="2104475" y="6137755"/>
            <a:ext cx="1373832" cy="648072"/>
            <a:chOff x="2775729" y="6124431"/>
            <a:chExt cx="1373832" cy="648072"/>
          </a:xfrm>
        </p:grpSpPr>
        <p:sp>
          <p:nvSpPr>
            <p:cNvPr id="34" name="Freeform 33"/>
            <p:cNvSpPr/>
            <p:nvPr/>
          </p:nvSpPr>
          <p:spPr>
            <a:xfrm>
              <a:off x="2775729" y="6132871"/>
              <a:ext cx="1307349"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Warm-up</a:t>
              </a:r>
              <a:endParaRPr lang="en-GB" sz="1200" kern="1200" dirty="0">
                <a:latin typeface="Roboto Condensed" panose="02000000000000000000" pitchFamily="2" charset="0"/>
              </a:endParaRPr>
            </a:p>
          </p:txBody>
        </p:sp>
        <p:grpSp>
          <p:nvGrpSpPr>
            <p:cNvPr id="63" name="Group 62"/>
            <p:cNvGrpSpPr/>
            <p:nvPr/>
          </p:nvGrpSpPr>
          <p:grpSpPr>
            <a:xfrm>
              <a:off x="3478121" y="6124431"/>
              <a:ext cx="671440" cy="648072"/>
              <a:chOff x="3478121" y="6124431"/>
              <a:chExt cx="671440" cy="648072"/>
            </a:xfrm>
          </p:grpSpPr>
          <p:sp>
            <p:nvSpPr>
              <p:cNvPr id="51" name="Oval 50"/>
              <p:cNvSpPr/>
              <p:nvPr/>
            </p:nvSpPr>
            <p:spPr>
              <a:xfrm>
                <a:off x="3478121" y="6124431"/>
                <a:ext cx="6714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62" name="Picture 6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4384" y="6143103"/>
                <a:ext cx="388642" cy="566900"/>
              </a:xfrm>
              <a:prstGeom prst="rect">
                <a:avLst/>
              </a:prstGeom>
            </p:spPr>
          </p:pic>
        </p:grpSp>
      </p:grpSp>
      <p:sp>
        <p:nvSpPr>
          <p:cNvPr id="36" name="Freeform 35"/>
          <p:cNvSpPr/>
          <p:nvPr/>
        </p:nvSpPr>
        <p:spPr>
          <a:xfrm>
            <a:off x="3579760" y="4614004"/>
            <a:ext cx="1581818" cy="2048533"/>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A cool-down allows the body to effectively recover from exercise.</a:t>
            </a:r>
            <a:endParaRPr lang="en-GB" sz="11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This speeds up the recovery process and, therefore, ensures that the body is fully recovered before the next exercise session.</a:t>
            </a:r>
            <a:endParaRPr lang="en-GB" sz="1100" kern="1200" dirty="0">
              <a:solidFill>
                <a:schemeClr val="tx1"/>
              </a:solidFill>
              <a:latin typeface="Roboto Condensed" panose="02000000000000000000" pitchFamily="2" charset="0"/>
              <a:ea typeface="+mn-ea"/>
              <a:cs typeface="+mn-cs"/>
            </a:endParaRPr>
          </a:p>
        </p:txBody>
      </p:sp>
      <p:grpSp>
        <p:nvGrpSpPr>
          <p:cNvPr id="77" name="Group 76"/>
          <p:cNvGrpSpPr/>
          <p:nvPr/>
        </p:nvGrpSpPr>
        <p:grpSpPr>
          <a:xfrm>
            <a:off x="3579760" y="6137755"/>
            <a:ext cx="1695060" cy="648072"/>
            <a:chOff x="4640579" y="6085871"/>
            <a:chExt cx="1695060" cy="648072"/>
          </a:xfrm>
        </p:grpSpPr>
        <p:sp>
          <p:nvSpPr>
            <p:cNvPr id="37" name="Freeform 36"/>
            <p:cNvSpPr/>
            <p:nvPr/>
          </p:nvSpPr>
          <p:spPr>
            <a:xfrm>
              <a:off x="4640579" y="6122639"/>
              <a:ext cx="158181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Cool-down</a:t>
              </a:r>
              <a:endParaRPr lang="en-GB" sz="1200" kern="1200" dirty="0">
                <a:latin typeface="Roboto Condensed" panose="02000000000000000000" pitchFamily="2" charset="0"/>
              </a:endParaRPr>
            </a:p>
          </p:txBody>
        </p:sp>
        <p:grpSp>
          <p:nvGrpSpPr>
            <p:cNvPr id="65" name="Group 64"/>
            <p:cNvGrpSpPr/>
            <p:nvPr/>
          </p:nvGrpSpPr>
          <p:grpSpPr>
            <a:xfrm>
              <a:off x="5664199" y="6085871"/>
              <a:ext cx="671440" cy="648072"/>
              <a:chOff x="5664199" y="6085871"/>
              <a:chExt cx="671440" cy="648072"/>
            </a:xfrm>
          </p:grpSpPr>
          <p:sp>
            <p:nvSpPr>
              <p:cNvPr id="52" name="Oval 51"/>
              <p:cNvSpPr/>
              <p:nvPr/>
            </p:nvSpPr>
            <p:spPr>
              <a:xfrm>
                <a:off x="5664199" y="6085871"/>
                <a:ext cx="671440" cy="64807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64" name="Picture 6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5197" y="6180331"/>
                <a:ext cx="527872" cy="454674"/>
              </a:xfrm>
              <a:prstGeom prst="rect">
                <a:avLst/>
              </a:prstGeom>
            </p:spPr>
          </p:pic>
        </p:grpSp>
      </p:grpSp>
      <p:sp>
        <p:nvSpPr>
          <p:cNvPr id="39" name="Freeform 38"/>
          <p:cNvSpPr/>
          <p:nvPr/>
        </p:nvSpPr>
        <p:spPr>
          <a:xfrm>
            <a:off x="5366140" y="4614693"/>
            <a:ext cx="1859680" cy="2052656"/>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spc="-20" dirty="0" smtClean="0">
                <a:solidFill>
                  <a:schemeClr val="tx1"/>
                </a:solidFill>
                <a:latin typeface="Roboto Condensed" panose="02000000000000000000" pitchFamily="2" charset="0"/>
                <a:ea typeface="+mn-ea"/>
                <a:cs typeface="+mn-cs"/>
              </a:rPr>
              <a:t>Repeatedly loading the same bones, muscles or tendons can increase the risk of injury.</a:t>
            </a:r>
            <a:endParaRPr lang="en-GB" sz="1100" kern="1200" spc="-2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100" kern="1200" spc="-20" dirty="0" smtClean="0">
                <a:solidFill>
                  <a:schemeClr val="tx1"/>
                </a:solidFill>
                <a:latin typeface="Roboto Condensed" panose="02000000000000000000" pitchFamily="2" charset="0"/>
                <a:ea typeface="+mn-ea"/>
                <a:cs typeface="+mn-cs"/>
              </a:rPr>
              <a:t>This can be hard to avoid in sports such as golf and tennis so it is important that athletes take other steps to reduce their risk of injury.</a:t>
            </a:r>
            <a:endParaRPr lang="en-GB" sz="1100" kern="1200" spc="-20" dirty="0">
              <a:solidFill>
                <a:schemeClr val="tx1"/>
              </a:solidFill>
              <a:latin typeface="Roboto Condensed" panose="02000000000000000000" pitchFamily="2" charset="0"/>
              <a:ea typeface="+mn-ea"/>
              <a:cs typeface="+mn-cs"/>
            </a:endParaRPr>
          </a:p>
        </p:txBody>
      </p:sp>
      <p:grpSp>
        <p:nvGrpSpPr>
          <p:cNvPr id="78" name="Group 77"/>
          <p:cNvGrpSpPr/>
          <p:nvPr/>
        </p:nvGrpSpPr>
        <p:grpSpPr>
          <a:xfrm>
            <a:off x="5363358" y="6128292"/>
            <a:ext cx="1895593" cy="666999"/>
            <a:chOff x="6205050" y="6122639"/>
            <a:chExt cx="1895593" cy="666999"/>
          </a:xfrm>
        </p:grpSpPr>
        <p:sp>
          <p:nvSpPr>
            <p:cNvPr id="40" name="Freeform 39"/>
            <p:cNvSpPr/>
            <p:nvPr/>
          </p:nvSpPr>
          <p:spPr>
            <a:xfrm>
              <a:off x="6205050" y="6122639"/>
              <a:ext cx="186684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Overuse</a:t>
              </a:r>
              <a:endParaRPr lang="en-GB" sz="1200" kern="1200" dirty="0">
                <a:latin typeface="Roboto Condensed" panose="02000000000000000000" pitchFamily="2" charset="0"/>
              </a:endParaRPr>
            </a:p>
          </p:txBody>
        </p:sp>
        <p:grpSp>
          <p:nvGrpSpPr>
            <p:cNvPr id="67" name="Group 66"/>
            <p:cNvGrpSpPr/>
            <p:nvPr/>
          </p:nvGrpSpPr>
          <p:grpSpPr>
            <a:xfrm>
              <a:off x="7429203" y="6141566"/>
              <a:ext cx="671440" cy="648072"/>
              <a:chOff x="7429203" y="6141566"/>
              <a:chExt cx="671440" cy="648072"/>
            </a:xfrm>
          </p:grpSpPr>
          <p:sp>
            <p:nvSpPr>
              <p:cNvPr id="53" name="Oval 52"/>
              <p:cNvSpPr/>
              <p:nvPr/>
            </p:nvSpPr>
            <p:spPr>
              <a:xfrm>
                <a:off x="7429203" y="6141566"/>
                <a:ext cx="671440" cy="64807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66" name="Picture 6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7661" y="6203956"/>
                <a:ext cx="556926" cy="530936"/>
              </a:xfrm>
              <a:prstGeom prst="rect">
                <a:avLst/>
              </a:prstGeom>
            </p:spPr>
          </p:pic>
        </p:grpSp>
      </p:grpSp>
      <p:sp>
        <p:nvSpPr>
          <p:cNvPr id="27" name="Freeform 26"/>
          <p:cNvSpPr/>
          <p:nvPr/>
        </p:nvSpPr>
        <p:spPr>
          <a:xfrm>
            <a:off x="7207039" y="1901364"/>
            <a:ext cx="1603351" cy="1819607"/>
          </a:xfrm>
          <a:custGeom>
            <a:avLst/>
            <a:gdLst>
              <a:gd name="connsiteX0" fmla="*/ 126545 w 1581818"/>
              <a:gd name="connsiteY0" fmla="*/ 0 h 2131215"/>
              <a:gd name="connsiteX1" fmla="*/ 1455273 w 1581818"/>
              <a:gd name="connsiteY1" fmla="*/ 0 h 2131215"/>
              <a:gd name="connsiteX2" fmla="*/ 1581818 w 1581818"/>
              <a:gd name="connsiteY2" fmla="*/ 126545 h 2131215"/>
              <a:gd name="connsiteX3" fmla="*/ 1581818 w 1581818"/>
              <a:gd name="connsiteY3" fmla="*/ 2131215 h 2131215"/>
              <a:gd name="connsiteX4" fmla="*/ 1581818 w 1581818"/>
              <a:gd name="connsiteY4" fmla="*/ 2131215 h 2131215"/>
              <a:gd name="connsiteX5" fmla="*/ 0 w 1581818"/>
              <a:gd name="connsiteY5" fmla="*/ 2131215 h 2131215"/>
              <a:gd name="connsiteX6" fmla="*/ 0 w 1581818"/>
              <a:gd name="connsiteY6" fmla="*/ 2131215 h 2131215"/>
              <a:gd name="connsiteX7" fmla="*/ 0 w 1581818"/>
              <a:gd name="connsiteY7" fmla="*/ 126545 h 2131215"/>
              <a:gd name="connsiteX8" fmla="*/ 126545 w 1581818"/>
              <a:gd name="connsiteY8" fmla="*/ 0 h 2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818" h="2131215">
                <a:moveTo>
                  <a:pt x="126545" y="0"/>
                </a:moveTo>
                <a:lnTo>
                  <a:pt x="1455273" y="0"/>
                </a:lnTo>
                <a:cubicBezTo>
                  <a:pt x="1525162" y="0"/>
                  <a:pt x="1581818" y="56656"/>
                  <a:pt x="1581818" y="126545"/>
                </a:cubicBezTo>
                <a:lnTo>
                  <a:pt x="1581818" y="2131215"/>
                </a:lnTo>
                <a:lnTo>
                  <a:pt x="1581818" y="2131215"/>
                </a:lnTo>
                <a:lnTo>
                  <a:pt x="0" y="2131215"/>
                </a:lnTo>
                <a:lnTo>
                  <a:pt x="0" y="2131215"/>
                </a:lnTo>
                <a:lnTo>
                  <a:pt x="0" y="126545"/>
                </a:lnTo>
                <a:cubicBezTo>
                  <a:pt x="0" y="56656"/>
                  <a:pt x="56656" y="0"/>
                  <a:pt x="126545" y="0"/>
                </a:cubicBez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04" tIns="82784" rIns="52304" bIns="15240" numCol="1" spcCol="1270" anchor="t" anchorCtr="0">
            <a:noAutofit/>
          </a:bodyPr>
          <a:lstStyle/>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The body needs to be accustomed to the demands being placed upon it.</a:t>
            </a:r>
            <a:endParaRPr lang="en-GB" sz="1100" kern="1200" dirty="0">
              <a:solidFill>
                <a:schemeClr val="tx1"/>
              </a:solidFill>
              <a:latin typeface="Roboto Condensed" panose="02000000000000000000" pitchFamily="2" charset="0"/>
              <a:ea typeface="+mn-ea"/>
              <a:cs typeface="+mn-cs"/>
            </a:endParaRPr>
          </a:p>
          <a:p>
            <a:pPr marL="114300" lvl="1" indent="-114300" algn="l" defTabSz="533400">
              <a:lnSpc>
                <a:spcPct val="90000"/>
              </a:lnSpc>
              <a:spcBef>
                <a:spcPct val="0"/>
              </a:spcBef>
              <a:spcAft>
                <a:spcPct val="15000"/>
              </a:spcAft>
              <a:buChar char="••"/>
            </a:pPr>
            <a:r>
              <a:rPr lang="en-GB" sz="1100" kern="1200" dirty="0" smtClean="0">
                <a:solidFill>
                  <a:schemeClr val="tx1"/>
                </a:solidFill>
                <a:latin typeface="Roboto Condensed" panose="02000000000000000000" pitchFamily="2" charset="0"/>
                <a:ea typeface="+mn-ea"/>
                <a:cs typeface="+mn-cs"/>
              </a:rPr>
              <a:t>Therefore it is important that the body gradually builds up the amount of stress being placed upon it so that it can adapt. </a:t>
            </a:r>
            <a:endParaRPr lang="en-GB" sz="1100" kern="1200" dirty="0">
              <a:solidFill>
                <a:schemeClr val="tx1"/>
              </a:solidFill>
              <a:latin typeface="Roboto Condensed" panose="02000000000000000000" pitchFamily="2" charset="0"/>
              <a:ea typeface="+mn-ea"/>
              <a:cs typeface="+mn-cs"/>
            </a:endParaRPr>
          </a:p>
        </p:txBody>
      </p:sp>
      <p:grpSp>
        <p:nvGrpSpPr>
          <p:cNvPr id="74" name="Group 73"/>
          <p:cNvGrpSpPr/>
          <p:nvPr/>
        </p:nvGrpSpPr>
        <p:grpSpPr>
          <a:xfrm>
            <a:off x="7173219" y="3605880"/>
            <a:ext cx="1762737" cy="648072"/>
            <a:chOff x="7414830" y="3542793"/>
            <a:chExt cx="1762737" cy="648072"/>
          </a:xfrm>
        </p:grpSpPr>
        <p:sp>
          <p:nvSpPr>
            <p:cNvPr id="28" name="Freeform 27"/>
            <p:cNvSpPr/>
            <p:nvPr/>
          </p:nvSpPr>
          <p:spPr>
            <a:xfrm>
              <a:off x="7414830" y="3563825"/>
              <a:ext cx="1581818" cy="549134"/>
            </a:xfrm>
            <a:custGeom>
              <a:avLst/>
              <a:gdLst>
                <a:gd name="connsiteX0" fmla="*/ 0 w 1581818"/>
                <a:gd name="connsiteY0" fmla="*/ 0 h 507741"/>
                <a:gd name="connsiteX1" fmla="*/ 1581818 w 1581818"/>
                <a:gd name="connsiteY1" fmla="*/ 0 h 507741"/>
                <a:gd name="connsiteX2" fmla="*/ 1581818 w 1581818"/>
                <a:gd name="connsiteY2" fmla="*/ 507741 h 507741"/>
                <a:gd name="connsiteX3" fmla="*/ 0 w 1581818"/>
                <a:gd name="connsiteY3" fmla="*/ 507741 h 507741"/>
                <a:gd name="connsiteX4" fmla="*/ 0 w 1581818"/>
                <a:gd name="connsiteY4" fmla="*/ 0 h 50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818" h="507741">
                  <a:moveTo>
                    <a:pt x="0" y="0"/>
                  </a:moveTo>
                  <a:lnTo>
                    <a:pt x="1581818" y="0"/>
                  </a:lnTo>
                  <a:lnTo>
                    <a:pt x="1581818" y="507741"/>
                  </a:lnTo>
                  <a:lnTo>
                    <a:pt x="0" y="507741"/>
                  </a:lnTo>
                  <a:lnTo>
                    <a:pt x="0" y="0"/>
                  </a:lnTo>
                  <a:close/>
                </a:path>
              </a:pathLst>
            </a:cu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45720" tIns="0" rIns="483102" bIns="0" numCol="1" spcCol="1270" anchor="ctr" anchorCtr="0">
              <a:noAutofit/>
            </a:bodyPr>
            <a:lstStyle/>
            <a:p>
              <a:pPr lvl="0" algn="l" defTabSz="533400">
                <a:lnSpc>
                  <a:spcPct val="90000"/>
                </a:lnSpc>
                <a:spcBef>
                  <a:spcPct val="0"/>
                </a:spcBef>
                <a:spcAft>
                  <a:spcPct val="35000"/>
                </a:spcAft>
              </a:pPr>
              <a:r>
                <a:rPr lang="en-GB" sz="1200" kern="1200" dirty="0" smtClean="0">
                  <a:latin typeface="Roboto Condensed" panose="02000000000000000000" pitchFamily="2" charset="0"/>
                </a:rPr>
                <a:t>Underprepared</a:t>
              </a:r>
              <a:endParaRPr lang="en-GB" sz="1200" kern="1200" dirty="0">
                <a:latin typeface="Roboto Condensed" panose="02000000000000000000" pitchFamily="2" charset="0"/>
              </a:endParaRPr>
            </a:p>
          </p:txBody>
        </p:sp>
        <p:grpSp>
          <p:nvGrpSpPr>
            <p:cNvPr id="69" name="Group 68"/>
            <p:cNvGrpSpPr/>
            <p:nvPr/>
          </p:nvGrpSpPr>
          <p:grpSpPr>
            <a:xfrm>
              <a:off x="8506127" y="3542793"/>
              <a:ext cx="671440" cy="648072"/>
              <a:chOff x="8506127" y="3542793"/>
              <a:chExt cx="671440" cy="648072"/>
            </a:xfrm>
          </p:grpSpPr>
          <p:sp>
            <p:nvSpPr>
              <p:cNvPr id="49" name="Oval 48"/>
              <p:cNvSpPr/>
              <p:nvPr/>
            </p:nvSpPr>
            <p:spPr>
              <a:xfrm>
                <a:off x="8506127" y="3542793"/>
                <a:ext cx="671440" cy="64807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latin typeface="Roboto Condensed" panose="02000000000000000000" pitchFamily="2" charset="0"/>
                </a:endParaRPr>
              </a:p>
            </p:txBody>
          </p:sp>
          <p:pic>
            <p:nvPicPr>
              <p:cNvPr id="68" name="Picture 6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553" y="3573701"/>
                <a:ext cx="661014" cy="496201"/>
              </a:xfrm>
              <a:prstGeom prst="rect">
                <a:avLst/>
              </a:prstGeom>
            </p:spPr>
          </p:pic>
        </p:grpSp>
      </p:grpSp>
      <p:grpSp>
        <p:nvGrpSpPr>
          <p:cNvPr id="10" name="Group 9"/>
          <p:cNvGrpSpPr/>
          <p:nvPr/>
        </p:nvGrpSpPr>
        <p:grpSpPr>
          <a:xfrm>
            <a:off x="7583730" y="4891298"/>
            <a:ext cx="1223556" cy="1336003"/>
            <a:chOff x="7085699" y="1481273"/>
            <a:chExt cx="1223556" cy="1336003"/>
          </a:xfrm>
        </p:grpSpPr>
        <p:sp>
          <p:nvSpPr>
            <p:cNvPr id="11" name="TextBox 10"/>
            <p:cNvSpPr txBox="1"/>
            <p:nvPr/>
          </p:nvSpPr>
          <p:spPr>
            <a:xfrm>
              <a:off x="7085699" y="1481273"/>
              <a:ext cx="976610" cy="1104067"/>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t>Click on each of the following intrinsic risk factors to reveal their </a:t>
              </a:r>
              <a:r>
                <a:rPr lang="en-GB" dirty="0" smtClean="0"/>
                <a:t>effects.</a:t>
              </a:r>
              <a:endParaRPr lang="en-GB" dirty="0"/>
            </a:p>
          </p:txBody>
        </p:sp>
        <p:pic>
          <p:nvPicPr>
            <p:cNvPr id="12" name="Picture 2" descr="http://downloads.clipart.com/109503780.jpg?t=1475587740&amp;h=6f9d4cc7fb4de229cc200b59ce3c75be&amp;u=zigzageducati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011694">
              <a:off x="7791177" y="2299199"/>
              <a:ext cx="436525" cy="599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0" y="-20326"/>
            <a:ext cx="9144000" cy="564402"/>
            <a:chOff x="0" y="-20326"/>
            <a:chExt cx="9144000" cy="564402"/>
          </a:xfrm>
        </p:grpSpPr>
        <p:sp>
          <p:nvSpPr>
            <p:cNvPr id="80" name="Rectangle 79"/>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81" name="Title 1"/>
            <p:cNvSpPr txBox="1">
              <a:spLocks/>
            </p:cNvSpPr>
            <p:nvPr/>
          </p:nvSpPr>
          <p:spPr>
            <a:xfrm>
              <a:off x="5436096" y="44624"/>
              <a:ext cx="356439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Injuries and injury prevention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82" name="Group 81"/>
          <p:cNvGrpSpPr/>
          <p:nvPr/>
        </p:nvGrpSpPr>
        <p:grpSpPr>
          <a:xfrm>
            <a:off x="179512" y="-27384"/>
            <a:ext cx="822748" cy="561356"/>
            <a:chOff x="179512" y="-27384"/>
            <a:chExt cx="822748" cy="561356"/>
          </a:xfrm>
        </p:grpSpPr>
        <p:sp>
          <p:nvSpPr>
            <p:cNvPr id="83" name="TextBox 82">
              <a:hlinkClick r:id="" action="ppaction://noaction"/>
            </p:cNvPr>
            <p:cNvSpPr txBox="1"/>
            <p:nvPr/>
          </p:nvSpPr>
          <p:spPr>
            <a:xfrm>
              <a:off x="179512" y="-27384"/>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84"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endPar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sp>
        <p:nvSpPr>
          <p:cNvPr id="85" name="Title 1"/>
          <p:cNvSpPr txBox="1">
            <a:spLocks/>
          </p:cNvSpPr>
          <p:nvPr/>
        </p:nvSpPr>
        <p:spPr>
          <a:xfrm>
            <a:off x="107504" y="493203"/>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Intrinsic risk factors</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89" name="Group 88"/>
          <p:cNvGrpSpPr>
            <a:grpSpLocks/>
          </p:cNvGrpSpPr>
          <p:nvPr/>
        </p:nvGrpSpPr>
        <p:grpSpPr bwMode="auto">
          <a:xfrm>
            <a:off x="644120" y="-48473"/>
            <a:ext cx="8540750" cy="6940550"/>
            <a:chOff x="583271" y="42867"/>
            <a:chExt cx="9232725" cy="7502525"/>
          </a:xfrm>
        </p:grpSpPr>
        <p:sp>
          <p:nvSpPr>
            <p:cNvPr id="90" name="Rectangle 8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9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92" name="Picture 9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94" name="Picture 93" descr="sample_front"/>
            <p:cNvPicPr>
              <a:picLocks noChangeAspect="1"/>
            </p:cNvPicPr>
            <p:nvPr/>
          </p:nvPicPr>
          <p:blipFill>
            <a:blip r:embed="rId1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descr="sample_front"/>
            <p:cNvPicPr>
              <a:picLocks noChangeAspect="1"/>
            </p:cNvPicPr>
            <p:nvPr/>
          </p:nvPicPr>
          <p:blipFill>
            <a:blip r:embed="rId1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descr="sample_front"/>
            <p:cNvPicPr>
              <a:picLocks noChangeAspect="1"/>
            </p:cNvPicPr>
            <p:nvPr/>
          </p:nvPicPr>
          <p:blipFill>
            <a:blip r:embed="rId1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02336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73"/>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nextCondLst>
                <p:cond evt="onClick" delay="0">
                  <p:tgtEl>
                    <p:spTgt spid="73"/>
                  </p:tgtEl>
                </p:cond>
              </p:nextCondLst>
            </p:seq>
            <p:seq concurrent="1" nextAc="seek">
              <p:cTn id="20" restart="whenNotActive" fill="hold" evtFilter="cancelBubble" nodeType="interactiveSeq">
                <p:stCondLst>
                  <p:cond evt="onClick" delay="0">
                    <p:tgtEl>
                      <p:spTgt spid="7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nextCondLst>
                <p:cond evt="onClick" delay="0">
                  <p:tgtEl>
                    <p:spTgt spid="75"/>
                  </p:tgtEl>
                </p:cond>
              </p:nextCondLst>
            </p:seq>
            <p:seq concurrent="1" nextAc="seek">
              <p:cTn id="26" restart="whenNotActive" fill="hold" evtFilter="cancelBubble" nodeType="interactiveSeq">
                <p:stCondLst>
                  <p:cond evt="onClick" delay="0">
                    <p:tgtEl>
                      <p:spTgt spid="71"/>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nextCondLst>
                <p:cond evt="onClick" delay="0">
                  <p:tgtEl>
                    <p:spTgt spid="72"/>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76"/>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childTnLst>
                    </p:cTn>
                  </p:par>
                </p:childTnLst>
              </p:cTn>
              <p:nextCondLst>
                <p:cond evt="onClick" delay="0">
                  <p:tgtEl>
                    <p:spTgt spid="76"/>
                  </p:tgtEl>
                </p:cond>
              </p:nextCondLst>
            </p:seq>
            <p:seq concurrent="1" nextAc="seek">
              <p:cTn id="50" restart="whenNotActive" fill="hold" evtFilter="cancelBubble" nodeType="interactiveSeq">
                <p:stCondLst>
                  <p:cond evt="onClick" delay="0">
                    <p:tgtEl>
                      <p:spTgt spid="78"/>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childTnLst>
              </p:cTn>
              <p:nextCondLst>
                <p:cond evt="onClick" delay="0">
                  <p:tgtEl>
                    <p:spTgt spid="78"/>
                  </p:tgtEl>
                </p:cond>
              </p:nextCondLst>
            </p:seq>
            <p:seq concurrent="1" nextAc="seek">
              <p:cTn id="56" restart="whenNotActive" fill="hold" evtFilter="cancelBubble" nodeType="interactiveSeq">
                <p:stCondLst>
                  <p:cond evt="onClick" delay="0">
                    <p:tgtEl>
                      <p:spTgt spid="77"/>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500"/>
                                        <p:tgtEl>
                                          <p:spTgt spid="36"/>
                                        </p:tgtEl>
                                      </p:cBhvr>
                                    </p:animEffect>
                                  </p:childTnLst>
                                </p:cTn>
                              </p:par>
                            </p:childTnLst>
                          </p:cTn>
                        </p:par>
                      </p:childTnLst>
                    </p:cTn>
                  </p:par>
                </p:childTnLst>
              </p:cTn>
              <p:nextCondLst>
                <p:cond evt="onClick" delay="0">
                  <p:tgtEl>
                    <p:spTgt spid="77"/>
                  </p:tgtEl>
                </p:cond>
              </p:nextCondLst>
            </p:seq>
          </p:childTnLst>
        </p:cTn>
      </p:par>
    </p:tnLst>
    <p:bldLst>
      <p:bldP spid="15" grpId="0" animBg="1"/>
      <p:bldP spid="24" grpId="0" animBg="1"/>
      <p:bldP spid="30" grpId="0" animBg="1"/>
      <p:bldP spid="18" grpId="0" animBg="1"/>
      <p:bldP spid="21" grpId="0" animBg="1"/>
      <p:bldP spid="33" grpId="0" animBg="1"/>
      <p:bldP spid="36" grpId="0" animBg="1"/>
      <p:bldP spid="39"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3366</TotalTime>
  <Words>2296</Words>
  <Application>Microsoft Office PowerPoint</Application>
  <PresentationFormat>On-screen Show (4:3)</PresentationFormat>
  <Paragraphs>305</Paragraphs>
  <Slides>15</Slides>
  <Notes>15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Roboto</vt:lpstr>
      <vt:lpstr>Roboto Condensed Light</vt:lpstr>
      <vt:lpstr>Aharoni</vt:lpstr>
      <vt:lpstr>Segoe Print</vt:lpstr>
      <vt:lpstr>Lato Heavy</vt:lpstr>
      <vt:lpstr>Calibri Light</vt:lpstr>
      <vt:lpstr>Roboto Condensed</vt:lpstr>
      <vt:lpstr>Palatino Linotype</vt:lpstr>
      <vt:lpstr>Calibri</vt:lpstr>
      <vt:lpstr>Century Gothic</vt:lpstr>
      <vt:lpstr>Arial</vt:lpstr>
      <vt:lpstr>Times New Roman</vt:lpstr>
      <vt:lpstr>Lato Light</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344</cp:revision>
  <cp:lastPrinted>2018-07-11T08:31:41Z</cp:lastPrinted>
  <dcterms:created xsi:type="dcterms:W3CDTF">2016-05-10T20:25:22Z</dcterms:created>
  <dcterms:modified xsi:type="dcterms:W3CDTF">2023-05-17T13:34:50Z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16A06CD7-D973-4D8B-83D5-EB6B0DDCACDA</vt:lpwstr>
  </property>
  <property fmtid="{D5CDD505-2E9C-101B-9397-08002B2CF9AE}" pid="3" name="ArticulatePath">
    <vt:lpwstr>1-5 Environmental effects on body systems</vt:lpwstr>
  </property>
</Properties>
</file>