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ms-powerpoint.slideshow.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061" r:id="rId1"/>
  </p:sldMasterIdLst>
  <p:notesMasterIdLst>
    <p:notesMasterId r:id="rId14"/>
  </p:notesMasterIdLst>
  <p:handoutMasterIdLst>
    <p:handoutMasterId r:id="rId15"/>
  </p:handoutMasterIdLst>
  <p:sldIdLst>
    <p:sldId id="372" r:id="rId2"/>
    <p:sldId id="340" r:id="rId3"/>
    <p:sldId id="341" r:id="rId4"/>
    <p:sldId id="342" r:id="rId5"/>
    <p:sldId id="343" r:id="rId6"/>
    <p:sldId id="344" r:id="rId7"/>
    <p:sldId id="345" r:id="rId8"/>
    <p:sldId id="346" r:id="rId9"/>
    <p:sldId id="347" r:id="rId10"/>
    <p:sldId id="348" r:id="rId11"/>
    <p:sldId id="349" r:id="rId12"/>
    <p:sldId id="350" r:id="rId13"/>
  </p:sldIdLst>
  <p:sldSz cx="9144000" cy="6858000" type="screen4x3"/>
  <p:notesSz cx="6797675" cy="9926638"/>
  <p:embeddedFontLst>
    <p:embeddedFont>
      <p:font typeface="Lato Heavy" panose="020F0502020204030203" pitchFamily="34" charset="0"/>
      <p:bold r:id="rId16"/>
      <p:boldItalic r:id="rId17"/>
    </p:embeddedFont>
    <p:embeddedFont>
      <p:font typeface="Aharoni" panose="02010803020104030203" pitchFamily="2" charset="-79"/>
      <p:bold r:id="rId18"/>
    </p:embeddedFont>
    <p:embeddedFont>
      <p:font typeface="Roboto Condensed Light" panose="02000000000000000000" pitchFamily="2" charset="0"/>
      <p:regular r:id="rId19"/>
      <p:italic r:id="rId20"/>
    </p:embeddedFont>
    <p:embeddedFont>
      <p:font typeface="Lato Light" panose="020F0502020204030203" pitchFamily="34" charset="0"/>
      <p:regular r:id="rId21"/>
      <p:italic r:id="rId22"/>
    </p:embeddedFont>
    <p:embeddedFont>
      <p:font typeface="Calibri" panose="020F0502020204030204" pitchFamily="34" charset="0"/>
      <p:regular r:id="rId23"/>
      <p:bold r:id="rId24"/>
      <p:italic r:id="rId25"/>
      <p:boldItalic r:id="rId26"/>
    </p:embeddedFont>
    <p:embeddedFont>
      <p:font typeface="Palatino Linotype" panose="02040502050505030304" pitchFamily="18" charset="0"/>
      <p:regular r:id="rId27"/>
      <p:bold r:id="rId28"/>
      <p:italic r:id="rId29"/>
      <p:boldItalic r:id="rId30"/>
    </p:embeddedFont>
    <p:embeddedFont>
      <p:font typeface="Century Gothic" panose="020B0502020202020204" pitchFamily="34" charset="0"/>
      <p:regular r:id="rId31"/>
      <p:bold r:id="rId32"/>
      <p:italic r:id="rId33"/>
      <p:boldItalic r:id="rId34"/>
    </p:embeddedFont>
    <p:embeddedFont>
      <p:font typeface="Roboto Condensed" panose="02000000000000000000" pitchFamily="2" charset="0"/>
      <p:regular r:id="rId35"/>
      <p:bold r:id="rId36"/>
      <p:italic r:id="rId37"/>
      <p:boldItalic r:id="rId38"/>
    </p:embeddedFont>
    <p:embeddedFont>
      <p:font typeface="Segoe Print" panose="02000600000000000000" pitchFamily="2" charset="0"/>
      <p:regular r:id="rId39"/>
      <p:bold r:id="rId40"/>
    </p:embeddedFont>
    <p:embeddedFont>
      <p:font typeface="Lato Medium" panose="020F0502020204030203" pitchFamily="34" charset="0"/>
      <p:regular r:id="rId41"/>
      <p:italic r:id="rId42"/>
    </p:embeddedFont>
  </p:embeddedFontLst>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 Howells" initials="AH" lastIdx="4" clrIdx="0">
    <p:extLst/>
  </p:cmAuthor>
  <p:cmAuthor id="2" name="Jacques Robertson" initials="JR" lastIdx="2" clrIdx="1">
    <p:extLst>
      <p:ext uri="{19B8F6BF-5375-455C-9EA6-DF929625EA0E}">
        <p15:presenceInfo xmlns:p15="http://schemas.microsoft.com/office/powerpoint/2012/main" userId="eb85f0c923742a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7E71"/>
    <a:srgbClr val="FDC5BF"/>
    <a:srgbClr val="FFCC00"/>
    <a:srgbClr val="F2F222"/>
    <a:srgbClr val="FF8181"/>
    <a:srgbClr val="B989FF"/>
    <a:srgbClr val="00FF00"/>
    <a:srgbClr val="9966FF"/>
    <a:srgbClr val="3898F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36" autoAdjust="0"/>
    <p:restoredTop sz="80572" autoAdjust="0"/>
  </p:normalViewPr>
  <p:slideViewPr>
    <p:cSldViewPr>
      <p:cViewPr varScale="1">
        <p:scale>
          <a:sx n="103" d="100"/>
          <a:sy n="103" d="100"/>
        </p:scale>
        <p:origin x="1398" y="10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font" Target="fonts/font24.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font" Target="fonts/font19.fntdata"/><Relationship Id="rId42" Type="http://schemas.openxmlformats.org/officeDocument/2006/relationships/font" Target="fonts/font27.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font" Target="fonts/font23.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41"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font" Target="fonts/font25.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43" Type="http://schemas.openxmlformats.org/officeDocument/2006/relationships/tags" Target="tags/tag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latin typeface="Roboto Condensed" panose="02000000000000000000" pitchFamily="2" charset="0"/>
            </a:endParaRPr>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0D6878A-9329-435F-ADCB-0144115172E1}" type="datetimeFigureOut">
              <a:rPr lang="en-GB" smtClean="0">
                <a:latin typeface="Roboto Condensed" panose="02000000000000000000" pitchFamily="2" charset="0"/>
              </a:rPr>
              <a:t>17/05/2023</a:t>
            </a:fld>
            <a:endParaRPr lang="en-GB" dirty="0">
              <a:latin typeface="Roboto Condensed" panose="02000000000000000000" pitchFamily="2" charset="0"/>
            </a:endParaRPr>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latin typeface="Roboto Condensed" panose="02000000000000000000" pitchFamily="2" charset="0"/>
            </a:endParaRPr>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D0EA8CE-90DE-4747-AD72-8FEE56D4F893}" type="slidenum">
              <a:rPr lang="en-GB" smtClean="0">
                <a:latin typeface="Roboto Condensed" panose="02000000000000000000" pitchFamily="2" charset="0"/>
              </a:rPr>
              <a:t>‹#›</a:t>
            </a:fld>
            <a:endParaRPr lang="en-GB" dirty="0">
              <a:latin typeface="Roboto Condensed" panose="02000000000000000000" pitchFamily="2" charset="0"/>
            </a:endParaRPr>
          </a:p>
        </p:txBody>
      </p:sp>
    </p:spTree>
    <p:extLst>
      <p:ext uri="{BB962C8B-B14F-4D97-AF65-F5344CB8AC3E}">
        <p14:creationId xmlns:p14="http://schemas.microsoft.com/office/powerpoint/2010/main" val="3760661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29730" y="742950"/>
            <a:ext cx="6215821" cy="46633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329730" y="6448571"/>
            <a:ext cx="6209590" cy="27335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Roboto Condensed" panose="02000000000000000000" pitchFamily="2" charset="0"/>
              </a:defRPr>
            </a:lvl1pPr>
          </a:lstStyle>
          <a:p>
            <a:fld id="{8C5E9862-D56C-4F44-BE50-9B69531FB6F9}" type="slidenum">
              <a:rPr lang="en-GB" smtClean="0"/>
              <a:pPr/>
              <a:t>‹#›</a:t>
            </a:fld>
            <a:endParaRPr lang="en-GB" dirty="0"/>
          </a:p>
        </p:txBody>
      </p:sp>
      <p:sp>
        <p:nvSpPr>
          <p:cNvPr id="2" name="TextBox 1"/>
          <p:cNvSpPr txBox="1"/>
          <p:nvPr/>
        </p:nvSpPr>
        <p:spPr>
          <a:xfrm>
            <a:off x="158477" y="9507472"/>
            <a:ext cx="2493043" cy="338554"/>
          </a:xfrm>
          <a:prstGeom prst="rect">
            <a:avLst/>
          </a:prstGeom>
          <a:noFill/>
        </p:spPr>
        <p:txBody>
          <a:bodyPr wrap="square" rtlCol="0">
            <a:spAutoFit/>
          </a:bodyPr>
          <a:lstStyle/>
          <a:p>
            <a:r>
              <a:rPr lang="en-GB" sz="1600" b="1" dirty="0" smtClean="0">
                <a:latin typeface="Roboto Condensed" panose="02000000000000000000" pitchFamily="2" charset="0"/>
                <a:ea typeface="Roboto Condensed" panose="02000000000000000000" pitchFamily="2" charset="0"/>
              </a:rPr>
              <a:t>Combined PowerPoint 3</a:t>
            </a:r>
            <a:endParaRPr lang="en-GB" sz="1600" b="1"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1770092348"/>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Roboto Condensed" panose="02000000000000000000" pitchFamily="2" charset="0"/>
        <a:ea typeface="+mn-ea"/>
        <a:cs typeface="+mn-cs"/>
      </a:defRPr>
    </a:lvl1pPr>
    <a:lvl2pPr marL="457200" algn="l" defTabSz="914400" rtl="0" eaLnBrk="1" latinLnBrk="0" hangingPunct="1">
      <a:defRPr sz="1800" kern="1200">
        <a:solidFill>
          <a:schemeClr val="tx1"/>
        </a:solidFill>
        <a:latin typeface="Roboto Condensed" panose="02000000000000000000" pitchFamily="2" charset="0"/>
        <a:ea typeface="+mn-ea"/>
        <a:cs typeface="+mn-cs"/>
      </a:defRPr>
    </a:lvl2pPr>
    <a:lvl3pPr marL="914400" algn="l" defTabSz="914400" rtl="0" eaLnBrk="1" latinLnBrk="0" hangingPunct="1">
      <a:defRPr sz="1800" kern="1200">
        <a:solidFill>
          <a:schemeClr val="tx1"/>
        </a:solidFill>
        <a:latin typeface="Roboto Condensed" panose="02000000000000000000" pitchFamily="2" charset="0"/>
        <a:ea typeface="+mn-ea"/>
        <a:cs typeface="+mn-cs"/>
      </a:defRPr>
    </a:lvl3pPr>
    <a:lvl4pPr marL="1371600" algn="l" defTabSz="914400" rtl="0" eaLnBrk="1" latinLnBrk="0" hangingPunct="1">
      <a:defRPr sz="1800" kern="1200">
        <a:solidFill>
          <a:schemeClr val="tx1"/>
        </a:solidFill>
        <a:latin typeface="Roboto Condensed" panose="02000000000000000000" pitchFamily="2" charset="0"/>
        <a:ea typeface="+mn-ea"/>
        <a:cs typeface="+mn-cs"/>
      </a:defRPr>
    </a:lvl4pPr>
    <a:lvl5pPr marL="1828800" algn="l" defTabSz="914400" rtl="0" eaLnBrk="1" latinLnBrk="0" hangingPunct="1">
      <a:defRPr sz="1800" kern="1200">
        <a:solidFill>
          <a:schemeClr val="tx1"/>
        </a:solidFill>
        <a:latin typeface="Roboto Condensed"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3" y="742950"/>
            <a:ext cx="6218237" cy="46640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5E9862-D56C-4F44-BE50-9B69531FB6F9}" type="slidenum">
              <a:rPr lang="en-GB" smtClean="0"/>
              <a:pPr/>
              <a:t>1</a:t>
            </a:fld>
            <a:endParaRPr lang="en-GB" dirty="0"/>
          </a:p>
        </p:txBody>
      </p:sp>
    </p:spTree>
    <p:extLst>
      <p:ext uri="{BB962C8B-B14F-4D97-AF65-F5344CB8AC3E}">
        <p14:creationId xmlns:p14="http://schemas.microsoft.com/office/powerpoint/2010/main" val="1917529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3" y="742950"/>
            <a:ext cx="6218237" cy="4664075"/>
          </a:xfrm>
        </p:spPr>
      </p:sp>
      <p:sp>
        <p:nvSpPr>
          <p:cNvPr id="3" name="Notes Placeholder 2"/>
          <p:cNvSpPr>
            <a:spLocks noGrp="1"/>
          </p:cNvSpPr>
          <p:nvPr>
            <p:ph type="body" idx="1"/>
          </p:nvPr>
        </p:nvSpPr>
        <p:spPr/>
        <p:txBody>
          <a:bodyPr/>
          <a:lstStyle/>
          <a:p>
            <a:r>
              <a:rPr lang="en-GB" dirty="0" smtClean="0"/>
              <a:t>Take this opportunity to reflect on what</a:t>
            </a:r>
            <a:r>
              <a:rPr lang="en-GB" baseline="0" dirty="0" smtClean="0"/>
              <a:t> has been learnt and how it impacts on the wider context of sport. </a:t>
            </a:r>
            <a:endParaRPr lang="en-GB" dirty="0"/>
          </a:p>
        </p:txBody>
      </p:sp>
      <p:sp>
        <p:nvSpPr>
          <p:cNvPr id="4" name="Slide Number Placeholder 3"/>
          <p:cNvSpPr>
            <a:spLocks noGrp="1"/>
          </p:cNvSpPr>
          <p:nvPr>
            <p:ph type="sldNum" sz="quarter" idx="10"/>
          </p:nvPr>
        </p:nvSpPr>
        <p:spPr/>
        <p:txBody>
          <a:bodyPr/>
          <a:lstStyle/>
          <a:p>
            <a:fld id="{8C5E9862-D56C-4F44-BE50-9B69531FB6F9}" type="slidenum">
              <a:rPr lang="en-GB" smtClean="0"/>
              <a:pPr/>
              <a:t>10</a:t>
            </a:fld>
            <a:endParaRPr lang="en-GB" dirty="0"/>
          </a:p>
        </p:txBody>
      </p:sp>
    </p:spTree>
    <p:extLst>
      <p:ext uri="{BB962C8B-B14F-4D97-AF65-F5344CB8AC3E}">
        <p14:creationId xmlns:p14="http://schemas.microsoft.com/office/powerpoint/2010/main" val="1866197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3" y="742950"/>
            <a:ext cx="6218237" cy="4664075"/>
          </a:xfrm>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GB" baseline="0" dirty="0" smtClean="0"/>
              <a:t>Get students to identify whether the characteristics are representative of an autocratic, democratic or laissez-fair leader.</a:t>
            </a:r>
          </a:p>
          <a:p>
            <a:pPr marL="228600" indent="-228600">
              <a:buFont typeface="+mj-lt"/>
              <a:buAutoNum type="arabicPeriod"/>
            </a:pPr>
            <a:r>
              <a:rPr lang="en-GB" baseline="0" dirty="0" smtClean="0"/>
              <a:t>They can click on each characteristic to discover the correct answer.</a:t>
            </a:r>
          </a:p>
        </p:txBody>
      </p:sp>
      <p:sp>
        <p:nvSpPr>
          <p:cNvPr id="4" name="Slide Number Placeholder 3"/>
          <p:cNvSpPr>
            <a:spLocks noGrp="1"/>
          </p:cNvSpPr>
          <p:nvPr>
            <p:ph type="sldNum" sz="quarter" idx="10"/>
          </p:nvPr>
        </p:nvSpPr>
        <p:spPr/>
        <p:txBody>
          <a:bodyPr/>
          <a:lstStyle/>
          <a:p>
            <a:fld id="{8C5E9862-D56C-4F44-BE50-9B69531FB6F9}" type="slidenum">
              <a:rPr lang="en-GB" smtClean="0"/>
              <a:pPr/>
              <a:t>11</a:t>
            </a:fld>
            <a:endParaRPr lang="en-GB" dirty="0"/>
          </a:p>
        </p:txBody>
      </p:sp>
    </p:spTree>
    <p:extLst>
      <p:ext uri="{BB962C8B-B14F-4D97-AF65-F5344CB8AC3E}">
        <p14:creationId xmlns:p14="http://schemas.microsoft.com/office/powerpoint/2010/main" val="2053389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3" y="742950"/>
            <a:ext cx="6218237" cy="4664075"/>
          </a:xfrm>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GB" dirty="0" smtClean="0"/>
              <a:t>Students to write</a:t>
            </a:r>
            <a:r>
              <a:rPr lang="en-GB" baseline="0" dirty="0" smtClean="0"/>
              <a:t> answers to questions on paper and check answers.</a:t>
            </a:r>
          </a:p>
          <a:p>
            <a:pPr marL="228600" indent="-228600">
              <a:buFont typeface="+mj-lt"/>
              <a:buAutoNum type="arabicPeriod"/>
            </a:pPr>
            <a:r>
              <a:rPr lang="en-GB" baseline="0" dirty="0" smtClean="0"/>
              <a:t>Click to reveal answers. Students to peer-mark or self-mark answers. </a:t>
            </a:r>
          </a:p>
          <a:p>
            <a:pPr marL="228600" indent="-228600">
              <a:buFont typeface="+mj-lt"/>
              <a:buAutoNum type="arabicPeriod"/>
            </a:pPr>
            <a:endParaRPr lang="en-GB" baseline="0" dirty="0" smtClean="0"/>
          </a:p>
        </p:txBody>
      </p:sp>
      <p:sp>
        <p:nvSpPr>
          <p:cNvPr id="4" name="Slide Number Placeholder 3"/>
          <p:cNvSpPr>
            <a:spLocks noGrp="1"/>
          </p:cNvSpPr>
          <p:nvPr>
            <p:ph type="sldNum" sz="quarter" idx="10"/>
          </p:nvPr>
        </p:nvSpPr>
        <p:spPr/>
        <p:txBody>
          <a:bodyPr/>
          <a:lstStyle/>
          <a:p>
            <a:fld id="{8C5E9862-D56C-4F44-BE50-9B69531FB6F9}" type="slidenum">
              <a:rPr lang="en-GB" smtClean="0"/>
              <a:pPr/>
              <a:t>12</a:t>
            </a:fld>
            <a:endParaRPr lang="en-GB" dirty="0"/>
          </a:p>
        </p:txBody>
      </p:sp>
    </p:spTree>
    <p:extLst>
      <p:ext uri="{BB962C8B-B14F-4D97-AF65-F5344CB8AC3E}">
        <p14:creationId xmlns:p14="http://schemas.microsoft.com/office/powerpoint/2010/main" val="449029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3" y="742950"/>
            <a:ext cx="6218237" cy="4664075"/>
          </a:xfrm>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GB" baseline="0" dirty="0" smtClean="0"/>
              <a:t>Introduce the concept of leadership.</a:t>
            </a:r>
          </a:p>
          <a:p>
            <a:pPr marL="228600" indent="-228600">
              <a:buFont typeface="+mj-lt"/>
              <a:buAutoNum type="arabicPeriod"/>
            </a:pPr>
            <a:r>
              <a:rPr lang="en-GB" baseline="0" dirty="0" smtClean="0"/>
              <a:t>Explain the difference between an emergent leader and a prescribed leader.</a:t>
            </a:r>
          </a:p>
          <a:p>
            <a:pPr marL="228600" indent="-228600">
              <a:buFont typeface="+mj-lt"/>
              <a:buAutoNum type="arabicPeriod"/>
            </a:pPr>
            <a:r>
              <a:rPr lang="en-GB" baseline="0" dirty="0" smtClean="0"/>
              <a:t>Get the students to identify different examples of emergent leaders and prescribed leaders within sport.</a:t>
            </a:r>
          </a:p>
          <a:p>
            <a:pPr marL="228600" indent="-228600">
              <a:buFont typeface="+mj-lt"/>
              <a:buAutoNum type="arabicPeriod"/>
            </a:pPr>
            <a:r>
              <a:rPr lang="en-GB" baseline="0" dirty="0" smtClean="0"/>
              <a:t>Identify the characteristics that effective leaders tend to share.</a:t>
            </a:r>
          </a:p>
        </p:txBody>
      </p:sp>
      <p:sp>
        <p:nvSpPr>
          <p:cNvPr id="4" name="Slide Number Placeholder 3"/>
          <p:cNvSpPr>
            <a:spLocks noGrp="1"/>
          </p:cNvSpPr>
          <p:nvPr>
            <p:ph type="sldNum" sz="quarter" idx="10"/>
          </p:nvPr>
        </p:nvSpPr>
        <p:spPr/>
        <p:txBody>
          <a:bodyPr/>
          <a:lstStyle/>
          <a:p>
            <a:fld id="{8C5E9862-D56C-4F44-BE50-9B69531FB6F9}" type="slidenum">
              <a:rPr lang="en-GB" smtClean="0"/>
              <a:pPr/>
              <a:t>2</a:t>
            </a:fld>
            <a:endParaRPr lang="en-GB" dirty="0"/>
          </a:p>
        </p:txBody>
      </p:sp>
    </p:spTree>
    <p:extLst>
      <p:ext uri="{BB962C8B-B14F-4D97-AF65-F5344CB8AC3E}">
        <p14:creationId xmlns:p14="http://schemas.microsoft.com/office/powerpoint/2010/main" val="992918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3" y="742950"/>
            <a:ext cx="6218237" cy="4664075"/>
          </a:xfrm>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GB" baseline="0" dirty="0" smtClean="0"/>
              <a:t>Explain the autocratic style of leadership.</a:t>
            </a:r>
          </a:p>
          <a:p>
            <a:pPr marL="228600" indent="-228600">
              <a:buFont typeface="+mj-lt"/>
              <a:buAutoNum type="arabicPeriod"/>
            </a:pPr>
            <a:r>
              <a:rPr lang="en-GB" baseline="0" dirty="0" smtClean="0"/>
              <a:t>Identify the characteristics of an autocratic leader.</a:t>
            </a:r>
          </a:p>
          <a:p>
            <a:pPr marL="228600" indent="-228600">
              <a:buFont typeface="+mj-lt"/>
              <a:buAutoNum type="arabicPeriod"/>
            </a:pPr>
            <a:r>
              <a:rPr lang="en-GB" baseline="0" dirty="0" smtClean="0"/>
              <a:t>Explain what types of athlete tend to respond well to this style of leadership.</a:t>
            </a:r>
          </a:p>
          <a:p>
            <a:pPr marL="228600" indent="-228600">
              <a:buFont typeface="+mj-lt"/>
              <a:buAutoNum type="arabicPeriod"/>
            </a:pPr>
            <a:r>
              <a:rPr lang="en-GB" baseline="0" dirty="0" smtClean="0"/>
              <a:t>Explain the disadvantages of this style of leadership.</a:t>
            </a:r>
          </a:p>
        </p:txBody>
      </p:sp>
      <p:sp>
        <p:nvSpPr>
          <p:cNvPr id="4" name="Slide Number Placeholder 3"/>
          <p:cNvSpPr>
            <a:spLocks noGrp="1"/>
          </p:cNvSpPr>
          <p:nvPr>
            <p:ph type="sldNum" sz="quarter" idx="10"/>
          </p:nvPr>
        </p:nvSpPr>
        <p:spPr/>
        <p:txBody>
          <a:bodyPr/>
          <a:lstStyle/>
          <a:p>
            <a:fld id="{8C5E9862-D56C-4F44-BE50-9B69531FB6F9}" type="slidenum">
              <a:rPr lang="en-GB" smtClean="0"/>
              <a:pPr/>
              <a:t>3</a:t>
            </a:fld>
            <a:endParaRPr lang="en-GB" dirty="0"/>
          </a:p>
        </p:txBody>
      </p:sp>
    </p:spTree>
    <p:extLst>
      <p:ext uri="{BB962C8B-B14F-4D97-AF65-F5344CB8AC3E}">
        <p14:creationId xmlns:p14="http://schemas.microsoft.com/office/powerpoint/2010/main" val="777596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3" y="742950"/>
            <a:ext cx="6218237" cy="4664075"/>
          </a:xfrm>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GB" baseline="0" dirty="0" smtClean="0"/>
              <a:t>Explain the democratic style of leadership.</a:t>
            </a:r>
          </a:p>
          <a:p>
            <a:pPr marL="228600" indent="-228600">
              <a:buFont typeface="+mj-lt"/>
              <a:buAutoNum type="arabicPeriod"/>
            </a:pPr>
            <a:r>
              <a:rPr lang="en-GB" baseline="0" dirty="0" smtClean="0"/>
              <a:t>Identify the characteristics of a democratic leader.</a:t>
            </a:r>
          </a:p>
          <a:p>
            <a:pPr marL="228600" indent="-228600">
              <a:buFont typeface="+mj-lt"/>
              <a:buAutoNum type="arabicPeriod"/>
            </a:pPr>
            <a:r>
              <a:rPr lang="en-GB" baseline="0" dirty="0" smtClean="0"/>
              <a:t>Explain what types of athlete tend to respond well to this style of leadership.</a:t>
            </a:r>
          </a:p>
          <a:p>
            <a:pPr marL="228600" indent="-228600">
              <a:buFont typeface="+mj-lt"/>
              <a:buAutoNum type="arabicPeriod"/>
            </a:pPr>
            <a:r>
              <a:rPr lang="en-GB" baseline="0" dirty="0" smtClean="0"/>
              <a:t>Explain the disadvantages of this style of leadership.</a:t>
            </a:r>
          </a:p>
          <a:p>
            <a:pPr marL="228600" indent="-228600">
              <a:buFont typeface="+mj-lt"/>
              <a:buAutoNum type="arabicPeriod"/>
            </a:pPr>
            <a:endParaRPr lang="en-GB" baseline="0" dirty="0" smtClean="0"/>
          </a:p>
        </p:txBody>
      </p:sp>
      <p:sp>
        <p:nvSpPr>
          <p:cNvPr id="4" name="Slide Number Placeholder 3"/>
          <p:cNvSpPr>
            <a:spLocks noGrp="1"/>
          </p:cNvSpPr>
          <p:nvPr>
            <p:ph type="sldNum" sz="quarter" idx="10"/>
          </p:nvPr>
        </p:nvSpPr>
        <p:spPr/>
        <p:txBody>
          <a:bodyPr/>
          <a:lstStyle/>
          <a:p>
            <a:fld id="{8C5E9862-D56C-4F44-BE50-9B69531FB6F9}" type="slidenum">
              <a:rPr lang="en-GB" smtClean="0"/>
              <a:pPr/>
              <a:t>4</a:t>
            </a:fld>
            <a:endParaRPr lang="en-GB" dirty="0"/>
          </a:p>
        </p:txBody>
      </p:sp>
    </p:spTree>
    <p:extLst>
      <p:ext uri="{BB962C8B-B14F-4D97-AF65-F5344CB8AC3E}">
        <p14:creationId xmlns:p14="http://schemas.microsoft.com/office/powerpoint/2010/main" val="2093782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3" y="742950"/>
            <a:ext cx="6218237" cy="4664075"/>
          </a:xfrm>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GB" baseline="0" dirty="0" smtClean="0"/>
              <a:t>Explain the laissez-faire style of leadership.</a:t>
            </a:r>
          </a:p>
          <a:p>
            <a:pPr marL="228600" indent="-228600">
              <a:buFont typeface="+mj-lt"/>
              <a:buAutoNum type="arabicPeriod"/>
            </a:pPr>
            <a:r>
              <a:rPr lang="en-GB" baseline="0" dirty="0" smtClean="0"/>
              <a:t>Identify the characteristics of a laissez-faire leader.</a:t>
            </a:r>
          </a:p>
          <a:p>
            <a:pPr marL="228600" indent="-228600">
              <a:buFont typeface="+mj-lt"/>
              <a:buAutoNum type="arabicPeriod"/>
            </a:pPr>
            <a:r>
              <a:rPr lang="en-GB" baseline="0" dirty="0" smtClean="0"/>
              <a:t>Explain what types of athlete tend to respond well to this style of leadership.</a:t>
            </a:r>
          </a:p>
          <a:p>
            <a:pPr marL="228600" indent="-228600">
              <a:buFont typeface="+mj-lt"/>
              <a:buAutoNum type="arabicPeriod"/>
            </a:pPr>
            <a:r>
              <a:rPr lang="en-GB" baseline="0" dirty="0" smtClean="0"/>
              <a:t>Explain the disadvantages of this style of leadership.</a:t>
            </a:r>
          </a:p>
          <a:p>
            <a:pPr marL="228600" indent="-228600">
              <a:buFont typeface="+mj-lt"/>
              <a:buAutoNum type="arabicPeriod"/>
            </a:pPr>
            <a:endParaRPr lang="en-GB" baseline="0" dirty="0" smtClean="0"/>
          </a:p>
        </p:txBody>
      </p:sp>
      <p:sp>
        <p:nvSpPr>
          <p:cNvPr id="4" name="Slide Number Placeholder 3"/>
          <p:cNvSpPr>
            <a:spLocks noGrp="1"/>
          </p:cNvSpPr>
          <p:nvPr>
            <p:ph type="sldNum" sz="quarter" idx="10"/>
          </p:nvPr>
        </p:nvSpPr>
        <p:spPr/>
        <p:txBody>
          <a:bodyPr/>
          <a:lstStyle/>
          <a:p>
            <a:fld id="{8C5E9862-D56C-4F44-BE50-9B69531FB6F9}" type="slidenum">
              <a:rPr lang="en-GB" smtClean="0"/>
              <a:pPr/>
              <a:t>5</a:t>
            </a:fld>
            <a:endParaRPr lang="en-GB" dirty="0"/>
          </a:p>
        </p:txBody>
      </p:sp>
    </p:spTree>
    <p:extLst>
      <p:ext uri="{BB962C8B-B14F-4D97-AF65-F5344CB8AC3E}">
        <p14:creationId xmlns:p14="http://schemas.microsoft.com/office/powerpoint/2010/main" val="592294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3" y="742950"/>
            <a:ext cx="6218237" cy="4664075"/>
          </a:xfrm>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GB" baseline="0" dirty="0" smtClean="0"/>
              <a:t>Introduce the trait perspective of leadership.</a:t>
            </a:r>
          </a:p>
          <a:p>
            <a:pPr marL="228600" indent="-228600">
              <a:buFont typeface="+mj-lt"/>
              <a:buAutoNum type="arabicPeriod"/>
            </a:pPr>
            <a:r>
              <a:rPr lang="en-GB" baseline="0" dirty="0" smtClean="0"/>
              <a:t>Apply trait perspective of leadership to the example of Ronaldo.</a:t>
            </a:r>
          </a:p>
          <a:p>
            <a:pPr marL="228600" indent="-228600">
              <a:buFont typeface="+mj-lt"/>
              <a:buAutoNum type="arabicPeriod"/>
            </a:pPr>
            <a:r>
              <a:rPr lang="en-GB" baseline="0" dirty="0" smtClean="0"/>
              <a:t>Explain the limitations of this theory of leadership.</a:t>
            </a:r>
          </a:p>
        </p:txBody>
      </p:sp>
      <p:sp>
        <p:nvSpPr>
          <p:cNvPr id="4" name="Slide Number Placeholder 3"/>
          <p:cNvSpPr>
            <a:spLocks noGrp="1"/>
          </p:cNvSpPr>
          <p:nvPr>
            <p:ph type="sldNum" sz="quarter" idx="10"/>
          </p:nvPr>
        </p:nvSpPr>
        <p:spPr/>
        <p:txBody>
          <a:bodyPr/>
          <a:lstStyle/>
          <a:p>
            <a:fld id="{8C5E9862-D56C-4F44-BE50-9B69531FB6F9}" type="slidenum">
              <a:rPr lang="en-GB" smtClean="0"/>
              <a:pPr/>
              <a:t>6</a:t>
            </a:fld>
            <a:endParaRPr lang="en-GB" dirty="0"/>
          </a:p>
        </p:txBody>
      </p:sp>
    </p:spTree>
    <p:extLst>
      <p:ext uri="{BB962C8B-B14F-4D97-AF65-F5344CB8AC3E}">
        <p14:creationId xmlns:p14="http://schemas.microsoft.com/office/powerpoint/2010/main" val="197228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3" y="742950"/>
            <a:ext cx="6218237" cy="4664075"/>
          </a:xfrm>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GB" baseline="0" dirty="0" smtClean="0"/>
              <a:t>Introduce the social learning theory of leadership.</a:t>
            </a:r>
          </a:p>
          <a:p>
            <a:pPr marL="228600" indent="-228600">
              <a:buFont typeface="+mj-lt"/>
              <a:buAutoNum type="arabicPeriod"/>
            </a:pPr>
            <a:r>
              <a:rPr lang="en-GB" baseline="0" dirty="0" smtClean="0"/>
              <a:t>Apply the social learning theory of leadership to the example of Messi.</a:t>
            </a:r>
          </a:p>
          <a:p>
            <a:pPr marL="228600" indent="-228600">
              <a:buFont typeface="+mj-lt"/>
              <a:buAutoNum type="arabicPeriod"/>
            </a:pPr>
            <a:r>
              <a:rPr lang="en-GB" baseline="0" dirty="0" smtClean="0"/>
              <a:t>Explain the limitations of this theory of leadership.</a:t>
            </a:r>
          </a:p>
          <a:p>
            <a:pPr marL="228600" indent="-228600">
              <a:buFont typeface="+mj-lt"/>
              <a:buAutoNum type="arabicPeriod"/>
            </a:pPr>
            <a:endParaRPr lang="en-GB" baseline="0" dirty="0" smtClean="0"/>
          </a:p>
        </p:txBody>
      </p:sp>
      <p:sp>
        <p:nvSpPr>
          <p:cNvPr id="4" name="Slide Number Placeholder 3"/>
          <p:cNvSpPr>
            <a:spLocks noGrp="1"/>
          </p:cNvSpPr>
          <p:nvPr>
            <p:ph type="sldNum" sz="quarter" idx="10"/>
          </p:nvPr>
        </p:nvSpPr>
        <p:spPr/>
        <p:txBody>
          <a:bodyPr/>
          <a:lstStyle/>
          <a:p>
            <a:fld id="{8C5E9862-D56C-4F44-BE50-9B69531FB6F9}" type="slidenum">
              <a:rPr lang="en-GB" smtClean="0"/>
              <a:pPr/>
              <a:t>7</a:t>
            </a:fld>
            <a:endParaRPr lang="en-GB" dirty="0"/>
          </a:p>
        </p:txBody>
      </p:sp>
    </p:spTree>
    <p:extLst>
      <p:ext uri="{BB962C8B-B14F-4D97-AF65-F5344CB8AC3E}">
        <p14:creationId xmlns:p14="http://schemas.microsoft.com/office/powerpoint/2010/main" val="2613493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3" y="742950"/>
            <a:ext cx="6218237" cy="4664075"/>
          </a:xfrm>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GB" baseline="0" dirty="0" smtClean="0"/>
              <a:t>Introduce the interactionist theory of leadership.</a:t>
            </a:r>
          </a:p>
          <a:p>
            <a:pPr marL="228600" indent="-228600">
              <a:buFont typeface="+mj-lt"/>
              <a:buAutoNum type="arabicPeriod"/>
            </a:pPr>
            <a:r>
              <a:rPr lang="en-GB" baseline="0" dirty="0" smtClean="0"/>
              <a:t>Apply the interactionist theory of leadership to the example of Mourinho.</a:t>
            </a:r>
          </a:p>
          <a:p>
            <a:pPr marL="0" indent="0">
              <a:buFont typeface="+mj-lt"/>
              <a:buNone/>
            </a:pPr>
            <a:endParaRPr lang="en-GB" baseline="0" dirty="0" smtClean="0"/>
          </a:p>
        </p:txBody>
      </p:sp>
      <p:sp>
        <p:nvSpPr>
          <p:cNvPr id="4" name="Slide Number Placeholder 3"/>
          <p:cNvSpPr>
            <a:spLocks noGrp="1"/>
          </p:cNvSpPr>
          <p:nvPr>
            <p:ph type="sldNum" sz="quarter" idx="10"/>
          </p:nvPr>
        </p:nvSpPr>
        <p:spPr/>
        <p:txBody>
          <a:bodyPr/>
          <a:lstStyle/>
          <a:p>
            <a:fld id="{8C5E9862-D56C-4F44-BE50-9B69531FB6F9}" type="slidenum">
              <a:rPr lang="en-GB" smtClean="0"/>
              <a:pPr/>
              <a:t>8</a:t>
            </a:fld>
            <a:endParaRPr lang="en-GB" dirty="0"/>
          </a:p>
        </p:txBody>
      </p:sp>
    </p:spTree>
    <p:extLst>
      <p:ext uri="{BB962C8B-B14F-4D97-AF65-F5344CB8AC3E}">
        <p14:creationId xmlns:p14="http://schemas.microsoft.com/office/powerpoint/2010/main" val="4261058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3" y="742950"/>
            <a:ext cx="6218237" cy="4664075"/>
          </a:xfrm>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GB" baseline="0" dirty="0" smtClean="0"/>
              <a:t>Introduce and explain Chelladurai’s multidimensional model of leadership.</a:t>
            </a:r>
          </a:p>
          <a:p>
            <a:pPr marL="228600" indent="-228600">
              <a:buFont typeface="+mj-lt"/>
              <a:buAutoNum type="arabicPeriod"/>
            </a:pPr>
            <a:r>
              <a:rPr lang="en-GB" baseline="0" dirty="0" smtClean="0"/>
              <a:t>Get the students to click on each component of the model to reveal an example of it in sport.</a:t>
            </a:r>
          </a:p>
        </p:txBody>
      </p:sp>
      <p:sp>
        <p:nvSpPr>
          <p:cNvPr id="4" name="Slide Number Placeholder 3"/>
          <p:cNvSpPr>
            <a:spLocks noGrp="1"/>
          </p:cNvSpPr>
          <p:nvPr>
            <p:ph type="sldNum" sz="quarter" idx="10"/>
          </p:nvPr>
        </p:nvSpPr>
        <p:spPr/>
        <p:txBody>
          <a:bodyPr/>
          <a:lstStyle/>
          <a:p>
            <a:fld id="{8C5E9862-D56C-4F44-BE50-9B69531FB6F9}" type="slidenum">
              <a:rPr lang="en-GB" smtClean="0"/>
              <a:pPr/>
              <a:t>9</a:t>
            </a:fld>
            <a:endParaRPr lang="en-GB" dirty="0"/>
          </a:p>
        </p:txBody>
      </p:sp>
    </p:spTree>
    <p:extLst>
      <p:ext uri="{BB962C8B-B14F-4D97-AF65-F5344CB8AC3E}">
        <p14:creationId xmlns:p14="http://schemas.microsoft.com/office/powerpoint/2010/main" val="3319098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3DB27B1-FBD3-4834-B3FF-1A4D69978FDA}" type="datetimeFigureOut">
              <a:rPr lang="en-GB" smtClean="0"/>
              <a:pPr/>
              <a:t>17/05/2023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0BE1ABE-4073-4494-BFC2-5858710217CE}" type="slidenum">
              <a:rPr lang="en-GB" smtClean="0"/>
              <a:pPr/>
              <a:t>‹#›</a:t>
            </a:fld>
            <a:endParaRPr lang="en-GB" dirty="0"/>
          </a:p>
        </p:txBody>
      </p:sp>
    </p:spTree>
    <p:extLst>
      <p:ext uri="{BB962C8B-B14F-4D97-AF65-F5344CB8AC3E}">
        <p14:creationId xmlns:p14="http://schemas.microsoft.com/office/powerpoint/2010/main" val="653994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DB27B1-FBD3-4834-B3FF-1A4D69978FDA}" type="datetimeFigureOut">
              <a:rPr lang="en-GB" smtClean="0"/>
              <a:pPr/>
              <a:t>17/05/2023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0BE1ABE-4073-4494-BFC2-5858710217CE}" type="slidenum">
              <a:rPr lang="en-GB" smtClean="0"/>
              <a:pPr/>
              <a:t>‹#›</a:t>
            </a:fld>
            <a:endParaRPr lang="en-GB" dirty="0"/>
          </a:p>
        </p:txBody>
      </p:sp>
    </p:spTree>
    <p:extLst>
      <p:ext uri="{BB962C8B-B14F-4D97-AF65-F5344CB8AC3E}">
        <p14:creationId xmlns:p14="http://schemas.microsoft.com/office/powerpoint/2010/main" val="3688803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DB27B1-FBD3-4834-B3FF-1A4D69978FDA}" type="datetimeFigureOut">
              <a:rPr lang="en-GB" smtClean="0"/>
              <a:pPr/>
              <a:t>17/05/2023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0BE1ABE-4073-4494-BFC2-5858710217CE}" type="slidenum">
              <a:rPr lang="en-GB" smtClean="0"/>
              <a:pPr/>
              <a:t>‹#›</a:t>
            </a:fld>
            <a:endParaRPr lang="en-GB" dirty="0"/>
          </a:p>
        </p:txBody>
      </p:sp>
    </p:spTree>
    <p:extLst>
      <p:ext uri="{BB962C8B-B14F-4D97-AF65-F5344CB8AC3E}">
        <p14:creationId xmlns:p14="http://schemas.microsoft.com/office/powerpoint/2010/main" val="1071661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DB27B1-FBD3-4834-B3FF-1A4D69978FDA}" type="datetimeFigureOut">
              <a:rPr lang="en-GB" smtClean="0"/>
              <a:pPr/>
              <a:t>17/05/2023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0BE1ABE-4073-4494-BFC2-5858710217CE}" type="slidenum">
              <a:rPr lang="en-GB" smtClean="0"/>
              <a:pPr/>
              <a:t>‹#›</a:t>
            </a:fld>
            <a:endParaRPr lang="en-GB" dirty="0"/>
          </a:p>
        </p:txBody>
      </p:sp>
    </p:spTree>
    <p:extLst>
      <p:ext uri="{BB962C8B-B14F-4D97-AF65-F5344CB8AC3E}">
        <p14:creationId xmlns:p14="http://schemas.microsoft.com/office/powerpoint/2010/main" val="3022476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DB27B1-FBD3-4834-B3FF-1A4D69978FDA}" type="datetimeFigureOut">
              <a:rPr lang="en-GB" smtClean="0"/>
              <a:pPr/>
              <a:t>17/05/2023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0BE1ABE-4073-4494-BFC2-5858710217CE}" type="slidenum">
              <a:rPr lang="en-GB" smtClean="0"/>
              <a:pPr/>
              <a:t>‹#›</a:t>
            </a:fld>
            <a:endParaRPr lang="en-GB" dirty="0"/>
          </a:p>
        </p:txBody>
      </p:sp>
    </p:spTree>
    <p:extLst>
      <p:ext uri="{BB962C8B-B14F-4D97-AF65-F5344CB8AC3E}">
        <p14:creationId xmlns:p14="http://schemas.microsoft.com/office/powerpoint/2010/main" val="3800069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3DB27B1-FBD3-4834-B3FF-1A4D69978FDA}" type="datetimeFigureOut">
              <a:rPr lang="en-GB" smtClean="0"/>
              <a:pPr/>
              <a:t>17/05/2023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0BE1ABE-4073-4494-BFC2-5858710217CE}" type="slidenum">
              <a:rPr lang="en-GB" smtClean="0"/>
              <a:pPr/>
              <a:t>‹#›</a:t>
            </a:fld>
            <a:endParaRPr lang="en-GB" dirty="0"/>
          </a:p>
        </p:txBody>
      </p:sp>
    </p:spTree>
    <p:extLst>
      <p:ext uri="{BB962C8B-B14F-4D97-AF65-F5344CB8AC3E}">
        <p14:creationId xmlns:p14="http://schemas.microsoft.com/office/powerpoint/2010/main" val="625237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3DB27B1-FBD3-4834-B3FF-1A4D69978FDA}" type="datetimeFigureOut">
              <a:rPr lang="en-GB" smtClean="0"/>
              <a:pPr/>
              <a:t>17/05/2023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0BE1ABE-4073-4494-BFC2-5858710217CE}" type="slidenum">
              <a:rPr lang="en-GB" smtClean="0"/>
              <a:pPr/>
              <a:t>‹#›</a:t>
            </a:fld>
            <a:endParaRPr lang="en-GB" dirty="0"/>
          </a:p>
        </p:txBody>
      </p:sp>
    </p:spTree>
    <p:extLst>
      <p:ext uri="{BB962C8B-B14F-4D97-AF65-F5344CB8AC3E}">
        <p14:creationId xmlns:p14="http://schemas.microsoft.com/office/powerpoint/2010/main" val="63654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3DB27B1-FBD3-4834-B3FF-1A4D69978FDA}" type="datetimeFigureOut">
              <a:rPr lang="en-GB" smtClean="0"/>
              <a:pPr/>
              <a:t>17/05/2023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0BE1ABE-4073-4494-BFC2-5858710217CE}" type="slidenum">
              <a:rPr lang="en-GB" smtClean="0"/>
              <a:pPr/>
              <a:t>‹#›</a:t>
            </a:fld>
            <a:endParaRPr lang="en-GB" dirty="0"/>
          </a:p>
        </p:txBody>
      </p:sp>
    </p:spTree>
    <p:extLst>
      <p:ext uri="{BB962C8B-B14F-4D97-AF65-F5344CB8AC3E}">
        <p14:creationId xmlns:p14="http://schemas.microsoft.com/office/powerpoint/2010/main" val="1888755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DB27B1-FBD3-4834-B3FF-1A4D69978FDA}" type="datetimeFigureOut">
              <a:rPr lang="en-GB" smtClean="0"/>
              <a:pPr/>
              <a:t>17/05/2023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0BE1ABE-4073-4494-BFC2-5858710217CE}" type="slidenum">
              <a:rPr lang="en-GB" smtClean="0"/>
              <a:pPr/>
              <a:t>‹#›</a:t>
            </a:fld>
            <a:endParaRPr lang="en-GB" dirty="0"/>
          </a:p>
        </p:txBody>
      </p:sp>
    </p:spTree>
    <p:extLst>
      <p:ext uri="{BB962C8B-B14F-4D97-AF65-F5344CB8AC3E}">
        <p14:creationId xmlns:p14="http://schemas.microsoft.com/office/powerpoint/2010/main" val="558384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DB27B1-FBD3-4834-B3FF-1A4D69978FDA}" type="datetimeFigureOut">
              <a:rPr lang="en-GB" smtClean="0"/>
              <a:pPr/>
              <a:t>17/05/2023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0BE1ABE-4073-4494-BFC2-5858710217CE}" type="slidenum">
              <a:rPr lang="en-GB" smtClean="0"/>
              <a:pPr/>
              <a:t>‹#›</a:t>
            </a:fld>
            <a:endParaRPr lang="en-GB" dirty="0"/>
          </a:p>
        </p:txBody>
      </p:sp>
    </p:spTree>
    <p:extLst>
      <p:ext uri="{BB962C8B-B14F-4D97-AF65-F5344CB8AC3E}">
        <p14:creationId xmlns:p14="http://schemas.microsoft.com/office/powerpoint/2010/main" val="2997616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DB27B1-FBD3-4834-B3FF-1A4D69978FDA}" type="datetimeFigureOut">
              <a:rPr lang="en-GB" smtClean="0"/>
              <a:pPr/>
              <a:t>17/05/2023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0BE1ABE-4073-4494-BFC2-5858710217CE}" type="slidenum">
              <a:rPr lang="en-GB" smtClean="0"/>
              <a:pPr/>
              <a:t>‹#›</a:t>
            </a:fld>
            <a:endParaRPr lang="en-GB" dirty="0"/>
          </a:p>
        </p:txBody>
      </p:sp>
    </p:spTree>
    <p:extLst>
      <p:ext uri="{BB962C8B-B14F-4D97-AF65-F5344CB8AC3E}">
        <p14:creationId xmlns:p14="http://schemas.microsoft.com/office/powerpoint/2010/main" val="4262361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latin typeface="Roboto Condensed" panose="02000000000000000000" pitchFamily="2" charset="0"/>
              </a:defRPr>
            </a:lvl1pPr>
          </a:lstStyle>
          <a:p>
            <a:fld id="{33DB27B1-FBD3-4834-B3FF-1A4D69978FDA}" type="datetimeFigureOut">
              <a:rPr lang="en-GB" smtClean="0"/>
              <a:pPr/>
              <a:t>17/05/2023</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latin typeface="Roboto Condensed" panose="02000000000000000000" pitchFamily="2" charset="0"/>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latin typeface="Roboto Condensed" panose="02000000000000000000" pitchFamily="2" charset="0"/>
              </a:defRPr>
            </a:lvl1pPr>
          </a:lstStyle>
          <a:p>
            <a:fld id="{00BE1ABE-4073-4494-BFC2-5858710217CE}" type="slidenum">
              <a:rPr lang="en-GB" smtClean="0"/>
              <a:pPr/>
              <a:t>‹#›</a:t>
            </a:fld>
            <a:endParaRPr lang="en-GB" dirty="0"/>
          </a:p>
        </p:txBody>
      </p:sp>
    </p:spTree>
    <p:extLst>
      <p:ext uri="{BB962C8B-B14F-4D97-AF65-F5344CB8AC3E}">
        <p14:creationId xmlns:p14="http://schemas.microsoft.com/office/powerpoint/2010/main" val="708438636"/>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Lst>
  <p:txStyles>
    <p:titleStyle>
      <a:lvl1pPr algn="l" defTabSz="685800" rtl="0" eaLnBrk="1" latinLnBrk="0" hangingPunct="1">
        <a:lnSpc>
          <a:spcPct val="90000"/>
        </a:lnSpc>
        <a:spcBef>
          <a:spcPct val="0"/>
        </a:spcBef>
        <a:buNone/>
        <a:defRPr sz="3300" kern="1200">
          <a:solidFill>
            <a:schemeClr val="tx1"/>
          </a:solidFill>
          <a:latin typeface="Roboto Condensed" panose="02000000000000000000"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Condensed" panose="020000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Condensed" panose="020000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Condensed" panose="020000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Condensed" panose="020000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Condensed" panose="020000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9.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xml"/><Relationship Id="rId7"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4.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jpe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5.xml"/><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14.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6.png"/><Relationship Id="rId5" Type="http://schemas.openxmlformats.org/officeDocument/2006/relationships/image" Target="../media/image15.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9.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0852" t="370" r="-70" b="-370"/>
          <a:stretch/>
        </p:blipFill>
        <p:spPr>
          <a:xfrm>
            <a:off x="-1" y="-2006"/>
            <a:ext cx="9180513" cy="6860006"/>
          </a:xfrm>
          <a:prstGeom prst="rect">
            <a:avLst/>
          </a:prstGeom>
        </p:spPr>
      </p:pic>
      <p:grpSp>
        <p:nvGrpSpPr>
          <p:cNvPr id="6" name="Group 5"/>
          <p:cNvGrpSpPr/>
          <p:nvPr/>
        </p:nvGrpSpPr>
        <p:grpSpPr>
          <a:xfrm>
            <a:off x="395536" y="404664"/>
            <a:ext cx="1209359" cy="1186770"/>
            <a:chOff x="6098944" y="658054"/>
            <a:chExt cx="1209359" cy="1186770"/>
          </a:xfrm>
        </p:grpSpPr>
        <p:sp>
          <p:nvSpPr>
            <p:cNvPr id="7" name="Subtitle 4"/>
            <p:cNvSpPr txBox="1">
              <a:spLocks/>
            </p:cNvSpPr>
            <p:nvPr/>
          </p:nvSpPr>
          <p:spPr>
            <a:xfrm>
              <a:off x="6098944" y="922248"/>
              <a:ext cx="1209359" cy="658381"/>
            </a:xfrm>
            <a:prstGeom prst="rect">
              <a:avLst/>
            </a:prstGeom>
            <a:noFill/>
            <a:ln w="38100">
              <a:noFill/>
            </a:ln>
            <a:effectLst/>
            <a:scene3d>
              <a:camera prst="orthographicFront">
                <a:rot lat="0" lon="0" rev="0"/>
              </a:camera>
              <a:lightRig rig="contrasting" dir="t">
                <a:rot lat="0" lon="0" rev="1500000"/>
              </a:lightRig>
            </a:scene3d>
            <a:sp3d prstMaterial="meta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b="1" dirty="0" smtClean="0">
                  <a:solidFill>
                    <a:schemeClr val="bg1"/>
                  </a:solidFill>
                  <a:latin typeface="Roboto Condensed" panose="02000000000000000000" pitchFamily="2" charset="0"/>
                  <a:ea typeface="Roboto Condensed" panose="02000000000000000000" pitchFamily="2" charset="0"/>
                </a:rPr>
                <a:t>Component 2</a:t>
              </a:r>
              <a:r>
                <a:rPr lang="en-GB" sz="1100" dirty="0" smtClean="0">
                  <a:solidFill>
                    <a:schemeClr val="bg1"/>
                  </a:solidFill>
                  <a:latin typeface="Roboto Condensed" panose="02000000000000000000" pitchFamily="2" charset="0"/>
                  <a:ea typeface="Roboto Condensed" panose="02000000000000000000" pitchFamily="2" charset="0"/>
                </a:rPr>
                <a:t> </a:t>
              </a:r>
              <a:r>
                <a:rPr lang="en-GB" sz="1100" i="1" dirty="0" smtClean="0">
                  <a:solidFill>
                    <a:schemeClr val="bg1"/>
                  </a:solidFill>
                  <a:latin typeface="Roboto Condensed" panose="02000000000000000000" pitchFamily="2" charset="0"/>
                  <a:ea typeface="Roboto Condensed" panose="02000000000000000000" pitchFamily="2" charset="0"/>
                </a:rPr>
                <a:t>Psychological </a:t>
              </a:r>
              <a:r>
                <a:rPr lang="en-GB" sz="1100" i="1" dirty="0">
                  <a:solidFill>
                    <a:schemeClr val="bg1"/>
                  </a:solidFill>
                  <a:latin typeface="Roboto Condensed" panose="02000000000000000000" pitchFamily="2" charset="0"/>
                  <a:ea typeface="Roboto Condensed" panose="02000000000000000000" pitchFamily="2" charset="0"/>
                </a:rPr>
                <a:t>factors affecting </a:t>
              </a:r>
              <a:r>
                <a:rPr lang="en-GB" sz="1100" i="1" dirty="0" smtClean="0">
                  <a:solidFill>
                    <a:schemeClr val="bg1"/>
                  </a:solidFill>
                  <a:latin typeface="Roboto Condensed" panose="02000000000000000000" pitchFamily="2" charset="0"/>
                  <a:ea typeface="Roboto Condensed" panose="02000000000000000000" pitchFamily="2" charset="0"/>
                </a:rPr>
                <a:t>performance</a:t>
              </a:r>
            </a:p>
            <a:p>
              <a:pPr algn="ctr"/>
              <a:endParaRPr lang="en-GB" sz="1100" dirty="0">
                <a:solidFill>
                  <a:schemeClr val="bg1"/>
                </a:solidFill>
                <a:latin typeface="Roboto Condensed" panose="02000000000000000000" pitchFamily="2" charset="0"/>
                <a:ea typeface="Roboto Condensed" panose="02000000000000000000" pitchFamily="2" charset="0"/>
              </a:endParaRPr>
            </a:p>
          </p:txBody>
        </p:sp>
        <p:sp>
          <p:nvSpPr>
            <p:cNvPr id="8" name="Oval 7"/>
            <p:cNvSpPr/>
            <p:nvPr/>
          </p:nvSpPr>
          <p:spPr>
            <a:xfrm>
              <a:off x="6110239" y="658054"/>
              <a:ext cx="1186770" cy="1186770"/>
            </a:xfrm>
            <a:prstGeom prst="ellipse">
              <a:avLst/>
            </a:prstGeom>
            <a:noFill/>
            <a:ln w="1905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solidFill>
                  <a:schemeClr val="bg1"/>
                </a:solidFill>
                <a:latin typeface="Roboto Condensed" panose="02000000000000000000" pitchFamily="2" charset="0"/>
                <a:ea typeface="Roboto Condensed" panose="02000000000000000000" pitchFamily="2" charset="0"/>
                <a:cs typeface="Lato Heavy" panose="020F0502020204030203" pitchFamily="34" charset="0"/>
              </a:endParaRPr>
            </a:p>
          </p:txBody>
        </p:sp>
      </p:grpSp>
      <p:grpSp>
        <p:nvGrpSpPr>
          <p:cNvPr id="9" name="Group 8"/>
          <p:cNvGrpSpPr/>
          <p:nvPr/>
        </p:nvGrpSpPr>
        <p:grpSpPr>
          <a:xfrm>
            <a:off x="-252536" y="-159202"/>
            <a:ext cx="8845550" cy="6574958"/>
            <a:chOff x="-891166" y="-565602"/>
            <a:chExt cx="8845550" cy="6574958"/>
          </a:xfrm>
        </p:grpSpPr>
        <p:sp>
          <p:nvSpPr>
            <p:cNvPr id="10" name="Title 3"/>
            <p:cNvSpPr txBox="1">
              <a:spLocks/>
            </p:cNvSpPr>
            <p:nvPr/>
          </p:nvSpPr>
          <p:spPr>
            <a:xfrm>
              <a:off x="1973452" y="5108911"/>
              <a:ext cx="5848350" cy="900445"/>
            </a:xfrm>
            <a:prstGeom prst="rect">
              <a:avLst/>
            </a:prstGeom>
            <a:effec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80000"/>
                </a:lnSpc>
              </a:pPr>
              <a:r>
                <a:rPr lang="en-GB" sz="5400" dirty="0" smtClean="0">
                  <a:solidFill>
                    <a:schemeClr val="bg1">
                      <a:alpha val="90000"/>
                    </a:schemeClr>
                  </a:solidFill>
                  <a:latin typeface="Roboto Condensed" panose="02000000000000000000" pitchFamily="2" charset="0"/>
                  <a:ea typeface="Roboto Condensed" panose="02000000000000000000" pitchFamily="2" charset="0"/>
                  <a:cs typeface="Lato Medium" panose="020F0502020204030203" pitchFamily="34" charset="0"/>
                </a:rPr>
                <a:t>Leadership</a:t>
              </a:r>
              <a:endParaRPr lang="en-GB" sz="5400" dirty="0">
                <a:solidFill>
                  <a:schemeClr val="bg1">
                    <a:alpha val="90000"/>
                  </a:schemeClr>
                </a:solidFill>
                <a:latin typeface="Roboto Condensed" panose="02000000000000000000" pitchFamily="2" charset="0"/>
                <a:ea typeface="Roboto Condensed" panose="02000000000000000000" pitchFamily="2" charset="0"/>
                <a:cs typeface="Lato Medium" panose="020F0502020204030203" pitchFamily="34" charset="0"/>
              </a:endParaRPr>
            </a:p>
          </p:txBody>
        </p:sp>
        <p:sp>
          <p:nvSpPr>
            <p:cNvPr id="11" name="Rectangle 10"/>
            <p:cNvSpPr/>
            <p:nvPr/>
          </p:nvSpPr>
          <p:spPr>
            <a:xfrm>
              <a:off x="-891166" y="-565602"/>
              <a:ext cx="8845550" cy="6531040"/>
            </a:xfrm>
            <a:prstGeom prst="rect">
              <a:avLst/>
            </a:prstGeom>
            <a:noFill/>
            <a:ln w="1905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solidFill>
                  <a:schemeClr val="bg1"/>
                </a:solidFill>
                <a:latin typeface="Roboto Condensed" panose="02000000000000000000" pitchFamily="2" charset="0"/>
                <a:ea typeface="Roboto Condensed" panose="02000000000000000000" pitchFamily="2" charset="0"/>
                <a:cs typeface="Lato Heavy" panose="020F0502020204030203" pitchFamily="34" charset="0"/>
              </a:endParaRPr>
            </a:p>
          </p:txBody>
        </p:sp>
        <p:sp>
          <p:nvSpPr>
            <p:cNvPr id="12" name="Rectangle 11"/>
            <p:cNvSpPr/>
            <p:nvPr/>
          </p:nvSpPr>
          <p:spPr>
            <a:xfrm>
              <a:off x="1973452" y="4534768"/>
              <a:ext cx="5848350" cy="6825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GB" sz="2000" dirty="0">
                  <a:solidFill>
                    <a:schemeClr val="bg1">
                      <a:alpha val="90000"/>
                    </a:schemeClr>
                  </a:solidFill>
                  <a:latin typeface="Roboto Condensed Light" panose="02000000000000000000" pitchFamily="2" charset="0"/>
                  <a:ea typeface="Roboto Condensed Light" panose="02000000000000000000" pitchFamily="2" charset="0"/>
                  <a:cs typeface="Lato Light" panose="020F0502020204030203" pitchFamily="34" charset="0"/>
                </a:rPr>
                <a:t>2.1. Skill </a:t>
              </a:r>
              <a:r>
                <a:rPr lang="en-GB" sz="2000" dirty="0" smtClean="0">
                  <a:solidFill>
                    <a:schemeClr val="bg1">
                      <a:alpha val="90000"/>
                    </a:schemeClr>
                  </a:solidFill>
                  <a:latin typeface="Roboto Condensed Light" panose="02000000000000000000" pitchFamily="2" charset="0"/>
                  <a:ea typeface="Roboto Condensed Light" panose="02000000000000000000" pitchFamily="2" charset="0"/>
                  <a:cs typeface="Lato Light" panose="020F0502020204030203" pitchFamily="34" charset="0"/>
                </a:rPr>
                <a:t>acquisition</a:t>
              </a:r>
              <a:endParaRPr lang="en-GB" sz="2000" dirty="0">
                <a:solidFill>
                  <a:schemeClr val="bg1">
                    <a:alpha val="90000"/>
                  </a:schemeClr>
                </a:solidFill>
                <a:latin typeface="Roboto Condensed Light" panose="02000000000000000000" pitchFamily="2" charset="0"/>
                <a:ea typeface="Roboto Condensed Light" panose="02000000000000000000" pitchFamily="2" charset="0"/>
                <a:cs typeface="Lato Light" panose="020F0502020204030203" pitchFamily="34" charset="0"/>
              </a:endParaRPr>
            </a:p>
          </p:txBody>
        </p:sp>
      </p:grpSp>
    </p:spTree>
    <p:custDataLst>
      <p:tags r:id="rId1"/>
    </p:custDataLst>
    <p:extLst>
      <p:ext uri="{BB962C8B-B14F-4D97-AF65-F5344CB8AC3E}">
        <p14:creationId xmlns:p14="http://schemas.microsoft.com/office/powerpoint/2010/main" val="1972344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2981" y="5013176"/>
            <a:ext cx="9156980" cy="1844824"/>
            <a:chOff x="-12981" y="5013176"/>
            <a:chExt cx="9156980" cy="1844824"/>
          </a:xfrm>
        </p:grpSpPr>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l="10937" t="73107" r="192"/>
            <a:stretch/>
          </p:blipFill>
          <p:spPr>
            <a:xfrm>
              <a:off x="-12981" y="5013176"/>
              <a:ext cx="9156980" cy="1844824"/>
            </a:xfrm>
            <a:prstGeom prst="rect">
              <a:avLst/>
            </a:prstGeom>
          </p:spPr>
        </p:pic>
        <p:sp>
          <p:nvSpPr>
            <p:cNvPr id="18" name="Rectangle 17"/>
            <p:cNvSpPr/>
            <p:nvPr/>
          </p:nvSpPr>
          <p:spPr>
            <a:xfrm rot="10800000" flipV="1">
              <a:off x="1" y="5014641"/>
              <a:ext cx="9143998" cy="1843359"/>
            </a:xfrm>
            <a:prstGeom prst="rect">
              <a:avLst/>
            </a:prstGeom>
            <a:gradFill flip="none" rotWithShape="1">
              <a:gsLst>
                <a:gs pos="4000">
                  <a:schemeClr val="accent5">
                    <a:lumMod val="0"/>
                    <a:lumOff val="100000"/>
                  </a:schemeClr>
                </a:gs>
                <a:gs pos="100000">
                  <a:schemeClr val="bg1">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oboto Condensed" panose="02000000000000000000" pitchFamily="2" charset="0"/>
              </a:endParaRPr>
            </a:p>
          </p:txBody>
        </p:sp>
      </p:grpSp>
      <p:sp>
        <p:nvSpPr>
          <p:cNvPr id="6" name="TextBox 5"/>
          <p:cNvSpPr txBox="1"/>
          <p:nvPr/>
        </p:nvSpPr>
        <p:spPr>
          <a:xfrm>
            <a:off x="5162940" y="2276872"/>
            <a:ext cx="2780352" cy="1687890"/>
          </a:xfrm>
          <a:prstGeom prst="wedgeEllipseCallout">
            <a:avLst/>
          </a:prstGeom>
          <a:solidFill>
            <a:schemeClr val="bg1"/>
          </a:solidFill>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ctr">
              <a:defRPr b="1">
                <a:latin typeface="Roboto Condensed" panose="02000000000000000000" pitchFamily="2" charset="0"/>
              </a:defRPr>
            </a:lvl1pPr>
          </a:lstStyle>
          <a:p>
            <a:r>
              <a:rPr lang="en-GB" dirty="0"/>
              <a:t>What types of sport would a laissez-faire leader be suited to?</a:t>
            </a:r>
          </a:p>
        </p:txBody>
      </p:sp>
      <p:sp>
        <p:nvSpPr>
          <p:cNvPr id="7" name="TextBox 6"/>
          <p:cNvSpPr txBox="1"/>
          <p:nvPr/>
        </p:nvSpPr>
        <p:spPr>
          <a:xfrm>
            <a:off x="1791648" y="782989"/>
            <a:ext cx="2780352" cy="2077403"/>
          </a:xfrm>
          <a:prstGeom prst="wedgeEllipseCallout">
            <a:avLst/>
          </a:prstGeom>
          <a:solidFill>
            <a:schemeClr val="bg1"/>
          </a:solidFill>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ctr">
              <a:defRPr b="1">
                <a:latin typeface="Roboto Condensed" panose="02000000000000000000" pitchFamily="2" charset="0"/>
              </a:defRPr>
            </a:lvl1pPr>
          </a:lstStyle>
          <a:p>
            <a:r>
              <a:rPr lang="en-GB" dirty="0"/>
              <a:t>Think of some successful leaders from your favourite sport – what made them so effective?</a:t>
            </a:r>
          </a:p>
        </p:txBody>
      </p:sp>
      <p:sp>
        <p:nvSpPr>
          <p:cNvPr id="8" name="TextBox 7"/>
          <p:cNvSpPr txBox="1"/>
          <p:nvPr/>
        </p:nvSpPr>
        <p:spPr>
          <a:xfrm>
            <a:off x="1791648" y="3501008"/>
            <a:ext cx="3068384" cy="2466915"/>
          </a:xfrm>
          <a:prstGeom prst="wedgeEllipseCallout">
            <a:avLst/>
          </a:prstGeom>
          <a:solidFill>
            <a:schemeClr val="bg1"/>
          </a:solidFill>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ctr">
              <a:defRPr b="1">
                <a:latin typeface="Roboto Condensed" panose="02000000000000000000" pitchFamily="2" charset="0"/>
              </a:defRPr>
            </a:lvl1pPr>
          </a:lstStyle>
          <a:p>
            <a:r>
              <a:rPr lang="en-GB" dirty="0"/>
              <a:t>Why would the required and preferred </a:t>
            </a:r>
            <a:r>
              <a:rPr lang="en-GB" dirty="0" smtClean="0"/>
              <a:t>leadership </a:t>
            </a:r>
            <a:r>
              <a:rPr lang="en-GB" dirty="0"/>
              <a:t>behaviours be different in different situations?</a:t>
            </a:r>
          </a:p>
        </p:txBody>
      </p:sp>
      <p:grpSp>
        <p:nvGrpSpPr>
          <p:cNvPr id="10" name="Group 9"/>
          <p:cNvGrpSpPr/>
          <p:nvPr/>
        </p:nvGrpSpPr>
        <p:grpSpPr>
          <a:xfrm>
            <a:off x="0" y="-20326"/>
            <a:ext cx="9144000" cy="564402"/>
            <a:chOff x="0" y="-20326"/>
            <a:chExt cx="9144000" cy="564402"/>
          </a:xfrm>
        </p:grpSpPr>
        <p:sp>
          <p:nvSpPr>
            <p:cNvPr id="11" name="Rectangle 10"/>
            <p:cNvSpPr/>
            <p:nvPr/>
          </p:nvSpPr>
          <p:spPr>
            <a:xfrm>
              <a:off x="0" y="-20326"/>
              <a:ext cx="9144000" cy="46396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oboto Condensed" panose="02000000000000000000" pitchFamily="2" charset="0"/>
              </a:endParaRPr>
            </a:p>
          </p:txBody>
        </p:sp>
        <p:sp>
          <p:nvSpPr>
            <p:cNvPr id="12" name="Title 1"/>
            <p:cNvSpPr txBox="1">
              <a:spLocks/>
            </p:cNvSpPr>
            <p:nvPr/>
          </p:nvSpPr>
          <p:spPr>
            <a:xfrm>
              <a:off x="6156176" y="44624"/>
              <a:ext cx="2844316" cy="49945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GB" sz="1800" dirty="0" smtClean="0">
                  <a:solidFill>
                    <a:schemeClr val="bg1"/>
                  </a:solidFill>
                  <a:latin typeface="Roboto Condensed" panose="02000000000000000000" pitchFamily="2" charset="0"/>
                  <a:ea typeface="Roboto Condensed" panose="02000000000000000000" pitchFamily="2" charset="0"/>
                  <a:cs typeface="Lato Medium" panose="020F0502020204030203" pitchFamily="34" charset="0"/>
                </a:rPr>
                <a:t>Leadership</a:t>
              </a:r>
              <a:endParaRPr lang="en-GB" sz="1800" dirty="0">
                <a:solidFill>
                  <a:schemeClr val="bg1"/>
                </a:solidFill>
                <a:latin typeface="Roboto Condensed" panose="02000000000000000000" pitchFamily="2" charset="0"/>
                <a:ea typeface="Roboto Condensed" panose="02000000000000000000" pitchFamily="2" charset="0"/>
                <a:cs typeface="Lato Medium" panose="020F0502020204030203" pitchFamily="34" charset="0"/>
              </a:endParaRPr>
            </a:p>
          </p:txBody>
        </p:sp>
      </p:grpSp>
      <p:grpSp>
        <p:nvGrpSpPr>
          <p:cNvPr id="14" name="Group 13"/>
          <p:cNvGrpSpPr/>
          <p:nvPr/>
        </p:nvGrpSpPr>
        <p:grpSpPr>
          <a:xfrm>
            <a:off x="122834" y="-27011"/>
            <a:ext cx="936104" cy="1620000"/>
            <a:chOff x="122834" y="-12676"/>
            <a:chExt cx="936104" cy="1620000"/>
          </a:xfrm>
        </p:grpSpPr>
        <p:sp>
          <p:nvSpPr>
            <p:cNvPr id="15" name="TextBox 14">
              <a:hlinkClick r:id="" action="ppaction://noaction"/>
            </p:cNvPr>
            <p:cNvSpPr txBox="1"/>
            <p:nvPr/>
          </p:nvSpPr>
          <p:spPr>
            <a:xfrm>
              <a:off x="179512" y="-12676"/>
              <a:ext cx="822748" cy="1620000"/>
            </a:xfrm>
            <a:prstGeom prst="rect">
              <a:avLst/>
            </a:prstGeom>
            <a:solidFill>
              <a:schemeClr val="accent2"/>
            </a:solidFill>
            <a:ln>
              <a:noFill/>
            </a:ln>
            <a:effectLst/>
          </p:spPr>
          <p:txBody>
            <a:bodyPr wrap="square" rtlCol="0">
              <a:spAutoFit/>
            </a:bodyPr>
            <a:lstStyle/>
            <a:p>
              <a:pPr algn="r"/>
              <a:endParaRPr lang="en-GB" dirty="0">
                <a:solidFill>
                  <a:schemeClr val="bg1"/>
                </a:solidFill>
                <a:latin typeface="Roboto Condensed" panose="02000000000000000000" pitchFamily="2" charset="0"/>
                <a:ea typeface="Roboto Condensed" panose="02000000000000000000" pitchFamily="2" charset="0"/>
                <a:cs typeface="Aharoni" pitchFamily="2" charset="-79"/>
              </a:endParaRPr>
            </a:p>
          </p:txBody>
        </p:sp>
        <p:sp>
          <p:nvSpPr>
            <p:cNvPr id="16" name="Title 1"/>
            <p:cNvSpPr txBox="1">
              <a:spLocks/>
            </p:cNvSpPr>
            <p:nvPr/>
          </p:nvSpPr>
          <p:spPr>
            <a:xfrm>
              <a:off x="122834" y="1225972"/>
              <a:ext cx="936104" cy="35543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800" dirty="0" smtClean="0">
                  <a:solidFill>
                    <a:schemeClr val="bg1"/>
                  </a:solidFill>
                  <a:latin typeface="Roboto Condensed" panose="02000000000000000000" pitchFamily="2" charset="0"/>
                  <a:ea typeface="Roboto Condensed" panose="02000000000000000000" pitchFamily="2" charset="0"/>
                  <a:cs typeface="Lato Medium" panose="020F0502020204030203" pitchFamily="34" charset="0"/>
                </a:rPr>
                <a:t>Discuss</a:t>
              </a:r>
              <a:endParaRPr lang="en-GB" sz="1800" dirty="0">
                <a:solidFill>
                  <a:schemeClr val="bg1"/>
                </a:solidFill>
                <a:latin typeface="Roboto Condensed" panose="02000000000000000000" pitchFamily="2" charset="0"/>
                <a:ea typeface="Roboto Condensed" panose="02000000000000000000" pitchFamily="2" charset="0"/>
                <a:cs typeface="Lato Medium" panose="020F0502020204030203" pitchFamily="34" charset="0"/>
              </a:endParaRPr>
            </a:p>
          </p:txBody>
        </p:sp>
      </p:grpSp>
      <p:grpSp>
        <p:nvGrpSpPr>
          <p:cNvPr id="19" name="Group 18"/>
          <p:cNvGrpSpPr>
            <a:grpSpLocks/>
          </p:cNvGrpSpPr>
          <p:nvPr/>
        </p:nvGrpSpPr>
        <p:grpSpPr bwMode="auto">
          <a:xfrm>
            <a:off x="624645" y="-20326"/>
            <a:ext cx="8540750" cy="6940550"/>
            <a:chOff x="583271" y="42867"/>
            <a:chExt cx="9232725" cy="7502525"/>
          </a:xfrm>
        </p:grpSpPr>
        <p:sp>
          <p:nvSpPr>
            <p:cNvPr id="20" name="Rectangle 19"/>
            <p:cNvSpPr>
              <a:spLocks noChangeArrowheads="1"/>
            </p:cNvSpPr>
            <p:nvPr/>
          </p:nvSpPr>
          <p:spPr bwMode="auto">
            <a:xfrm>
              <a:off x="5558303" y="42867"/>
              <a:ext cx="4257693" cy="7502525"/>
            </a:xfrm>
            <a:prstGeom prst="rect">
              <a:avLst/>
            </a:prstGeom>
            <a:solidFill>
              <a:srgbClr val="FFFFFF"/>
            </a:solidFill>
            <a:ln>
              <a:noFill/>
            </a:ln>
            <a:effectLst>
              <a:outerShdw dist="76200" dir="10800000" algn="ctr" rotWithShape="0">
                <a:srgbClr val="969696">
                  <a:alpha val="6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upright="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defRPr/>
              </a:pPr>
              <a:endParaRPr lang="en-GB" sz="1800" kern="0">
                <a:solidFill>
                  <a:sysClr val="windowText" lastClr="000000"/>
                </a:solidFill>
              </a:endParaRPr>
            </a:p>
          </p:txBody>
        </p:sp>
        <p:sp>
          <p:nvSpPr>
            <p:cNvPr id="21" name="Text Box 15"/>
            <p:cNvSpPr txBox="1">
              <a:spLocks noChangeArrowheads="1"/>
            </p:cNvSpPr>
            <p:nvPr/>
          </p:nvSpPr>
          <p:spPr bwMode="auto">
            <a:xfrm>
              <a:off x="6141784" y="375779"/>
              <a:ext cx="1106897" cy="66170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 upright="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defRPr/>
              </a:pPr>
              <a:r>
                <a:rPr lang="en-GB" sz="5000" kern="0" dirty="0">
                  <a:solidFill>
                    <a:srgbClr val="999999"/>
                  </a:solidFill>
                  <a:latin typeface="Century Gothic" panose="020B0502020202020204" pitchFamily="34" charset="0"/>
                  <a:ea typeface="Calibri" panose="020F0502020204030204" pitchFamily="34" charset="0"/>
                </a:rPr>
                <a:t>INSPECTION COPY</a:t>
              </a:r>
              <a:endParaRPr lang="en-GB" sz="1100" kern="0" dirty="0">
                <a:solidFill>
                  <a:srgbClr val="000000"/>
                </a:solidFill>
                <a:latin typeface="Calibri" panose="020F0502020204030204" pitchFamily="34" charset="0"/>
                <a:ea typeface="Calibri" panose="020F0502020204030204" pitchFamily="34" charset="0"/>
              </a:endParaRP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79781" y="5411143"/>
              <a:ext cx="1132764" cy="106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17"/>
            <p:cNvSpPr txBox="1">
              <a:spLocks noChangeArrowheads="1"/>
            </p:cNvSpPr>
            <p:nvPr/>
          </p:nvSpPr>
          <p:spPr bwMode="auto">
            <a:xfrm>
              <a:off x="7430589" y="4782568"/>
              <a:ext cx="1431244" cy="634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defRPr/>
              </a:pPr>
              <a:r>
                <a:rPr lang="en-GB" sz="1500" b="1" kern="0" dirty="0">
                  <a:solidFill>
                    <a:sysClr val="windowText" lastClr="000000"/>
                  </a:solidFill>
                  <a:latin typeface="Century Gothic" panose="020B0502020202020204" pitchFamily="34" charset="0"/>
                  <a:ea typeface="Times New Roman" panose="02020603050405020304" pitchFamily="18" charset="0"/>
                  <a:cs typeface="Times New Roman" panose="02020603050405020304" pitchFamily="18" charset="0"/>
                </a:rPr>
                <a:t>COPYRIGHT</a:t>
              </a:r>
              <a:endParaRPr lang="en-GB" sz="1100" kern="0" dirty="0">
                <a:solidFill>
                  <a:sysClr val="windowText" lastClr="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r>
                <a:rPr lang="en-GB" sz="1500" b="1" kern="0" dirty="0">
                  <a:solidFill>
                    <a:sysClr val="windowText" lastClr="000000"/>
                  </a:solidFill>
                  <a:latin typeface="Century Gothic" panose="020B0502020202020204" pitchFamily="34" charset="0"/>
                  <a:ea typeface="Times New Roman" panose="02020603050405020304" pitchFamily="18" charset="0"/>
                  <a:cs typeface="Times New Roman" panose="02020603050405020304" pitchFamily="18" charset="0"/>
                </a:rPr>
                <a:t>PROTECTED</a:t>
              </a:r>
              <a:endParaRPr lang="en-GB" sz="1100" kern="0" dirty="0">
                <a:solidFill>
                  <a:sysClr val="windowText" lastClr="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r>
                <a:rPr lang="en-GB" sz="1500" b="1" kern="0" dirty="0">
                  <a:solidFill>
                    <a:srgbClr val="000000"/>
                  </a:solidFill>
                  <a:latin typeface="Century Gothic" panose="020B0502020202020204" pitchFamily="34" charset="0"/>
                  <a:ea typeface="Calibri" panose="020F0502020204030204" pitchFamily="34" charset="0"/>
                </a:rPr>
                <a:t> </a:t>
              </a:r>
              <a:endParaRPr lang="en-GB" sz="1100" kern="0" dirty="0">
                <a:solidFill>
                  <a:srgbClr val="000000"/>
                </a:solidFill>
                <a:latin typeface="Calibri" panose="020F0502020204030204" pitchFamily="34" charset="0"/>
                <a:ea typeface="Calibri" panose="020F0502020204030204" pitchFamily="34" charset="0"/>
              </a:endParaRPr>
            </a:p>
          </p:txBody>
        </p:sp>
        <p:pic>
          <p:nvPicPr>
            <p:cNvPr id="24" name="Picture 23" descr="sample_front"/>
            <p:cNvPicPr>
              <a:picLocks noChangeAspect="1"/>
            </p:cNvPicPr>
            <p:nvPr/>
          </p:nvPicPr>
          <p:blipFill>
            <a:blip r:embed="rId6">
              <a:extLst>
                <a:ext uri="{28A0092B-C50C-407E-A947-70E740481C1C}">
                  <a14:useLocalDpi xmlns:a14="http://schemas.microsoft.com/office/drawing/2010/main" val="0"/>
                </a:ext>
              </a:extLst>
            </a:blip>
            <a:srcRect l="19519" t="36943" r="19749" b="41377"/>
            <a:stretch>
              <a:fillRect/>
            </a:stretch>
          </p:blipFill>
          <p:spPr bwMode="auto">
            <a:xfrm>
              <a:off x="583271" y="321972"/>
              <a:ext cx="3887888" cy="196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sample_front"/>
            <p:cNvPicPr>
              <a:picLocks noChangeAspect="1"/>
            </p:cNvPicPr>
            <p:nvPr/>
          </p:nvPicPr>
          <p:blipFill>
            <a:blip r:embed="rId6">
              <a:extLst>
                <a:ext uri="{28A0092B-C50C-407E-A947-70E740481C1C}">
                  <a14:useLocalDpi xmlns:a14="http://schemas.microsoft.com/office/drawing/2010/main" val="0"/>
                </a:ext>
              </a:extLst>
            </a:blip>
            <a:srcRect l="19519" t="36943" r="19749" b="41377"/>
            <a:stretch>
              <a:fillRect/>
            </a:stretch>
          </p:blipFill>
          <p:spPr bwMode="auto">
            <a:xfrm>
              <a:off x="583271" y="2865190"/>
              <a:ext cx="3887888" cy="196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sample_front"/>
            <p:cNvPicPr>
              <a:picLocks noChangeAspect="1"/>
            </p:cNvPicPr>
            <p:nvPr/>
          </p:nvPicPr>
          <p:blipFill>
            <a:blip r:embed="rId6">
              <a:extLst>
                <a:ext uri="{28A0092B-C50C-407E-A947-70E740481C1C}">
                  <a14:useLocalDpi xmlns:a14="http://schemas.microsoft.com/office/drawing/2010/main" val="0"/>
                </a:ext>
              </a:extLst>
            </a:blip>
            <a:srcRect l="19519" t="36943" r="19749" b="41377"/>
            <a:stretch>
              <a:fillRect/>
            </a:stretch>
          </p:blipFill>
          <p:spPr bwMode="auto">
            <a:xfrm>
              <a:off x="583271" y="5122653"/>
              <a:ext cx="3887888" cy="196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1065242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2981" y="5013176"/>
            <a:ext cx="9156980" cy="1844824"/>
            <a:chOff x="-12981" y="5013176"/>
            <a:chExt cx="9156980" cy="1844824"/>
          </a:xfrm>
        </p:grpSpPr>
        <p:pic>
          <p:nvPicPr>
            <p:cNvPr id="31" name="Picture 30"/>
            <p:cNvPicPr>
              <a:picLocks noChangeAspect="1"/>
            </p:cNvPicPr>
            <p:nvPr/>
          </p:nvPicPr>
          <p:blipFill rotWithShape="1">
            <a:blip r:embed="rId4" cstate="print">
              <a:extLst>
                <a:ext uri="{28A0092B-C50C-407E-A947-70E740481C1C}">
                  <a14:useLocalDpi xmlns:a14="http://schemas.microsoft.com/office/drawing/2010/main" val="0"/>
                </a:ext>
              </a:extLst>
            </a:blip>
            <a:srcRect l="10937" t="73107" r="192"/>
            <a:stretch/>
          </p:blipFill>
          <p:spPr>
            <a:xfrm>
              <a:off x="-12981" y="5013176"/>
              <a:ext cx="9156980" cy="1844824"/>
            </a:xfrm>
            <a:prstGeom prst="rect">
              <a:avLst/>
            </a:prstGeom>
          </p:spPr>
        </p:pic>
        <p:sp>
          <p:nvSpPr>
            <p:cNvPr id="32" name="Rectangle 31"/>
            <p:cNvSpPr/>
            <p:nvPr/>
          </p:nvSpPr>
          <p:spPr>
            <a:xfrm rot="10800000" flipV="1">
              <a:off x="1" y="5014641"/>
              <a:ext cx="9143998" cy="1843359"/>
            </a:xfrm>
            <a:prstGeom prst="rect">
              <a:avLst/>
            </a:prstGeom>
            <a:gradFill flip="none" rotWithShape="1">
              <a:gsLst>
                <a:gs pos="4000">
                  <a:schemeClr val="accent5">
                    <a:lumMod val="0"/>
                    <a:lumOff val="100000"/>
                  </a:schemeClr>
                </a:gs>
                <a:gs pos="100000">
                  <a:schemeClr val="bg1">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oboto Condensed" panose="02000000000000000000" pitchFamily="2" charset="0"/>
              </a:endParaRPr>
            </a:p>
          </p:txBody>
        </p:sp>
      </p:grpSp>
      <p:sp>
        <p:nvSpPr>
          <p:cNvPr id="8" name="TextBox 7"/>
          <p:cNvSpPr txBox="1"/>
          <p:nvPr/>
        </p:nvSpPr>
        <p:spPr>
          <a:xfrm>
            <a:off x="1115616" y="1084941"/>
            <a:ext cx="7776864" cy="923330"/>
          </a:xfrm>
          <a:prstGeom prst="rect">
            <a:avLst/>
          </a:prstGeom>
          <a:noFill/>
        </p:spPr>
        <p:txBody>
          <a:bodyPr wrap="square" rtlCol="0">
            <a:spAutoFit/>
          </a:bodyPr>
          <a:lstStyle/>
          <a:p>
            <a:r>
              <a:rPr lang="en-GB" dirty="0" smtClean="0">
                <a:latin typeface="Roboto Condensed" panose="02000000000000000000" pitchFamily="2" charset="0"/>
              </a:rPr>
              <a:t>Indicate whether the following characteristics are most related to autocratic, democratic or laissez-faire leaders by placing an A, a D or an L next to each characteristic.</a:t>
            </a:r>
            <a:endParaRPr lang="en-GB" dirty="0">
              <a:latin typeface="Roboto Condensed" panose="02000000000000000000" pitchFamily="2" charset="0"/>
            </a:endParaRPr>
          </a:p>
        </p:txBody>
      </p:sp>
      <p:sp>
        <p:nvSpPr>
          <p:cNvPr id="9" name="3"/>
          <p:cNvSpPr txBox="1"/>
          <p:nvPr/>
        </p:nvSpPr>
        <p:spPr>
          <a:xfrm>
            <a:off x="795273" y="2462218"/>
            <a:ext cx="4212000" cy="369332"/>
          </a:xfrm>
          <a:prstGeom prst="rect">
            <a:avLst/>
          </a:prstGeom>
          <a:solidFill>
            <a:schemeClr val="accent6">
              <a:lumMod val="60000"/>
              <a:lumOff val="40000"/>
            </a:schemeClr>
          </a:solidFill>
          <a:ln>
            <a:noFill/>
          </a:ln>
          <a:effectLst/>
        </p:spPr>
        <p:txBody>
          <a:bodyPr wrap="square" rtlCol="0" anchor="ctr">
            <a:spAutoFit/>
          </a:bodyPr>
          <a:lstStyle>
            <a:defPPr>
              <a:defRPr lang="en-US"/>
            </a:defPPr>
            <a:lvl1pPr algn="r">
              <a:defRPr>
                <a:solidFill>
                  <a:schemeClr val="bg1"/>
                </a:solidFill>
                <a:latin typeface="Roboto Condensed" panose="02000000000000000000" pitchFamily="2" charset="0"/>
                <a:ea typeface="Roboto Condensed" panose="02000000000000000000" pitchFamily="2" charset="0"/>
                <a:cs typeface="Aharoni" pitchFamily="2" charset="-79"/>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a:r>
              <a:rPr lang="en-GB" dirty="0">
                <a:solidFill>
                  <a:schemeClr val="tx1"/>
                </a:solidFill>
              </a:rPr>
              <a:t>Encourages </a:t>
            </a:r>
            <a:r>
              <a:rPr lang="en-GB" dirty="0" smtClean="0">
                <a:solidFill>
                  <a:schemeClr val="tx1"/>
                </a:solidFill>
              </a:rPr>
              <a:t>problem-solving</a:t>
            </a:r>
            <a:endParaRPr lang="en-GB" dirty="0">
              <a:solidFill>
                <a:schemeClr val="tx1"/>
              </a:solidFill>
            </a:endParaRPr>
          </a:p>
        </p:txBody>
      </p:sp>
      <p:sp>
        <p:nvSpPr>
          <p:cNvPr id="10" name="TextBox 9"/>
          <p:cNvSpPr txBox="1"/>
          <p:nvPr/>
        </p:nvSpPr>
        <p:spPr>
          <a:xfrm>
            <a:off x="5260333" y="2437455"/>
            <a:ext cx="504056" cy="389513"/>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lgn="ctr"/>
            <a:r>
              <a:rPr lang="en-GB" dirty="0" smtClean="0">
                <a:solidFill>
                  <a:schemeClr val="bg1"/>
                </a:solidFill>
                <a:latin typeface="Roboto Condensed" panose="02000000000000000000" pitchFamily="2" charset="0"/>
              </a:rPr>
              <a:t>L</a:t>
            </a:r>
            <a:endParaRPr lang="en-GB" dirty="0">
              <a:solidFill>
                <a:schemeClr val="bg1"/>
              </a:solidFill>
              <a:latin typeface="Roboto Condensed" panose="02000000000000000000" pitchFamily="2" charset="0"/>
            </a:endParaRPr>
          </a:p>
        </p:txBody>
      </p:sp>
      <p:sp>
        <p:nvSpPr>
          <p:cNvPr id="11" name="3"/>
          <p:cNvSpPr txBox="1"/>
          <p:nvPr/>
        </p:nvSpPr>
        <p:spPr>
          <a:xfrm>
            <a:off x="795273" y="3006449"/>
            <a:ext cx="4212000" cy="369332"/>
          </a:xfrm>
          <a:prstGeom prst="rect">
            <a:avLst/>
          </a:prstGeom>
          <a:solidFill>
            <a:schemeClr val="accent6">
              <a:lumMod val="60000"/>
              <a:lumOff val="40000"/>
            </a:schemeClr>
          </a:solidFill>
          <a:ln>
            <a:noFill/>
          </a:ln>
          <a:effectLst/>
        </p:spPr>
        <p:txBody>
          <a:bodyPr wrap="square" rtlCol="0" anchor="ctr">
            <a:spAutoFit/>
          </a:bodyPr>
          <a:lstStyle>
            <a:defPPr>
              <a:defRPr lang="en-US"/>
            </a:defPPr>
            <a:lvl1pPr>
              <a:defRPr>
                <a:solidFill>
                  <a:schemeClr val="tx1"/>
                </a:solidFill>
                <a:latin typeface="Roboto Condensed" panose="02000000000000000000" pitchFamily="2" charset="0"/>
                <a:ea typeface="Roboto Condensed" panose="02000000000000000000" pitchFamily="2" charset="0"/>
                <a:cs typeface="Aharoni" pitchFamily="2" charset="-79"/>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GB" dirty="0"/>
              <a:t>Not approachable</a:t>
            </a:r>
          </a:p>
        </p:txBody>
      </p:sp>
      <p:sp>
        <p:nvSpPr>
          <p:cNvPr id="13" name="TextBox 12"/>
          <p:cNvSpPr txBox="1"/>
          <p:nvPr/>
        </p:nvSpPr>
        <p:spPr>
          <a:xfrm>
            <a:off x="5260333" y="2981686"/>
            <a:ext cx="504056" cy="389513"/>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lgn="ctr"/>
            <a:r>
              <a:rPr lang="en-GB" dirty="0" smtClean="0">
                <a:solidFill>
                  <a:schemeClr val="bg1"/>
                </a:solidFill>
                <a:latin typeface="Roboto Condensed" panose="02000000000000000000" pitchFamily="2" charset="0"/>
              </a:rPr>
              <a:t>A</a:t>
            </a:r>
            <a:endParaRPr lang="en-GB" dirty="0">
              <a:solidFill>
                <a:schemeClr val="bg1"/>
              </a:solidFill>
              <a:latin typeface="Roboto Condensed" panose="02000000000000000000" pitchFamily="2" charset="0"/>
            </a:endParaRPr>
          </a:p>
        </p:txBody>
      </p:sp>
      <p:sp>
        <p:nvSpPr>
          <p:cNvPr id="14" name="3"/>
          <p:cNvSpPr txBox="1"/>
          <p:nvPr/>
        </p:nvSpPr>
        <p:spPr>
          <a:xfrm>
            <a:off x="795273" y="3550680"/>
            <a:ext cx="4212000" cy="369332"/>
          </a:xfrm>
          <a:prstGeom prst="rect">
            <a:avLst/>
          </a:prstGeom>
          <a:solidFill>
            <a:schemeClr val="accent6">
              <a:lumMod val="60000"/>
              <a:lumOff val="40000"/>
            </a:schemeClr>
          </a:solidFill>
          <a:ln>
            <a:noFill/>
          </a:ln>
          <a:effectLst/>
        </p:spPr>
        <p:txBody>
          <a:bodyPr wrap="square" rtlCol="0" anchor="ctr">
            <a:spAutoFit/>
          </a:bodyPr>
          <a:lstStyle>
            <a:defPPr>
              <a:defRPr lang="en-US"/>
            </a:defPPr>
            <a:lvl1pPr>
              <a:defRPr>
                <a:solidFill>
                  <a:schemeClr val="tx1"/>
                </a:solidFill>
                <a:latin typeface="Roboto Condensed" panose="02000000000000000000" pitchFamily="2" charset="0"/>
                <a:ea typeface="Roboto Condensed" panose="02000000000000000000" pitchFamily="2" charset="0"/>
                <a:cs typeface="Aharoni" pitchFamily="2" charset="-79"/>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GB" dirty="0"/>
              <a:t>Personable approach</a:t>
            </a:r>
          </a:p>
        </p:txBody>
      </p:sp>
      <p:sp>
        <p:nvSpPr>
          <p:cNvPr id="15" name="TextBox 14"/>
          <p:cNvSpPr txBox="1"/>
          <p:nvPr/>
        </p:nvSpPr>
        <p:spPr>
          <a:xfrm>
            <a:off x="5260333" y="3525917"/>
            <a:ext cx="504056" cy="389513"/>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lgn="ctr"/>
            <a:r>
              <a:rPr lang="en-GB" dirty="0" smtClean="0">
                <a:solidFill>
                  <a:schemeClr val="bg1"/>
                </a:solidFill>
                <a:latin typeface="Roboto Condensed" panose="02000000000000000000" pitchFamily="2" charset="0"/>
              </a:rPr>
              <a:t>D</a:t>
            </a:r>
            <a:endParaRPr lang="en-GB" dirty="0">
              <a:solidFill>
                <a:schemeClr val="bg1"/>
              </a:solidFill>
              <a:latin typeface="Roboto Condensed" panose="02000000000000000000" pitchFamily="2" charset="0"/>
            </a:endParaRPr>
          </a:p>
        </p:txBody>
      </p:sp>
      <p:sp>
        <p:nvSpPr>
          <p:cNvPr id="16" name="3"/>
          <p:cNvSpPr txBox="1"/>
          <p:nvPr/>
        </p:nvSpPr>
        <p:spPr>
          <a:xfrm>
            <a:off x="795273" y="4094911"/>
            <a:ext cx="4212000" cy="369332"/>
          </a:xfrm>
          <a:prstGeom prst="rect">
            <a:avLst/>
          </a:prstGeom>
          <a:solidFill>
            <a:schemeClr val="accent6">
              <a:lumMod val="60000"/>
              <a:lumOff val="40000"/>
            </a:schemeClr>
          </a:solidFill>
          <a:ln>
            <a:noFill/>
          </a:ln>
          <a:effectLst/>
        </p:spPr>
        <p:txBody>
          <a:bodyPr wrap="square" rtlCol="0" anchor="ctr">
            <a:spAutoFit/>
          </a:bodyPr>
          <a:lstStyle>
            <a:defPPr>
              <a:defRPr lang="en-US"/>
            </a:defPPr>
            <a:lvl1pPr>
              <a:defRPr>
                <a:solidFill>
                  <a:schemeClr val="tx1"/>
                </a:solidFill>
                <a:latin typeface="Roboto Condensed" panose="02000000000000000000" pitchFamily="2" charset="0"/>
                <a:ea typeface="Roboto Condensed" panose="02000000000000000000" pitchFamily="2" charset="0"/>
                <a:cs typeface="Aharoni" pitchFamily="2" charset="-79"/>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GB" dirty="0"/>
              <a:t>Builds personal relationships</a:t>
            </a:r>
          </a:p>
        </p:txBody>
      </p:sp>
      <p:sp>
        <p:nvSpPr>
          <p:cNvPr id="17" name="TextBox 16"/>
          <p:cNvSpPr txBox="1"/>
          <p:nvPr/>
        </p:nvSpPr>
        <p:spPr>
          <a:xfrm>
            <a:off x="5260333" y="4070148"/>
            <a:ext cx="504056" cy="389513"/>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lgn="ctr"/>
            <a:r>
              <a:rPr lang="en-GB" dirty="0" smtClean="0">
                <a:solidFill>
                  <a:schemeClr val="bg1"/>
                </a:solidFill>
                <a:latin typeface="Roboto Condensed" panose="02000000000000000000" pitchFamily="2" charset="0"/>
              </a:rPr>
              <a:t>D</a:t>
            </a:r>
            <a:endParaRPr lang="en-GB" dirty="0">
              <a:solidFill>
                <a:schemeClr val="bg1"/>
              </a:solidFill>
              <a:latin typeface="Roboto Condensed" panose="02000000000000000000" pitchFamily="2" charset="0"/>
            </a:endParaRPr>
          </a:p>
        </p:txBody>
      </p:sp>
      <p:sp>
        <p:nvSpPr>
          <p:cNvPr id="18" name="3"/>
          <p:cNvSpPr txBox="1"/>
          <p:nvPr/>
        </p:nvSpPr>
        <p:spPr>
          <a:xfrm>
            <a:off x="795273" y="4639142"/>
            <a:ext cx="4212000" cy="369332"/>
          </a:xfrm>
          <a:prstGeom prst="rect">
            <a:avLst/>
          </a:prstGeom>
          <a:solidFill>
            <a:schemeClr val="accent6">
              <a:lumMod val="60000"/>
              <a:lumOff val="40000"/>
            </a:schemeClr>
          </a:solidFill>
          <a:ln>
            <a:noFill/>
          </a:ln>
          <a:effectLst/>
        </p:spPr>
        <p:txBody>
          <a:bodyPr wrap="square" rtlCol="0" anchor="ctr">
            <a:spAutoFit/>
          </a:bodyPr>
          <a:lstStyle>
            <a:defPPr>
              <a:defRPr lang="en-US"/>
            </a:defPPr>
            <a:lvl1pPr>
              <a:defRPr>
                <a:solidFill>
                  <a:schemeClr val="tx1"/>
                </a:solidFill>
                <a:latin typeface="Roboto Condensed" panose="02000000000000000000" pitchFamily="2" charset="0"/>
                <a:ea typeface="Roboto Condensed" panose="02000000000000000000" pitchFamily="2" charset="0"/>
                <a:cs typeface="Aharoni" pitchFamily="2" charset="-79"/>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GB" dirty="0"/>
              <a:t>Very controlling</a:t>
            </a:r>
          </a:p>
        </p:txBody>
      </p:sp>
      <p:sp>
        <p:nvSpPr>
          <p:cNvPr id="19" name="TextBox 18"/>
          <p:cNvSpPr txBox="1"/>
          <p:nvPr/>
        </p:nvSpPr>
        <p:spPr>
          <a:xfrm>
            <a:off x="5260333" y="4614379"/>
            <a:ext cx="504056" cy="389513"/>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lgn="ctr"/>
            <a:r>
              <a:rPr lang="en-GB" dirty="0" smtClean="0">
                <a:solidFill>
                  <a:schemeClr val="bg1"/>
                </a:solidFill>
                <a:latin typeface="Roboto Condensed" panose="02000000000000000000" pitchFamily="2" charset="0"/>
              </a:rPr>
              <a:t>A</a:t>
            </a:r>
            <a:endParaRPr lang="en-GB" dirty="0">
              <a:solidFill>
                <a:schemeClr val="bg1"/>
              </a:solidFill>
              <a:latin typeface="Roboto Condensed" panose="02000000000000000000" pitchFamily="2" charset="0"/>
            </a:endParaRPr>
          </a:p>
        </p:txBody>
      </p:sp>
      <p:sp>
        <p:nvSpPr>
          <p:cNvPr id="20" name="3"/>
          <p:cNvSpPr txBox="1"/>
          <p:nvPr/>
        </p:nvSpPr>
        <p:spPr>
          <a:xfrm>
            <a:off x="795273" y="5183373"/>
            <a:ext cx="4212000" cy="369332"/>
          </a:xfrm>
          <a:prstGeom prst="rect">
            <a:avLst/>
          </a:prstGeom>
          <a:solidFill>
            <a:schemeClr val="accent6">
              <a:lumMod val="60000"/>
              <a:lumOff val="40000"/>
            </a:schemeClr>
          </a:solidFill>
          <a:ln>
            <a:noFill/>
          </a:ln>
          <a:effectLst/>
        </p:spPr>
        <p:txBody>
          <a:bodyPr wrap="square" rtlCol="0" anchor="ctr">
            <a:spAutoFit/>
          </a:bodyPr>
          <a:lstStyle>
            <a:defPPr>
              <a:defRPr lang="en-US"/>
            </a:defPPr>
            <a:lvl1pPr>
              <a:defRPr>
                <a:solidFill>
                  <a:schemeClr val="tx1"/>
                </a:solidFill>
                <a:latin typeface="Roboto Condensed" panose="02000000000000000000" pitchFamily="2" charset="0"/>
                <a:ea typeface="Roboto Condensed" panose="02000000000000000000" pitchFamily="2" charset="0"/>
                <a:cs typeface="Aharoni" pitchFamily="2" charset="-79"/>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GB" dirty="0"/>
              <a:t>Open to input</a:t>
            </a:r>
          </a:p>
        </p:txBody>
      </p:sp>
      <p:sp>
        <p:nvSpPr>
          <p:cNvPr id="21" name="TextBox 20"/>
          <p:cNvSpPr txBox="1"/>
          <p:nvPr/>
        </p:nvSpPr>
        <p:spPr>
          <a:xfrm>
            <a:off x="5260333" y="5158610"/>
            <a:ext cx="504056" cy="389513"/>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lgn="ctr"/>
            <a:r>
              <a:rPr lang="en-GB" dirty="0" smtClean="0">
                <a:solidFill>
                  <a:schemeClr val="bg1"/>
                </a:solidFill>
                <a:latin typeface="Roboto Condensed" panose="02000000000000000000" pitchFamily="2" charset="0"/>
              </a:rPr>
              <a:t>D</a:t>
            </a:r>
            <a:endParaRPr lang="en-GB" dirty="0">
              <a:solidFill>
                <a:schemeClr val="bg1"/>
              </a:solidFill>
              <a:latin typeface="Roboto Condensed" panose="02000000000000000000" pitchFamily="2" charset="0"/>
            </a:endParaRPr>
          </a:p>
        </p:txBody>
      </p:sp>
      <p:sp>
        <p:nvSpPr>
          <p:cNvPr id="22" name="3"/>
          <p:cNvSpPr txBox="1"/>
          <p:nvPr/>
        </p:nvSpPr>
        <p:spPr>
          <a:xfrm>
            <a:off x="795273" y="5727604"/>
            <a:ext cx="4212000" cy="369332"/>
          </a:xfrm>
          <a:prstGeom prst="rect">
            <a:avLst/>
          </a:prstGeom>
          <a:solidFill>
            <a:schemeClr val="accent6">
              <a:lumMod val="60000"/>
              <a:lumOff val="40000"/>
            </a:schemeClr>
          </a:solidFill>
          <a:ln>
            <a:noFill/>
          </a:ln>
          <a:effectLst/>
        </p:spPr>
        <p:txBody>
          <a:bodyPr wrap="square" rtlCol="0" anchor="ctr">
            <a:spAutoFit/>
          </a:bodyPr>
          <a:lstStyle>
            <a:defPPr>
              <a:defRPr lang="en-US"/>
            </a:defPPr>
            <a:lvl1pPr>
              <a:defRPr>
                <a:solidFill>
                  <a:schemeClr val="tx1"/>
                </a:solidFill>
                <a:latin typeface="Roboto Condensed" panose="02000000000000000000" pitchFamily="2" charset="0"/>
                <a:ea typeface="Roboto Condensed" panose="02000000000000000000" pitchFamily="2" charset="0"/>
                <a:cs typeface="Aharoni" pitchFamily="2" charset="-79"/>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GB" dirty="0"/>
              <a:t>Takes a back seat</a:t>
            </a:r>
          </a:p>
        </p:txBody>
      </p:sp>
      <p:sp>
        <p:nvSpPr>
          <p:cNvPr id="23" name="TextBox 22"/>
          <p:cNvSpPr txBox="1"/>
          <p:nvPr/>
        </p:nvSpPr>
        <p:spPr>
          <a:xfrm>
            <a:off x="5260333" y="5702841"/>
            <a:ext cx="504056" cy="389513"/>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lgn="ctr"/>
            <a:r>
              <a:rPr lang="en-GB" dirty="0" smtClean="0">
                <a:solidFill>
                  <a:schemeClr val="bg1"/>
                </a:solidFill>
                <a:latin typeface="Roboto Condensed" panose="02000000000000000000" pitchFamily="2" charset="0"/>
              </a:rPr>
              <a:t>L</a:t>
            </a:r>
            <a:endParaRPr lang="en-GB" dirty="0">
              <a:solidFill>
                <a:schemeClr val="bg1"/>
              </a:solidFill>
              <a:latin typeface="Roboto Condensed" panose="02000000000000000000" pitchFamily="2" charset="0"/>
            </a:endParaRPr>
          </a:p>
        </p:txBody>
      </p:sp>
      <p:grpSp>
        <p:nvGrpSpPr>
          <p:cNvPr id="24" name="Group 23"/>
          <p:cNvGrpSpPr/>
          <p:nvPr/>
        </p:nvGrpSpPr>
        <p:grpSpPr>
          <a:xfrm>
            <a:off x="6216606" y="2672224"/>
            <a:ext cx="1795032" cy="759530"/>
            <a:chOff x="6221603" y="869144"/>
            <a:chExt cx="2070219" cy="759530"/>
          </a:xfrm>
        </p:grpSpPr>
        <p:sp>
          <p:nvSpPr>
            <p:cNvPr id="25" name="TextBox 24"/>
            <p:cNvSpPr txBox="1"/>
            <p:nvPr/>
          </p:nvSpPr>
          <p:spPr>
            <a:xfrm>
              <a:off x="6841504" y="1066818"/>
              <a:ext cx="1450318" cy="561856"/>
            </a:xfrm>
            <a:prstGeom prst="roundRect">
              <a:avLst/>
            </a:prstGeom>
            <a:solidFill>
              <a:schemeClr val="accent4">
                <a:lumMod val="60000"/>
                <a:lumOff val="40000"/>
              </a:schemeClr>
            </a:solidFill>
            <a:ln w="9525">
              <a:no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defPPr>
                <a:defRPr lang="en-US"/>
              </a:defPPr>
              <a:lvl1pPr algn="ctr">
                <a:defRPr sz="1100" b="1">
                  <a:latin typeface="Roboto Condensed" panose="02000000000000000000" pitchFamily="2" charset="0"/>
                </a:defRPr>
              </a:lvl1pPr>
            </a:lstStyle>
            <a:p>
              <a:r>
                <a:rPr lang="en-GB" dirty="0"/>
                <a:t>Click </a:t>
              </a:r>
              <a:r>
                <a:rPr lang="en-GB" dirty="0" smtClean="0"/>
                <a:t>on each </a:t>
              </a:r>
              <a:r>
                <a:rPr lang="en-GB" dirty="0"/>
                <a:t>characteristic to reveal the </a:t>
              </a:r>
              <a:r>
                <a:rPr lang="en-GB" dirty="0" smtClean="0"/>
                <a:t>answer.</a:t>
              </a:r>
              <a:endParaRPr lang="en-GB" dirty="0"/>
            </a:p>
          </p:txBody>
        </p:sp>
        <p:pic>
          <p:nvPicPr>
            <p:cNvPr id="26" name="Picture 2" descr="http://downloads.clipart.com/109503780.jpg?t=1475587740&amp;h=6f9d4cc7fb4de229cc200b59ce3c75be&amp;u=zigzageduca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158640">
              <a:off x="6394449" y="696298"/>
              <a:ext cx="417957" cy="76364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p:cNvGrpSpPr/>
          <p:nvPr/>
        </p:nvGrpSpPr>
        <p:grpSpPr>
          <a:xfrm>
            <a:off x="0" y="-20326"/>
            <a:ext cx="9144000" cy="564402"/>
            <a:chOff x="0" y="-20326"/>
            <a:chExt cx="9144000" cy="564402"/>
          </a:xfrm>
        </p:grpSpPr>
        <p:sp>
          <p:nvSpPr>
            <p:cNvPr id="28" name="Rectangle 27"/>
            <p:cNvSpPr/>
            <p:nvPr/>
          </p:nvSpPr>
          <p:spPr>
            <a:xfrm>
              <a:off x="0" y="-20326"/>
              <a:ext cx="9144000" cy="46396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oboto Condensed" panose="02000000000000000000" pitchFamily="2" charset="0"/>
              </a:endParaRPr>
            </a:p>
          </p:txBody>
        </p:sp>
        <p:sp>
          <p:nvSpPr>
            <p:cNvPr id="29" name="Title 1"/>
            <p:cNvSpPr txBox="1">
              <a:spLocks/>
            </p:cNvSpPr>
            <p:nvPr/>
          </p:nvSpPr>
          <p:spPr>
            <a:xfrm>
              <a:off x="6156176" y="44624"/>
              <a:ext cx="2844316" cy="49945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GB" sz="1800" dirty="0" smtClean="0">
                  <a:solidFill>
                    <a:schemeClr val="bg1"/>
                  </a:solidFill>
                  <a:latin typeface="Roboto Condensed" panose="02000000000000000000" pitchFamily="2" charset="0"/>
                  <a:ea typeface="Roboto Condensed" panose="02000000000000000000" pitchFamily="2" charset="0"/>
                  <a:cs typeface="Lato Medium" panose="020F0502020204030203" pitchFamily="34" charset="0"/>
                </a:rPr>
                <a:t>Leadership</a:t>
              </a:r>
              <a:endParaRPr lang="en-GB" sz="1800" dirty="0">
                <a:solidFill>
                  <a:schemeClr val="bg1"/>
                </a:solidFill>
                <a:latin typeface="Roboto Condensed" panose="02000000000000000000" pitchFamily="2" charset="0"/>
                <a:ea typeface="Roboto Condensed" panose="02000000000000000000" pitchFamily="2" charset="0"/>
                <a:cs typeface="Lato Medium" panose="020F0502020204030203" pitchFamily="34" charset="0"/>
              </a:endParaRPr>
            </a:p>
          </p:txBody>
        </p:sp>
      </p:grpSp>
      <p:grpSp>
        <p:nvGrpSpPr>
          <p:cNvPr id="33" name="Group 32"/>
          <p:cNvGrpSpPr/>
          <p:nvPr/>
        </p:nvGrpSpPr>
        <p:grpSpPr>
          <a:xfrm>
            <a:off x="122834" y="-27011"/>
            <a:ext cx="936104" cy="1728000"/>
            <a:chOff x="122834" y="-12676"/>
            <a:chExt cx="936104" cy="1728000"/>
          </a:xfrm>
        </p:grpSpPr>
        <p:sp>
          <p:nvSpPr>
            <p:cNvPr id="34" name="TextBox 33">
              <a:hlinkClick r:id="" action="ppaction://noaction"/>
            </p:cNvPr>
            <p:cNvSpPr txBox="1"/>
            <p:nvPr/>
          </p:nvSpPr>
          <p:spPr>
            <a:xfrm>
              <a:off x="179512" y="-12676"/>
              <a:ext cx="822748" cy="1728000"/>
            </a:xfrm>
            <a:prstGeom prst="rect">
              <a:avLst/>
            </a:prstGeom>
            <a:solidFill>
              <a:schemeClr val="accent6">
                <a:lumMod val="60000"/>
                <a:lumOff val="40000"/>
              </a:schemeClr>
            </a:solidFill>
            <a:ln>
              <a:noFill/>
            </a:ln>
            <a:effectLst/>
          </p:spPr>
          <p:txBody>
            <a:bodyPr wrap="square" rtlCol="0">
              <a:spAutoFit/>
            </a:bodyPr>
            <a:lstStyle/>
            <a:p>
              <a:pPr algn="r"/>
              <a:endParaRPr lang="en-GB" dirty="0">
                <a:solidFill>
                  <a:schemeClr val="bg1"/>
                </a:solidFill>
                <a:latin typeface="Roboto Condensed" panose="02000000000000000000" pitchFamily="2" charset="0"/>
                <a:ea typeface="Roboto Condensed" panose="02000000000000000000" pitchFamily="2" charset="0"/>
                <a:cs typeface="Aharoni" pitchFamily="2" charset="-79"/>
              </a:endParaRPr>
            </a:p>
          </p:txBody>
        </p:sp>
        <p:sp>
          <p:nvSpPr>
            <p:cNvPr id="35" name="Title 1"/>
            <p:cNvSpPr txBox="1">
              <a:spLocks/>
            </p:cNvSpPr>
            <p:nvPr/>
          </p:nvSpPr>
          <p:spPr>
            <a:xfrm>
              <a:off x="122834" y="1359707"/>
              <a:ext cx="936104" cy="35543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800" dirty="0">
                  <a:solidFill>
                    <a:schemeClr val="bg1"/>
                  </a:solidFill>
                  <a:latin typeface="Roboto Condensed" panose="02000000000000000000" pitchFamily="2" charset="0"/>
                  <a:ea typeface="Roboto Condensed" panose="02000000000000000000" pitchFamily="2" charset="0"/>
                  <a:cs typeface="Lato Medium" panose="020F0502020204030203" pitchFamily="34" charset="0"/>
                </a:rPr>
                <a:t>A</a:t>
              </a:r>
              <a:r>
                <a:rPr lang="en-GB" sz="1800" dirty="0" smtClean="0">
                  <a:solidFill>
                    <a:schemeClr val="bg1"/>
                  </a:solidFill>
                  <a:latin typeface="Roboto Condensed" panose="02000000000000000000" pitchFamily="2" charset="0"/>
                  <a:ea typeface="Roboto Condensed" panose="02000000000000000000" pitchFamily="2" charset="0"/>
                  <a:cs typeface="Lato Medium" panose="020F0502020204030203" pitchFamily="34" charset="0"/>
                </a:rPr>
                <a:t>ctivity</a:t>
              </a:r>
              <a:endParaRPr lang="en-GB" sz="1800" dirty="0">
                <a:solidFill>
                  <a:schemeClr val="bg1"/>
                </a:solidFill>
                <a:latin typeface="Roboto Condensed" panose="02000000000000000000" pitchFamily="2" charset="0"/>
                <a:ea typeface="Roboto Condensed" panose="02000000000000000000" pitchFamily="2" charset="0"/>
                <a:cs typeface="Lato Medium" panose="020F0502020204030203" pitchFamily="34" charset="0"/>
              </a:endParaRPr>
            </a:p>
          </p:txBody>
        </p:sp>
      </p:grpSp>
    </p:spTree>
    <p:custDataLst>
      <p:tags r:id="rId1"/>
    </p:custDataLst>
    <p:extLst>
      <p:ext uri="{BB962C8B-B14F-4D97-AF65-F5344CB8AC3E}">
        <p14:creationId xmlns:p14="http://schemas.microsoft.com/office/powerpoint/2010/main" val="3373675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500" tmFilter="0, 0; .2, .5; .8, .5; 1, 0"/>
                                        <p:tgtEl>
                                          <p:spTgt spid="24"/>
                                        </p:tgtEl>
                                      </p:cBhvr>
                                    </p:animEffect>
                                    <p:animScale>
                                      <p:cBhvr>
                                        <p:cTn id="15" dur="250" autoRev="1" fill="hold"/>
                                        <p:tgtEl>
                                          <p:spTgt spid="2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anim calcmode="lin" valueType="num">
                                      <p:cBhvr>
                                        <p:cTn id="22" dur="2000" fill="hold"/>
                                        <p:tgtEl>
                                          <p:spTgt spid="10"/>
                                        </p:tgtEl>
                                        <p:attrNameLst>
                                          <p:attrName>ppt_w</p:attrName>
                                        </p:attrNameLst>
                                      </p:cBhvr>
                                      <p:tavLst>
                                        <p:tav tm="0" fmla="#ppt_w*sin(2.5*pi*$)">
                                          <p:val>
                                            <p:fltVal val="0"/>
                                          </p:val>
                                        </p:tav>
                                        <p:tav tm="100000">
                                          <p:val>
                                            <p:fltVal val="1"/>
                                          </p:val>
                                        </p:tav>
                                      </p:tavLst>
                                    </p:anim>
                                    <p:anim calcmode="lin" valueType="num">
                                      <p:cBhvr>
                                        <p:cTn id="23"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9"/>
                  </p:tgtEl>
                </p:cond>
              </p:nextCondLst>
            </p:seq>
            <p:seq concurrent="1" nextAc="seek">
              <p:cTn id="24" restart="whenNotActive" fill="hold" evtFilter="cancelBubble" nodeType="interactiveSeq">
                <p:stCondLst>
                  <p:cond evt="onClick" delay="0">
                    <p:tgtEl>
                      <p:spTgt spid="11"/>
                    </p:tgtEl>
                  </p:cond>
                </p:stCondLst>
                <p:endSync evt="end" delay="0">
                  <p:rtn val="all"/>
                </p:endSync>
                <p:childTnLst>
                  <p:par>
                    <p:cTn id="25" fill="hold">
                      <p:stCondLst>
                        <p:cond delay="0"/>
                      </p:stCondLst>
                      <p:childTnLst>
                        <p:par>
                          <p:cTn id="26" fill="hold">
                            <p:stCondLst>
                              <p:cond delay="0"/>
                            </p:stCondLst>
                            <p:childTnLst>
                              <p:par>
                                <p:cTn id="27" presetID="45"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000"/>
                                        <p:tgtEl>
                                          <p:spTgt spid="13"/>
                                        </p:tgtEl>
                                      </p:cBhvr>
                                    </p:animEffect>
                                    <p:anim calcmode="lin" valueType="num">
                                      <p:cBhvr>
                                        <p:cTn id="30" dur="2000" fill="hold"/>
                                        <p:tgtEl>
                                          <p:spTgt spid="13"/>
                                        </p:tgtEl>
                                        <p:attrNameLst>
                                          <p:attrName>ppt_w</p:attrName>
                                        </p:attrNameLst>
                                      </p:cBhvr>
                                      <p:tavLst>
                                        <p:tav tm="0" fmla="#ppt_w*sin(2.5*pi*$)">
                                          <p:val>
                                            <p:fltVal val="0"/>
                                          </p:val>
                                        </p:tav>
                                        <p:tav tm="100000">
                                          <p:val>
                                            <p:fltVal val="1"/>
                                          </p:val>
                                        </p:tav>
                                      </p:tavLst>
                                    </p:anim>
                                    <p:anim calcmode="lin" valueType="num">
                                      <p:cBhvr>
                                        <p:cTn id="31"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1"/>
                  </p:tgtEl>
                </p:cond>
              </p:nextCondLst>
            </p:seq>
            <p:seq concurrent="1" nextAc="seek">
              <p:cTn id="32" restart="whenNotActive" fill="hold" evtFilter="cancelBubble" nodeType="interactiveSeq">
                <p:stCondLst>
                  <p:cond evt="onClick" delay="0">
                    <p:tgtEl>
                      <p:spTgt spid="14"/>
                    </p:tgtEl>
                  </p:cond>
                </p:stCondLst>
                <p:endSync evt="end" delay="0">
                  <p:rtn val="all"/>
                </p:endSync>
                <p:childTnLst>
                  <p:par>
                    <p:cTn id="33" fill="hold">
                      <p:stCondLst>
                        <p:cond delay="0"/>
                      </p:stCondLst>
                      <p:childTnLst>
                        <p:par>
                          <p:cTn id="34" fill="hold">
                            <p:stCondLst>
                              <p:cond delay="0"/>
                            </p:stCondLst>
                            <p:childTnLst>
                              <p:par>
                                <p:cTn id="35" presetID="45"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2000"/>
                                        <p:tgtEl>
                                          <p:spTgt spid="15"/>
                                        </p:tgtEl>
                                      </p:cBhvr>
                                    </p:animEffect>
                                    <p:anim calcmode="lin" valueType="num">
                                      <p:cBhvr>
                                        <p:cTn id="38" dur="2000" fill="hold"/>
                                        <p:tgtEl>
                                          <p:spTgt spid="15"/>
                                        </p:tgtEl>
                                        <p:attrNameLst>
                                          <p:attrName>ppt_w</p:attrName>
                                        </p:attrNameLst>
                                      </p:cBhvr>
                                      <p:tavLst>
                                        <p:tav tm="0" fmla="#ppt_w*sin(2.5*pi*$)">
                                          <p:val>
                                            <p:fltVal val="0"/>
                                          </p:val>
                                        </p:tav>
                                        <p:tav tm="100000">
                                          <p:val>
                                            <p:fltVal val="1"/>
                                          </p:val>
                                        </p:tav>
                                      </p:tavLst>
                                    </p:anim>
                                    <p:anim calcmode="lin" valueType="num">
                                      <p:cBhvr>
                                        <p:cTn id="39"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4"/>
                  </p:tgtEl>
                </p:cond>
              </p:nextCondLst>
            </p:seq>
            <p:seq concurrent="1" nextAc="seek">
              <p:cTn id="40" restart="whenNotActive" fill="hold" evtFilter="cancelBubble" nodeType="interactiveSeq">
                <p:stCondLst>
                  <p:cond evt="onClick" delay="0">
                    <p:tgtEl>
                      <p:spTgt spid="16"/>
                    </p:tgtEl>
                  </p:cond>
                </p:stCondLst>
                <p:endSync evt="end" delay="0">
                  <p:rtn val="all"/>
                </p:endSync>
                <p:childTnLst>
                  <p:par>
                    <p:cTn id="41" fill="hold">
                      <p:stCondLst>
                        <p:cond delay="0"/>
                      </p:stCondLst>
                      <p:childTnLst>
                        <p:par>
                          <p:cTn id="42" fill="hold">
                            <p:stCondLst>
                              <p:cond delay="0"/>
                            </p:stCondLst>
                            <p:childTnLst>
                              <p:par>
                                <p:cTn id="43" presetID="45"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2000"/>
                                        <p:tgtEl>
                                          <p:spTgt spid="17"/>
                                        </p:tgtEl>
                                      </p:cBhvr>
                                    </p:animEffect>
                                    <p:anim calcmode="lin" valueType="num">
                                      <p:cBhvr>
                                        <p:cTn id="46" dur="2000" fill="hold"/>
                                        <p:tgtEl>
                                          <p:spTgt spid="17"/>
                                        </p:tgtEl>
                                        <p:attrNameLst>
                                          <p:attrName>ppt_w</p:attrName>
                                        </p:attrNameLst>
                                      </p:cBhvr>
                                      <p:tavLst>
                                        <p:tav tm="0" fmla="#ppt_w*sin(2.5*pi*$)">
                                          <p:val>
                                            <p:fltVal val="0"/>
                                          </p:val>
                                        </p:tav>
                                        <p:tav tm="100000">
                                          <p:val>
                                            <p:fltVal val="1"/>
                                          </p:val>
                                        </p:tav>
                                      </p:tavLst>
                                    </p:anim>
                                    <p:anim calcmode="lin" valueType="num">
                                      <p:cBhvr>
                                        <p:cTn id="47" dur="20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6"/>
                  </p:tgtEl>
                </p:cond>
              </p:nextCondLst>
            </p:seq>
            <p:seq concurrent="1" nextAc="seek">
              <p:cTn id="48" restart="whenNotActive" fill="hold" evtFilter="cancelBubble" nodeType="interactiveSeq">
                <p:stCondLst>
                  <p:cond evt="onClick" delay="0">
                    <p:tgtEl>
                      <p:spTgt spid="18"/>
                    </p:tgtEl>
                  </p:cond>
                </p:stCondLst>
                <p:endSync evt="end" delay="0">
                  <p:rtn val="all"/>
                </p:endSync>
                <p:childTnLst>
                  <p:par>
                    <p:cTn id="49" fill="hold">
                      <p:stCondLst>
                        <p:cond delay="0"/>
                      </p:stCondLst>
                      <p:childTnLst>
                        <p:par>
                          <p:cTn id="50" fill="hold">
                            <p:stCondLst>
                              <p:cond delay="0"/>
                            </p:stCondLst>
                            <p:childTnLst>
                              <p:par>
                                <p:cTn id="51" presetID="45"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2000"/>
                                        <p:tgtEl>
                                          <p:spTgt spid="19"/>
                                        </p:tgtEl>
                                      </p:cBhvr>
                                    </p:animEffect>
                                    <p:anim calcmode="lin" valueType="num">
                                      <p:cBhvr>
                                        <p:cTn id="54" dur="2000" fill="hold"/>
                                        <p:tgtEl>
                                          <p:spTgt spid="19"/>
                                        </p:tgtEl>
                                        <p:attrNameLst>
                                          <p:attrName>ppt_w</p:attrName>
                                        </p:attrNameLst>
                                      </p:cBhvr>
                                      <p:tavLst>
                                        <p:tav tm="0" fmla="#ppt_w*sin(2.5*pi*$)">
                                          <p:val>
                                            <p:fltVal val="0"/>
                                          </p:val>
                                        </p:tav>
                                        <p:tav tm="100000">
                                          <p:val>
                                            <p:fltVal val="1"/>
                                          </p:val>
                                        </p:tav>
                                      </p:tavLst>
                                    </p:anim>
                                    <p:anim calcmode="lin" valueType="num">
                                      <p:cBhvr>
                                        <p:cTn id="55" dur="2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8"/>
                  </p:tgtEl>
                </p:cond>
              </p:nextCondLst>
            </p:seq>
            <p:seq concurrent="1" nextAc="seek">
              <p:cTn id="56" restart="whenNotActive" fill="hold" evtFilter="cancelBubble" nodeType="interactiveSeq">
                <p:stCondLst>
                  <p:cond evt="onClick" delay="0">
                    <p:tgtEl>
                      <p:spTgt spid="20"/>
                    </p:tgtEl>
                  </p:cond>
                </p:stCondLst>
                <p:endSync evt="end" delay="0">
                  <p:rtn val="all"/>
                </p:endSync>
                <p:childTnLst>
                  <p:par>
                    <p:cTn id="57" fill="hold">
                      <p:stCondLst>
                        <p:cond delay="0"/>
                      </p:stCondLst>
                      <p:childTnLst>
                        <p:par>
                          <p:cTn id="58" fill="hold">
                            <p:stCondLst>
                              <p:cond delay="0"/>
                            </p:stCondLst>
                            <p:childTnLst>
                              <p:par>
                                <p:cTn id="59" presetID="45"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2000"/>
                                        <p:tgtEl>
                                          <p:spTgt spid="21"/>
                                        </p:tgtEl>
                                      </p:cBhvr>
                                    </p:animEffect>
                                    <p:anim calcmode="lin" valueType="num">
                                      <p:cBhvr>
                                        <p:cTn id="62" dur="2000" fill="hold"/>
                                        <p:tgtEl>
                                          <p:spTgt spid="21"/>
                                        </p:tgtEl>
                                        <p:attrNameLst>
                                          <p:attrName>ppt_w</p:attrName>
                                        </p:attrNameLst>
                                      </p:cBhvr>
                                      <p:tavLst>
                                        <p:tav tm="0" fmla="#ppt_w*sin(2.5*pi*$)">
                                          <p:val>
                                            <p:fltVal val="0"/>
                                          </p:val>
                                        </p:tav>
                                        <p:tav tm="100000">
                                          <p:val>
                                            <p:fltVal val="1"/>
                                          </p:val>
                                        </p:tav>
                                      </p:tavLst>
                                    </p:anim>
                                    <p:anim calcmode="lin" valueType="num">
                                      <p:cBhvr>
                                        <p:cTn id="63" dur="20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0"/>
                  </p:tgtEl>
                </p:cond>
              </p:nextCondLst>
            </p:seq>
            <p:seq concurrent="1" nextAc="seek">
              <p:cTn id="64" restart="whenNotActive" fill="hold" evtFilter="cancelBubble" nodeType="interactiveSeq">
                <p:stCondLst>
                  <p:cond evt="onClick" delay="0">
                    <p:tgtEl>
                      <p:spTgt spid="22"/>
                    </p:tgtEl>
                  </p:cond>
                </p:stCondLst>
                <p:endSync evt="end" delay="0">
                  <p:rtn val="all"/>
                </p:endSync>
                <p:childTnLst>
                  <p:par>
                    <p:cTn id="65" fill="hold">
                      <p:stCondLst>
                        <p:cond delay="0"/>
                      </p:stCondLst>
                      <p:childTnLst>
                        <p:par>
                          <p:cTn id="66" fill="hold">
                            <p:stCondLst>
                              <p:cond delay="0"/>
                            </p:stCondLst>
                            <p:childTnLst>
                              <p:par>
                                <p:cTn id="67" presetID="45" presetClass="entr" presetSubtype="0"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2000"/>
                                        <p:tgtEl>
                                          <p:spTgt spid="23"/>
                                        </p:tgtEl>
                                      </p:cBhvr>
                                    </p:animEffect>
                                    <p:anim calcmode="lin" valueType="num">
                                      <p:cBhvr>
                                        <p:cTn id="70" dur="2000" fill="hold"/>
                                        <p:tgtEl>
                                          <p:spTgt spid="23"/>
                                        </p:tgtEl>
                                        <p:attrNameLst>
                                          <p:attrName>ppt_w</p:attrName>
                                        </p:attrNameLst>
                                      </p:cBhvr>
                                      <p:tavLst>
                                        <p:tav tm="0" fmla="#ppt_w*sin(2.5*pi*$)">
                                          <p:val>
                                            <p:fltVal val="0"/>
                                          </p:val>
                                        </p:tav>
                                        <p:tav tm="100000">
                                          <p:val>
                                            <p:fltVal val="1"/>
                                          </p:val>
                                        </p:tav>
                                      </p:tavLst>
                                    </p:anim>
                                    <p:anim calcmode="lin" valueType="num">
                                      <p:cBhvr>
                                        <p:cTn id="71" dur="20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2"/>
                  </p:tgtEl>
                </p:cond>
              </p:nextCondLst>
            </p:seq>
          </p:childTnLst>
        </p:cTn>
      </p:par>
    </p:tnLst>
    <p:bldLst>
      <p:bldP spid="10" grpId="0" animBg="1"/>
      <p:bldP spid="13" grpId="0" animBg="1"/>
      <p:bldP spid="15" grpId="0" animBg="1"/>
      <p:bldP spid="17" grpId="0" animBg="1"/>
      <p:bldP spid="19" grpId="0" animBg="1"/>
      <p:bldP spid="21"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2981" y="5013176"/>
            <a:ext cx="9156980" cy="1844824"/>
            <a:chOff x="-12981" y="5013176"/>
            <a:chExt cx="9156980" cy="1844824"/>
          </a:xfrm>
        </p:grpSpPr>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10937" t="73107" r="192"/>
            <a:stretch/>
          </p:blipFill>
          <p:spPr>
            <a:xfrm>
              <a:off x="-12981" y="5013176"/>
              <a:ext cx="9156980" cy="1844824"/>
            </a:xfrm>
            <a:prstGeom prst="rect">
              <a:avLst/>
            </a:prstGeom>
          </p:spPr>
        </p:pic>
        <p:sp>
          <p:nvSpPr>
            <p:cNvPr id="20" name="Rectangle 19"/>
            <p:cNvSpPr/>
            <p:nvPr/>
          </p:nvSpPr>
          <p:spPr>
            <a:xfrm rot="10800000" flipV="1">
              <a:off x="1" y="5014641"/>
              <a:ext cx="9143998" cy="1843359"/>
            </a:xfrm>
            <a:prstGeom prst="rect">
              <a:avLst/>
            </a:prstGeom>
            <a:gradFill flip="none" rotWithShape="1">
              <a:gsLst>
                <a:gs pos="4000">
                  <a:schemeClr val="accent5">
                    <a:lumMod val="0"/>
                    <a:lumOff val="100000"/>
                  </a:schemeClr>
                </a:gs>
                <a:gs pos="100000">
                  <a:schemeClr val="bg1">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oboto Condensed" panose="02000000000000000000" pitchFamily="2" charset="0"/>
              </a:endParaRPr>
            </a:p>
          </p:txBody>
        </p:sp>
      </p:grpSp>
      <p:sp>
        <p:nvSpPr>
          <p:cNvPr id="8" name="TextBox 7"/>
          <p:cNvSpPr txBox="1"/>
          <p:nvPr/>
        </p:nvSpPr>
        <p:spPr>
          <a:xfrm>
            <a:off x="1115616" y="1022128"/>
            <a:ext cx="7776864" cy="646331"/>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tabLst>
                <a:tab pos="7535863" algn="r"/>
              </a:tabLst>
            </a:pPr>
            <a:r>
              <a:rPr lang="en-GB" b="1" dirty="0">
                <a:latin typeface="Roboto Condensed" panose="02000000000000000000" pitchFamily="2" charset="0"/>
              </a:rPr>
              <a:t>Using examples, describe two factors which can influence a group’s preferred leader </a:t>
            </a:r>
            <a:r>
              <a:rPr lang="en-GB" b="1" dirty="0" smtClean="0">
                <a:latin typeface="Roboto Condensed" panose="02000000000000000000" pitchFamily="2" charset="0"/>
              </a:rPr>
              <a:t>behaviour. 	(</a:t>
            </a:r>
            <a:r>
              <a:rPr lang="en-GB" b="1" dirty="0">
                <a:latin typeface="Roboto Condensed" panose="02000000000000000000" pitchFamily="2" charset="0"/>
              </a:rPr>
              <a:t>4 marks)</a:t>
            </a:r>
          </a:p>
        </p:txBody>
      </p:sp>
      <p:sp>
        <p:nvSpPr>
          <p:cNvPr id="14" name="TextBox 13"/>
          <p:cNvSpPr txBox="1"/>
          <p:nvPr/>
        </p:nvSpPr>
        <p:spPr>
          <a:xfrm>
            <a:off x="1122512" y="2339371"/>
            <a:ext cx="6583680" cy="3693319"/>
          </a:xfrm>
          <a:prstGeom prst="rect">
            <a:avLst/>
          </a:prstGeom>
          <a:noFill/>
        </p:spPr>
        <p:txBody>
          <a:bodyPr wrap="square" rtlCol="0">
            <a:spAutoFit/>
          </a:bodyPr>
          <a:lstStyle/>
          <a:p>
            <a:r>
              <a:rPr lang="en-GB" dirty="0" smtClean="0">
                <a:solidFill>
                  <a:schemeClr val="dk1"/>
                </a:solidFill>
                <a:latin typeface="Segoe Print" panose="02000600000000000000" pitchFamily="2" charset="0"/>
              </a:rPr>
              <a:t>4 marks </a:t>
            </a:r>
            <a:r>
              <a:rPr lang="en-GB" dirty="0">
                <a:solidFill>
                  <a:schemeClr val="dk1"/>
                </a:solidFill>
                <a:latin typeface="Segoe Print" panose="02000600000000000000" pitchFamily="2" charset="0"/>
              </a:rPr>
              <a:t>for:</a:t>
            </a:r>
          </a:p>
          <a:p>
            <a:pPr marL="285750" indent="-285750">
              <a:buFont typeface="Arial" panose="020B0604020202020204" pitchFamily="34" charset="0"/>
              <a:buChar char="•"/>
            </a:pPr>
            <a:r>
              <a:rPr lang="en-GB" dirty="0">
                <a:solidFill>
                  <a:schemeClr val="dk1"/>
                </a:solidFill>
                <a:latin typeface="Segoe Print" panose="02000600000000000000" pitchFamily="2" charset="0"/>
              </a:rPr>
              <a:t>(Member characteristic) The individual personalities of the team members will influence what type of leader they </a:t>
            </a:r>
            <a:r>
              <a:rPr lang="en-GB" dirty="0" smtClean="0">
                <a:solidFill>
                  <a:schemeClr val="dk1"/>
                </a:solidFill>
                <a:latin typeface="Segoe Print" panose="02000600000000000000" pitchFamily="2" charset="0"/>
              </a:rPr>
              <a:t>prefer.</a:t>
            </a:r>
            <a:endParaRPr lang="en-GB" dirty="0">
              <a:solidFill>
                <a:schemeClr val="dk1"/>
              </a:solidFill>
              <a:latin typeface="Segoe Print" panose="02000600000000000000" pitchFamily="2" charset="0"/>
            </a:endParaRPr>
          </a:p>
          <a:p>
            <a:pPr marL="285750" indent="-285750">
              <a:buFont typeface="Arial" panose="020B0604020202020204" pitchFamily="34" charset="0"/>
              <a:buChar char="•"/>
            </a:pPr>
            <a:r>
              <a:rPr lang="en-GB" dirty="0" smtClean="0">
                <a:solidFill>
                  <a:schemeClr val="dk1"/>
                </a:solidFill>
                <a:latin typeface="Segoe Print" panose="02000600000000000000" pitchFamily="2" charset="0"/>
              </a:rPr>
              <a:t>e.g. introverted </a:t>
            </a:r>
            <a:r>
              <a:rPr lang="en-GB" dirty="0">
                <a:solidFill>
                  <a:schemeClr val="dk1"/>
                </a:solidFill>
                <a:latin typeface="Segoe Print" panose="02000600000000000000" pitchFamily="2" charset="0"/>
              </a:rPr>
              <a:t>team members may prefer </a:t>
            </a:r>
            <a:r>
              <a:rPr lang="en-GB" dirty="0" smtClean="0">
                <a:solidFill>
                  <a:schemeClr val="dk1"/>
                </a:solidFill>
                <a:latin typeface="Segoe Print" panose="02000600000000000000" pitchFamily="2" charset="0"/>
              </a:rPr>
              <a:t>a more </a:t>
            </a:r>
            <a:r>
              <a:rPr lang="en-GB" dirty="0">
                <a:solidFill>
                  <a:schemeClr val="dk1"/>
                </a:solidFill>
                <a:latin typeface="Segoe Print" panose="02000600000000000000" pitchFamily="2" charset="0"/>
              </a:rPr>
              <a:t>approachable </a:t>
            </a:r>
            <a:r>
              <a:rPr lang="en-GB" dirty="0" smtClean="0">
                <a:solidFill>
                  <a:schemeClr val="dk1"/>
                </a:solidFill>
                <a:latin typeface="Segoe Print" panose="02000600000000000000" pitchFamily="2" charset="0"/>
              </a:rPr>
              <a:t>leader</a:t>
            </a:r>
            <a:endParaRPr lang="en-GB" dirty="0">
              <a:solidFill>
                <a:schemeClr val="dk1"/>
              </a:solidFill>
              <a:latin typeface="Segoe Print" panose="02000600000000000000" pitchFamily="2" charset="0"/>
            </a:endParaRPr>
          </a:p>
          <a:p>
            <a:pPr marL="285750" indent="-285750">
              <a:buFont typeface="Arial" panose="020B0604020202020204" pitchFamily="34" charset="0"/>
              <a:buChar char="•"/>
            </a:pPr>
            <a:r>
              <a:rPr lang="en-GB" dirty="0">
                <a:solidFill>
                  <a:schemeClr val="dk1"/>
                </a:solidFill>
                <a:latin typeface="Segoe Print" panose="02000600000000000000" pitchFamily="2" charset="0"/>
              </a:rPr>
              <a:t>(Situational characteristics) Team members will prefer a certain type of leadership behaviour to be displayed in different </a:t>
            </a:r>
            <a:r>
              <a:rPr lang="en-GB" dirty="0" smtClean="0">
                <a:solidFill>
                  <a:schemeClr val="dk1"/>
                </a:solidFill>
                <a:latin typeface="Segoe Print" panose="02000600000000000000" pitchFamily="2" charset="0"/>
              </a:rPr>
              <a:t>situations.</a:t>
            </a:r>
            <a:endParaRPr lang="en-GB" dirty="0">
              <a:solidFill>
                <a:schemeClr val="dk1"/>
              </a:solidFill>
              <a:latin typeface="Segoe Print" panose="02000600000000000000" pitchFamily="2" charset="0"/>
            </a:endParaRPr>
          </a:p>
          <a:p>
            <a:pPr marL="285750" indent="-285750">
              <a:buFont typeface="Arial" panose="020B0604020202020204" pitchFamily="34" charset="0"/>
              <a:buChar char="•"/>
            </a:pPr>
            <a:r>
              <a:rPr lang="en-GB" dirty="0" smtClean="0">
                <a:solidFill>
                  <a:schemeClr val="dk1"/>
                </a:solidFill>
                <a:latin typeface="Segoe Print" panose="02000600000000000000" pitchFamily="2" charset="0"/>
              </a:rPr>
              <a:t>e.g. preferring </a:t>
            </a:r>
            <a:r>
              <a:rPr lang="en-GB" dirty="0">
                <a:solidFill>
                  <a:schemeClr val="dk1"/>
                </a:solidFill>
                <a:latin typeface="Segoe Print" panose="02000600000000000000" pitchFamily="2" charset="0"/>
              </a:rPr>
              <a:t>a more autocratic leadership style in highly stressful </a:t>
            </a:r>
            <a:r>
              <a:rPr lang="en-GB" dirty="0" smtClean="0">
                <a:solidFill>
                  <a:schemeClr val="dk1"/>
                </a:solidFill>
                <a:latin typeface="Segoe Print" panose="02000600000000000000" pitchFamily="2" charset="0"/>
              </a:rPr>
              <a:t>situations, </a:t>
            </a:r>
            <a:r>
              <a:rPr lang="en-GB" dirty="0">
                <a:solidFill>
                  <a:schemeClr val="dk1"/>
                </a:solidFill>
                <a:latin typeface="Segoe Print" panose="02000600000000000000" pitchFamily="2" charset="0"/>
              </a:rPr>
              <a:t>such as during extra time of a competition </a:t>
            </a:r>
            <a:r>
              <a:rPr lang="en-GB" dirty="0" smtClean="0">
                <a:solidFill>
                  <a:schemeClr val="dk1"/>
                </a:solidFill>
                <a:latin typeface="Segoe Print" panose="02000600000000000000" pitchFamily="2" charset="0"/>
              </a:rPr>
              <a:t>final</a:t>
            </a:r>
            <a:endParaRPr lang="en-GB" dirty="0">
              <a:solidFill>
                <a:schemeClr val="dk1"/>
              </a:solidFill>
              <a:latin typeface="Segoe Print" panose="02000600000000000000" pitchFamily="2" charset="0"/>
            </a:endParaRPr>
          </a:p>
          <a:p>
            <a:pPr algn="ctr"/>
            <a:endParaRPr lang="en-GB" dirty="0">
              <a:solidFill>
                <a:schemeClr val="dk1"/>
              </a:solidFill>
              <a:latin typeface="Segoe Print" panose="02000600000000000000" pitchFamily="2" charset="0"/>
            </a:endParaRPr>
          </a:p>
        </p:txBody>
      </p:sp>
      <p:sp>
        <p:nvSpPr>
          <p:cNvPr id="3" name="TextBox 2"/>
          <p:cNvSpPr txBox="1"/>
          <p:nvPr/>
        </p:nvSpPr>
        <p:spPr>
          <a:xfrm>
            <a:off x="1058938" y="2027957"/>
            <a:ext cx="7332781" cy="3907631"/>
          </a:xfrm>
          <a:prstGeom prst="roundRect">
            <a:avLst>
              <a:gd name="adj" fmla="val 10119"/>
            </a:avLst>
          </a:prstGeom>
          <a:solidFill>
            <a:schemeClr val="accent4">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ctr">
              <a:defRPr b="1">
                <a:latin typeface="Roboto Condensed" panose="02000000000000000000" pitchFamily="2" charset="0"/>
              </a:defRPr>
            </a:lvl1pPr>
          </a:lstStyle>
          <a:p>
            <a:endParaRPr lang="en-GB" dirty="0" smtClean="0"/>
          </a:p>
          <a:p>
            <a:endParaRPr lang="en-GB" dirty="0"/>
          </a:p>
          <a:p>
            <a:endParaRPr lang="en-GB" dirty="0" smtClean="0"/>
          </a:p>
          <a:p>
            <a:endParaRPr lang="en-GB" dirty="0"/>
          </a:p>
          <a:p>
            <a:endParaRPr lang="en-GB" dirty="0"/>
          </a:p>
          <a:p>
            <a:endParaRPr lang="en-GB" dirty="0"/>
          </a:p>
          <a:p>
            <a:r>
              <a:rPr lang="en-GB" dirty="0"/>
              <a:t>Click to reveal answer!</a:t>
            </a:r>
          </a:p>
          <a:p>
            <a:endParaRPr lang="en-GB" dirty="0" smtClean="0"/>
          </a:p>
          <a:p>
            <a:endParaRPr lang="en-GB" dirty="0"/>
          </a:p>
          <a:p>
            <a:endParaRPr lang="en-GB" dirty="0" smtClean="0"/>
          </a:p>
          <a:p>
            <a:endParaRPr lang="en-GB" dirty="0"/>
          </a:p>
          <a:p>
            <a:endParaRPr lang="en-GB" dirty="0"/>
          </a:p>
          <a:p>
            <a:endParaRPr lang="en-GB" dirty="0"/>
          </a:p>
        </p:txBody>
      </p:sp>
      <p:grpSp>
        <p:nvGrpSpPr>
          <p:cNvPr id="12" name="Group 11"/>
          <p:cNvGrpSpPr/>
          <p:nvPr/>
        </p:nvGrpSpPr>
        <p:grpSpPr>
          <a:xfrm>
            <a:off x="0" y="-20326"/>
            <a:ext cx="9144000" cy="564402"/>
            <a:chOff x="0" y="-20326"/>
            <a:chExt cx="9144000" cy="564402"/>
          </a:xfrm>
        </p:grpSpPr>
        <p:sp>
          <p:nvSpPr>
            <p:cNvPr id="15" name="Rectangle 14"/>
            <p:cNvSpPr/>
            <p:nvPr/>
          </p:nvSpPr>
          <p:spPr>
            <a:xfrm>
              <a:off x="0" y="-20326"/>
              <a:ext cx="9144000" cy="46396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oboto Condensed" panose="02000000000000000000" pitchFamily="2" charset="0"/>
              </a:endParaRPr>
            </a:p>
          </p:txBody>
        </p:sp>
        <p:sp>
          <p:nvSpPr>
            <p:cNvPr id="16" name="Title 1"/>
            <p:cNvSpPr txBox="1">
              <a:spLocks/>
            </p:cNvSpPr>
            <p:nvPr/>
          </p:nvSpPr>
          <p:spPr>
            <a:xfrm>
              <a:off x="6156176" y="44624"/>
              <a:ext cx="2844316" cy="49945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GB" sz="1800" dirty="0" smtClean="0">
                  <a:solidFill>
                    <a:schemeClr val="bg1"/>
                  </a:solidFill>
                  <a:latin typeface="Roboto Condensed" panose="02000000000000000000" pitchFamily="2" charset="0"/>
                  <a:ea typeface="Roboto Condensed" panose="02000000000000000000" pitchFamily="2" charset="0"/>
                  <a:cs typeface="Lato Medium" panose="020F0502020204030203" pitchFamily="34" charset="0"/>
                </a:rPr>
                <a:t>Leadership</a:t>
              </a:r>
              <a:endParaRPr lang="en-GB" sz="1800" dirty="0">
                <a:solidFill>
                  <a:schemeClr val="bg1"/>
                </a:solidFill>
                <a:latin typeface="Roboto Condensed" panose="02000000000000000000" pitchFamily="2" charset="0"/>
                <a:ea typeface="Roboto Condensed" panose="02000000000000000000" pitchFamily="2" charset="0"/>
                <a:cs typeface="Lato Medium" panose="020F0502020204030203" pitchFamily="34" charset="0"/>
              </a:endParaRPr>
            </a:p>
          </p:txBody>
        </p:sp>
      </p:grpSp>
      <p:grpSp>
        <p:nvGrpSpPr>
          <p:cNvPr id="17" name="Group 16"/>
          <p:cNvGrpSpPr/>
          <p:nvPr/>
        </p:nvGrpSpPr>
        <p:grpSpPr>
          <a:xfrm>
            <a:off x="122834" y="-27011"/>
            <a:ext cx="936104" cy="1728000"/>
            <a:chOff x="122834" y="-12676"/>
            <a:chExt cx="936104" cy="1728000"/>
          </a:xfrm>
        </p:grpSpPr>
        <p:sp>
          <p:nvSpPr>
            <p:cNvPr id="18" name="TextBox 17">
              <a:hlinkClick r:id="" action="ppaction://noaction"/>
            </p:cNvPr>
            <p:cNvSpPr txBox="1"/>
            <p:nvPr/>
          </p:nvSpPr>
          <p:spPr>
            <a:xfrm>
              <a:off x="179512" y="-12676"/>
              <a:ext cx="822748" cy="1728000"/>
            </a:xfrm>
            <a:prstGeom prst="rect">
              <a:avLst/>
            </a:prstGeom>
            <a:solidFill>
              <a:schemeClr val="accent4"/>
            </a:solidFill>
            <a:ln>
              <a:noFill/>
            </a:ln>
            <a:effectLst/>
          </p:spPr>
          <p:txBody>
            <a:bodyPr wrap="square" rtlCol="0">
              <a:spAutoFit/>
            </a:bodyPr>
            <a:lstStyle/>
            <a:p>
              <a:pPr algn="r"/>
              <a:endParaRPr lang="en-GB" dirty="0">
                <a:solidFill>
                  <a:schemeClr val="bg1"/>
                </a:solidFill>
                <a:latin typeface="Roboto Condensed" panose="02000000000000000000" pitchFamily="2" charset="0"/>
                <a:ea typeface="Roboto Condensed" panose="02000000000000000000" pitchFamily="2" charset="0"/>
                <a:cs typeface="Aharoni" pitchFamily="2" charset="-79"/>
              </a:endParaRPr>
            </a:p>
          </p:txBody>
        </p:sp>
        <p:sp>
          <p:nvSpPr>
            <p:cNvPr id="19" name="Title 1"/>
            <p:cNvSpPr txBox="1">
              <a:spLocks/>
            </p:cNvSpPr>
            <p:nvPr/>
          </p:nvSpPr>
          <p:spPr>
            <a:xfrm>
              <a:off x="122834" y="855651"/>
              <a:ext cx="936104" cy="35543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600" dirty="0" smtClean="0">
                  <a:solidFill>
                    <a:schemeClr val="bg1"/>
                  </a:solidFill>
                  <a:latin typeface="Roboto Condensed" panose="02000000000000000000" pitchFamily="2" charset="0"/>
                  <a:ea typeface="Roboto Condensed" panose="02000000000000000000" pitchFamily="2" charset="0"/>
                  <a:cs typeface="Lato Medium" panose="020F0502020204030203" pitchFamily="34" charset="0"/>
                </a:rPr>
                <a:t>Exam-style question</a:t>
              </a:r>
              <a:endParaRPr lang="en-GB" sz="1600" dirty="0">
                <a:solidFill>
                  <a:schemeClr val="bg1"/>
                </a:solidFill>
                <a:latin typeface="Roboto Condensed" panose="02000000000000000000" pitchFamily="2" charset="0"/>
                <a:ea typeface="Roboto Condensed" panose="02000000000000000000" pitchFamily="2" charset="0"/>
                <a:cs typeface="Lato Medium" panose="020F0502020204030203" pitchFamily="34" charset="0"/>
              </a:endParaRPr>
            </a:p>
          </p:txBody>
        </p:sp>
      </p:grpSp>
      <p:grpSp>
        <p:nvGrpSpPr>
          <p:cNvPr id="21" name="Group 20"/>
          <p:cNvGrpSpPr>
            <a:grpSpLocks/>
          </p:cNvGrpSpPr>
          <p:nvPr/>
        </p:nvGrpSpPr>
        <p:grpSpPr bwMode="auto">
          <a:xfrm>
            <a:off x="624645" y="-20326"/>
            <a:ext cx="8540750" cy="6940550"/>
            <a:chOff x="583271" y="42867"/>
            <a:chExt cx="9232725" cy="7502525"/>
          </a:xfrm>
        </p:grpSpPr>
        <p:sp>
          <p:nvSpPr>
            <p:cNvPr id="22" name="Rectangle 21"/>
            <p:cNvSpPr>
              <a:spLocks noChangeArrowheads="1"/>
            </p:cNvSpPr>
            <p:nvPr/>
          </p:nvSpPr>
          <p:spPr bwMode="auto">
            <a:xfrm>
              <a:off x="5558303" y="42867"/>
              <a:ext cx="4257693" cy="7502525"/>
            </a:xfrm>
            <a:prstGeom prst="rect">
              <a:avLst/>
            </a:prstGeom>
            <a:solidFill>
              <a:srgbClr val="FFFFFF"/>
            </a:solidFill>
            <a:ln>
              <a:noFill/>
            </a:ln>
            <a:effectLst>
              <a:outerShdw dist="76200" dir="10800000" algn="ctr" rotWithShape="0">
                <a:srgbClr val="969696">
                  <a:alpha val="6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upright="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defRPr/>
              </a:pPr>
              <a:endParaRPr lang="en-GB" sz="1800" kern="0">
                <a:solidFill>
                  <a:sysClr val="windowText" lastClr="000000"/>
                </a:solidFill>
              </a:endParaRPr>
            </a:p>
          </p:txBody>
        </p:sp>
        <p:sp>
          <p:nvSpPr>
            <p:cNvPr id="23" name="Text Box 15"/>
            <p:cNvSpPr txBox="1">
              <a:spLocks noChangeArrowheads="1"/>
            </p:cNvSpPr>
            <p:nvPr/>
          </p:nvSpPr>
          <p:spPr bwMode="auto">
            <a:xfrm>
              <a:off x="6141784" y="375779"/>
              <a:ext cx="1106897" cy="66170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 upright="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defRPr/>
              </a:pPr>
              <a:r>
                <a:rPr lang="en-GB" sz="5000" kern="0" dirty="0">
                  <a:solidFill>
                    <a:srgbClr val="999999"/>
                  </a:solidFill>
                  <a:latin typeface="Century Gothic" panose="020B0502020202020204" pitchFamily="34" charset="0"/>
                  <a:ea typeface="Calibri" panose="020F0502020204030204" pitchFamily="34" charset="0"/>
                </a:rPr>
                <a:t>INSPECTION COPY</a:t>
              </a:r>
              <a:endParaRPr lang="en-GB" sz="1100" kern="0" dirty="0">
                <a:solidFill>
                  <a:srgbClr val="000000"/>
                </a:solidFill>
                <a:latin typeface="Calibri" panose="020F0502020204030204" pitchFamily="34" charset="0"/>
                <a:ea typeface="Calibri" panose="020F0502020204030204" pitchFamily="34" charset="0"/>
              </a:endParaRPr>
            </a:p>
          </p:txBody>
        </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79781" y="5411143"/>
              <a:ext cx="1132764" cy="106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17"/>
            <p:cNvSpPr txBox="1">
              <a:spLocks noChangeArrowheads="1"/>
            </p:cNvSpPr>
            <p:nvPr/>
          </p:nvSpPr>
          <p:spPr bwMode="auto">
            <a:xfrm>
              <a:off x="7430589" y="4782568"/>
              <a:ext cx="1431244" cy="634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defRPr/>
              </a:pPr>
              <a:r>
                <a:rPr lang="en-GB" sz="1500" b="1" kern="0" dirty="0">
                  <a:solidFill>
                    <a:sysClr val="windowText" lastClr="000000"/>
                  </a:solidFill>
                  <a:latin typeface="Century Gothic" panose="020B0502020202020204" pitchFamily="34" charset="0"/>
                  <a:ea typeface="Times New Roman" panose="02020603050405020304" pitchFamily="18" charset="0"/>
                  <a:cs typeface="Times New Roman" panose="02020603050405020304" pitchFamily="18" charset="0"/>
                </a:rPr>
                <a:t>COPYRIGHT</a:t>
              </a:r>
              <a:endParaRPr lang="en-GB" sz="1100" kern="0" dirty="0">
                <a:solidFill>
                  <a:sysClr val="windowText" lastClr="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r>
                <a:rPr lang="en-GB" sz="1500" b="1" kern="0" dirty="0">
                  <a:solidFill>
                    <a:sysClr val="windowText" lastClr="000000"/>
                  </a:solidFill>
                  <a:latin typeface="Century Gothic" panose="020B0502020202020204" pitchFamily="34" charset="0"/>
                  <a:ea typeface="Times New Roman" panose="02020603050405020304" pitchFamily="18" charset="0"/>
                  <a:cs typeface="Times New Roman" panose="02020603050405020304" pitchFamily="18" charset="0"/>
                </a:rPr>
                <a:t>PROTECTED</a:t>
              </a:r>
              <a:endParaRPr lang="en-GB" sz="1100" kern="0" dirty="0">
                <a:solidFill>
                  <a:sysClr val="windowText" lastClr="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r>
                <a:rPr lang="en-GB" sz="1500" b="1" kern="0" dirty="0">
                  <a:solidFill>
                    <a:srgbClr val="000000"/>
                  </a:solidFill>
                  <a:latin typeface="Century Gothic" panose="020B0502020202020204" pitchFamily="34" charset="0"/>
                  <a:ea typeface="Calibri" panose="020F0502020204030204" pitchFamily="34" charset="0"/>
                </a:rPr>
                <a:t> </a:t>
              </a:r>
              <a:endParaRPr lang="en-GB" sz="1100" kern="0" dirty="0">
                <a:solidFill>
                  <a:srgbClr val="000000"/>
                </a:solidFill>
                <a:latin typeface="Calibri" panose="020F0502020204030204" pitchFamily="34" charset="0"/>
                <a:ea typeface="Calibri" panose="020F0502020204030204" pitchFamily="34" charset="0"/>
              </a:endParaRPr>
            </a:p>
          </p:txBody>
        </p:sp>
        <p:pic>
          <p:nvPicPr>
            <p:cNvPr id="26" name="Picture 25" descr="sample_front"/>
            <p:cNvPicPr>
              <a:picLocks noChangeAspect="1"/>
            </p:cNvPicPr>
            <p:nvPr/>
          </p:nvPicPr>
          <p:blipFill>
            <a:blip r:embed="rId6">
              <a:extLst>
                <a:ext uri="{28A0092B-C50C-407E-A947-70E740481C1C}">
                  <a14:useLocalDpi xmlns:a14="http://schemas.microsoft.com/office/drawing/2010/main" val="0"/>
                </a:ext>
              </a:extLst>
            </a:blip>
            <a:srcRect l="19519" t="36943" r="19749" b="41377"/>
            <a:stretch>
              <a:fillRect/>
            </a:stretch>
          </p:blipFill>
          <p:spPr bwMode="auto">
            <a:xfrm>
              <a:off x="583271" y="321972"/>
              <a:ext cx="3887888" cy="196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sample_front"/>
            <p:cNvPicPr>
              <a:picLocks noChangeAspect="1"/>
            </p:cNvPicPr>
            <p:nvPr/>
          </p:nvPicPr>
          <p:blipFill>
            <a:blip r:embed="rId6">
              <a:extLst>
                <a:ext uri="{28A0092B-C50C-407E-A947-70E740481C1C}">
                  <a14:useLocalDpi xmlns:a14="http://schemas.microsoft.com/office/drawing/2010/main" val="0"/>
                </a:ext>
              </a:extLst>
            </a:blip>
            <a:srcRect l="19519" t="36943" r="19749" b="41377"/>
            <a:stretch>
              <a:fillRect/>
            </a:stretch>
          </p:blipFill>
          <p:spPr bwMode="auto">
            <a:xfrm>
              <a:off x="583271" y="2865190"/>
              <a:ext cx="3887888" cy="196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sample_front"/>
            <p:cNvPicPr>
              <a:picLocks noChangeAspect="1"/>
            </p:cNvPicPr>
            <p:nvPr/>
          </p:nvPicPr>
          <p:blipFill>
            <a:blip r:embed="rId6">
              <a:extLst>
                <a:ext uri="{28A0092B-C50C-407E-A947-70E740481C1C}">
                  <a14:useLocalDpi xmlns:a14="http://schemas.microsoft.com/office/drawing/2010/main" val="0"/>
                </a:ext>
              </a:extLst>
            </a:blip>
            <a:srcRect l="19519" t="36943" r="19749" b="41377"/>
            <a:stretch>
              <a:fillRect/>
            </a:stretch>
          </p:blipFill>
          <p:spPr bwMode="auto">
            <a:xfrm>
              <a:off x="583271" y="5122653"/>
              <a:ext cx="3887888" cy="196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191169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981" y="5013176"/>
            <a:ext cx="9156980" cy="1844824"/>
            <a:chOff x="-12981" y="5013176"/>
            <a:chExt cx="9156980" cy="1844824"/>
          </a:xfrm>
        </p:grpSpPr>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10937" t="73107" r="192"/>
            <a:stretch/>
          </p:blipFill>
          <p:spPr>
            <a:xfrm>
              <a:off x="-12981" y="5013176"/>
              <a:ext cx="9156980" cy="1844824"/>
            </a:xfrm>
            <a:prstGeom prst="rect">
              <a:avLst/>
            </a:prstGeom>
          </p:spPr>
        </p:pic>
        <p:sp>
          <p:nvSpPr>
            <p:cNvPr id="23" name="Rectangle 22"/>
            <p:cNvSpPr/>
            <p:nvPr/>
          </p:nvSpPr>
          <p:spPr>
            <a:xfrm rot="10800000" flipV="1">
              <a:off x="1" y="5014641"/>
              <a:ext cx="9143998" cy="1843359"/>
            </a:xfrm>
            <a:prstGeom prst="rect">
              <a:avLst/>
            </a:prstGeom>
            <a:gradFill flip="none" rotWithShape="1">
              <a:gsLst>
                <a:gs pos="4000">
                  <a:schemeClr val="accent5">
                    <a:lumMod val="0"/>
                    <a:lumOff val="100000"/>
                  </a:schemeClr>
                </a:gs>
                <a:gs pos="100000">
                  <a:schemeClr val="bg1">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oboto Condensed" panose="02000000000000000000" pitchFamily="2" charset="0"/>
              </a:endParaRPr>
            </a:p>
          </p:txBody>
        </p:sp>
      </p:grpSp>
      <p:pic>
        <p:nvPicPr>
          <p:cNvPr id="11" name="Picture 10"/>
          <p:cNvPicPr/>
          <p:nvPr/>
        </p:nvPicPr>
        <p:blipFill rotWithShape="1">
          <a:blip r:embed="rId5">
            <a:extLst>
              <a:ext uri="{28A0092B-C50C-407E-A947-70E740481C1C}">
                <a14:useLocalDpi xmlns:a14="http://schemas.microsoft.com/office/drawing/2010/main" val="0"/>
              </a:ext>
            </a:extLst>
          </a:blip>
          <a:srcRect l="7174" t="8666" r="9234" b="4888"/>
          <a:stretch/>
        </p:blipFill>
        <p:spPr bwMode="auto">
          <a:xfrm>
            <a:off x="4932039" y="465871"/>
            <a:ext cx="4017500" cy="6086677"/>
          </a:xfrm>
          <a:prstGeom prst="rect">
            <a:avLst/>
          </a:prstGeom>
          <a:noFill/>
          <a:ln>
            <a:noFill/>
          </a:ln>
          <a:extLst>
            <a:ext uri="{53640926-AAD7-44D8-BBD7-CCE9431645EC}">
              <a14:shadowObscured xmlns:a14="http://schemas.microsoft.com/office/drawing/2010/main"/>
            </a:ext>
          </a:extLst>
        </p:spPr>
      </p:pic>
      <p:sp>
        <p:nvSpPr>
          <p:cNvPr id="6" name="TextBox 5"/>
          <p:cNvSpPr txBox="1"/>
          <p:nvPr/>
        </p:nvSpPr>
        <p:spPr>
          <a:xfrm>
            <a:off x="126372" y="1305452"/>
            <a:ext cx="5202089" cy="646331"/>
          </a:xfrm>
          <a:prstGeom prst="rect">
            <a:avLst/>
          </a:prstGeom>
          <a:noFill/>
        </p:spPr>
        <p:txBody>
          <a:bodyPr wrap="square" rtlCol="0">
            <a:spAutoFit/>
          </a:bodyPr>
          <a:lstStyle/>
          <a:p>
            <a:r>
              <a:rPr lang="en-GB" dirty="0" smtClean="0">
                <a:latin typeface="Roboto Condensed" panose="02000000000000000000" pitchFamily="2" charset="0"/>
              </a:rPr>
              <a:t>There are two ways that an individual can become a leader of a group:</a:t>
            </a:r>
            <a:endParaRPr lang="en-GB" dirty="0">
              <a:latin typeface="Roboto Condensed" panose="02000000000000000000" pitchFamily="2" charset="0"/>
            </a:endParaRPr>
          </a:p>
        </p:txBody>
      </p:sp>
      <p:sp>
        <p:nvSpPr>
          <p:cNvPr id="7" name="TextBox 6"/>
          <p:cNvSpPr txBox="1"/>
          <p:nvPr/>
        </p:nvSpPr>
        <p:spPr>
          <a:xfrm>
            <a:off x="179512" y="2126152"/>
            <a:ext cx="2880320" cy="1754326"/>
          </a:xfrm>
          <a:prstGeom prst="rect">
            <a:avLst/>
          </a:prstGeom>
          <a:noFill/>
        </p:spPr>
        <p:txBody>
          <a:bodyPr wrap="square" rtlCol="0">
            <a:spAutoFit/>
          </a:bodyPr>
          <a:lstStyle/>
          <a:p>
            <a:r>
              <a:rPr lang="en-GB" b="1" dirty="0" smtClean="0">
                <a:latin typeface="Roboto Condensed" panose="02000000000000000000" pitchFamily="2" charset="0"/>
              </a:rPr>
              <a:t>Emergent leader </a:t>
            </a:r>
            <a:r>
              <a:rPr lang="en-GB" dirty="0" smtClean="0">
                <a:latin typeface="Roboto Condensed" panose="02000000000000000000" pitchFamily="2" charset="0"/>
              </a:rPr>
              <a:t>– this is a leader who emerges from within the group, usually due to their performance level and their close connections to other members of the team.</a:t>
            </a:r>
            <a:endParaRPr lang="en-GB" dirty="0">
              <a:latin typeface="Roboto Condensed" panose="02000000000000000000" pitchFamily="2" charset="0"/>
            </a:endParaRPr>
          </a:p>
        </p:txBody>
      </p:sp>
      <p:sp>
        <p:nvSpPr>
          <p:cNvPr id="8" name="TextBox 7"/>
          <p:cNvSpPr txBox="1"/>
          <p:nvPr/>
        </p:nvSpPr>
        <p:spPr>
          <a:xfrm>
            <a:off x="208771" y="4675020"/>
            <a:ext cx="2718156" cy="1477328"/>
          </a:xfrm>
          <a:prstGeom prst="rect">
            <a:avLst/>
          </a:prstGeom>
          <a:noFill/>
        </p:spPr>
        <p:txBody>
          <a:bodyPr wrap="square" rtlCol="0">
            <a:spAutoFit/>
          </a:bodyPr>
          <a:lstStyle/>
          <a:p>
            <a:r>
              <a:rPr lang="en-GB" b="1" dirty="0" smtClean="0">
                <a:latin typeface="Roboto Condensed" panose="02000000000000000000" pitchFamily="2" charset="0"/>
              </a:rPr>
              <a:t>Prescribed leader </a:t>
            </a:r>
            <a:r>
              <a:rPr lang="en-GB" dirty="0" smtClean="0">
                <a:latin typeface="Roboto Condensed" panose="02000000000000000000" pitchFamily="2" charset="0"/>
              </a:rPr>
              <a:t>– this is a leader who is appointed from outside the group due to their managerial abilities and status.</a:t>
            </a:r>
            <a:endParaRPr lang="en-GB" dirty="0">
              <a:latin typeface="Roboto Condensed" panose="02000000000000000000" pitchFamily="2" charset="0"/>
            </a:endParaRPr>
          </a:p>
        </p:txBody>
      </p:sp>
      <p:sp>
        <p:nvSpPr>
          <p:cNvPr id="10" name="TextBox 9"/>
          <p:cNvSpPr txBox="1"/>
          <p:nvPr/>
        </p:nvSpPr>
        <p:spPr>
          <a:xfrm>
            <a:off x="5796136" y="2126152"/>
            <a:ext cx="2736304" cy="954107"/>
          </a:xfrm>
          <a:prstGeom prst="rect">
            <a:avLst/>
          </a:prstGeom>
          <a:noFill/>
        </p:spPr>
        <p:txBody>
          <a:bodyPr wrap="square" rtlCol="0">
            <a:spAutoFit/>
          </a:bodyPr>
          <a:lstStyle/>
          <a:p>
            <a:r>
              <a:rPr lang="en-GB" sz="1400" dirty="0">
                <a:latin typeface="Segoe Print" panose="02000600000000000000" pitchFamily="2" charset="0"/>
              </a:rPr>
              <a:t>Although there are different </a:t>
            </a:r>
            <a:r>
              <a:rPr lang="en-GB" sz="1400" dirty="0" smtClean="0">
                <a:latin typeface="Segoe Print" panose="02000600000000000000" pitchFamily="2" charset="0"/>
              </a:rPr>
              <a:t>types </a:t>
            </a:r>
            <a:r>
              <a:rPr lang="en-GB" sz="1400" dirty="0">
                <a:latin typeface="Segoe Print" panose="02000600000000000000" pitchFamily="2" charset="0"/>
              </a:rPr>
              <a:t>of </a:t>
            </a:r>
            <a:r>
              <a:rPr lang="en-GB" sz="1400" dirty="0" smtClean="0">
                <a:latin typeface="Segoe Print" panose="02000600000000000000" pitchFamily="2" charset="0"/>
              </a:rPr>
              <a:t>leader, </a:t>
            </a:r>
            <a:r>
              <a:rPr lang="en-GB" sz="1400" dirty="0">
                <a:latin typeface="Segoe Print" panose="02000600000000000000" pitchFamily="2" charset="0"/>
              </a:rPr>
              <a:t>effective ones usually share these similar characteristics:</a:t>
            </a:r>
          </a:p>
        </p:txBody>
      </p:sp>
      <p:sp>
        <p:nvSpPr>
          <p:cNvPr id="9" name="TextBox 8"/>
          <p:cNvSpPr txBox="1"/>
          <p:nvPr/>
        </p:nvSpPr>
        <p:spPr>
          <a:xfrm>
            <a:off x="5961757" y="3080259"/>
            <a:ext cx="2684573" cy="300082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400" dirty="0" smtClean="0">
                <a:latin typeface="Segoe Print" panose="02000600000000000000" pitchFamily="2" charset="0"/>
              </a:rPr>
              <a:t>High levels of motivation</a:t>
            </a:r>
          </a:p>
          <a:p>
            <a:pPr marL="285750" indent="-285750">
              <a:lnSpc>
                <a:spcPct val="150000"/>
              </a:lnSpc>
              <a:buFont typeface="Arial" panose="020B0604020202020204" pitchFamily="34" charset="0"/>
              <a:buChar char="•"/>
            </a:pPr>
            <a:r>
              <a:rPr lang="en-GB" sz="1400" dirty="0" smtClean="0">
                <a:latin typeface="Segoe Print" panose="02000600000000000000" pitchFamily="2" charset="0"/>
              </a:rPr>
              <a:t>Inspirational</a:t>
            </a:r>
          </a:p>
          <a:p>
            <a:pPr marL="285750" indent="-285750">
              <a:lnSpc>
                <a:spcPct val="150000"/>
              </a:lnSpc>
              <a:buFont typeface="Arial" panose="020B0604020202020204" pitchFamily="34" charset="0"/>
              <a:buChar char="•"/>
            </a:pPr>
            <a:r>
              <a:rPr lang="en-GB" sz="1400" dirty="0" smtClean="0">
                <a:latin typeface="Segoe Print" panose="02000600000000000000" pitchFamily="2" charset="0"/>
              </a:rPr>
              <a:t>Approachable</a:t>
            </a:r>
          </a:p>
          <a:p>
            <a:pPr marL="285750" indent="-285750">
              <a:lnSpc>
                <a:spcPct val="150000"/>
              </a:lnSpc>
              <a:buFont typeface="Arial" panose="020B0604020202020204" pitchFamily="34" charset="0"/>
              <a:buChar char="•"/>
            </a:pPr>
            <a:r>
              <a:rPr lang="en-GB" sz="1400" dirty="0" smtClean="0">
                <a:latin typeface="Segoe Print" panose="02000600000000000000" pitchFamily="2" charset="0"/>
              </a:rPr>
              <a:t>Organised</a:t>
            </a:r>
          </a:p>
          <a:p>
            <a:pPr marL="285750" indent="-285750">
              <a:lnSpc>
                <a:spcPct val="150000"/>
              </a:lnSpc>
              <a:buFont typeface="Arial" panose="020B0604020202020204" pitchFamily="34" charset="0"/>
              <a:buChar char="•"/>
            </a:pPr>
            <a:r>
              <a:rPr lang="en-GB" sz="1400" dirty="0" smtClean="0">
                <a:latin typeface="Segoe Print" panose="02000600000000000000" pitchFamily="2" charset="0"/>
              </a:rPr>
              <a:t>Highly skilled</a:t>
            </a:r>
          </a:p>
          <a:p>
            <a:pPr marL="285750" indent="-285750">
              <a:lnSpc>
                <a:spcPct val="150000"/>
              </a:lnSpc>
              <a:buFont typeface="Arial" panose="020B0604020202020204" pitchFamily="34" charset="0"/>
              <a:buChar char="•"/>
            </a:pPr>
            <a:r>
              <a:rPr lang="en-GB" sz="1400" dirty="0" smtClean="0">
                <a:latin typeface="Segoe Print" panose="02000600000000000000" pitchFamily="2" charset="0"/>
              </a:rPr>
              <a:t>Empathetic</a:t>
            </a:r>
          </a:p>
          <a:p>
            <a:pPr marL="285750" indent="-285750">
              <a:lnSpc>
                <a:spcPct val="150000"/>
              </a:lnSpc>
              <a:buFont typeface="Arial" panose="020B0604020202020204" pitchFamily="34" charset="0"/>
              <a:buChar char="•"/>
            </a:pPr>
            <a:r>
              <a:rPr lang="en-GB" sz="1400" dirty="0" smtClean="0">
                <a:latin typeface="Segoe Print" panose="02000600000000000000" pitchFamily="2" charset="0"/>
              </a:rPr>
              <a:t>Enthusiastic</a:t>
            </a:r>
          </a:p>
          <a:p>
            <a:pPr marL="285750" indent="-285750">
              <a:lnSpc>
                <a:spcPct val="150000"/>
              </a:lnSpc>
              <a:buFont typeface="Arial" panose="020B0604020202020204" pitchFamily="34" charset="0"/>
              <a:buChar char="•"/>
            </a:pPr>
            <a:r>
              <a:rPr lang="en-GB" sz="1400" dirty="0" smtClean="0">
                <a:latin typeface="Segoe Print" panose="02000600000000000000" pitchFamily="2" charset="0"/>
              </a:rPr>
              <a:t>Good decision-maker</a:t>
            </a:r>
            <a:endParaRPr lang="en-GB" sz="1400" dirty="0">
              <a:latin typeface="Segoe Print" panose="02000600000000000000" pitchFamily="2" charset="0"/>
            </a:endParaRPr>
          </a:p>
        </p:txBody>
      </p:sp>
      <p:pic>
        <p:nvPicPr>
          <p:cNvPr id="1026" name="Picture 2" descr="Image result for mourinh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35697" y="4490312"/>
            <a:ext cx="1285972" cy="19305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File:2017 FRIENDLY MATCH RUSSIA v ARGENTINA - Messi.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41751" y="1863040"/>
            <a:ext cx="1307144" cy="21810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0" y="-20326"/>
            <a:ext cx="9144000" cy="564402"/>
            <a:chOff x="0" y="-20326"/>
            <a:chExt cx="9144000" cy="564402"/>
          </a:xfrm>
        </p:grpSpPr>
        <p:sp>
          <p:nvSpPr>
            <p:cNvPr id="14" name="Rectangle 13"/>
            <p:cNvSpPr/>
            <p:nvPr/>
          </p:nvSpPr>
          <p:spPr>
            <a:xfrm>
              <a:off x="0" y="-20326"/>
              <a:ext cx="9144000" cy="46396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oboto Condensed" panose="02000000000000000000" pitchFamily="2" charset="0"/>
              </a:endParaRPr>
            </a:p>
          </p:txBody>
        </p:sp>
        <p:sp>
          <p:nvSpPr>
            <p:cNvPr id="15" name="Title 1"/>
            <p:cNvSpPr txBox="1">
              <a:spLocks/>
            </p:cNvSpPr>
            <p:nvPr/>
          </p:nvSpPr>
          <p:spPr>
            <a:xfrm>
              <a:off x="6156176" y="44624"/>
              <a:ext cx="2844316" cy="49945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GB" sz="1800" dirty="0" smtClean="0">
                  <a:solidFill>
                    <a:schemeClr val="bg1"/>
                  </a:solidFill>
                  <a:latin typeface="Roboto Condensed" panose="02000000000000000000" pitchFamily="2" charset="0"/>
                  <a:ea typeface="Roboto Condensed" panose="02000000000000000000" pitchFamily="2" charset="0"/>
                  <a:cs typeface="Lato Medium" panose="020F0502020204030203" pitchFamily="34" charset="0"/>
                </a:rPr>
                <a:t>Leadership</a:t>
              </a:r>
              <a:endParaRPr lang="en-GB" sz="1800" dirty="0">
                <a:solidFill>
                  <a:schemeClr val="bg1"/>
                </a:solidFill>
                <a:latin typeface="Roboto Condensed" panose="02000000000000000000" pitchFamily="2" charset="0"/>
                <a:ea typeface="Roboto Condensed" panose="02000000000000000000" pitchFamily="2" charset="0"/>
                <a:cs typeface="Lato Medium" panose="020F0502020204030203" pitchFamily="34" charset="0"/>
              </a:endParaRPr>
            </a:p>
          </p:txBody>
        </p:sp>
      </p:grpSp>
      <p:grpSp>
        <p:nvGrpSpPr>
          <p:cNvPr id="16" name="Group 15"/>
          <p:cNvGrpSpPr/>
          <p:nvPr/>
        </p:nvGrpSpPr>
        <p:grpSpPr>
          <a:xfrm>
            <a:off x="107504" y="-27384"/>
            <a:ext cx="8892988" cy="1440160"/>
            <a:chOff x="107504" y="-27384"/>
            <a:chExt cx="8892988" cy="1440160"/>
          </a:xfrm>
        </p:grpSpPr>
        <p:grpSp>
          <p:nvGrpSpPr>
            <p:cNvPr id="17" name="Group 16"/>
            <p:cNvGrpSpPr/>
            <p:nvPr/>
          </p:nvGrpSpPr>
          <p:grpSpPr>
            <a:xfrm>
              <a:off x="179512" y="-27384"/>
              <a:ext cx="822748" cy="561356"/>
              <a:chOff x="179512" y="-27384"/>
              <a:chExt cx="822748" cy="561356"/>
            </a:xfrm>
          </p:grpSpPr>
          <p:sp>
            <p:nvSpPr>
              <p:cNvPr id="19" name="TextBox 18">
                <a:hlinkClick r:id="" action="ppaction://noaction"/>
              </p:cNvPr>
              <p:cNvSpPr txBox="1"/>
              <p:nvPr/>
            </p:nvSpPr>
            <p:spPr>
              <a:xfrm>
                <a:off x="179512" y="-27384"/>
                <a:ext cx="822748" cy="561356"/>
              </a:xfrm>
              <a:prstGeom prst="rect">
                <a:avLst/>
              </a:prstGeom>
              <a:solidFill>
                <a:srgbClr val="4B716F"/>
              </a:solidFill>
              <a:ln>
                <a:noFill/>
              </a:ln>
              <a:effectLst/>
            </p:spPr>
            <p:txBody>
              <a:bodyPr wrap="square" rtlCol="0">
                <a:spAutoFit/>
              </a:bodyPr>
              <a:lstStyle/>
              <a:p>
                <a:pPr algn="r"/>
                <a:endParaRPr lang="en-GB" dirty="0">
                  <a:solidFill>
                    <a:schemeClr val="bg1"/>
                  </a:solidFill>
                  <a:latin typeface="Roboto Condensed" panose="02000000000000000000" pitchFamily="2" charset="0"/>
                  <a:ea typeface="Roboto Condensed" panose="02000000000000000000" pitchFamily="2" charset="0"/>
                  <a:cs typeface="Aharoni" pitchFamily="2" charset="-79"/>
                </a:endParaRPr>
              </a:p>
            </p:txBody>
          </p:sp>
          <p:sp>
            <p:nvSpPr>
              <p:cNvPr id="20" name="Title 1"/>
              <p:cNvSpPr txBox="1">
                <a:spLocks/>
              </p:cNvSpPr>
              <p:nvPr/>
            </p:nvSpPr>
            <p:spPr>
              <a:xfrm>
                <a:off x="179512" y="173932"/>
                <a:ext cx="822748" cy="35543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800" dirty="0" smtClean="0">
                    <a:solidFill>
                      <a:schemeClr val="bg1"/>
                    </a:solidFill>
                    <a:latin typeface="Roboto Condensed" panose="02000000000000000000" pitchFamily="2" charset="0"/>
                    <a:ea typeface="Roboto Condensed" panose="02000000000000000000" pitchFamily="2" charset="0"/>
                    <a:cs typeface="Lato Medium" panose="020F0502020204030203" pitchFamily="34" charset="0"/>
                  </a:rPr>
                  <a:t>Learn</a:t>
                </a:r>
                <a:endParaRPr lang="en-GB" sz="1800" dirty="0">
                  <a:solidFill>
                    <a:schemeClr val="bg1"/>
                  </a:solidFill>
                  <a:latin typeface="Roboto Condensed" panose="02000000000000000000" pitchFamily="2" charset="0"/>
                  <a:ea typeface="Roboto Condensed" panose="02000000000000000000" pitchFamily="2" charset="0"/>
                  <a:cs typeface="Lato Medium" panose="020F0502020204030203" pitchFamily="34" charset="0"/>
                </a:endParaRPr>
              </a:p>
            </p:txBody>
          </p:sp>
        </p:grpSp>
        <p:sp>
          <p:nvSpPr>
            <p:cNvPr id="18" name="Title 1"/>
            <p:cNvSpPr txBox="1">
              <a:spLocks/>
            </p:cNvSpPr>
            <p:nvPr/>
          </p:nvSpPr>
          <p:spPr>
            <a:xfrm>
              <a:off x="107504" y="549500"/>
              <a:ext cx="8892988" cy="86327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5400" b="1" dirty="0" smtClean="0">
                  <a:solidFill>
                    <a:schemeClr val="tx1">
                      <a:alpha val="90000"/>
                    </a:schemeClr>
                  </a:solidFill>
                  <a:latin typeface="Roboto Condensed" panose="02000000000000000000" pitchFamily="2" charset="0"/>
                  <a:ea typeface="Roboto Condensed" panose="02000000000000000000" pitchFamily="2" charset="0"/>
                  <a:cs typeface="Lato Medium" panose="020F0502020204030203" pitchFamily="34" charset="0"/>
                </a:rPr>
                <a:t>Introduction</a:t>
              </a:r>
              <a:endParaRPr lang="en-GB" sz="5400" b="1" dirty="0">
                <a:solidFill>
                  <a:schemeClr val="tx1">
                    <a:alpha val="90000"/>
                  </a:schemeClr>
                </a:solidFill>
                <a:latin typeface="Roboto Condensed" panose="02000000000000000000" pitchFamily="2" charset="0"/>
                <a:ea typeface="Roboto Condensed" panose="02000000000000000000" pitchFamily="2" charset="0"/>
                <a:cs typeface="Lato Medium" panose="020F0502020204030203" pitchFamily="34" charset="0"/>
              </a:endParaRPr>
            </a:p>
          </p:txBody>
        </p:sp>
      </p:grpSp>
      <p:grpSp>
        <p:nvGrpSpPr>
          <p:cNvPr id="22" name="Group 21"/>
          <p:cNvGrpSpPr>
            <a:grpSpLocks/>
          </p:cNvGrpSpPr>
          <p:nvPr/>
        </p:nvGrpSpPr>
        <p:grpSpPr bwMode="auto">
          <a:xfrm>
            <a:off x="624645" y="-20326"/>
            <a:ext cx="8540750" cy="6940550"/>
            <a:chOff x="583271" y="42867"/>
            <a:chExt cx="9232725" cy="7502525"/>
          </a:xfrm>
        </p:grpSpPr>
        <p:sp>
          <p:nvSpPr>
            <p:cNvPr id="24" name="Rectangle 23"/>
            <p:cNvSpPr>
              <a:spLocks noChangeArrowheads="1"/>
            </p:cNvSpPr>
            <p:nvPr/>
          </p:nvSpPr>
          <p:spPr bwMode="auto">
            <a:xfrm>
              <a:off x="5558303" y="42867"/>
              <a:ext cx="4257693" cy="7502525"/>
            </a:xfrm>
            <a:prstGeom prst="rect">
              <a:avLst/>
            </a:prstGeom>
            <a:solidFill>
              <a:srgbClr val="FFFFFF"/>
            </a:solidFill>
            <a:ln>
              <a:noFill/>
            </a:ln>
            <a:effectLst>
              <a:outerShdw dist="76200" dir="10800000" algn="ctr" rotWithShape="0">
                <a:srgbClr val="969696">
                  <a:alpha val="6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upright="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defRPr/>
              </a:pPr>
              <a:endParaRPr lang="en-GB" sz="1800" kern="0">
                <a:solidFill>
                  <a:sysClr val="windowText" lastClr="000000"/>
                </a:solidFill>
              </a:endParaRPr>
            </a:p>
          </p:txBody>
        </p:sp>
        <p:sp>
          <p:nvSpPr>
            <p:cNvPr id="25" name="Text Box 15"/>
            <p:cNvSpPr txBox="1">
              <a:spLocks noChangeArrowheads="1"/>
            </p:cNvSpPr>
            <p:nvPr/>
          </p:nvSpPr>
          <p:spPr bwMode="auto">
            <a:xfrm>
              <a:off x="6141784" y="375779"/>
              <a:ext cx="1106897" cy="66170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 upright="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defRPr/>
              </a:pPr>
              <a:r>
                <a:rPr lang="en-GB" sz="5000" kern="0" dirty="0">
                  <a:solidFill>
                    <a:srgbClr val="999999"/>
                  </a:solidFill>
                  <a:latin typeface="Century Gothic" panose="020B0502020202020204" pitchFamily="34" charset="0"/>
                  <a:ea typeface="Calibri" panose="020F0502020204030204" pitchFamily="34" charset="0"/>
                </a:rPr>
                <a:t>INSPECTION COPY</a:t>
              </a:r>
              <a:endParaRPr lang="en-GB" sz="1100" kern="0" dirty="0">
                <a:solidFill>
                  <a:srgbClr val="000000"/>
                </a:solidFill>
                <a:latin typeface="Calibri" panose="020F0502020204030204" pitchFamily="34" charset="0"/>
                <a:ea typeface="Calibri" panose="020F0502020204030204" pitchFamily="34" charset="0"/>
              </a:endParaRPr>
            </a:p>
          </p:txBody>
        </p:sp>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79781" y="5411143"/>
              <a:ext cx="1132764" cy="106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17"/>
            <p:cNvSpPr txBox="1">
              <a:spLocks noChangeArrowheads="1"/>
            </p:cNvSpPr>
            <p:nvPr/>
          </p:nvSpPr>
          <p:spPr bwMode="auto">
            <a:xfrm>
              <a:off x="7430589" y="4782568"/>
              <a:ext cx="1431244" cy="634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defRPr/>
              </a:pPr>
              <a:r>
                <a:rPr lang="en-GB" sz="1500" b="1" kern="0" dirty="0">
                  <a:solidFill>
                    <a:sysClr val="windowText" lastClr="000000"/>
                  </a:solidFill>
                  <a:latin typeface="Century Gothic" panose="020B0502020202020204" pitchFamily="34" charset="0"/>
                  <a:ea typeface="Times New Roman" panose="02020603050405020304" pitchFamily="18" charset="0"/>
                  <a:cs typeface="Times New Roman" panose="02020603050405020304" pitchFamily="18" charset="0"/>
                </a:rPr>
                <a:t>COPYRIGHT</a:t>
              </a:r>
              <a:endParaRPr lang="en-GB" sz="1100" kern="0" dirty="0">
                <a:solidFill>
                  <a:sysClr val="windowText" lastClr="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r>
                <a:rPr lang="en-GB" sz="1500" b="1" kern="0" dirty="0">
                  <a:solidFill>
                    <a:sysClr val="windowText" lastClr="000000"/>
                  </a:solidFill>
                  <a:latin typeface="Century Gothic" panose="020B0502020202020204" pitchFamily="34" charset="0"/>
                  <a:ea typeface="Times New Roman" panose="02020603050405020304" pitchFamily="18" charset="0"/>
                  <a:cs typeface="Times New Roman" panose="02020603050405020304" pitchFamily="18" charset="0"/>
                </a:rPr>
                <a:t>PROTECTED</a:t>
              </a:r>
              <a:endParaRPr lang="en-GB" sz="1100" kern="0" dirty="0">
                <a:solidFill>
                  <a:sysClr val="windowText" lastClr="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r>
                <a:rPr lang="en-GB" sz="1500" b="1" kern="0" dirty="0">
                  <a:solidFill>
                    <a:srgbClr val="000000"/>
                  </a:solidFill>
                  <a:latin typeface="Century Gothic" panose="020B0502020202020204" pitchFamily="34" charset="0"/>
                  <a:ea typeface="Calibri" panose="020F0502020204030204" pitchFamily="34" charset="0"/>
                </a:rPr>
                <a:t> </a:t>
              </a:r>
              <a:endParaRPr lang="en-GB" sz="1100" kern="0" dirty="0">
                <a:solidFill>
                  <a:srgbClr val="000000"/>
                </a:solidFill>
                <a:latin typeface="Calibri" panose="020F0502020204030204" pitchFamily="34" charset="0"/>
                <a:ea typeface="Calibri" panose="020F0502020204030204" pitchFamily="34" charset="0"/>
              </a:endParaRPr>
            </a:p>
          </p:txBody>
        </p:sp>
        <p:pic>
          <p:nvPicPr>
            <p:cNvPr id="28" name="Picture 27" descr="sample_front"/>
            <p:cNvPicPr>
              <a:picLocks noChangeAspect="1"/>
            </p:cNvPicPr>
            <p:nvPr/>
          </p:nvPicPr>
          <p:blipFill>
            <a:blip r:embed="rId9">
              <a:extLst>
                <a:ext uri="{28A0092B-C50C-407E-A947-70E740481C1C}">
                  <a14:useLocalDpi xmlns:a14="http://schemas.microsoft.com/office/drawing/2010/main" val="0"/>
                </a:ext>
              </a:extLst>
            </a:blip>
            <a:srcRect l="19519" t="36943" r="19749" b="41377"/>
            <a:stretch>
              <a:fillRect/>
            </a:stretch>
          </p:blipFill>
          <p:spPr bwMode="auto">
            <a:xfrm>
              <a:off x="583271" y="321972"/>
              <a:ext cx="3887888" cy="196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sample_front"/>
            <p:cNvPicPr>
              <a:picLocks noChangeAspect="1"/>
            </p:cNvPicPr>
            <p:nvPr/>
          </p:nvPicPr>
          <p:blipFill>
            <a:blip r:embed="rId9">
              <a:extLst>
                <a:ext uri="{28A0092B-C50C-407E-A947-70E740481C1C}">
                  <a14:useLocalDpi xmlns:a14="http://schemas.microsoft.com/office/drawing/2010/main" val="0"/>
                </a:ext>
              </a:extLst>
            </a:blip>
            <a:srcRect l="19519" t="36943" r="19749" b="41377"/>
            <a:stretch>
              <a:fillRect/>
            </a:stretch>
          </p:blipFill>
          <p:spPr bwMode="auto">
            <a:xfrm>
              <a:off x="583271" y="2865190"/>
              <a:ext cx="3887888" cy="196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sample_front"/>
            <p:cNvPicPr>
              <a:picLocks noChangeAspect="1"/>
            </p:cNvPicPr>
            <p:nvPr/>
          </p:nvPicPr>
          <p:blipFill>
            <a:blip r:embed="rId9">
              <a:extLst>
                <a:ext uri="{28A0092B-C50C-407E-A947-70E740481C1C}">
                  <a14:useLocalDpi xmlns:a14="http://schemas.microsoft.com/office/drawing/2010/main" val="0"/>
                </a:ext>
              </a:extLst>
            </a:blip>
            <a:srcRect l="19519" t="36943" r="19749" b="41377"/>
            <a:stretch>
              <a:fillRect/>
            </a:stretch>
          </p:blipFill>
          <p:spPr bwMode="auto">
            <a:xfrm>
              <a:off x="583271" y="5122653"/>
              <a:ext cx="3887888" cy="196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3216846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barn(inVertical)">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barn(inVertical)">
                                      <p:cBhvr>
                                        <p:cTn id="18" dur="5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barn(inVertical)">
                                      <p:cBhvr>
                                        <p:cTn id="31" dur="500"/>
                                        <p:tgtEl>
                                          <p:spTgt spid="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9">
                                            <p:txEl>
                                              <p:pRg st="1" end="1"/>
                                            </p:txEl>
                                          </p:spTgt>
                                        </p:tgtEl>
                                        <p:attrNameLst>
                                          <p:attrName>style.visibility</p:attrName>
                                        </p:attrNameLst>
                                      </p:cBhvr>
                                      <p:to>
                                        <p:strVal val="visible"/>
                                      </p:to>
                                    </p:set>
                                    <p:animEffect transition="in" filter="barn(inVertical)">
                                      <p:cBhvr>
                                        <p:cTn id="36" dur="500"/>
                                        <p:tgtEl>
                                          <p:spTgt spid="9">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9">
                                            <p:txEl>
                                              <p:pRg st="2" end="2"/>
                                            </p:txEl>
                                          </p:spTgt>
                                        </p:tgtEl>
                                        <p:attrNameLst>
                                          <p:attrName>style.visibility</p:attrName>
                                        </p:attrNameLst>
                                      </p:cBhvr>
                                      <p:to>
                                        <p:strVal val="visible"/>
                                      </p:to>
                                    </p:set>
                                    <p:animEffect transition="in" filter="barn(inVertical)">
                                      <p:cBhvr>
                                        <p:cTn id="41" dur="500"/>
                                        <p:tgtEl>
                                          <p:spTgt spid="9">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9">
                                            <p:txEl>
                                              <p:pRg st="3" end="3"/>
                                            </p:txEl>
                                          </p:spTgt>
                                        </p:tgtEl>
                                        <p:attrNameLst>
                                          <p:attrName>style.visibility</p:attrName>
                                        </p:attrNameLst>
                                      </p:cBhvr>
                                      <p:to>
                                        <p:strVal val="visible"/>
                                      </p:to>
                                    </p:set>
                                    <p:animEffect transition="in" filter="barn(inVertical)">
                                      <p:cBhvr>
                                        <p:cTn id="46" dur="500"/>
                                        <p:tgtEl>
                                          <p:spTgt spid="9">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9">
                                            <p:txEl>
                                              <p:pRg st="4" end="4"/>
                                            </p:txEl>
                                          </p:spTgt>
                                        </p:tgtEl>
                                        <p:attrNameLst>
                                          <p:attrName>style.visibility</p:attrName>
                                        </p:attrNameLst>
                                      </p:cBhvr>
                                      <p:to>
                                        <p:strVal val="visible"/>
                                      </p:to>
                                    </p:set>
                                    <p:animEffect transition="in" filter="barn(inVertical)">
                                      <p:cBhvr>
                                        <p:cTn id="51" dur="500"/>
                                        <p:tgtEl>
                                          <p:spTgt spid="9">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9">
                                            <p:txEl>
                                              <p:pRg st="5" end="5"/>
                                            </p:txEl>
                                          </p:spTgt>
                                        </p:tgtEl>
                                        <p:attrNameLst>
                                          <p:attrName>style.visibility</p:attrName>
                                        </p:attrNameLst>
                                      </p:cBhvr>
                                      <p:to>
                                        <p:strVal val="visible"/>
                                      </p:to>
                                    </p:set>
                                    <p:animEffect transition="in" filter="barn(inVertical)">
                                      <p:cBhvr>
                                        <p:cTn id="56" dur="500"/>
                                        <p:tgtEl>
                                          <p:spTgt spid="9">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9">
                                            <p:txEl>
                                              <p:pRg st="6" end="6"/>
                                            </p:txEl>
                                          </p:spTgt>
                                        </p:tgtEl>
                                        <p:attrNameLst>
                                          <p:attrName>style.visibility</p:attrName>
                                        </p:attrNameLst>
                                      </p:cBhvr>
                                      <p:to>
                                        <p:strVal val="visible"/>
                                      </p:to>
                                    </p:set>
                                    <p:animEffect transition="in" filter="barn(inVertical)">
                                      <p:cBhvr>
                                        <p:cTn id="61" dur="500"/>
                                        <p:tgtEl>
                                          <p:spTgt spid="9">
                                            <p:txEl>
                                              <p:pRg st="6" end="6"/>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9">
                                            <p:txEl>
                                              <p:pRg st="7" end="7"/>
                                            </p:txEl>
                                          </p:spTgt>
                                        </p:tgtEl>
                                        <p:attrNameLst>
                                          <p:attrName>style.visibility</p:attrName>
                                        </p:attrNameLst>
                                      </p:cBhvr>
                                      <p:to>
                                        <p:strVal val="visible"/>
                                      </p:to>
                                    </p:set>
                                    <p:animEffect transition="in" filter="barn(inVertical)">
                                      <p:cBhvr>
                                        <p:cTn id="66"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12981" y="5013176"/>
            <a:ext cx="9156980" cy="1844824"/>
            <a:chOff x="-12981" y="5013176"/>
            <a:chExt cx="9156980" cy="1844824"/>
          </a:xfrm>
        </p:grpSpPr>
        <p:pic>
          <p:nvPicPr>
            <p:cNvPr id="29" name="Picture 28"/>
            <p:cNvPicPr>
              <a:picLocks noChangeAspect="1"/>
            </p:cNvPicPr>
            <p:nvPr/>
          </p:nvPicPr>
          <p:blipFill rotWithShape="1">
            <a:blip r:embed="rId4" cstate="print">
              <a:extLst>
                <a:ext uri="{28A0092B-C50C-407E-A947-70E740481C1C}">
                  <a14:useLocalDpi xmlns:a14="http://schemas.microsoft.com/office/drawing/2010/main" val="0"/>
                </a:ext>
              </a:extLst>
            </a:blip>
            <a:srcRect l="10937" t="73107" r="192"/>
            <a:stretch/>
          </p:blipFill>
          <p:spPr>
            <a:xfrm>
              <a:off x="-12981" y="5013176"/>
              <a:ext cx="9156980" cy="1844824"/>
            </a:xfrm>
            <a:prstGeom prst="rect">
              <a:avLst/>
            </a:prstGeom>
          </p:spPr>
        </p:pic>
        <p:sp>
          <p:nvSpPr>
            <p:cNvPr id="30" name="Rectangle 29"/>
            <p:cNvSpPr/>
            <p:nvPr/>
          </p:nvSpPr>
          <p:spPr>
            <a:xfrm rot="10800000" flipV="1">
              <a:off x="1" y="5014641"/>
              <a:ext cx="9143998" cy="1843359"/>
            </a:xfrm>
            <a:prstGeom prst="rect">
              <a:avLst/>
            </a:prstGeom>
            <a:gradFill flip="none" rotWithShape="1">
              <a:gsLst>
                <a:gs pos="4000">
                  <a:schemeClr val="accent5">
                    <a:lumMod val="0"/>
                    <a:lumOff val="100000"/>
                  </a:schemeClr>
                </a:gs>
                <a:gs pos="100000">
                  <a:schemeClr val="bg1">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oboto Condensed" panose="02000000000000000000" pitchFamily="2" charset="0"/>
              </a:endParaRPr>
            </a:p>
          </p:txBody>
        </p:sp>
      </p:grpSp>
      <p:sp>
        <p:nvSpPr>
          <p:cNvPr id="11" name="TextBox 10"/>
          <p:cNvSpPr txBox="1"/>
          <p:nvPr/>
        </p:nvSpPr>
        <p:spPr>
          <a:xfrm>
            <a:off x="4404673" y="2294886"/>
            <a:ext cx="4413108"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n-GB" dirty="0" smtClean="0">
                <a:latin typeface="Roboto Condensed" panose="02000000000000000000" pitchFamily="2" charset="0"/>
              </a:rPr>
              <a:t>The </a:t>
            </a:r>
            <a:r>
              <a:rPr lang="en-GB" dirty="0">
                <a:latin typeface="Roboto Condensed" panose="02000000000000000000" pitchFamily="2" charset="0"/>
              </a:rPr>
              <a:t>leader has total control, dictating the team’s strategies and </a:t>
            </a:r>
            <a:r>
              <a:rPr lang="en-GB" dirty="0" smtClean="0">
                <a:latin typeface="Roboto Condensed" panose="02000000000000000000" pitchFamily="2" charset="0"/>
              </a:rPr>
              <a:t>goals</a:t>
            </a:r>
          </a:p>
          <a:p>
            <a:pPr marL="285750" indent="-285750">
              <a:buFont typeface="Arial" panose="020B0604020202020204" pitchFamily="34" charset="0"/>
              <a:buChar char="•"/>
            </a:pPr>
            <a:r>
              <a:rPr lang="en-GB" dirty="0" smtClean="0">
                <a:latin typeface="Roboto Condensed" panose="02000000000000000000" pitchFamily="2" charset="0"/>
              </a:rPr>
              <a:t>Sole decision-maker</a:t>
            </a:r>
          </a:p>
          <a:p>
            <a:pPr marL="285750" indent="-285750">
              <a:buFont typeface="Arial" panose="020B0604020202020204" pitchFamily="34" charset="0"/>
              <a:buChar char="•"/>
            </a:pPr>
            <a:r>
              <a:rPr lang="en-GB" dirty="0" smtClean="0">
                <a:latin typeface="Roboto Condensed" panose="02000000000000000000" pitchFamily="2" charset="0"/>
              </a:rPr>
              <a:t>Task-oriented</a:t>
            </a:r>
          </a:p>
          <a:p>
            <a:pPr marL="285750" indent="-285750">
              <a:buFont typeface="Arial" panose="020B0604020202020204" pitchFamily="34" charset="0"/>
              <a:buChar char="•"/>
            </a:pPr>
            <a:r>
              <a:rPr lang="en-GB" dirty="0" smtClean="0">
                <a:latin typeface="Roboto Condensed" panose="02000000000000000000" pitchFamily="2" charset="0"/>
              </a:rPr>
              <a:t>Not approachable</a:t>
            </a:r>
          </a:p>
          <a:p>
            <a:pPr marL="285750" indent="-285750">
              <a:buFont typeface="Arial" panose="020B0604020202020204" pitchFamily="34" charset="0"/>
              <a:buChar char="•"/>
            </a:pPr>
            <a:r>
              <a:rPr lang="en-GB" spc="-50" dirty="0" smtClean="0">
                <a:latin typeface="Roboto Condensed" panose="02000000000000000000" pitchFamily="2" charset="0"/>
              </a:rPr>
              <a:t>Does </a:t>
            </a:r>
            <a:r>
              <a:rPr lang="en-GB" spc="-50" dirty="0">
                <a:latin typeface="Roboto Condensed" panose="02000000000000000000" pitchFamily="2" charset="0"/>
              </a:rPr>
              <a:t>not encourage contributions from others</a:t>
            </a:r>
          </a:p>
        </p:txBody>
      </p:sp>
      <p:sp>
        <p:nvSpPr>
          <p:cNvPr id="6" name="TextBox 5"/>
          <p:cNvSpPr txBox="1"/>
          <p:nvPr/>
        </p:nvSpPr>
        <p:spPr>
          <a:xfrm>
            <a:off x="179512" y="1340768"/>
            <a:ext cx="7128792" cy="646331"/>
          </a:xfrm>
          <a:prstGeom prst="rect">
            <a:avLst/>
          </a:prstGeom>
          <a:noFill/>
        </p:spPr>
        <p:txBody>
          <a:bodyPr wrap="square" rtlCol="0">
            <a:spAutoFit/>
          </a:bodyPr>
          <a:lstStyle/>
          <a:p>
            <a:r>
              <a:rPr lang="en-GB" dirty="0" smtClean="0">
                <a:latin typeface="Roboto Condensed" panose="02000000000000000000" pitchFamily="2" charset="0"/>
              </a:rPr>
              <a:t>Autocratic leaders display great levels of authority by providing all direction for the team without room for input from individual team members </a:t>
            </a:r>
            <a:endParaRPr lang="en-GB" dirty="0">
              <a:latin typeface="Roboto Condensed" panose="02000000000000000000" pitchFamily="2" charset="0"/>
            </a:endParaRPr>
          </a:p>
        </p:txBody>
      </p:sp>
      <p:grpSp>
        <p:nvGrpSpPr>
          <p:cNvPr id="5" name="Group 4"/>
          <p:cNvGrpSpPr/>
          <p:nvPr/>
        </p:nvGrpSpPr>
        <p:grpSpPr>
          <a:xfrm>
            <a:off x="190861" y="2447815"/>
            <a:ext cx="3720695" cy="4541754"/>
            <a:chOff x="640910" y="2038044"/>
            <a:chExt cx="3720695" cy="4541754"/>
          </a:xfrm>
        </p:grpSpPr>
        <p:sp>
          <p:nvSpPr>
            <p:cNvPr id="7" name="TextBox 6"/>
            <p:cNvSpPr txBox="1"/>
            <p:nvPr/>
          </p:nvSpPr>
          <p:spPr>
            <a:xfrm rot="21414175">
              <a:off x="2592176" y="2038044"/>
              <a:ext cx="1736573" cy="908864"/>
            </a:xfrm>
            <a:prstGeom prst="wedgeEllipseCallout">
              <a:avLst>
                <a:gd name="adj1" fmla="val -73105"/>
                <a:gd name="adj2" fmla="val 24205"/>
              </a:avLst>
            </a:prstGeom>
            <a:solidFill>
              <a:schemeClr val="bg1"/>
            </a:solidFill>
            <a:ln w="19050">
              <a:solidFill>
                <a:schemeClr val="tx1"/>
              </a:solidFill>
            </a:ln>
          </p:spPr>
          <p:txBody>
            <a:bodyPr wrap="square" rtlCol="0">
              <a:spAutoFit/>
            </a:bodyPr>
            <a:lstStyle/>
            <a:p>
              <a:pPr algn="ctr"/>
              <a:r>
                <a:rPr lang="en-GB" b="1" dirty="0" smtClean="0">
                  <a:latin typeface="Roboto Condensed" panose="02000000000000000000" pitchFamily="2" charset="0"/>
                </a:rPr>
                <a:t>Do what I say</a:t>
              </a:r>
              <a:endParaRPr lang="en-GB" dirty="0">
                <a:latin typeface="Roboto Condensed" panose="02000000000000000000" pitchFamily="2"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910" y="2142686"/>
              <a:ext cx="3366549" cy="4437112"/>
            </a:xfrm>
            <a:prstGeom prst="rect">
              <a:avLst/>
            </a:prstGeom>
          </p:spPr>
        </p:pic>
        <p:sp>
          <p:nvSpPr>
            <p:cNvPr id="8" name="TextBox 7"/>
            <p:cNvSpPr txBox="1"/>
            <p:nvPr/>
          </p:nvSpPr>
          <p:spPr>
            <a:xfrm rot="21414175">
              <a:off x="3101465" y="3124690"/>
              <a:ext cx="1260140" cy="908864"/>
            </a:xfrm>
            <a:prstGeom prst="wedgeEllipseCallout">
              <a:avLst>
                <a:gd name="adj1" fmla="val -46747"/>
                <a:gd name="adj2" fmla="val 55751"/>
              </a:avLst>
            </a:prstGeom>
            <a:solidFill>
              <a:schemeClr val="bg1"/>
            </a:solidFill>
            <a:ln w="19050">
              <a:solidFill>
                <a:schemeClr val="tx1"/>
              </a:solidFill>
            </a:ln>
          </p:spPr>
          <p:txBody>
            <a:bodyPr wrap="square" rtlCol="0">
              <a:spAutoFit/>
            </a:bodyPr>
            <a:lstStyle>
              <a:defPPr>
                <a:defRPr lang="en-US"/>
              </a:defPPr>
              <a:lvl1pPr algn="ctr">
                <a:defRPr b="1">
                  <a:latin typeface="Roboto Condensed" panose="02000000000000000000" pitchFamily="2" charset="0"/>
                </a:defRPr>
              </a:lvl1pPr>
            </a:lstStyle>
            <a:p>
              <a:r>
                <a:rPr lang="en-GB" dirty="0"/>
                <a:t>Yes, boss</a:t>
              </a:r>
            </a:p>
          </p:txBody>
        </p:sp>
      </p:grpSp>
      <p:sp>
        <p:nvSpPr>
          <p:cNvPr id="9" name="Rounded Rectangle 8"/>
          <p:cNvSpPr/>
          <p:nvPr/>
        </p:nvSpPr>
        <p:spPr>
          <a:xfrm>
            <a:off x="4355976" y="1988840"/>
            <a:ext cx="2232248" cy="3299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Roboto Condensed" panose="02000000000000000000" pitchFamily="2" charset="0"/>
              </a:rPr>
              <a:t>Characteristics</a:t>
            </a:r>
            <a:endParaRPr lang="en-GB" dirty="0">
              <a:solidFill>
                <a:schemeClr val="bg1"/>
              </a:solidFill>
              <a:latin typeface="Roboto Condensed" panose="02000000000000000000" pitchFamily="2" charset="0"/>
            </a:endParaRPr>
          </a:p>
        </p:txBody>
      </p:sp>
      <p:sp>
        <p:nvSpPr>
          <p:cNvPr id="13" name="TextBox 12"/>
          <p:cNvSpPr txBox="1"/>
          <p:nvPr/>
        </p:nvSpPr>
        <p:spPr>
          <a:xfrm>
            <a:off x="4404673" y="4519922"/>
            <a:ext cx="4413108" cy="923330"/>
          </a:xfrm>
          <a:prstGeom prst="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285750" indent="-285750">
              <a:buFont typeface="Arial" panose="020B0604020202020204" pitchFamily="34" charset="0"/>
              <a:buChar char="•"/>
            </a:pPr>
            <a:r>
              <a:rPr lang="en-GB" dirty="0" smtClean="0">
                <a:solidFill>
                  <a:schemeClr val="tx1"/>
                </a:solidFill>
                <a:latin typeface="Roboto Condensed" panose="02000000000000000000" pitchFamily="2" charset="0"/>
              </a:rPr>
              <a:t>Team sports</a:t>
            </a:r>
          </a:p>
          <a:p>
            <a:pPr marL="285750" indent="-285750">
              <a:buFont typeface="Arial" panose="020B0604020202020204" pitchFamily="34" charset="0"/>
              <a:buChar char="•"/>
            </a:pPr>
            <a:r>
              <a:rPr lang="en-GB" dirty="0" smtClean="0">
                <a:solidFill>
                  <a:schemeClr val="tx1"/>
                </a:solidFill>
                <a:latin typeface="Roboto Condensed" panose="02000000000000000000" pitchFamily="2" charset="0"/>
              </a:rPr>
              <a:t>When </a:t>
            </a:r>
            <a:r>
              <a:rPr lang="en-GB" dirty="0">
                <a:solidFill>
                  <a:schemeClr val="tx1"/>
                </a:solidFill>
                <a:latin typeface="Roboto Condensed" panose="02000000000000000000" pitchFamily="2" charset="0"/>
              </a:rPr>
              <a:t>a quick decision </a:t>
            </a:r>
            <a:r>
              <a:rPr lang="en-GB" dirty="0" smtClean="0">
                <a:solidFill>
                  <a:schemeClr val="tx1"/>
                </a:solidFill>
                <a:latin typeface="Roboto Condensed" panose="02000000000000000000" pitchFamily="2" charset="0"/>
              </a:rPr>
              <a:t>is needed</a:t>
            </a:r>
          </a:p>
          <a:p>
            <a:pPr marL="285750" indent="-285750">
              <a:buFont typeface="Arial" panose="020B0604020202020204" pitchFamily="34" charset="0"/>
              <a:buChar char="•"/>
            </a:pPr>
            <a:r>
              <a:rPr lang="en-GB" dirty="0" smtClean="0">
                <a:solidFill>
                  <a:schemeClr val="tx1"/>
                </a:solidFill>
                <a:latin typeface="Roboto Condensed" panose="02000000000000000000" pitchFamily="2" charset="0"/>
              </a:rPr>
              <a:t>Poorly </a:t>
            </a:r>
            <a:r>
              <a:rPr lang="en-GB" dirty="0">
                <a:solidFill>
                  <a:schemeClr val="tx1"/>
                </a:solidFill>
                <a:latin typeface="Roboto Condensed" panose="02000000000000000000" pitchFamily="2" charset="0"/>
              </a:rPr>
              <a:t>organised groups</a:t>
            </a:r>
          </a:p>
        </p:txBody>
      </p:sp>
      <p:sp>
        <p:nvSpPr>
          <p:cNvPr id="14" name="Rounded Rectangle 13"/>
          <p:cNvSpPr/>
          <p:nvPr/>
        </p:nvSpPr>
        <p:spPr>
          <a:xfrm>
            <a:off x="4358676" y="4203075"/>
            <a:ext cx="2232248" cy="33042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solidFill>
                  <a:schemeClr val="bg1"/>
                </a:solidFill>
                <a:latin typeface="Roboto Condensed" panose="02000000000000000000" pitchFamily="2" charset="0"/>
              </a:rPr>
              <a:t>Suited to</a:t>
            </a:r>
            <a:endParaRPr lang="en-GB" dirty="0">
              <a:solidFill>
                <a:schemeClr val="bg1"/>
              </a:solidFill>
              <a:latin typeface="Roboto Condensed" panose="02000000000000000000" pitchFamily="2" charset="0"/>
            </a:endParaRPr>
          </a:p>
        </p:txBody>
      </p:sp>
      <p:sp>
        <p:nvSpPr>
          <p:cNvPr id="15" name="TextBox 14"/>
          <p:cNvSpPr txBox="1"/>
          <p:nvPr/>
        </p:nvSpPr>
        <p:spPr>
          <a:xfrm>
            <a:off x="4404673" y="5949280"/>
            <a:ext cx="4413108"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GB" dirty="0">
                <a:latin typeface="Roboto Condensed" panose="02000000000000000000" pitchFamily="2" charset="0"/>
              </a:rPr>
              <a:t>Perceived as </a:t>
            </a:r>
            <a:r>
              <a:rPr lang="en-GB" dirty="0" smtClean="0">
                <a:latin typeface="Roboto Condensed" panose="02000000000000000000" pitchFamily="2" charset="0"/>
              </a:rPr>
              <a:t>controlling</a:t>
            </a:r>
          </a:p>
          <a:p>
            <a:pPr marL="285750" indent="-285750">
              <a:buFont typeface="Arial" panose="020B0604020202020204" pitchFamily="34" charset="0"/>
              <a:buChar char="•"/>
            </a:pPr>
            <a:r>
              <a:rPr lang="en-GB" dirty="0" smtClean="0">
                <a:latin typeface="Roboto Condensed" panose="02000000000000000000" pitchFamily="2" charset="0"/>
              </a:rPr>
              <a:t>Stifles </a:t>
            </a:r>
            <a:r>
              <a:rPr lang="en-GB" dirty="0">
                <a:latin typeface="Roboto Condensed" panose="02000000000000000000" pitchFamily="2" charset="0"/>
              </a:rPr>
              <a:t>creativity</a:t>
            </a:r>
          </a:p>
        </p:txBody>
      </p:sp>
      <p:sp>
        <p:nvSpPr>
          <p:cNvPr id="16" name="Rounded Rectangle 15"/>
          <p:cNvSpPr/>
          <p:nvPr/>
        </p:nvSpPr>
        <p:spPr>
          <a:xfrm>
            <a:off x="4358676" y="5659459"/>
            <a:ext cx="2232248" cy="322851"/>
          </a:xfrm>
          <a:prstGeom prst="round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solidFill>
                  <a:schemeClr val="bg1"/>
                </a:solidFill>
                <a:latin typeface="Roboto Condensed" panose="02000000000000000000" pitchFamily="2" charset="0"/>
              </a:rPr>
              <a:t>Disadvantages</a:t>
            </a:r>
            <a:endParaRPr lang="en-GB" dirty="0">
              <a:solidFill>
                <a:schemeClr val="bg1"/>
              </a:solidFill>
              <a:latin typeface="Roboto Condensed" panose="02000000000000000000" pitchFamily="2" charset="0"/>
            </a:endParaRPr>
          </a:p>
        </p:txBody>
      </p:sp>
      <p:grpSp>
        <p:nvGrpSpPr>
          <p:cNvPr id="17" name="Group 16"/>
          <p:cNvGrpSpPr/>
          <p:nvPr/>
        </p:nvGrpSpPr>
        <p:grpSpPr>
          <a:xfrm>
            <a:off x="6804248" y="1657980"/>
            <a:ext cx="2167272" cy="566867"/>
            <a:chOff x="6550233" y="1074197"/>
            <a:chExt cx="2499525" cy="566867"/>
          </a:xfrm>
        </p:grpSpPr>
        <p:sp>
          <p:nvSpPr>
            <p:cNvPr id="18" name="TextBox 17"/>
            <p:cNvSpPr txBox="1"/>
            <p:nvPr/>
          </p:nvSpPr>
          <p:spPr>
            <a:xfrm>
              <a:off x="6806736" y="1074197"/>
              <a:ext cx="2243022" cy="374571"/>
            </a:xfrm>
            <a:prstGeom prst="roundRect">
              <a:avLst/>
            </a:prstGeom>
            <a:solidFill>
              <a:schemeClr val="accent4">
                <a:lumMod val="60000"/>
                <a:lumOff val="40000"/>
              </a:schemeClr>
            </a:solidFill>
            <a:ln w="9525">
              <a:no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defPPr>
                <a:defRPr lang="en-US"/>
              </a:defPPr>
              <a:lvl1pPr algn="ctr">
                <a:defRPr sz="1100" b="1">
                  <a:latin typeface="Roboto Condensed" panose="02000000000000000000" pitchFamily="2" charset="0"/>
                </a:defRPr>
              </a:lvl1pPr>
            </a:lstStyle>
            <a:p>
              <a:r>
                <a:rPr lang="en-GB" dirty="0"/>
                <a:t>Click to reveal more information about this style of leadership</a:t>
              </a:r>
            </a:p>
          </p:txBody>
        </p:sp>
        <p:pic>
          <p:nvPicPr>
            <p:cNvPr id="19" name="Picture 2" descr="http://downloads.clipart.com/109503780.jpg?t=1475587740&amp;h=6f9d4cc7fb4de229cc200b59ce3c75be&amp;u=zigzageducat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0233" y="1131761"/>
              <a:ext cx="370768" cy="5093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0" y="-20326"/>
            <a:ext cx="9144000" cy="564402"/>
            <a:chOff x="0" y="-20326"/>
            <a:chExt cx="9144000" cy="564402"/>
          </a:xfrm>
        </p:grpSpPr>
        <p:sp>
          <p:nvSpPr>
            <p:cNvPr id="21" name="Rectangle 20"/>
            <p:cNvSpPr/>
            <p:nvPr/>
          </p:nvSpPr>
          <p:spPr>
            <a:xfrm>
              <a:off x="0" y="-20326"/>
              <a:ext cx="9144000" cy="46396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oboto Condensed" panose="02000000000000000000" pitchFamily="2" charset="0"/>
              </a:endParaRPr>
            </a:p>
          </p:txBody>
        </p:sp>
        <p:sp>
          <p:nvSpPr>
            <p:cNvPr id="22" name="Title 1"/>
            <p:cNvSpPr txBox="1">
              <a:spLocks/>
            </p:cNvSpPr>
            <p:nvPr/>
          </p:nvSpPr>
          <p:spPr>
            <a:xfrm>
              <a:off x="6156176" y="44624"/>
              <a:ext cx="2844316" cy="49945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GB" sz="1800" dirty="0" smtClean="0">
                  <a:solidFill>
                    <a:schemeClr val="bg1"/>
                  </a:solidFill>
                  <a:latin typeface="Roboto Condensed" panose="02000000000000000000" pitchFamily="2" charset="0"/>
                  <a:ea typeface="Roboto Condensed" panose="02000000000000000000" pitchFamily="2" charset="0"/>
                  <a:cs typeface="Lato Medium" panose="020F0502020204030203" pitchFamily="34" charset="0"/>
                </a:rPr>
                <a:t>Leadership</a:t>
              </a:r>
              <a:endParaRPr lang="en-GB" sz="1800" dirty="0">
                <a:solidFill>
                  <a:schemeClr val="bg1"/>
                </a:solidFill>
                <a:latin typeface="Roboto Condensed" panose="02000000000000000000" pitchFamily="2" charset="0"/>
                <a:ea typeface="Roboto Condensed" panose="02000000000000000000" pitchFamily="2" charset="0"/>
                <a:cs typeface="Lato Medium" panose="020F0502020204030203" pitchFamily="34" charset="0"/>
              </a:endParaRPr>
            </a:p>
          </p:txBody>
        </p:sp>
      </p:grpSp>
      <p:grpSp>
        <p:nvGrpSpPr>
          <p:cNvPr id="23" name="Group 22"/>
          <p:cNvGrpSpPr/>
          <p:nvPr/>
        </p:nvGrpSpPr>
        <p:grpSpPr>
          <a:xfrm>
            <a:off x="107504" y="-27384"/>
            <a:ext cx="8892988" cy="1440160"/>
            <a:chOff x="107504" y="-27384"/>
            <a:chExt cx="8892988" cy="1440160"/>
          </a:xfrm>
        </p:grpSpPr>
        <p:grpSp>
          <p:nvGrpSpPr>
            <p:cNvPr id="24" name="Group 23"/>
            <p:cNvGrpSpPr/>
            <p:nvPr/>
          </p:nvGrpSpPr>
          <p:grpSpPr>
            <a:xfrm>
              <a:off x="179512" y="-27384"/>
              <a:ext cx="822748" cy="561356"/>
              <a:chOff x="179512" y="-27384"/>
              <a:chExt cx="822748" cy="561356"/>
            </a:xfrm>
          </p:grpSpPr>
          <p:sp>
            <p:nvSpPr>
              <p:cNvPr id="26" name="TextBox 25">
                <a:hlinkClick r:id="" action="ppaction://noaction"/>
              </p:cNvPr>
              <p:cNvSpPr txBox="1"/>
              <p:nvPr/>
            </p:nvSpPr>
            <p:spPr>
              <a:xfrm>
                <a:off x="179512" y="-27384"/>
                <a:ext cx="822748" cy="561356"/>
              </a:xfrm>
              <a:prstGeom prst="rect">
                <a:avLst/>
              </a:prstGeom>
              <a:solidFill>
                <a:srgbClr val="4B716F"/>
              </a:solidFill>
              <a:ln>
                <a:noFill/>
              </a:ln>
              <a:effectLst/>
            </p:spPr>
            <p:txBody>
              <a:bodyPr wrap="square" rtlCol="0">
                <a:spAutoFit/>
              </a:bodyPr>
              <a:lstStyle/>
              <a:p>
                <a:pPr algn="r"/>
                <a:endParaRPr lang="en-GB" dirty="0">
                  <a:solidFill>
                    <a:schemeClr val="bg1"/>
                  </a:solidFill>
                  <a:latin typeface="Roboto Condensed" panose="02000000000000000000" pitchFamily="2" charset="0"/>
                  <a:ea typeface="Roboto Condensed" panose="02000000000000000000" pitchFamily="2" charset="0"/>
                  <a:cs typeface="Aharoni" pitchFamily="2" charset="-79"/>
                </a:endParaRPr>
              </a:p>
            </p:txBody>
          </p:sp>
          <p:sp>
            <p:nvSpPr>
              <p:cNvPr id="27" name="Title 1"/>
              <p:cNvSpPr txBox="1">
                <a:spLocks/>
              </p:cNvSpPr>
              <p:nvPr/>
            </p:nvSpPr>
            <p:spPr>
              <a:xfrm>
                <a:off x="179512" y="173932"/>
                <a:ext cx="822748" cy="35543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800" dirty="0" smtClean="0">
                    <a:solidFill>
                      <a:schemeClr val="bg1"/>
                    </a:solidFill>
                    <a:latin typeface="Roboto Condensed" panose="02000000000000000000" pitchFamily="2" charset="0"/>
                    <a:ea typeface="Roboto Condensed" panose="02000000000000000000" pitchFamily="2" charset="0"/>
                    <a:cs typeface="Lato Medium" panose="020F0502020204030203" pitchFamily="34" charset="0"/>
                  </a:rPr>
                  <a:t>Learn</a:t>
                </a:r>
                <a:endParaRPr lang="en-GB" sz="1800" dirty="0">
                  <a:solidFill>
                    <a:schemeClr val="bg1"/>
                  </a:solidFill>
                  <a:latin typeface="Roboto Condensed" panose="02000000000000000000" pitchFamily="2" charset="0"/>
                  <a:ea typeface="Roboto Condensed" panose="02000000000000000000" pitchFamily="2" charset="0"/>
                  <a:cs typeface="Lato Medium" panose="020F0502020204030203" pitchFamily="34" charset="0"/>
                </a:endParaRPr>
              </a:p>
            </p:txBody>
          </p:sp>
        </p:grpSp>
        <p:sp>
          <p:nvSpPr>
            <p:cNvPr id="25" name="Title 1"/>
            <p:cNvSpPr txBox="1">
              <a:spLocks/>
            </p:cNvSpPr>
            <p:nvPr/>
          </p:nvSpPr>
          <p:spPr>
            <a:xfrm>
              <a:off x="107504" y="549500"/>
              <a:ext cx="8892988" cy="86327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5400" b="1" dirty="0">
                  <a:solidFill>
                    <a:schemeClr val="tx1">
                      <a:alpha val="90000"/>
                    </a:schemeClr>
                  </a:solidFill>
                  <a:latin typeface="Roboto Condensed" panose="02000000000000000000" pitchFamily="2" charset="0"/>
                  <a:ea typeface="Roboto Condensed" panose="02000000000000000000" pitchFamily="2" charset="0"/>
                  <a:cs typeface="Lato Medium" panose="020F0502020204030203" pitchFamily="34" charset="0"/>
                </a:rPr>
                <a:t>Leadership </a:t>
              </a:r>
              <a:r>
                <a:rPr lang="en-GB" sz="5400" b="1" dirty="0" smtClean="0">
                  <a:solidFill>
                    <a:schemeClr val="tx1">
                      <a:alpha val="90000"/>
                    </a:schemeClr>
                  </a:solidFill>
                  <a:latin typeface="Roboto Condensed" panose="02000000000000000000" pitchFamily="2" charset="0"/>
                  <a:ea typeface="Roboto Condensed" panose="02000000000000000000" pitchFamily="2" charset="0"/>
                  <a:cs typeface="Lato Medium" panose="020F0502020204030203" pitchFamily="34" charset="0"/>
                </a:rPr>
                <a:t>styles – autocratic</a:t>
              </a:r>
              <a:endParaRPr lang="en-GB" sz="5400" b="1" dirty="0">
                <a:solidFill>
                  <a:schemeClr val="tx1">
                    <a:alpha val="90000"/>
                  </a:schemeClr>
                </a:solidFill>
                <a:latin typeface="Roboto Condensed" panose="02000000000000000000" pitchFamily="2" charset="0"/>
                <a:ea typeface="Roboto Condensed" panose="02000000000000000000" pitchFamily="2" charset="0"/>
                <a:cs typeface="Lato Medium" panose="020F0502020204030203" pitchFamily="34" charset="0"/>
              </a:endParaRPr>
            </a:p>
          </p:txBody>
        </p:sp>
      </p:grpSp>
    </p:spTree>
    <p:custDataLst>
      <p:tags r:id="rId1"/>
    </p:custDataLst>
    <p:extLst>
      <p:ext uri="{BB962C8B-B14F-4D97-AF65-F5344CB8AC3E}">
        <p14:creationId xmlns:p14="http://schemas.microsoft.com/office/powerpoint/2010/main" val="2270378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500" tmFilter="0, 0; .2, .5; .8, .5; 1, 0"/>
                                        <p:tgtEl>
                                          <p:spTgt spid="17"/>
                                        </p:tgtEl>
                                      </p:cBhvr>
                                    </p:animEffect>
                                    <p:animScale>
                                      <p:cBhvr>
                                        <p:cTn id="15"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6" presetClass="exit" presetSubtype="32" fill="hold" grpId="0" nodeType="clickEffect">
                                  <p:stCondLst>
                                    <p:cond delay="0"/>
                                  </p:stCondLst>
                                  <p:childTnLst>
                                    <p:animEffect transition="out" filter="circle(out)">
                                      <p:cBhvr>
                                        <p:cTn id="20" dur="2000"/>
                                        <p:tgtEl>
                                          <p:spTgt spid="9"/>
                                        </p:tgtEl>
                                      </p:cBhvr>
                                    </p:animEffect>
                                    <p:set>
                                      <p:cBhvr>
                                        <p:cTn id="21" dur="1" fill="hold">
                                          <p:stCondLst>
                                            <p:cond delay="1999"/>
                                          </p:stCondLst>
                                        </p:cTn>
                                        <p:tgtEl>
                                          <p:spTgt spid="9"/>
                                        </p:tgtEl>
                                        <p:attrNameLst>
                                          <p:attrName>style.visibility</p:attrName>
                                        </p:attrNameLst>
                                      </p:cBhvr>
                                      <p:to>
                                        <p:strVal val="hidden"/>
                                      </p:to>
                                    </p:set>
                                  </p:childTnLst>
                                </p:cTn>
                              </p:par>
                              <p:par>
                                <p:cTn id="22" presetID="6"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childTnLst>
              </p:cTn>
              <p:nextCondLst>
                <p:cond evt="onClick" delay="0">
                  <p:tgtEl>
                    <p:spTgt spid="9"/>
                  </p:tgtEl>
                </p:cond>
              </p:nextCondLst>
            </p:seq>
            <p:seq concurrent="1" nextAc="seek">
              <p:cTn id="25" restart="whenNotActive" fill="hold" evtFilter="cancelBubble" nodeType="interactiveSeq">
                <p:stCondLst>
                  <p:cond evt="onClick" delay="0">
                    <p:tgtEl>
                      <p:spTgt spid="14"/>
                    </p:tgtEl>
                  </p:cond>
                </p:stCondLst>
                <p:endSync evt="end" delay="0">
                  <p:rtn val="all"/>
                </p:endSync>
                <p:childTnLst>
                  <p:par>
                    <p:cTn id="26" fill="hold">
                      <p:stCondLst>
                        <p:cond delay="0"/>
                      </p:stCondLst>
                      <p:childTnLst>
                        <p:par>
                          <p:cTn id="27" fill="hold">
                            <p:stCondLst>
                              <p:cond delay="0"/>
                            </p:stCondLst>
                            <p:childTnLst>
                              <p:par>
                                <p:cTn id="28" presetID="6" presetClass="exit" presetSubtype="32" fill="hold" grpId="0" nodeType="clickEffect">
                                  <p:stCondLst>
                                    <p:cond delay="0"/>
                                  </p:stCondLst>
                                  <p:childTnLst>
                                    <p:animEffect transition="out" filter="circle(out)">
                                      <p:cBhvr>
                                        <p:cTn id="29" dur="2000"/>
                                        <p:tgtEl>
                                          <p:spTgt spid="14"/>
                                        </p:tgtEl>
                                      </p:cBhvr>
                                    </p:animEffect>
                                    <p:set>
                                      <p:cBhvr>
                                        <p:cTn id="30" dur="1" fill="hold">
                                          <p:stCondLst>
                                            <p:cond delay="1999"/>
                                          </p:stCondLst>
                                        </p:cTn>
                                        <p:tgtEl>
                                          <p:spTgt spid="14"/>
                                        </p:tgtEl>
                                        <p:attrNameLst>
                                          <p:attrName>style.visibility</p:attrName>
                                        </p:attrNameLst>
                                      </p:cBhvr>
                                      <p:to>
                                        <p:strVal val="hidden"/>
                                      </p:to>
                                    </p:set>
                                  </p:childTnLst>
                                </p:cTn>
                              </p:par>
                              <p:par>
                                <p:cTn id="31" presetID="6" presetClass="entr" presetSubtype="16"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ircle(in)">
                                      <p:cBhvr>
                                        <p:cTn id="33" dur="2000"/>
                                        <p:tgtEl>
                                          <p:spTgt spid="13"/>
                                        </p:tgtEl>
                                      </p:cBhvr>
                                    </p:animEffec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6"/>
                    </p:tgtEl>
                  </p:cond>
                </p:stCondLst>
                <p:endSync evt="end" delay="0">
                  <p:rtn val="all"/>
                </p:endSync>
                <p:childTnLst>
                  <p:par>
                    <p:cTn id="35" fill="hold">
                      <p:stCondLst>
                        <p:cond delay="0"/>
                      </p:stCondLst>
                      <p:childTnLst>
                        <p:par>
                          <p:cTn id="36" fill="hold">
                            <p:stCondLst>
                              <p:cond delay="0"/>
                            </p:stCondLst>
                            <p:childTnLst>
                              <p:par>
                                <p:cTn id="37" presetID="6" presetClass="exit" presetSubtype="32" fill="hold" grpId="0" nodeType="clickEffect">
                                  <p:stCondLst>
                                    <p:cond delay="0"/>
                                  </p:stCondLst>
                                  <p:childTnLst>
                                    <p:animEffect transition="out" filter="circle(out)">
                                      <p:cBhvr>
                                        <p:cTn id="38" dur="2000"/>
                                        <p:tgtEl>
                                          <p:spTgt spid="16"/>
                                        </p:tgtEl>
                                      </p:cBhvr>
                                    </p:animEffect>
                                    <p:set>
                                      <p:cBhvr>
                                        <p:cTn id="39" dur="1" fill="hold">
                                          <p:stCondLst>
                                            <p:cond delay="1999"/>
                                          </p:stCondLst>
                                        </p:cTn>
                                        <p:tgtEl>
                                          <p:spTgt spid="16"/>
                                        </p:tgtEl>
                                        <p:attrNameLst>
                                          <p:attrName>style.visibility</p:attrName>
                                        </p:attrNameLst>
                                      </p:cBhvr>
                                      <p:to>
                                        <p:strVal val="hidden"/>
                                      </p:to>
                                    </p:set>
                                  </p:childTnLst>
                                </p:cTn>
                              </p:par>
                              <p:par>
                                <p:cTn id="40" presetID="6" presetClass="entr" presetSubtype="16"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ircle(in)">
                                      <p:cBhvr>
                                        <p:cTn id="42" dur="2000"/>
                                        <p:tgtEl>
                                          <p:spTgt spid="15"/>
                                        </p:tgtEl>
                                      </p:cBhvr>
                                    </p:animEffect>
                                  </p:childTnLst>
                                </p:cTn>
                              </p:par>
                            </p:childTnLst>
                          </p:cTn>
                        </p:par>
                      </p:childTnLst>
                    </p:cTn>
                  </p:par>
                </p:childTnLst>
              </p:cTn>
              <p:nextCondLst>
                <p:cond evt="onClick" delay="0">
                  <p:tgtEl>
                    <p:spTgt spid="16"/>
                  </p:tgtEl>
                </p:cond>
              </p:nextCondLst>
            </p:seq>
          </p:childTnLst>
        </p:cTn>
      </p:par>
    </p:tnLst>
    <p:bldLst>
      <p:bldP spid="11" grpId="0" animBg="1"/>
      <p:bldP spid="9"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0" y="5013176"/>
            <a:ext cx="9156980" cy="1844824"/>
            <a:chOff x="-12981" y="5013176"/>
            <a:chExt cx="9156980" cy="1844824"/>
          </a:xfrm>
        </p:grpSpPr>
        <p:pic>
          <p:nvPicPr>
            <p:cNvPr id="30" name="Picture 29"/>
            <p:cNvPicPr>
              <a:picLocks noChangeAspect="1"/>
            </p:cNvPicPr>
            <p:nvPr/>
          </p:nvPicPr>
          <p:blipFill rotWithShape="1">
            <a:blip r:embed="rId4" cstate="print">
              <a:extLst>
                <a:ext uri="{28A0092B-C50C-407E-A947-70E740481C1C}">
                  <a14:useLocalDpi xmlns:a14="http://schemas.microsoft.com/office/drawing/2010/main" val="0"/>
                </a:ext>
              </a:extLst>
            </a:blip>
            <a:srcRect l="10937" t="73107" r="192"/>
            <a:stretch/>
          </p:blipFill>
          <p:spPr>
            <a:xfrm>
              <a:off x="-12981" y="5013176"/>
              <a:ext cx="9156980" cy="1844824"/>
            </a:xfrm>
            <a:prstGeom prst="rect">
              <a:avLst/>
            </a:prstGeom>
          </p:spPr>
        </p:pic>
        <p:sp>
          <p:nvSpPr>
            <p:cNvPr id="31" name="Rectangle 30"/>
            <p:cNvSpPr/>
            <p:nvPr/>
          </p:nvSpPr>
          <p:spPr>
            <a:xfrm rot="10800000" flipV="1">
              <a:off x="1" y="5014641"/>
              <a:ext cx="9143998" cy="1843359"/>
            </a:xfrm>
            <a:prstGeom prst="rect">
              <a:avLst/>
            </a:prstGeom>
            <a:gradFill flip="none" rotWithShape="1">
              <a:gsLst>
                <a:gs pos="4000">
                  <a:schemeClr val="accent5">
                    <a:lumMod val="0"/>
                    <a:lumOff val="100000"/>
                  </a:schemeClr>
                </a:gs>
                <a:gs pos="100000">
                  <a:schemeClr val="bg1">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oboto Condensed" panose="02000000000000000000" pitchFamily="2" charset="0"/>
              </a:endParaRPr>
            </a:p>
          </p:txBody>
        </p:sp>
      </p:grpSp>
      <p:sp>
        <p:nvSpPr>
          <p:cNvPr id="6" name="TextBox 5"/>
          <p:cNvSpPr txBox="1"/>
          <p:nvPr/>
        </p:nvSpPr>
        <p:spPr>
          <a:xfrm>
            <a:off x="132168" y="1334991"/>
            <a:ext cx="5087903" cy="646331"/>
          </a:xfrm>
          <a:prstGeom prst="rect">
            <a:avLst/>
          </a:prstGeom>
          <a:noFill/>
        </p:spPr>
        <p:txBody>
          <a:bodyPr wrap="square" rtlCol="0">
            <a:spAutoFit/>
          </a:bodyPr>
          <a:lstStyle/>
          <a:p>
            <a:r>
              <a:rPr lang="en-GB" dirty="0" smtClean="0">
                <a:latin typeface="Roboto Condensed" panose="02000000000000000000" pitchFamily="2" charset="0"/>
              </a:rPr>
              <a:t>Democratic leaders take the opinions of their athletes into account when making any decision.</a:t>
            </a:r>
            <a:endParaRPr lang="en-GB" dirty="0">
              <a:latin typeface="Roboto Condensed" panose="02000000000000000000" pitchFamily="2" charset="0"/>
            </a:endParaRPr>
          </a:p>
        </p:txBody>
      </p:sp>
      <p:grpSp>
        <p:nvGrpSpPr>
          <p:cNvPr id="7" name="Group 6"/>
          <p:cNvGrpSpPr/>
          <p:nvPr/>
        </p:nvGrpSpPr>
        <p:grpSpPr>
          <a:xfrm>
            <a:off x="0" y="3377687"/>
            <a:ext cx="4385901" cy="3576673"/>
            <a:chOff x="2555776" y="3016212"/>
            <a:chExt cx="4385901" cy="3576673"/>
          </a:xfrm>
        </p:grpSpPr>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25194"/>
            <a:stretch/>
          </p:blipFill>
          <p:spPr>
            <a:xfrm>
              <a:off x="3521805" y="4764219"/>
              <a:ext cx="3419872" cy="1828666"/>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5776" y="3669731"/>
              <a:ext cx="1461520" cy="2808312"/>
            </a:xfrm>
            <a:prstGeom prst="rect">
              <a:avLst/>
            </a:prstGeom>
          </p:spPr>
        </p:pic>
        <p:sp>
          <p:nvSpPr>
            <p:cNvPr id="9" name="TextBox 8"/>
            <p:cNvSpPr txBox="1"/>
            <p:nvPr/>
          </p:nvSpPr>
          <p:spPr>
            <a:xfrm>
              <a:off x="4267810" y="3440557"/>
              <a:ext cx="1261441" cy="1341656"/>
            </a:xfrm>
            <a:prstGeom prst="wedgeEllipseCallout">
              <a:avLst>
                <a:gd name="adj1" fmla="val -16763"/>
                <a:gd name="adj2" fmla="val 61308"/>
              </a:avLst>
            </a:prstGeom>
            <a:solidFill>
              <a:schemeClr val="bg1"/>
            </a:solidFill>
            <a:ln w="19050">
              <a:solidFill>
                <a:schemeClr val="tx1"/>
              </a:solidFill>
            </a:ln>
          </p:spPr>
          <p:txBody>
            <a:bodyPr wrap="square" lIns="36000" tIns="36000" rIns="36000" bIns="36000" rtlCol="0">
              <a:spAutoFit/>
            </a:bodyPr>
            <a:lstStyle/>
            <a:p>
              <a:pPr algn="ctr"/>
              <a:r>
                <a:rPr lang="en-GB" sz="1400" b="1" dirty="0" smtClean="0">
                  <a:latin typeface="Roboto Condensed" panose="02000000000000000000" pitchFamily="2" charset="0"/>
                </a:rPr>
                <a:t>We could work on our defensive line.</a:t>
              </a:r>
              <a:endParaRPr lang="en-GB" sz="1400" b="1" dirty="0">
                <a:latin typeface="Roboto Condensed" panose="02000000000000000000" pitchFamily="2" charset="0"/>
              </a:endParaRPr>
            </a:p>
          </p:txBody>
        </p:sp>
        <p:sp>
          <p:nvSpPr>
            <p:cNvPr id="10" name="TextBox 9"/>
            <p:cNvSpPr txBox="1"/>
            <p:nvPr/>
          </p:nvSpPr>
          <p:spPr>
            <a:xfrm>
              <a:off x="5636174" y="3114020"/>
              <a:ext cx="1203570" cy="1919962"/>
            </a:xfrm>
            <a:prstGeom prst="wedgeEllipseCallout">
              <a:avLst>
                <a:gd name="adj1" fmla="val -10204"/>
                <a:gd name="adj2" fmla="val 61470"/>
              </a:avLst>
            </a:prstGeom>
            <a:solidFill>
              <a:schemeClr val="bg1"/>
            </a:solidFill>
            <a:ln w="19050">
              <a:solidFill>
                <a:schemeClr val="tx1"/>
              </a:solidFill>
            </a:ln>
          </p:spPr>
          <p:txBody>
            <a:bodyPr wrap="square" lIns="36000" tIns="36000" rIns="36000" bIns="36000" rtlCol="0">
              <a:spAutoFit/>
            </a:bodyPr>
            <a:lstStyle/>
            <a:p>
              <a:pPr algn="ctr"/>
              <a:r>
                <a:rPr lang="en-GB" sz="1400" b="1" dirty="0">
                  <a:latin typeface="Roboto Condensed" panose="02000000000000000000" pitchFamily="2" charset="0"/>
                </a:rPr>
                <a:t>I think </a:t>
              </a:r>
              <a:r>
                <a:rPr lang="en-GB" sz="1400" b="1" dirty="0" smtClean="0">
                  <a:latin typeface="Roboto Condensed" panose="02000000000000000000" pitchFamily="2" charset="0"/>
                </a:rPr>
                <a:t>our attack was lacking; our defence was good. </a:t>
              </a:r>
              <a:endParaRPr lang="en-GB" sz="1400" b="1" dirty="0">
                <a:latin typeface="Roboto Condensed" panose="02000000000000000000" pitchFamily="2" charset="0"/>
              </a:endParaRPr>
            </a:p>
          </p:txBody>
        </p:sp>
        <p:sp>
          <p:nvSpPr>
            <p:cNvPr id="11" name="TextBox 10"/>
            <p:cNvSpPr txBox="1"/>
            <p:nvPr/>
          </p:nvSpPr>
          <p:spPr>
            <a:xfrm>
              <a:off x="2712724" y="3016212"/>
              <a:ext cx="1405670" cy="1617007"/>
            </a:xfrm>
            <a:prstGeom prst="wedgeEllipseCallout">
              <a:avLst>
                <a:gd name="adj1" fmla="val -13887"/>
                <a:gd name="adj2" fmla="val 66868"/>
              </a:avLst>
            </a:prstGeom>
            <a:solidFill>
              <a:schemeClr val="bg1"/>
            </a:solidFill>
            <a:ln w="19050">
              <a:solidFill>
                <a:schemeClr val="tx1"/>
              </a:solidFill>
            </a:ln>
          </p:spPr>
          <p:txBody>
            <a:bodyPr wrap="square" lIns="36000" tIns="36000" rIns="36000" bIns="36000" rtlCol="0">
              <a:spAutoFit/>
            </a:bodyPr>
            <a:lstStyle/>
            <a:p>
              <a:pPr algn="ctr"/>
              <a:r>
                <a:rPr lang="en-GB" sz="1400" b="1" dirty="0" smtClean="0">
                  <a:latin typeface="Roboto Condensed" panose="02000000000000000000" pitchFamily="2" charset="0"/>
                </a:rPr>
                <a:t>So we lost our last game.  </a:t>
              </a:r>
              <a:r>
                <a:rPr lang="en-GB" sz="1400" b="1" dirty="0">
                  <a:latin typeface="Roboto Condensed" panose="02000000000000000000" pitchFamily="2" charset="0"/>
                </a:rPr>
                <a:t>H</a:t>
              </a:r>
              <a:r>
                <a:rPr lang="en-GB" sz="1400" b="1" dirty="0" smtClean="0">
                  <a:latin typeface="Roboto Condensed" panose="02000000000000000000" pitchFamily="2" charset="0"/>
                </a:rPr>
                <a:t>ow can we improve?</a:t>
              </a:r>
              <a:endParaRPr lang="en-GB" sz="1400" dirty="0">
                <a:latin typeface="Roboto Condensed" panose="02000000000000000000" pitchFamily="2" charset="0"/>
              </a:endParaRPr>
            </a:p>
          </p:txBody>
        </p:sp>
      </p:grpSp>
      <p:sp>
        <p:nvSpPr>
          <p:cNvPr id="12" name="TextBox 11"/>
          <p:cNvSpPr txBox="1"/>
          <p:nvPr/>
        </p:nvSpPr>
        <p:spPr>
          <a:xfrm>
            <a:off x="4428832" y="1945959"/>
            <a:ext cx="4413108"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n-GB" dirty="0" smtClean="0">
                <a:latin typeface="Roboto Condensed" panose="02000000000000000000" pitchFamily="2" charset="0"/>
              </a:rPr>
              <a:t>Open </a:t>
            </a:r>
            <a:r>
              <a:rPr lang="en-GB" dirty="0">
                <a:latin typeface="Roboto Condensed" panose="02000000000000000000" pitchFamily="2" charset="0"/>
              </a:rPr>
              <a:t>style of leadership, taking on board the </a:t>
            </a:r>
            <a:r>
              <a:rPr lang="en-GB" dirty="0" smtClean="0">
                <a:latin typeface="Roboto Condensed" panose="02000000000000000000" pitchFamily="2" charset="0"/>
              </a:rPr>
              <a:t>opinions </a:t>
            </a:r>
            <a:r>
              <a:rPr lang="en-GB" dirty="0">
                <a:latin typeface="Roboto Condensed" panose="02000000000000000000" pitchFamily="2" charset="0"/>
              </a:rPr>
              <a:t>of others</a:t>
            </a:r>
          </a:p>
          <a:p>
            <a:pPr marL="285750" indent="-285750">
              <a:buFont typeface="Arial" panose="020B0604020202020204" pitchFamily="34" charset="0"/>
              <a:buChar char="•"/>
            </a:pPr>
            <a:r>
              <a:rPr lang="en-GB" dirty="0" smtClean="0">
                <a:latin typeface="Roboto Condensed" panose="02000000000000000000" pitchFamily="2" charset="0"/>
              </a:rPr>
              <a:t>People-centred</a:t>
            </a:r>
            <a:r>
              <a:rPr lang="en-GB" dirty="0">
                <a:latin typeface="Roboto Condensed" panose="02000000000000000000" pitchFamily="2" charset="0"/>
              </a:rPr>
              <a:t>, focusing on building team relationships</a:t>
            </a:r>
          </a:p>
          <a:p>
            <a:pPr marL="285750" indent="-285750">
              <a:buFont typeface="Arial" panose="020B0604020202020204" pitchFamily="34" charset="0"/>
              <a:buChar char="•"/>
            </a:pPr>
            <a:r>
              <a:rPr lang="en-GB" dirty="0" smtClean="0">
                <a:latin typeface="Roboto Condensed" panose="02000000000000000000" pitchFamily="2" charset="0"/>
              </a:rPr>
              <a:t>Allows </a:t>
            </a:r>
            <a:r>
              <a:rPr lang="en-GB" dirty="0">
                <a:latin typeface="Roboto Condensed" panose="02000000000000000000" pitchFamily="2" charset="0"/>
              </a:rPr>
              <a:t>decision-making by others</a:t>
            </a:r>
          </a:p>
          <a:p>
            <a:pPr marL="285750" indent="-285750">
              <a:buFont typeface="Arial" panose="020B0604020202020204" pitchFamily="34" charset="0"/>
              <a:buChar char="•"/>
            </a:pPr>
            <a:r>
              <a:rPr lang="en-GB" dirty="0" smtClean="0">
                <a:latin typeface="Roboto Condensed" panose="02000000000000000000" pitchFamily="2" charset="0"/>
              </a:rPr>
              <a:t>Good communicator</a:t>
            </a:r>
          </a:p>
          <a:p>
            <a:pPr marL="285750" indent="-285750">
              <a:buFont typeface="Arial" panose="020B0604020202020204" pitchFamily="34" charset="0"/>
              <a:buChar char="•"/>
            </a:pPr>
            <a:r>
              <a:rPr lang="en-GB" dirty="0" smtClean="0">
                <a:latin typeface="Roboto Condensed" panose="02000000000000000000" pitchFamily="2" charset="0"/>
              </a:rPr>
              <a:t>Creative</a:t>
            </a:r>
            <a:endParaRPr lang="en-GB" dirty="0">
              <a:latin typeface="Roboto Condensed" panose="02000000000000000000" pitchFamily="2" charset="0"/>
            </a:endParaRPr>
          </a:p>
        </p:txBody>
      </p:sp>
      <p:sp>
        <p:nvSpPr>
          <p:cNvPr id="13" name="Rounded Rectangle 12"/>
          <p:cNvSpPr/>
          <p:nvPr/>
        </p:nvSpPr>
        <p:spPr>
          <a:xfrm>
            <a:off x="4366698" y="1728988"/>
            <a:ext cx="2232248" cy="2579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Roboto Condensed" panose="02000000000000000000" pitchFamily="2" charset="0"/>
              </a:rPr>
              <a:t>Characteristics</a:t>
            </a:r>
            <a:endParaRPr lang="en-GB" dirty="0">
              <a:solidFill>
                <a:schemeClr val="bg1"/>
              </a:solidFill>
              <a:latin typeface="Roboto Condensed" panose="02000000000000000000" pitchFamily="2" charset="0"/>
            </a:endParaRPr>
          </a:p>
        </p:txBody>
      </p:sp>
      <p:sp>
        <p:nvSpPr>
          <p:cNvPr id="14" name="TextBox 13"/>
          <p:cNvSpPr txBox="1"/>
          <p:nvPr/>
        </p:nvSpPr>
        <p:spPr>
          <a:xfrm>
            <a:off x="4428832" y="4316903"/>
            <a:ext cx="4413108" cy="1200329"/>
          </a:xfrm>
          <a:prstGeom prst="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285750" indent="-285750">
              <a:buFont typeface="Arial" panose="020B0604020202020204" pitchFamily="34" charset="0"/>
              <a:buChar char="•"/>
            </a:pPr>
            <a:r>
              <a:rPr lang="en-GB" dirty="0">
                <a:solidFill>
                  <a:schemeClr val="tx1"/>
                </a:solidFill>
                <a:latin typeface="Roboto Condensed" panose="02000000000000000000" pitchFamily="2" charset="0"/>
              </a:rPr>
              <a:t>Individual sports</a:t>
            </a:r>
          </a:p>
          <a:p>
            <a:pPr marL="285750" indent="-285750">
              <a:buFont typeface="Arial" panose="020B0604020202020204" pitchFamily="34" charset="0"/>
              <a:buChar char="•"/>
            </a:pPr>
            <a:r>
              <a:rPr lang="en-GB" dirty="0" smtClean="0">
                <a:solidFill>
                  <a:schemeClr val="tx1"/>
                </a:solidFill>
                <a:latin typeface="Roboto Condensed" panose="02000000000000000000" pitchFamily="2" charset="0"/>
              </a:rPr>
              <a:t>When creativity </a:t>
            </a:r>
            <a:r>
              <a:rPr lang="en-GB" dirty="0">
                <a:solidFill>
                  <a:schemeClr val="tx1"/>
                </a:solidFill>
                <a:latin typeface="Roboto Condensed" panose="02000000000000000000" pitchFamily="2" charset="0"/>
              </a:rPr>
              <a:t>is required</a:t>
            </a:r>
          </a:p>
          <a:p>
            <a:pPr marL="285750" indent="-285750">
              <a:buFont typeface="Arial" panose="020B0604020202020204" pitchFamily="34" charset="0"/>
              <a:buChar char="•"/>
            </a:pPr>
            <a:r>
              <a:rPr lang="en-GB" dirty="0" smtClean="0">
                <a:solidFill>
                  <a:schemeClr val="tx1"/>
                </a:solidFill>
                <a:latin typeface="Roboto Condensed" panose="02000000000000000000" pitchFamily="2" charset="0"/>
              </a:rPr>
              <a:t>When </a:t>
            </a:r>
            <a:r>
              <a:rPr lang="en-GB" dirty="0">
                <a:solidFill>
                  <a:schemeClr val="tx1"/>
                </a:solidFill>
                <a:latin typeface="Roboto Condensed" panose="02000000000000000000" pitchFamily="2" charset="0"/>
              </a:rPr>
              <a:t>the group consists of good communicators</a:t>
            </a:r>
          </a:p>
        </p:txBody>
      </p:sp>
      <p:sp>
        <p:nvSpPr>
          <p:cNvPr id="15" name="Rounded Rectangle 14"/>
          <p:cNvSpPr/>
          <p:nvPr/>
        </p:nvSpPr>
        <p:spPr>
          <a:xfrm>
            <a:off x="4366698" y="4108346"/>
            <a:ext cx="2232248" cy="25792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dirty="0" smtClean="0">
                <a:solidFill>
                  <a:schemeClr val="bg1"/>
                </a:solidFill>
                <a:latin typeface="Roboto Condensed" panose="02000000000000000000" pitchFamily="2" charset="0"/>
              </a:rPr>
              <a:t>       Suited to</a:t>
            </a:r>
            <a:endParaRPr lang="en-GB" dirty="0">
              <a:solidFill>
                <a:schemeClr val="bg1"/>
              </a:solidFill>
              <a:latin typeface="Roboto Condensed" panose="02000000000000000000" pitchFamily="2" charset="0"/>
            </a:endParaRPr>
          </a:p>
        </p:txBody>
      </p:sp>
      <p:sp>
        <p:nvSpPr>
          <p:cNvPr id="16" name="TextBox 15"/>
          <p:cNvSpPr txBox="1"/>
          <p:nvPr/>
        </p:nvSpPr>
        <p:spPr>
          <a:xfrm>
            <a:off x="4427984" y="5818038"/>
            <a:ext cx="4413956"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GB" dirty="0">
                <a:latin typeface="Roboto Condensed" panose="02000000000000000000" pitchFamily="2" charset="0"/>
              </a:rPr>
              <a:t>Can lead to teammates being unsure of their roles</a:t>
            </a:r>
          </a:p>
          <a:p>
            <a:pPr marL="285750" indent="-285750">
              <a:buFont typeface="Arial" panose="020B0604020202020204" pitchFamily="34" charset="0"/>
              <a:buChar char="•"/>
            </a:pPr>
            <a:r>
              <a:rPr lang="en-GB" dirty="0" smtClean="0">
                <a:latin typeface="Roboto Condensed" panose="02000000000000000000" pitchFamily="2" charset="0"/>
              </a:rPr>
              <a:t>Time-consuming</a:t>
            </a:r>
            <a:endParaRPr lang="en-GB" dirty="0">
              <a:latin typeface="Roboto Condensed" panose="02000000000000000000" pitchFamily="2" charset="0"/>
            </a:endParaRPr>
          </a:p>
        </p:txBody>
      </p:sp>
      <p:sp>
        <p:nvSpPr>
          <p:cNvPr id="17" name="Rounded Rectangle 16"/>
          <p:cNvSpPr/>
          <p:nvPr/>
        </p:nvSpPr>
        <p:spPr>
          <a:xfrm>
            <a:off x="4385901" y="5623449"/>
            <a:ext cx="2232248" cy="257923"/>
          </a:xfrm>
          <a:prstGeom prst="round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solidFill>
                  <a:schemeClr val="bg1"/>
                </a:solidFill>
                <a:latin typeface="Roboto Condensed" panose="02000000000000000000" pitchFamily="2" charset="0"/>
              </a:rPr>
              <a:t>Disadvantages</a:t>
            </a:r>
            <a:endParaRPr lang="en-GB" dirty="0">
              <a:solidFill>
                <a:schemeClr val="bg1"/>
              </a:solidFill>
              <a:latin typeface="Roboto Condensed" panose="02000000000000000000" pitchFamily="2" charset="0"/>
            </a:endParaRPr>
          </a:p>
        </p:txBody>
      </p:sp>
      <p:grpSp>
        <p:nvGrpSpPr>
          <p:cNvPr id="18" name="Group 17"/>
          <p:cNvGrpSpPr/>
          <p:nvPr/>
        </p:nvGrpSpPr>
        <p:grpSpPr>
          <a:xfrm>
            <a:off x="590886" y="2381683"/>
            <a:ext cx="2906032" cy="662140"/>
            <a:chOff x="6484097" y="944464"/>
            <a:chExt cx="3351541" cy="662140"/>
          </a:xfrm>
        </p:grpSpPr>
        <p:sp>
          <p:nvSpPr>
            <p:cNvPr id="19" name="TextBox 18"/>
            <p:cNvSpPr txBox="1"/>
            <p:nvPr/>
          </p:nvSpPr>
          <p:spPr>
            <a:xfrm>
              <a:off x="6841503" y="1066818"/>
              <a:ext cx="2994135" cy="374571"/>
            </a:xfrm>
            <a:prstGeom prst="roundRect">
              <a:avLst/>
            </a:prstGeom>
            <a:solidFill>
              <a:schemeClr val="accent4">
                <a:lumMod val="60000"/>
                <a:lumOff val="40000"/>
              </a:schemeClr>
            </a:solidFill>
            <a:ln w="9525">
              <a:no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defPPr>
                <a:defRPr lang="en-US"/>
              </a:defPPr>
              <a:lvl1pPr algn="ctr">
                <a:defRPr sz="1100" b="1">
                  <a:latin typeface="Roboto Condensed" panose="02000000000000000000" pitchFamily="2" charset="0"/>
                </a:defRPr>
              </a:lvl1pPr>
            </a:lstStyle>
            <a:p>
              <a:r>
                <a:rPr lang="en-GB" dirty="0"/>
                <a:t>Click to reveal more information about this style of </a:t>
              </a:r>
              <a:r>
                <a:rPr lang="en-GB" dirty="0" smtClean="0"/>
                <a:t>leadership.</a:t>
              </a:r>
              <a:endParaRPr lang="en-GB" dirty="0"/>
            </a:p>
          </p:txBody>
        </p:sp>
        <p:pic>
          <p:nvPicPr>
            <p:cNvPr id="20" name="Picture 2" descr="http://downloads.clipart.com/109503780.jpg?t=1475587740&amp;h=6f9d4cc7fb4de229cc200b59ce3c75be&amp;u=zigzageducati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84097" y="944464"/>
              <a:ext cx="482032" cy="6621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0" y="-20326"/>
            <a:ext cx="9144000" cy="564402"/>
            <a:chOff x="0" y="-20326"/>
            <a:chExt cx="9144000" cy="564402"/>
          </a:xfrm>
        </p:grpSpPr>
        <p:sp>
          <p:nvSpPr>
            <p:cNvPr id="22" name="Rectangle 21"/>
            <p:cNvSpPr/>
            <p:nvPr/>
          </p:nvSpPr>
          <p:spPr>
            <a:xfrm>
              <a:off x="0" y="-20326"/>
              <a:ext cx="9144000" cy="46396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oboto Condensed" panose="02000000000000000000" pitchFamily="2" charset="0"/>
              </a:endParaRPr>
            </a:p>
          </p:txBody>
        </p:sp>
        <p:sp>
          <p:nvSpPr>
            <p:cNvPr id="23" name="Title 1"/>
            <p:cNvSpPr txBox="1">
              <a:spLocks/>
            </p:cNvSpPr>
            <p:nvPr/>
          </p:nvSpPr>
          <p:spPr>
            <a:xfrm>
              <a:off x="6156176" y="44624"/>
              <a:ext cx="2844316" cy="49945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GB" sz="1800" dirty="0" smtClean="0">
                  <a:solidFill>
                    <a:schemeClr val="bg1"/>
                  </a:solidFill>
                  <a:latin typeface="Roboto Condensed" panose="02000000000000000000" pitchFamily="2" charset="0"/>
                  <a:ea typeface="Roboto Condensed" panose="02000000000000000000" pitchFamily="2" charset="0"/>
                  <a:cs typeface="Lato Medium" panose="020F0502020204030203" pitchFamily="34" charset="0"/>
                </a:rPr>
                <a:t>Leadership</a:t>
              </a:r>
              <a:endParaRPr lang="en-GB" sz="1800" dirty="0">
                <a:solidFill>
                  <a:schemeClr val="bg1"/>
                </a:solidFill>
                <a:latin typeface="Roboto Condensed" panose="02000000000000000000" pitchFamily="2" charset="0"/>
                <a:ea typeface="Roboto Condensed" panose="02000000000000000000" pitchFamily="2" charset="0"/>
                <a:cs typeface="Lato Medium" panose="020F0502020204030203" pitchFamily="34" charset="0"/>
              </a:endParaRPr>
            </a:p>
          </p:txBody>
        </p:sp>
      </p:grpSp>
      <p:grpSp>
        <p:nvGrpSpPr>
          <p:cNvPr id="24" name="Group 23"/>
          <p:cNvGrpSpPr/>
          <p:nvPr/>
        </p:nvGrpSpPr>
        <p:grpSpPr>
          <a:xfrm>
            <a:off x="107504" y="-27384"/>
            <a:ext cx="8892988" cy="1440160"/>
            <a:chOff x="107504" y="-27384"/>
            <a:chExt cx="8892988" cy="1440160"/>
          </a:xfrm>
        </p:grpSpPr>
        <p:grpSp>
          <p:nvGrpSpPr>
            <p:cNvPr id="25" name="Group 24"/>
            <p:cNvGrpSpPr/>
            <p:nvPr/>
          </p:nvGrpSpPr>
          <p:grpSpPr>
            <a:xfrm>
              <a:off x="179512" y="-27384"/>
              <a:ext cx="822748" cy="561356"/>
              <a:chOff x="179512" y="-27384"/>
              <a:chExt cx="822748" cy="561356"/>
            </a:xfrm>
          </p:grpSpPr>
          <p:sp>
            <p:nvSpPr>
              <p:cNvPr id="27" name="TextBox 26">
                <a:hlinkClick r:id="" action="ppaction://noaction"/>
              </p:cNvPr>
              <p:cNvSpPr txBox="1"/>
              <p:nvPr/>
            </p:nvSpPr>
            <p:spPr>
              <a:xfrm>
                <a:off x="179512" y="-27384"/>
                <a:ext cx="822748" cy="561356"/>
              </a:xfrm>
              <a:prstGeom prst="rect">
                <a:avLst/>
              </a:prstGeom>
              <a:solidFill>
                <a:srgbClr val="4B716F"/>
              </a:solidFill>
              <a:ln>
                <a:noFill/>
              </a:ln>
              <a:effectLst/>
            </p:spPr>
            <p:txBody>
              <a:bodyPr wrap="square" rtlCol="0">
                <a:spAutoFit/>
              </a:bodyPr>
              <a:lstStyle/>
              <a:p>
                <a:pPr algn="r"/>
                <a:endParaRPr lang="en-GB" dirty="0">
                  <a:solidFill>
                    <a:schemeClr val="bg1"/>
                  </a:solidFill>
                  <a:latin typeface="Roboto Condensed" panose="02000000000000000000" pitchFamily="2" charset="0"/>
                  <a:ea typeface="Roboto Condensed" panose="02000000000000000000" pitchFamily="2" charset="0"/>
                  <a:cs typeface="Aharoni" pitchFamily="2" charset="-79"/>
                </a:endParaRPr>
              </a:p>
            </p:txBody>
          </p:sp>
          <p:sp>
            <p:nvSpPr>
              <p:cNvPr id="28" name="Title 1"/>
              <p:cNvSpPr txBox="1">
                <a:spLocks/>
              </p:cNvSpPr>
              <p:nvPr/>
            </p:nvSpPr>
            <p:spPr>
              <a:xfrm>
                <a:off x="179512" y="173932"/>
                <a:ext cx="822748" cy="35543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800" dirty="0" smtClean="0">
                    <a:solidFill>
                      <a:schemeClr val="bg1"/>
                    </a:solidFill>
                    <a:latin typeface="Roboto Condensed" panose="02000000000000000000" pitchFamily="2" charset="0"/>
                    <a:ea typeface="Roboto Condensed" panose="02000000000000000000" pitchFamily="2" charset="0"/>
                    <a:cs typeface="Lato Medium" panose="020F0502020204030203" pitchFamily="34" charset="0"/>
                  </a:rPr>
                  <a:t>Learn</a:t>
                </a:r>
                <a:endParaRPr lang="en-GB" sz="1800" dirty="0">
                  <a:solidFill>
                    <a:schemeClr val="bg1"/>
                  </a:solidFill>
                  <a:latin typeface="Roboto Condensed" panose="02000000000000000000" pitchFamily="2" charset="0"/>
                  <a:ea typeface="Roboto Condensed" panose="02000000000000000000" pitchFamily="2" charset="0"/>
                  <a:cs typeface="Lato Medium" panose="020F0502020204030203" pitchFamily="34" charset="0"/>
                </a:endParaRPr>
              </a:p>
            </p:txBody>
          </p:sp>
        </p:grpSp>
        <p:sp>
          <p:nvSpPr>
            <p:cNvPr id="26" name="Title 1"/>
            <p:cNvSpPr txBox="1">
              <a:spLocks/>
            </p:cNvSpPr>
            <p:nvPr/>
          </p:nvSpPr>
          <p:spPr>
            <a:xfrm>
              <a:off x="107504" y="549500"/>
              <a:ext cx="8892988" cy="86327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5400" b="1" dirty="0">
                  <a:solidFill>
                    <a:schemeClr val="tx1">
                      <a:alpha val="90000"/>
                    </a:schemeClr>
                  </a:solidFill>
                  <a:latin typeface="Roboto Condensed" panose="02000000000000000000" pitchFamily="2" charset="0"/>
                  <a:ea typeface="Roboto Condensed" panose="02000000000000000000" pitchFamily="2" charset="0"/>
                  <a:cs typeface="Lato Medium" panose="020F0502020204030203" pitchFamily="34" charset="0"/>
                </a:rPr>
                <a:t>Leadership </a:t>
              </a:r>
              <a:r>
                <a:rPr lang="en-GB" sz="5400" b="1" dirty="0" smtClean="0">
                  <a:solidFill>
                    <a:schemeClr val="tx1">
                      <a:alpha val="90000"/>
                    </a:schemeClr>
                  </a:solidFill>
                  <a:latin typeface="Roboto Condensed" panose="02000000000000000000" pitchFamily="2" charset="0"/>
                  <a:ea typeface="Roboto Condensed" panose="02000000000000000000" pitchFamily="2" charset="0"/>
                  <a:cs typeface="Lato Medium" panose="020F0502020204030203" pitchFamily="34" charset="0"/>
                </a:rPr>
                <a:t>styles - democratic</a:t>
              </a:r>
              <a:endParaRPr lang="en-GB" sz="5400" b="1" dirty="0">
                <a:solidFill>
                  <a:schemeClr val="tx1">
                    <a:alpha val="90000"/>
                  </a:schemeClr>
                </a:solidFill>
                <a:latin typeface="Roboto Condensed" panose="02000000000000000000" pitchFamily="2" charset="0"/>
                <a:ea typeface="Roboto Condensed" panose="02000000000000000000" pitchFamily="2" charset="0"/>
                <a:cs typeface="Lato Medium" panose="020F0502020204030203" pitchFamily="34" charset="0"/>
              </a:endParaRPr>
            </a:p>
          </p:txBody>
        </p:sp>
      </p:grpSp>
      <p:grpSp>
        <p:nvGrpSpPr>
          <p:cNvPr id="32" name="Group 31"/>
          <p:cNvGrpSpPr>
            <a:grpSpLocks/>
          </p:cNvGrpSpPr>
          <p:nvPr/>
        </p:nvGrpSpPr>
        <p:grpSpPr bwMode="auto">
          <a:xfrm>
            <a:off x="624645" y="-20326"/>
            <a:ext cx="8540750" cy="6940550"/>
            <a:chOff x="583271" y="42867"/>
            <a:chExt cx="9232725" cy="7502525"/>
          </a:xfrm>
        </p:grpSpPr>
        <p:sp>
          <p:nvSpPr>
            <p:cNvPr id="33" name="Rectangle 32"/>
            <p:cNvSpPr>
              <a:spLocks noChangeArrowheads="1"/>
            </p:cNvSpPr>
            <p:nvPr/>
          </p:nvSpPr>
          <p:spPr bwMode="auto">
            <a:xfrm>
              <a:off x="5558303" y="42867"/>
              <a:ext cx="4257693" cy="7502525"/>
            </a:xfrm>
            <a:prstGeom prst="rect">
              <a:avLst/>
            </a:prstGeom>
            <a:solidFill>
              <a:srgbClr val="FFFFFF"/>
            </a:solidFill>
            <a:ln>
              <a:noFill/>
            </a:ln>
            <a:effectLst>
              <a:outerShdw dist="76200" dir="10800000" algn="ctr" rotWithShape="0">
                <a:srgbClr val="969696">
                  <a:alpha val="6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upright="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defRPr/>
              </a:pPr>
              <a:endParaRPr lang="en-GB" sz="1800" kern="0">
                <a:solidFill>
                  <a:sysClr val="windowText" lastClr="000000"/>
                </a:solidFill>
              </a:endParaRPr>
            </a:p>
          </p:txBody>
        </p:sp>
        <p:sp>
          <p:nvSpPr>
            <p:cNvPr id="34" name="Text Box 15"/>
            <p:cNvSpPr txBox="1">
              <a:spLocks noChangeArrowheads="1"/>
            </p:cNvSpPr>
            <p:nvPr/>
          </p:nvSpPr>
          <p:spPr bwMode="auto">
            <a:xfrm>
              <a:off x="6141784" y="375779"/>
              <a:ext cx="1106897" cy="66170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 upright="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defRPr/>
              </a:pPr>
              <a:r>
                <a:rPr lang="en-GB" sz="5000" kern="0" dirty="0">
                  <a:solidFill>
                    <a:srgbClr val="999999"/>
                  </a:solidFill>
                  <a:latin typeface="Century Gothic" panose="020B0502020202020204" pitchFamily="34" charset="0"/>
                  <a:ea typeface="Calibri" panose="020F0502020204030204" pitchFamily="34" charset="0"/>
                </a:rPr>
                <a:t>INSPECTION COPY</a:t>
              </a:r>
              <a:endParaRPr lang="en-GB" sz="1100" kern="0" dirty="0">
                <a:solidFill>
                  <a:srgbClr val="000000"/>
                </a:solidFill>
                <a:latin typeface="Calibri" panose="020F0502020204030204" pitchFamily="34" charset="0"/>
                <a:ea typeface="Calibri" panose="020F0502020204030204" pitchFamily="34" charset="0"/>
              </a:endParaRPr>
            </a:p>
          </p:txBody>
        </p:sp>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79781" y="5411143"/>
              <a:ext cx="1132764" cy="106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17"/>
            <p:cNvSpPr txBox="1">
              <a:spLocks noChangeArrowheads="1"/>
            </p:cNvSpPr>
            <p:nvPr/>
          </p:nvSpPr>
          <p:spPr bwMode="auto">
            <a:xfrm>
              <a:off x="7430589" y="4782568"/>
              <a:ext cx="1431244" cy="634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defRPr/>
              </a:pPr>
              <a:r>
                <a:rPr lang="en-GB" sz="1500" b="1" kern="0" dirty="0">
                  <a:solidFill>
                    <a:sysClr val="windowText" lastClr="000000"/>
                  </a:solidFill>
                  <a:latin typeface="Century Gothic" panose="020B0502020202020204" pitchFamily="34" charset="0"/>
                  <a:ea typeface="Times New Roman" panose="02020603050405020304" pitchFamily="18" charset="0"/>
                  <a:cs typeface="Times New Roman" panose="02020603050405020304" pitchFamily="18" charset="0"/>
                </a:rPr>
                <a:t>COPYRIGHT</a:t>
              </a:r>
              <a:endParaRPr lang="en-GB" sz="1100" kern="0" dirty="0">
                <a:solidFill>
                  <a:sysClr val="windowText" lastClr="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r>
                <a:rPr lang="en-GB" sz="1500" b="1" kern="0" dirty="0">
                  <a:solidFill>
                    <a:sysClr val="windowText" lastClr="000000"/>
                  </a:solidFill>
                  <a:latin typeface="Century Gothic" panose="020B0502020202020204" pitchFamily="34" charset="0"/>
                  <a:ea typeface="Times New Roman" panose="02020603050405020304" pitchFamily="18" charset="0"/>
                  <a:cs typeface="Times New Roman" panose="02020603050405020304" pitchFamily="18" charset="0"/>
                </a:rPr>
                <a:t>PROTECTED</a:t>
              </a:r>
              <a:endParaRPr lang="en-GB" sz="1100" kern="0" dirty="0">
                <a:solidFill>
                  <a:sysClr val="windowText" lastClr="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r>
                <a:rPr lang="en-GB" sz="1500" b="1" kern="0" dirty="0">
                  <a:solidFill>
                    <a:srgbClr val="000000"/>
                  </a:solidFill>
                  <a:latin typeface="Century Gothic" panose="020B0502020202020204" pitchFamily="34" charset="0"/>
                  <a:ea typeface="Calibri" panose="020F0502020204030204" pitchFamily="34" charset="0"/>
                </a:rPr>
                <a:t> </a:t>
              </a:r>
              <a:endParaRPr lang="en-GB" sz="1100" kern="0" dirty="0">
                <a:solidFill>
                  <a:srgbClr val="000000"/>
                </a:solidFill>
                <a:latin typeface="Calibri" panose="020F0502020204030204" pitchFamily="34" charset="0"/>
                <a:ea typeface="Calibri" panose="020F0502020204030204" pitchFamily="34" charset="0"/>
              </a:endParaRPr>
            </a:p>
          </p:txBody>
        </p:sp>
        <p:pic>
          <p:nvPicPr>
            <p:cNvPr id="37" name="Picture 36" descr="sample_front"/>
            <p:cNvPicPr>
              <a:picLocks noChangeAspect="1"/>
            </p:cNvPicPr>
            <p:nvPr/>
          </p:nvPicPr>
          <p:blipFill>
            <a:blip r:embed="rId9">
              <a:extLst>
                <a:ext uri="{28A0092B-C50C-407E-A947-70E740481C1C}">
                  <a14:useLocalDpi xmlns:a14="http://schemas.microsoft.com/office/drawing/2010/main" val="0"/>
                </a:ext>
              </a:extLst>
            </a:blip>
            <a:srcRect l="19519" t="36943" r="19749" b="41377"/>
            <a:stretch>
              <a:fillRect/>
            </a:stretch>
          </p:blipFill>
          <p:spPr bwMode="auto">
            <a:xfrm>
              <a:off x="583271" y="321972"/>
              <a:ext cx="3887888" cy="196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descr="sample_front"/>
            <p:cNvPicPr>
              <a:picLocks noChangeAspect="1"/>
            </p:cNvPicPr>
            <p:nvPr/>
          </p:nvPicPr>
          <p:blipFill>
            <a:blip r:embed="rId9">
              <a:extLst>
                <a:ext uri="{28A0092B-C50C-407E-A947-70E740481C1C}">
                  <a14:useLocalDpi xmlns:a14="http://schemas.microsoft.com/office/drawing/2010/main" val="0"/>
                </a:ext>
              </a:extLst>
            </a:blip>
            <a:srcRect l="19519" t="36943" r="19749" b="41377"/>
            <a:stretch>
              <a:fillRect/>
            </a:stretch>
          </p:blipFill>
          <p:spPr bwMode="auto">
            <a:xfrm>
              <a:off x="583271" y="2865190"/>
              <a:ext cx="3887888" cy="196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descr="sample_front"/>
            <p:cNvPicPr>
              <a:picLocks noChangeAspect="1"/>
            </p:cNvPicPr>
            <p:nvPr/>
          </p:nvPicPr>
          <p:blipFill>
            <a:blip r:embed="rId9">
              <a:extLst>
                <a:ext uri="{28A0092B-C50C-407E-A947-70E740481C1C}">
                  <a14:useLocalDpi xmlns:a14="http://schemas.microsoft.com/office/drawing/2010/main" val="0"/>
                </a:ext>
              </a:extLst>
            </a:blip>
            <a:srcRect l="19519" t="36943" r="19749" b="41377"/>
            <a:stretch>
              <a:fillRect/>
            </a:stretch>
          </p:blipFill>
          <p:spPr bwMode="auto">
            <a:xfrm>
              <a:off x="583271" y="5122653"/>
              <a:ext cx="3887888" cy="196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3712398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31"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1000" fill="hold"/>
                                        <p:tgtEl>
                                          <p:spTgt spid="18"/>
                                        </p:tgtEl>
                                        <p:attrNameLst>
                                          <p:attrName>ppt_w</p:attrName>
                                        </p:attrNameLst>
                                      </p:cBhvr>
                                      <p:tavLst>
                                        <p:tav tm="0">
                                          <p:val>
                                            <p:fltVal val="0"/>
                                          </p:val>
                                        </p:tav>
                                        <p:tav tm="100000">
                                          <p:val>
                                            <p:strVal val="#ppt_w"/>
                                          </p:val>
                                        </p:tav>
                                      </p:tavLst>
                                    </p:anim>
                                    <p:anim calcmode="lin" valueType="num">
                                      <p:cBhvr>
                                        <p:cTn id="11" dur="1000" fill="hold"/>
                                        <p:tgtEl>
                                          <p:spTgt spid="18"/>
                                        </p:tgtEl>
                                        <p:attrNameLst>
                                          <p:attrName>ppt_h</p:attrName>
                                        </p:attrNameLst>
                                      </p:cBhvr>
                                      <p:tavLst>
                                        <p:tav tm="0">
                                          <p:val>
                                            <p:fltVal val="0"/>
                                          </p:val>
                                        </p:tav>
                                        <p:tav tm="100000">
                                          <p:val>
                                            <p:strVal val="#ppt_h"/>
                                          </p:val>
                                        </p:tav>
                                      </p:tavLst>
                                    </p:anim>
                                    <p:anim calcmode="lin" valueType="num">
                                      <p:cBhvr>
                                        <p:cTn id="12" dur="1000" fill="hold"/>
                                        <p:tgtEl>
                                          <p:spTgt spid="18"/>
                                        </p:tgtEl>
                                        <p:attrNameLst>
                                          <p:attrName>style.rotation</p:attrName>
                                        </p:attrNameLst>
                                      </p:cBhvr>
                                      <p:tavLst>
                                        <p:tav tm="0">
                                          <p:val>
                                            <p:fltVal val="90"/>
                                          </p:val>
                                        </p:tav>
                                        <p:tav tm="100000">
                                          <p:val>
                                            <p:fltVal val="0"/>
                                          </p:val>
                                        </p:tav>
                                      </p:tavLst>
                                    </p:anim>
                                    <p:animEffect transition="in" filter="fade">
                                      <p:cBhvr>
                                        <p:cTn id="13" dur="10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nodeType="clickEffect">
                                  <p:stCondLst>
                                    <p:cond delay="0"/>
                                  </p:stCondLst>
                                  <p:childTnLst>
                                    <p:animEffect transition="out" filter="fade">
                                      <p:cBhvr>
                                        <p:cTn id="17" dur="500" tmFilter="0, 0; .2, .5; .8, .5; 1, 0"/>
                                        <p:tgtEl>
                                          <p:spTgt spid="18"/>
                                        </p:tgtEl>
                                      </p:cBhvr>
                                    </p:animEffect>
                                    <p:animScale>
                                      <p:cBhvr>
                                        <p:cTn id="18"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3"/>
                    </p:tgtEl>
                  </p:cond>
                </p:stCondLst>
                <p:endSync evt="end" delay="0">
                  <p:rtn val="all"/>
                </p:endSync>
                <p:childTnLst>
                  <p:par>
                    <p:cTn id="20" fill="hold">
                      <p:stCondLst>
                        <p:cond delay="0"/>
                      </p:stCondLst>
                      <p:childTnLst>
                        <p:par>
                          <p:cTn id="21" fill="hold">
                            <p:stCondLst>
                              <p:cond delay="0"/>
                            </p:stCondLst>
                            <p:childTnLst>
                              <p:par>
                                <p:cTn id="22" presetID="6" presetClass="exit" presetSubtype="32" fill="hold" grpId="0" nodeType="clickEffect">
                                  <p:stCondLst>
                                    <p:cond delay="0"/>
                                  </p:stCondLst>
                                  <p:childTnLst>
                                    <p:animEffect transition="out" filter="circle(out)">
                                      <p:cBhvr>
                                        <p:cTn id="23" dur="2000"/>
                                        <p:tgtEl>
                                          <p:spTgt spid="13"/>
                                        </p:tgtEl>
                                      </p:cBhvr>
                                    </p:animEffect>
                                    <p:set>
                                      <p:cBhvr>
                                        <p:cTn id="24" dur="1" fill="hold">
                                          <p:stCondLst>
                                            <p:cond delay="1999"/>
                                          </p:stCondLst>
                                        </p:cTn>
                                        <p:tgtEl>
                                          <p:spTgt spid="13"/>
                                        </p:tgtEl>
                                        <p:attrNameLst>
                                          <p:attrName>style.visibility</p:attrName>
                                        </p:attrNameLst>
                                      </p:cBhvr>
                                      <p:to>
                                        <p:strVal val="hidden"/>
                                      </p:to>
                                    </p:set>
                                  </p:childTnLst>
                                </p:cTn>
                              </p:par>
                              <p:par>
                                <p:cTn id="25" presetID="6"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childTnLst>
              </p:cTn>
              <p:nextCondLst>
                <p:cond evt="onClick" delay="0">
                  <p:tgtEl>
                    <p:spTgt spid="13"/>
                  </p:tgtEl>
                </p:cond>
              </p:nextCondLst>
            </p:seq>
            <p:seq concurrent="1" nextAc="seek">
              <p:cTn id="28" restart="whenNotActive" fill="hold" evtFilter="cancelBubble" nodeType="interactiveSeq">
                <p:stCondLst>
                  <p:cond evt="onClick" delay="0">
                    <p:tgtEl>
                      <p:spTgt spid="15"/>
                    </p:tgtEl>
                  </p:cond>
                </p:stCondLst>
                <p:endSync evt="end" delay="0">
                  <p:rtn val="all"/>
                </p:endSync>
                <p:childTnLst>
                  <p:par>
                    <p:cTn id="29" fill="hold">
                      <p:stCondLst>
                        <p:cond delay="0"/>
                      </p:stCondLst>
                      <p:childTnLst>
                        <p:par>
                          <p:cTn id="30" fill="hold">
                            <p:stCondLst>
                              <p:cond delay="0"/>
                            </p:stCondLst>
                            <p:childTnLst>
                              <p:par>
                                <p:cTn id="31" presetID="6" presetClass="exit" presetSubtype="32" fill="hold" grpId="0" nodeType="clickEffect">
                                  <p:stCondLst>
                                    <p:cond delay="0"/>
                                  </p:stCondLst>
                                  <p:childTnLst>
                                    <p:animEffect transition="out" filter="circle(out)">
                                      <p:cBhvr>
                                        <p:cTn id="32" dur="2000"/>
                                        <p:tgtEl>
                                          <p:spTgt spid="15"/>
                                        </p:tgtEl>
                                      </p:cBhvr>
                                    </p:animEffect>
                                    <p:set>
                                      <p:cBhvr>
                                        <p:cTn id="33" dur="1" fill="hold">
                                          <p:stCondLst>
                                            <p:cond delay="1999"/>
                                          </p:stCondLst>
                                        </p:cTn>
                                        <p:tgtEl>
                                          <p:spTgt spid="15"/>
                                        </p:tgtEl>
                                        <p:attrNameLst>
                                          <p:attrName>style.visibility</p:attrName>
                                        </p:attrNameLst>
                                      </p:cBhvr>
                                      <p:to>
                                        <p:strVal val="hidden"/>
                                      </p:to>
                                    </p:set>
                                  </p:childTnLst>
                                </p:cTn>
                              </p:par>
                              <p:par>
                                <p:cTn id="34" presetID="6" presetClass="entr" presetSubtype="16"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circle(in)">
                                      <p:cBhvr>
                                        <p:cTn id="36" dur="2000"/>
                                        <p:tgtEl>
                                          <p:spTgt spid="14"/>
                                        </p:tgtEl>
                                      </p:cBhvr>
                                    </p:animEffect>
                                  </p:childTnLst>
                                </p:cTn>
                              </p:par>
                            </p:childTnLst>
                          </p:cTn>
                        </p:par>
                      </p:childTnLst>
                    </p:cTn>
                  </p:par>
                </p:childTnLst>
              </p:cTn>
              <p:nextCondLst>
                <p:cond evt="onClick" delay="0">
                  <p:tgtEl>
                    <p:spTgt spid="15"/>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6" presetClass="exit" presetSubtype="32" fill="hold" grpId="0" nodeType="clickEffect">
                                  <p:stCondLst>
                                    <p:cond delay="0"/>
                                  </p:stCondLst>
                                  <p:childTnLst>
                                    <p:animEffect transition="out" filter="circle(out)">
                                      <p:cBhvr>
                                        <p:cTn id="41" dur="2000"/>
                                        <p:tgtEl>
                                          <p:spTgt spid="17"/>
                                        </p:tgtEl>
                                      </p:cBhvr>
                                    </p:animEffect>
                                    <p:set>
                                      <p:cBhvr>
                                        <p:cTn id="42" dur="1" fill="hold">
                                          <p:stCondLst>
                                            <p:cond delay="1999"/>
                                          </p:stCondLst>
                                        </p:cTn>
                                        <p:tgtEl>
                                          <p:spTgt spid="17"/>
                                        </p:tgtEl>
                                        <p:attrNameLst>
                                          <p:attrName>style.visibility</p:attrName>
                                        </p:attrNameLst>
                                      </p:cBhvr>
                                      <p:to>
                                        <p:strVal val="hidden"/>
                                      </p:to>
                                    </p:set>
                                  </p:childTnLst>
                                </p:cTn>
                              </p:par>
                              <p:par>
                                <p:cTn id="43" presetID="6" presetClass="entr" presetSubtype="16"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circle(in)">
                                      <p:cBhvr>
                                        <p:cTn id="45" dur="2000"/>
                                        <p:tgtEl>
                                          <p:spTgt spid="16"/>
                                        </p:tgtEl>
                                      </p:cBhvr>
                                    </p:animEffect>
                                  </p:childTnLst>
                                </p:cTn>
                              </p:par>
                            </p:childTnLst>
                          </p:cTn>
                        </p:par>
                      </p:childTnLst>
                    </p:cTn>
                  </p:par>
                </p:childTnLst>
              </p:cTn>
              <p:nextCondLst>
                <p:cond evt="onClick" delay="0">
                  <p:tgtEl>
                    <p:spTgt spid="17"/>
                  </p:tgtEl>
                </p:cond>
              </p:nextCondLst>
            </p:seq>
          </p:childTnLst>
        </p:cTn>
      </p:par>
    </p:tnLst>
    <p:bldLst>
      <p:bldP spid="6" grpId="0"/>
      <p:bldP spid="12" grpId="0" animBg="1"/>
      <p:bldP spid="13" grpId="0" animBg="1"/>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2981" y="5013176"/>
            <a:ext cx="9156980" cy="1844824"/>
            <a:chOff x="-12981" y="5013176"/>
            <a:chExt cx="9156980" cy="1844824"/>
          </a:xfrm>
        </p:grpSpPr>
        <p:pic>
          <p:nvPicPr>
            <p:cNvPr id="28" name="Picture 27"/>
            <p:cNvPicPr>
              <a:picLocks noChangeAspect="1"/>
            </p:cNvPicPr>
            <p:nvPr/>
          </p:nvPicPr>
          <p:blipFill rotWithShape="1">
            <a:blip r:embed="rId4" cstate="print">
              <a:extLst>
                <a:ext uri="{28A0092B-C50C-407E-A947-70E740481C1C}">
                  <a14:useLocalDpi xmlns:a14="http://schemas.microsoft.com/office/drawing/2010/main" val="0"/>
                </a:ext>
              </a:extLst>
            </a:blip>
            <a:srcRect l="10937" t="73107" r="192"/>
            <a:stretch/>
          </p:blipFill>
          <p:spPr>
            <a:xfrm>
              <a:off x="-12981" y="5013176"/>
              <a:ext cx="9156980" cy="1844824"/>
            </a:xfrm>
            <a:prstGeom prst="rect">
              <a:avLst/>
            </a:prstGeom>
          </p:spPr>
        </p:pic>
        <p:sp>
          <p:nvSpPr>
            <p:cNvPr id="29" name="Rectangle 28"/>
            <p:cNvSpPr/>
            <p:nvPr/>
          </p:nvSpPr>
          <p:spPr>
            <a:xfrm rot="10800000" flipV="1">
              <a:off x="1" y="5014641"/>
              <a:ext cx="9143998" cy="1843359"/>
            </a:xfrm>
            <a:prstGeom prst="rect">
              <a:avLst/>
            </a:prstGeom>
            <a:gradFill flip="none" rotWithShape="1">
              <a:gsLst>
                <a:gs pos="4000">
                  <a:schemeClr val="accent5">
                    <a:lumMod val="0"/>
                    <a:lumOff val="100000"/>
                  </a:schemeClr>
                </a:gs>
                <a:gs pos="100000">
                  <a:schemeClr val="bg1">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oboto Condensed" panose="02000000000000000000" pitchFamily="2" charset="0"/>
              </a:endParaRPr>
            </a:p>
          </p:txBody>
        </p:sp>
      </p:grpSp>
      <p:sp>
        <p:nvSpPr>
          <p:cNvPr id="6" name="TextBox 5"/>
          <p:cNvSpPr txBox="1"/>
          <p:nvPr/>
        </p:nvSpPr>
        <p:spPr>
          <a:xfrm>
            <a:off x="107504" y="1357363"/>
            <a:ext cx="6034758" cy="923330"/>
          </a:xfrm>
          <a:prstGeom prst="rect">
            <a:avLst/>
          </a:prstGeom>
          <a:noFill/>
        </p:spPr>
        <p:txBody>
          <a:bodyPr wrap="square" rtlCol="0">
            <a:spAutoFit/>
          </a:bodyPr>
          <a:lstStyle/>
          <a:p>
            <a:r>
              <a:rPr lang="en-GB" dirty="0" smtClean="0">
                <a:latin typeface="Roboto Condensed" panose="02000000000000000000" pitchFamily="2" charset="0"/>
              </a:rPr>
              <a:t>Laissez-faire leaders take a back seat and let the team members make most of the decisions. The leader is primarily there in a consultant role when the team needs advice. </a:t>
            </a:r>
            <a:endParaRPr lang="en-GB" dirty="0">
              <a:latin typeface="Roboto Condensed" panose="02000000000000000000" pitchFamily="2"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1326" y="4501025"/>
            <a:ext cx="3209359" cy="2211249"/>
          </a:xfrm>
          <a:prstGeom prst="rect">
            <a:avLst/>
          </a:prstGeom>
        </p:spPr>
      </p:pic>
      <p:grpSp>
        <p:nvGrpSpPr>
          <p:cNvPr id="7" name="Group 6"/>
          <p:cNvGrpSpPr/>
          <p:nvPr/>
        </p:nvGrpSpPr>
        <p:grpSpPr>
          <a:xfrm>
            <a:off x="99625" y="2990983"/>
            <a:ext cx="2406381" cy="3673636"/>
            <a:chOff x="1630819" y="2846967"/>
            <a:chExt cx="2406381" cy="3673636"/>
          </a:xfrm>
        </p:grpSpPr>
        <p:pic>
          <p:nvPicPr>
            <p:cNvPr id="5" name="Picture 4"/>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37241" b="99170" l="5777" r="52789">
                          <a14:backgroundMark x1="47610" y1="41701" x2="38645" y2="35373"/>
                          <a14:backgroundMark x1="47012" y1="41390" x2="50996" y2="37759"/>
                        </a14:backgroundRemoval>
                      </a14:imgEffect>
                    </a14:imgLayer>
                  </a14:imgProps>
                </a:ext>
                <a:ext uri="{28A0092B-C50C-407E-A947-70E740481C1C}">
                  <a14:useLocalDpi xmlns:a14="http://schemas.microsoft.com/office/drawing/2010/main" val="0"/>
                </a:ext>
              </a:extLst>
            </a:blip>
            <a:srcRect t="36913" r="41083"/>
            <a:stretch/>
          </p:blipFill>
          <p:spPr>
            <a:xfrm>
              <a:off x="1630819" y="4663436"/>
              <a:ext cx="902635" cy="1857167"/>
            </a:xfrm>
            <a:prstGeom prst="rect">
              <a:avLst/>
            </a:prstGeom>
          </p:spPr>
        </p:pic>
        <p:sp>
          <p:nvSpPr>
            <p:cNvPr id="8" name="TextBox 7"/>
            <p:cNvSpPr txBox="1"/>
            <p:nvPr/>
          </p:nvSpPr>
          <p:spPr>
            <a:xfrm>
              <a:off x="2082136" y="2846967"/>
              <a:ext cx="1955064" cy="1405533"/>
            </a:xfrm>
            <a:prstGeom prst="cloudCallout">
              <a:avLst>
                <a:gd name="adj1" fmla="val -43503"/>
                <a:gd name="adj2" fmla="val 67750"/>
              </a:avLst>
            </a:prstGeom>
            <a:solidFill>
              <a:schemeClr val="bg1"/>
            </a:solidFill>
            <a:ln w="19050">
              <a:solidFill>
                <a:schemeClr val="tx1"/>
              </a:solidFill>
            </a:ln>
          </p:spPr>
          <p:txBody>
            <a:bodyPr wrap="square" rtlCol="0">
              <a:spAutoFit/>
            </a:bodyPr>
            <a:lstStyle/>
            <a:p>
              <a:pPr algn="ctr"/>
              <a:r>
                <a:rPr lang="en-GB" b="1" dirty="0" smtClean="0">
                  <a:latin typeface="Roboto Condensed" panose="02000000000000000000" pitchFamily="2" charset="0"/>
                </a:rPr>
                <a:t>Lets just see what happens…</a:t>
              </a:r>
              <a:endParaRPr lang="en-GB" b="1" dirty="0">
                <a:latin typeface="Roboto Condensed" panose="02000000000000000000" pitchFamily="2" charset="0"/>
              </a:endParaRPr>
            </a:p>
          </p:txBody>
        </p:sp>
      </p:grpSp>
      <p:sp>
        <p:nvSpPr>
          <p:cNvPr id="10" name="TextBox 9"/>
          <p:cNvSpPr txBox="1"/>
          <p:nvPr/>
        </p:nvSpPr>
        <p:spPr>
          <a:xfrm>
            <a:off x="4197602" y="2599744"/>
            <a:ext cx="4413108"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n-GB" dirty="0">
                <a:latin typeface="Roboto Condensed" panose="02000000000000000000" pitchFamily="2" charset="0"/>
              </a:rPr>
              <a:t>Leaders take a back seat, without adding input</a:t>
            </a:r>
          </a:p>
          <a:p>
            <a:pPr marL="285750" indent="-285750">
              <a:buFont typeface="Arial" panose="020B0604020202020204" pitchFamily="34" charset="0"/>
              <a:buChar char="•"/>
            </a:pPr>
            <a:r>
              <a:rPr lang="en-GB" dirty="0" smtClean="0">
                <a:latin typeface="Roboto Condensed" panose="02000000000000000000" pitchFamily="2" charset="0"/>
              </a:rPr>
              <a:t>Sessions </a:t>
            </a:r>
            <a:r>
              <a:rPr lang="en-GB" dirty="0">
                <a:latin typeface="Roboto Condensed" panose="02000000000000000000" pitchFamily="2" charset="0"/>
              </a:rPr>
              <a:t>are governed by the other team members</a:t>
            </a:r>
          </a:p>
          <a:p>
            <a:pPr marL="285750" indent="-285750">
              <a:buFont typeface="Arial" panose="020B0604020202020204" pitchFamily="34" charset="0"/>
              <a:buChar char="•"/>
            </a:pPr>
            <a:r>
              <a:rPr lang="en-GB" dirty="0" smtClean="0">
                <a:latin typeface="Roboto Condensed" panose="02000000000000000000" pitchFamily="2" charset="0"/>
              </a:rPr>
              <a:t>There </a:t>
            </a:r>
            <a:r>
              <a:rPr lang="en-GB" dirty="0">
                <a:latin typeface="Roboto Condensed" panose="02000000000000000000" pitchFamily="2" charset="0"/>
              </a:rPr>
              <a:t>is a focus on </a:t>
            </a:r>
            <a:r>
              <a:rPr lang="en-GB" dirty="0" smtClean="0">
                <a:latin typeface="Roboto Condensed" panose="02000000000000000000" pitchFamily="2" charset="0"/>
              </a:rPr>
              <a:t>problem-solving</a:t>
            </a:r>
            <a:endParaRPr lang="en-GB" dirty="0">
              <a:latin typeface="Roboto Condensed" panose="02000000000000000000" pitchFamily="2" charset="0"/>
            </a:endParaRPr>
          </a:p>
        </p:txBody>
      </p:sp>
      <p:sp>
        <p:nvSpPr>
          <p:cNvPr id="11" name="Rounded Rectangle 10"/>
          <p:cNvSpPr/>
          <p:nvPr/>
        </p:nvSpPr>
        <p:spPr>
          <a:xfrm>
            <a:off x="4165541" y="2258651"/>
            <a:ext cx="2232248" cy="3730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Roboto Condensed" panose="02000000000000000000" pitchFamily="2" charset="0"/>
              </a:rPr>
              <a:t>Characteristics</a:t>
            </a:r>
            <a:endParaRPr lang="en-GB" dirty="0">
              <a:solidFill>
                <a:schemeClr val="bg1"/>
              </a:solidFill>
              <a:latin typeface="Roboto Condensed" panose="02000000000000000000" pitchFamily="2" charset="0"/>
            </a:endParaRPr>
          </a:p>
        </p:txBody>
      </p:sp>
      <p:sp>
        <p:nvSpPr>
          <p:cNvPr id="12" name="TextBox 11"/>
          <p:cNvSpPr txBox="1"/>
          <p:nvPr/>
        </p:nvSpPr>
        <p:spPr>
          <a:xfrm>
            <a:off x="4197602" y="4465893"/>
            <a:ext cx="4413108" cy="646331"/>
          </a:xfrm>
          <a:prstGeom prst="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285750" indent="-285750">
              <a:buFont typeface="Arial" panose="020B0604020202020204" pitchFamily="34" charset="0"/>
              <a:buChar char="•"/>
            </a:pPr>
            <a:r>
              <a:rPr lang="en-GB" dirty="0">
                <a:solidFill>
                  <a:schemeClr val="tx1"/>
                </a:solidFill>
                <a:latin typeface="Roboto Condensed" panose="02000000000000000000" pitchFamily="2" charset="0"/>
              </a:rPr>
              <a:t>Groups in which all team members have the capability of working without </a:t>
            </a:r>
            <a:r>
              <a:rPr lang="en-GB" dirty="0" smtClean="0">
                <a:solidFill>
                  <a:schemeClr val="tx1"/>
                </a:solidFill>
                <a:latin typeface="Roboto Condensed" panose="02000000000000000000" pitchFamily="2" charset="0"/>
              </a:rPr>
              <a:t>guidance</a:t>
            </a:r>
            <a:endParaRPr lang="en-GB" dirty="0">
              <a:solidFill>
                <a:schemeClr val="tx1"/>
              </a:solidFill>
              <a:latin typeface="Roboto Condensed" panose="02000000000000000000" pitchFamily="2" charset="0"/>
            </a:endParaRPr>
          </a:p>
        </p:txBody>
      </p:sp>
      <p:sp>
        <p:nvSpPr>
          <p:cNvPr id="13" name="Rounded Rectangle 12"/>
          <p:cNvSpPr/>
          <p:nvPr/>
        </p:nvSpPr>
        <p:spPr>
          <a:xfrm>
            <a:off x="4171908" y="4149080"/>
            <a:ext cx="2232248" cy="37745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solidFill>
                  <a:schemeClr val="bg1"/>
                </a:solidFill>
                <a:latin typeface="Roboto Condensed" panose="02000000000000000000" pitchFamily="2" charset="0"/>
              </a:rPr>
              <a:t>Suited to</a:t>
            </a:r>
            <a:endParaRPr lang="en-GB" dirty="0">
              <a:solidFill>
                <a:schemeClr val="bg1"/>
              </a:solidFill>
              <a:latin typeface="Roboto Condensed" panose="02000000000000000000" pitchFamily="2" charset="0"/>
            </a:endParaRPr>
          </a:p>
        </p:txBody>
      </p:sp>
      <p:sp>
        <p:nvSpPr>
          <p:cNvPr id="14" name="TextBox 13"/>
          <p:cNvSpPr txBox="1"/>
          <p:nvPr/>
        </p:nvSpPr>
        <p:spPr>
          <a:xfrm>
            <a:off x="4224601" y="5589240"/>
            <a:ext cx="4413108"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GB" dirty="0">
                <a:latin typeface="Roboto Condensed" panose="02000000000000000000" pitchFamily="2" charset="0"/>
              </a:rPr>
              <a:t>Low productivity</a:t>
            </a:r>
          </a:p>
          <a:p>
            <a:pPr marL="285750" indent="-285750">
              <a:buFont typeface="Arial" panose="020B0604020202020204" pitchFamily="34" charset="0"/>
              <a:buChar char="•"/>
            </a:pPr>
            <a:r>
              <a:rPr lang="en-GB" dirty="0" smtClean="0">
                <a:latin typeface="Roboto Condensed" panose="02000000000000000000" pitchFamily="2" charset="0"/>
              </a:rPr>
              <a:t>Lack </a:t>
            </a:r>
            <a:r>
              <a:rPr lang="en-GB" dirty="0">
                <a:latin typeface="Roboto Condensed" panose="02000000000000000000" pitchFamily="2" charset="0"/>
              </a:rPr>
              <a:t>of guidance leads to confusion</a:t>
            </a:r>
          </a:p>
          <a:p>
            <a:pPr marL="285750" indent="-285750">
              <a:buFont typeface="Arial" panose="020B0604020202020204" pitchFamily="34" charset="0"/>
              <a:buChar char="•"/>
            </a:pPr>
            <a:r>
              <a:rPr lang="en-GB" dirty="0" smtClean="0">
                <a:latin typeface="Roboto Condensed" panose="02000000000000000000" pitchFamily="2" charset="0"/>
              </a:rPr>
              <a:t>Lack </a:t>
            </a:r>
            <a:r>
              <a:rPr lang="en-GB" dirty="0">
                <a:latin typeface="Roboto Condensed" panose="02000000000000000000" pitchFamily="2" charset="0"/>
              </a:rPr>
              <a:t>of organisation</a:t>
            </a:r>
          </a:p>
          <a:p>
            <a:pPr marL="285750" indent="-285750">
              <a:buFont typeface="Arial" panose="020B0604020202020204" pitchFamily="34" charset="0"/>
              <a:buChar char="•"/>
            </a:pPr>
            <a:r>
              <a:rPr lang="en-GB" dirty="0" smtClean="0">
                <a:latin typeface="Roboto Condensed" panose="02000000000000000000" pitchFamily="2" charset="0"/>
              </a:rPr>
              <a:t>Lack </a:t>
            </a:r>
            <a:r>
              <a:rPr lang="en-GB" dirty="0">
                <a:latin typeface="Roboto Condensed" panose="02000000000000000000" pitchFamily="2" charset="0"/>
              </a:rPr>
              <a:t>of team cohesion</a:t>
            </a:r>
          </a:p>
        </p:txBody>
      </p:sp>
      <p:sp>
        <p:nvSpPr>
          <p:cNvPr id="15" name="Rounded Rectangle 14"/>
          <p:cNvSpPr/>
          <p:nvPr/>
        </p:nvSpPr>
        <p:spPr>
          <a:xfrm>
            <a:off x="4185407" y="5229200"/>
            <a:ext cx="2232248" cy="377450"/>
          </a:xfrm>
          <a:prstGeom prst="round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solidFill>
                  <a:schemeClr val="bg1"/>
                </a:solidFill>
                <a:latin typeface="Roboto Condensed" panose="02000000000000000000" pitchFamily="2" charset="0"/>
              </a:rPr>
              <a:t>Disadvantages</a:t>
            </a:r>
            <a:endParaRPr lang="en-GB" dirty="0">
              <a:solidFill>
                <a:schemeClr val="bg1"/>
              </a:solidFill>
              <a:latin typeface="Roboto Condensed" panose="02000000000000000000" pitchFamily="2" charset="0"/>
            </a:endParaRPr>
          </a:p>
        </p:txBody>
      </p:sp>
      <p:grpSp>
        <p:nvGrpSpPr>
          <p:cNvPr id="16" name="Group 15"/>
          <p:cNvGrpSpPr/>
          <p:nvPr/>
        </p:nvGrpSpPr>
        <p:grpSpPr>
          <a:xfrm>
            <a:off x="6208962" y="1515258"/>
            <a:ext cx="2265264" cy="662140"/>
            <a:chOff x="6378882" y="922002"/>
            <a:chExt cx="2612541" cy="662140"/>
          </a:xfrm>
        </p:grpSpPr>
        <p:sp>
          <p:nvSpPr>
            <p:cNvPr id="17" name="TextBox 16"/>
            <p:cNvSpPr txBox="1"/>
            <p:nvPr/>
          </p:nvSpPr>
          <p:spPr>
            <a:xfrm>
              <a:off x="6841503" y="1066818"/>
              <a:ext cx="2149920" cy="374571"/>
            </a:xfrm>
            <a:prstGeom prst="roundRect">
              <a:avLst/>
            </a:prstGeom>
            <a:solidFill>
              <a:schemeClr val="accent4">
                <a:lumMod val="60000"/>
                <a:lumOff val="40000"/>
              </a:schemeClr>
            </a:solidFill>
            <a:ln w="9525">
              <a:no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defPPr>
                <a:defRPr lang="en-US"/>
              </a:defPPr>
              <a:lvl1pPr algn="ctr">
                <a:defRPr sz="1100" b="1">
                  <a:latin typeface="Roboto Condensed" panose="02000000000000000000" pitchFamily="2" charset="0"/>
                </a:defRPr>
              </a:lvl1pPr>
            </a:lstStyle>
            <a:p>
              <a:r>
                <a:rPr lang="en-GB" dirty="0"/>
                <a:t>Click to reveal more information about this style of leadership</a:t>
              </a:r>
            </a:p>
          </p:txBody>
        </p:sp>
        <p:pic>
          <p:nvPicPr>
            <p:cNvPr id="18" name="Picture 2" descr="http://downloads.clipart.com/109503780.jpg?t=1475587740&amp;h=6f9d4cc7fb4de229cc200b59ce3c75be&amp;u=zigzageducati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1018099">
              <a:off x="6378882" y="922002"/>
              <a:ext cx="482032" cy="6621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0" y="-20326"/>
            <a:ext cx="9144000" cy="564402"/>
            <a:chOff x="0" y="-20326"/>
            <a:chExt cx="9144000" cy="564402"/>
          </a:xfrm>
        </p:grpSpPr>
        <p:sp>
          <p:nvSpPr>
            <p:cNvPr id="20" name="Rectangle 19"/>
            <p:cNvSpPr/>
            <p:nvPr/>
          </p:nvSpPr>
          <p:spPr>
            <a:xfrm>
              <a:off x="0" y="-20326"/>
              <a:ext cx="9144000" cy="46396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oboto Condensed" panose="02000000000000000000" pitchFamily="2" charset="0"/>
              </a:endParaRPr>
            </a:p>
          </p:txBody>
        </p:sp>
        <p:sp>
          <p:nvSpPr>
            <p:cNvPr id="21" name="Title 1"/>
            <p:cNvSpPr txBox="1">
              <a:spLocks/>
            </p:cNvSpPr>
            <p:nvPr/>
          </p:nvSpPr>
          <p:spPr>
            <a:xfrm>
              <a:off x="6156176" y="44624"/>
              <a:ext cx="2844316" cy="49945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GB" sz="1800" dirty="0" smtClean="0">
                  <a:solidFill>
                    <a:schemeClr val="bg1"/>
                  </a:solidFill>
                  <a:latin typeface="Roboto Condensed" panose="02000000000000000000" pitchFamily="2" charset="0"/>
                  <a:ea typeface="Roboto Condensed" panose="02000000000000000000" pitchFamily="2" charset="0"/>
                  <a:cs typeface="Lato Medium" panose="020F0502020204030203" pitchFamily="34" charset="0"/>
                </a:rPr>
                <a:t>Leadership</a:t>
              </a:r>
              <a:endParaRPr lang="en-GB" sz="1800" dirty="0">
                <a:solidFill>
                  <a:schemeClr val="bg1"/>
                </a:solidFill>
                <a:latin typeface="Roboto Condensed" panose="02000000000000000000" pitchFamily="2" charset="0"/>
                <a:ea typeface="Roboto Condensed" panose="02000000000000000000" pitchFamily="2" charset="0"/>
                <a:cs typeface="Lato Medium" panose="020F0502020204030203" pitchFamily="34" charset="0"/>
              </a:endParaRPr>
            </a:p>
          </p:txBody>
        </p:sp>
      </p:grpSp>
      <p:grpSp>
        <p:nvGrpSpPr>
          <p:cNvPr id="22" name="Group 21"/>
          <p:cNvGrpSpPr/>
          <p:nvPr/>
        </p:nvGrpSpPr>
        <p:grpSpPr>
          <a:xfrm>
            <a:off x="107504" y="-27384"/>
            <a:ext cx="8892988" cy="1440160"/>
            <a:chOff x="107504" y="-27384"/>
            <a:chExt cx="8892988" cy="1440160"/>
          </a:xfrm>
        </p:grpSpPr>
        <p:grpSp>
          <p:nvGrpSpPr>
            <p:cNvPr id="23" name="Group 22"/>
            <p:cNvGrpSpPr/>
            <p:nvPr/>
          </p:nvGrpSpPr>
          <p:grpSpPr>
            <a:xfrm>
              <a:off x="179512" y="-27384"/>
              <a:ext cx="822748" cy="561356"/>
              <a:chOff x="179512" y="-27384"/>
              <a:chExt cx="822748" cy="561356"/>
            </a:xfrm>
          </p:grpSpPr>
          <p:sp>
            <p:nvSpPr>
              <p:cNvPr id="25" name="TextBox 24">
                <a:hlinkClick r:id="" action="ppaction://noaction"/>
              </p:cNvPr>
              <p:cNvSpPr txBox="1"/>
              <p:nvPr/>
            </p:nvSpPr>
            <p:spPr>
              <a:xfrm>
                <a:off x="179512" y="-27384"/>
                <a:ext cx="822748" cy="561356"/>
              </a:xfrm>
              <a:prstGeom prst="rect">
                <a:avLst/>
              </a:prstGeom>
              <a:solidFill>
                <a:srgbClr val="4B716F"/>
              </a:solidFill>
              <a:ln>
                <a:noFill/>
              </a:ln>
              <a:effectLst/>
            </p:spPr>
            <p:txBody>
              <a:bodyPr wrap="square" rtlCol="0">
                <a:spAutoFit/>
              </a:bodyPr>
              <a:lstStyle/>
              <a:p>
                <a:pPr algn="r"/>
                <a:endParaRPr lang="en-GB" dirty="0">
                  <a:solidFill>
                    <a:schemeClr val="bg1"/>
                  </a:solidFill>
                  <a:latin typeface="Roboto Condensed" panose="02000000000000000000" pitchFamily="2" charset="0"/>
                  <a:ea typeface="Roboto Condensed" panose="02000000000000000000" pitchFamily="2" charset="0"/>
                  <a:cs typeface="Aharoni" pitchFamily="2" charset="-79"/>
                </a:endParaRPr>
              </a:p>
            </p:txBody>
          </p:sp>
          <p:sp>
            <p:nvSpPr>
              <p:cNvPr id="26" name="Title 1"/>
              <p:cNvSpPr txBox="1">
                <a:spLocks/>
              </p:cNvSpPr>
              <p:nvPr/>
            </p:nvSpPr>
            <p:spPr>
              <a:xfrm>
                <a:off x="179512" y="173932"/>
                <a:ext cx="822748" cy="35543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800" dirty="0" smtClean="0">
                    <a:solidFill>
                      <a:schemeClr val="bg1"/>
                    </a:solidFill>
                    <a:latin typeface="Roboto Condensed" panose="02000000000000000000" pitchFamily="2" charset="0"/>
                    <a:ea typeface="Roboto Condensed" panose="02000000000000000000" pitchFamily="2" charset="0"/>
                    <a:cs typeface="Lato Medium" panose="020F0502020204030203" pitchFamily="34" charset="0"/>
                  </a:rPr>
                  <a:t>Learn</a:t>
                </a:r>
                <a:endParaRPr lang="en-GB" sz="1800" dirty="0">
                  <a:solidFill>
                    <a:schemeClr val="bg1"/>
                  </a:solidFill>
                  <a:latin typeface="Roboto Condensed" panose="02000000000000000000" pitchFamily="2" charset="0"/>
                  <a:ea typeface="Roboto Condensed" panose="02000000000000000000" pitchFamily="2" charset="0"/>
                  <a:cs typeface="Lato Medium" panose="020F0502020204030203" pitchFamily="34" charset="0"/>
                </a:endParaRPr>
              </a:p>
            </p:txBody>
          </p:sp>
        </p:grpSp>
        <p:sp>
          <p:nvSpPr>
            <p:cNvPr id="24" name="Title 1"/>
            <p:cNvSpPr txBox="1">
              <a:spLocks/>
            </p:cNvSpPr>
            <p:nvPr/>
          </p:nvSpPr>
          <p:spPr>
            <a:xfrm>
              <a:off x="107504" y="549500"/>
              <a:ext cx="8892988" cy="86327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800" b="1" dirty="0">
                  <a:solidFill>
                    <a:schemeClr val="tx1">
                      <a:alpha val="90000"/>
                    </a:schemeClr>
                  </a:solidFill>
                  <a:latin typeface="Roboto Condensed" panose="02000000000000000000" pitchFamily="2" charset="0"/>
                  <a:ea typeface="Roboto Condensed" panose="02000000000000000000" pitchFamily="2" charset="0"/>
                  <a:cs typeface="Lato Medium" panose="020F0502020204030203" pitchFamily="34" charset="0"/>
                </a:rPr>
                <a:t>Leadership </a:t>
              </a:r>
              <a:r>
                <a:rPr lang="en-GB" sz="4800" b="1" dirty="0" smtClean="0">
                  <a:solidFill>
                    <a:schemeClr val="tx1">
                      <a:alpha val="90000"/>
                    </a:schemeClr>
                  </a:solidFill>
                  <a:latin typeface="Roboto Condensed" panose="02000000000000000000" pitchFamily="2" charset="0"/>
                  <a:ea typeface="Roboto Condensed" panose="02000000000000000000" pitchFamily="2" charset="0"/>
                  <a:cs typeface="Lato Medium" panose="020F0502020204030203" pitchFamily="34" charset="0"/>
                </a:rPr>
                <a:t>styles – laissez-faire</a:t>
              </a:r>
              <a:endParaRPr lang="en-GB" sz="4800" b="1" dirty="0">
                <a:solidFill>
                  <a:schemeClr val="tx1">
                    <a:alpha val="90000"/>
                  </a:schemeClr>
                </a:solidFill>
                <a:latin typeface="Roboto Condensed" panose="02000000000000000000" pitchFamily="2" charset="0"/>
                <a:ea typeface="Roboto Condensed" panose="02000000000000000000" pitchFamily="2" charset="0"/>
                <a:cs typeface="Lato Medium" panose="020F0502020204030203" pitchFamily="34" charset="0"/>
              </a:endParaRPr>
            </a:p>
          </p:txBody>
        </p:sp>
      </p:grpSp>
      <p:grpSp>
        <p:nvGrpSpPr>
          <p:cNvPr id="30" name="Group 29"/>
          <p:cNvGrpSpPr>
            <a:grpSpLocks/>
          </p:cNvGrpSpPr>
          <p:nvPr/>
        </p:nvGrpSpPr>
        <p:grpSpPr bwMode="auto">
          <a:xfrm>
            <a:off x="624645" y="-20326"/>
            <a:ext cx="8540750" cy="6940550"/>
            <a:chOff x="583271" y="42867"/>
            <a:chExt cx="9232725" cy="7502525"/>
          </a:xfrm>
        </p:grpSpPr>
        <p:sp>
          <p:nvSpPr>
            <p:cNvPr id="31" name="Rectangle 30"/>
            <p:cNvSpPr>
              <a:spLocks noChangeArrowheads="1"/>
            </p:cNvSpPr>
            <p:nvPr/>
          </p:nvSpPr>
          <p:spPr bwMode="auto">
            <a:xfrm>
              <a:off x="5558303" y="42867"/>
              <a:ext cx="4257693" cy="7502525"/>
            </a:xfrm>
            <a:prstGeom prst="rect">
              <a:avLst/>
            </a:prstGeom>
            <a:solidFill>
              <a:srgbClr val="FFFFFF"/>
            </a:solidFill>
            <a:ln>
              <a:noFill/>
            </a:ln>
            <a:effectLst>
              <a:outerShdw dist="76200" dir="10800000" algn="ctr" rotWithShape="0">
                <a:srgbClr val="969696">
                  <a:alpha val="6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upright="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defRPr/>
              </a:pPr>
              <a:endParaRPr lang="en-GB" sz="1800" kern="0">
                <a:solidFill>
                  <a:sysClr val="windowText" lastClr="000000"/>
                </a:solidFill>
              </a:endParaRPr>
            </a:p>
          </p:txBody>
        </p:sp>
        <p:sp>
          <p:nvSpPr>
            <p:cNvPr id="32" name="Text Box 15"/>
            <p:cNvSpPr txBox="1">
              <a:spLocks noChangeArrowheads="1"/>
            </p:cNvSpPr>
            <p:nvPr/>
          </p:nvSpPr>
          <p:spPr bwMode="auto">
            <a:xfrm>
              <a:off x="6141784" y="375779"/>
              <a:ext cx="1106897" cy="66170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 upright="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defRPr/>
              </a:pPr>
              <a:r>
                <a:rPr lang="en-GB" sz="5000" kern="0" dirty="0">
                  <a:solidFill>
                    <a:srgbClr val="999999"/>
                  </a:solidFill>
                  <a:latin typeface="Century Gothic" panose="020B0502020202020204" pitchFamily="34" charset="0"/>
                  <a:ea typeface="Calibri" panose="020F0502020204030204" pitchFamily="34" charset="0"/>
                </a:rPr>
                <a:t>INSPECTION COPY</a:t>
              </a:r>
              <a:endParaRPr lang="en-GB" sz="1100" kern="0" dirty="0">
                <a:solidFill>
                  <a:srgbClr val="000000"/>
                </a:solidFill>
                <a:latin typeface="Calibri" panose="020F0502020204030204" pitchFamily="34" charset="0"/>
                <a:ea typeface="Calibri" panose="020F0502020204030204" pitchFamily="34" charset="0"/>
              </a:endParaRPr>
            </a:p>
          </p:txBody>
        </p:sp>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79781" y="5411143"/>
              <a:ext cx="1132764" cy="106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17"/>
            <p:cNvSpPr txBox="1">
              <a:spLocks noChangeArrowheads="1"/>
            </p:cNvSpPr>
            <p:nvPr/>
          </p:nvSpPr>
          <p:spPr bwMode="auto">
            <a:xfrm>
              <a:off x="7430589" y="4782568"/>
              <a:ext cx="1431244" cy="634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defRPr/>
              </a:pPr>
              <a:r>
                <a:rPr lang="en-GB" sz="1500" b="1" kern="0" dirty="0">
                  <a:solidFill>
                    <a:sysClr val="windowText" lastClr="000000"/>
                  </a:solidFill>
                  <a:latin typeface="Century Gothic" panose="020B0502020202020204" pitchFamily="34" charset="0"/>
                  <a:ea typeface="Times New Roman" panose="02020603050405020304" pitchFamily="18" charset="0"/>
                  <a:cs typeface="Times New Roman" panose="02020603050405020304" pitchFamily="18" charset="0"/>
                </a:rPr>
                <a:t>COPYRIGHT</a:t>
              </a:r>
              <a:endParaRPr lang="en-GB" sz="1100" kern="0" dirty="0">
                <a:solidFill>
                  <a:sysClr val="windowText" lastClr="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r>
                <a:rPr lang="en-GB" sz="1500" b="1" kern="0" dirty="0">
                  <a:solidFill>
                    <a:sysClr val="windowText" lastClr="000000"/>
                  </a:solidFill>
                  <a:latin typeface="Century Gothic" panose="020B0502020202020204" pitchFamily="34" charset="0"/>
                  <a:ea typeface="Times New Roman" panose="02020603050405020304" pitchFamily="18" charset="0"/>
                  <a:cs typeface="Times New Roman" panose="02020603050405020304" pitchFamily="18" charset="0"/>
                </a:rPr>
                <a:t>PROTECTED</a:t>
              </a:r>
              <a:endParaRPr lang="en-GB" sz="1100" kern="0" dirty="0">
                <a:solidFill>
                  <a:sysClr val="windowText" lastClr="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r>
                <a:rPr lang="en-GB" sz="1500" b="1" kern="0" dirty="0">
                  <a:solidFill>
                    <a:srgbClr val="000000"/>
                  </a:solidFill>
                  <a:latin typeface="Century Gothic" panose="020B0502020202020204" pitchFamily="34" charset="0"/>
                  <a:ea typeface="Calibri" panose="020F0502020204030204" pitchFamily="34" charset="0"/>
                </a:rPr>
                <a:t> </a:t>
              </a:r>
              <a:endParaRPr lang="en-GB" sz="1100" kern="0" dirty="0">
                <a:solidFill>
                  <a:srgbClr val="000000"/>
                </a:solidFill>
                <a:latin typeface="Calibri" panose="020F0502020204030204" pitchFamily="34" charset="0"/>
                <a:ea typeface="Calibri" panose="020F0502020204030204" pitchFamily="34" charset="0"/>
              </a:endParaRPr>
            </a:p>
          </p:txBody>
        </p:sp>
        <p:pic>
          <p:nvPicPr>
            <p:cNvPr id="35" name="Picture 34" descr="sample_front"/>
            <p:cNvPicPr>
              <a:picLocks noChangeAspect="1"/>
            </p:cNvPicPr>
            <p:nvPr/>
          </p:nvPicPr>
          <p:blipFill>
            <a:blip r:embed="rId10">
              <a:extLst>
                <a:ext uri="{28A0092B-C50C-407E-A947-70E740481C1C}">
                  <a14:useLocalDpi xmlns:a14="http://schemas.microsoft.com/office/drawing/2010/main" val="0"/>
                </a:ext>
              </a:extLst>
            </a:blip>
            <a:srcRect l="19519" t="36943" r="19749" b="41377"/>
            <a:stretch>
              <a:fillRect/>
            </a:stretch>
          </p:blipFill>
          <p:spPr bwMode="auto">
            <a:xfrm>
              <a:off x="583271" y="321972"/>
              <a:ext cx="3887888" cy="196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descr="sample_front"/>
            <p:cNvPicPr>
              <a:picLocks noChangeAspect="1"/>
            </p:cNvPicPr>
            <p:nvPr/>
          </p:nvPicPr>
          <p:blipFill>
            <a:blip r:embed="rId10">
              <a:extLst>
                <a:ext uri="{28A0092B-C50C-407E-A947-70E740481C1C}">
                  <a14:useLocalDpi xmlns:a14="http://schemas.microsoft.com/office/drawing/2010/main" val="0"/>
                </a:ext>
              </a:extLst>
            </a:blip>
            <a:srcRect l="19519" t="36943" r="19749" b="41377"/>
            <a:stretch>
              <a:fillRect/>
            </a:stretch>
          </p:blipFill>
          <p:spPr bwMode="auto">
            <a:xfrm>
              <a:off x="583271" y="2865190"/>
              <a:ext cx="3887888" cy="196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descr="sample_front"/>
            <p:cNvPicPr>
              <a:picLocks noChangeAspect="1"/>
            </p:cNvPicPr>
            <p:nvPr/>
          </p:nvPicPr>
          <p:blipFill>
            <a:blip r:embed="rId10">
              <a:extLst>
                <a:ext uri="{28A0092B-C50C-407E-A947-70E740481C1C}">
                  <a14:useLocalDpi xmlns:a14="http://schemas.microsoft.com/office/drawing/2010/main" val="0"/>
                </a:ext>
              </a:extLst>
            </a:blip>
            <a:srcRect l="19519" t="36943" r="19749" b="41377"/>
            <a:stretch>
              <a:fillRect/>
            </a:stretch>
          </p:blipFill>
          <p:spPr bwMode="auto">
            <a:xfrm>
              <a:off x="583271" y="5122653"/>
              <a:ext cx="3887888" cy="196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2166477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31"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1000" fill="hold"/>
                                        <p:tgtEl>
                                          <p:spTgt spid="16"/>
                                        </p:tgtEl>
                                        <p:attrNameLst>
                                          <p:attrName>ppt_w</p:attrName>
                                        </p:attrNameLst>
                                      </p:cBhvr>
                                      <p:tavLst>
                                        <p:tav tm="0">
                                          <p:val>
                                            <p:fltVal val="0"/>
                                          </p:val>
                                        </p:tav>
                                        <p:tav tm="100000">
                                          <p:val>
                                            <p:strVal val="#ppt_w"/>
                                          </p:val>
                                        </p:tav>
                                      </p:tavLst>
                                    </p:anim>
                                    <p:anim calcmode="lin" valueType="num">
                                      <p:cBhvr>
                                        <p:cTn id="11" dur="1000" fill="hold"/>
                                        <p:tgtEl>
                                          <p:spTgt spid="16"/>
                                        </p:tgtEl>
                                        <p:attrNameLst>
                                          <p:attrName>ppt_h</p:attrName>
                                        </p:attrNameLst>
                                      </p:cBhvr>
                                      <p:tavLst>
                                        <p:tav tm="0">
                                          <p:val>
                                            <p:fltVal val="0"/>
                                          </p:val>
                                        </p:tav>
                                        <p:tav tm="100000">
                                          <p:val>
                                            <p:strVal val="#ppt_h"/>
                                          </p:val>
                                        </p:tav>
                                      </p:tavLst>
                                    </p:anim>
                                    <p:anim calcmode="lin" valueType="num">
                                      <p:cBhvr>
                                        <p:cTn id="12" dur="1000" fill="hold"/>
                                        <p:tgtEl>
                                          <p:spTgt spid="16"/>
                                        </p:tgtEl>
                                        <p:attrNameLst>
                                          <p:attrName>style.rotation</p:attrName>
                                        </p:attrNameLst>
                                      </p:cBhvr>
                                      <p:tavLst>
                                        <p:tav tm="0">
                                          <p:val>
                                            <p:fltVal val="90"/>
                                          </p:val>
                                        </p:tav>
                                        <p:tav tm="100000">
                                          <p:val>
                                            <p:fltVal val="0"/>
                                          </p:val>
                                        </p:tav>
                                      </p:tavLst>
                                    </p:anim>
                                    <p:animEffect transition="in" filter="fade">
                                      <p:cBhvr>
                                        <p:cTn id="13" dur="10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nodeType="clickEffect">
                                  <p:stCondLst>
                                    <p:cond delay="0"/>
                                  </p:stCondLst>
                                  <p:childTnLst>
                                    <p:animEffect transition="out" filter="fade">
                                      <p:cBhvr>
                                        <p:cTn id="17" dur="500" tmFilter="0, 0; .2, .5; .8, .5; 1, 0"/>
                                        <p:tgtEl>
                                          <p:spTgt spid="16"/>
                                        </p:tgtEl>
                                      </p:cBhvr>
                                    </p:animEffect>
                                    <p:animScale>
                                      <p:cBhvr>
                                        <p:cTn id="18"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1"/>
                    </p:tgtEl>
                  </p:cond>
                </p:stCondLst>
                <p:endSync evt="end" delay="0">
                  <p:rtn val="all"/>
                </p:endSync>
                <p:childTnLst>
                  <p:par>
                    <p:cTn id="20" fill="hold">
                      <p:stCondLst>
                        <p:cond delay="0"/>
                      </p:stCondLst>
                      <p:childTnLst>
                        <p:par>
                          <p:cTn id="21" fill="hold">
                            <p:stCondLst>
                              <p:cond delay="0"/>
                            </p:stCondLst>
                            <p:childTnLst>
                              <p:par>
                                <p:cTn id="22" presetID="6" presetClass="exit" presetSubtype="32" fill="hold" grpId="0" nodeType="clickEffect">
                                  <p:stCondLst>
                                    <p:cond delay="0"/>
                                  </p:stCondLst>
                                  <p:childTnLst>
                                    <p:animEffect transition="out" filter="circle(out)">
                                      <p:cBhvr>
                                        <p:cTn id="23" dur="2000"/>
                                        <p:tgtEl>
                                          <p:spTgt spid="11"/>
                                        </p:tgtEl>
                                      </p:cBhvr>
                                    </p:animEffect>
                                    <p:set>
                                      <p:cBhvr>
                                        <p:cTn id="24" dur="1" fill="hold">
                                          <p:stCondLst>
                                            <p:cond delay="1999"/>
                                          </p:stCondLst>
                                        </p:cTn>
                                        <p:tgtEl>
                                          <p:spTgt spid="11"/>
                                        </p:tgtEl>
                                        <p:attrNameLst>
                                          <p:attrName>style.visibility</p:attrName>
                                        </p:attrNameLst>
                                      </p:cBhvr>
                                      <p:to>
                                        <p:strVal val="hidden"/>
                                      </p:to>
                                    </p:set>
                                  </p:childTnLst>
                                </p:cTn>
                              </p:par>
                              <p:par>
                                <p:cTn id="25" presetID="6"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childTnLst>
              </p:cTn>
              <p:nextCondLst>
                <p:cond evt="onClick" delay="0">
                  <p:tgtEl>
                    <p:spTgt spid="11"/>
                  </p:tgtEl>
                </p:cond>
              </p:nextCondLst>
            </p:seq>
            <p:seq concurrent="1" nextAc="seek">
              <p:cTn id="28" restart="whenNotActive" fill="hold" evtFilter="cancelBubble" nodeType="interactiveSeq">
                <p:stCondLst>
                  <p:cond evt="onClick" delay="0">
                    <p:tgtEl>
                      <p:spTgt spid="13"/>
                    </p:tgtEl>
                  </p:cond>
                </p:stCondLst>
                <p:endSync evt="end" delay="0">
                  <p:rtn val="all"/>
                </p:endSync>
                <p:childTnLst>
                  <p:par>
                    <p:cTn id="29" fill="hold">
                      <p:stCondLst>
                        <p:cond delay="0"/>
                      </p:stCondLst>
                      <p:childTnLst>
                        <p:par>
                          <p:cTn id="30" fill="hold">
                            <p:stCondLst>
                              <p:cond delay="0"/>
                            </p:stCondLst>
                            <p:childTnLst>
                              <p:par>
                                <p:cTn id="31" presetID="6" presetClass="exit" presetSubtype="32" fill="hold" grpId="0" nodeType="clickEffect">
                                  <p:stCondLst>
                                    <p:cond delay="0"/>
                                  </p:stCondLst>
                                  <p:childTnLst>
                                    <p:animEffect transition="out" filter="circle(out)">
                                      <p:cBhvr>
                                        <p:cTn id="32" dur="2000"/>
                                        <p:tgtEl>
                                          <p:spTgt spid="13"/>
                                        </p:tgtEl>
                                      </p:cBhvr>
                                    </p:animEffect>
                                    <p:set>
                                      <p:cBhvr>
                                        <p:cTn id="33" dur="1" fill="hold">
                                          <p:stCondLst>
                                            <p:cond delay="1999"/>
                                          </p:stCondLst>
                                        </p:cTn>
                                        <p:tgtEl>
                                          <p:spTgt spid="13"/>
                                        </p:tgtEl>
                                        <p:attrNameLst>
                                          <p:attrName>style.visibility</p:attrName>
                                        </p:attrNameLst>
                                      </p:cBhvr>
                                      <p:to>
                                        <p:strVal val="hidden"/>
                                      </p:to>
                                    </p:set>
                                  </p:childTnLst>
                                </p:cTn>
                              </p:par>
                              <p:par>
                                <p:cTn id="34" presetID="6" presetClass="entr" presetSubtype="16"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ircle(in)">
                                      <p:cBhvr>
                                        <p:cTn id="36" dur="2000"/>
                                        <p:tgtEl>
                                          <p:spTgt spid="12"/>
                                        </p:tgtEl>
                                      </p:cBhvr>
                                    </p:animEffect>
                                  </p:childTnLst>
                                </p:cTn>
                              </p:par>
                            </p:childTnLst>
                          </p:cTn>
                        </p:par>
                      </p:childTnLst>
                    </p:cTn>
                  </p:par>
                </p:childTnLst>
              </p:cTn>
              <p:nextCondLst>
                <p:cond evt="onClick" delay="0">
                  <p:tgtEl>
                    <p:spTgt spid="13"/>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6" presetClass="exit" presetSubtype="32" fill="hold" grpId="0" nodeType="clickEffect">
                                  <p:stCondLst>
                                    <p:cond delay="0"/>
                                  </p:stCondLst>
                                  <p:childTnLst>
                                    <p:animEffect transition="out" filter="circle(out)">
                                      <p:cBhvr>
                                        <p:cTn id="41" dur="2000"/>
                                        <p:tgtEl>
                                          <p:spTgt spid="15"/>
                                        </p:tgtEl>
                                      </p:cBhvr>
                                    </p:animEffect>
                                    <p:set>
                                      <p:cBhvr>
                                        <p:cTn id="42" dur="1" fill="hold">
                                          <p:stCondLst>
                                            <p:cond delay="1999"/>
                                          </p:stCondLst>
                                        </p:cTn>
                                        <p:tgtEl>
                                          <p:spTgt spid="15"/>
                                        </p:tgtEl>
                                        <p:attrNameLst>
                                          <p:attrName>style.visibility</p:attrName>
                                        </p:attrNameLst>
                                      </p:cBhvr>
                                      <p:to>
                                        <p:strVal val="hidden"/>
                                      </p:to>
                                    </p:set>
                                  </p:childTnLst>
                                </p:cTn>
                              </p:par>
                              <p:par>
                                <p:cTn id="43" presetID="6" presetClass="entr" presetSubtype="16"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circle(in)">
                                      <p:cBhvr>
                                        <p:cTn id="45" dur="2000"/>
                                        <p:tgtEl>
                                          <p:spTgt spid="14"/>
                                        </p:tgtEl>
                                      </p:cBhvr>
                                    </p:animEffect>
                                  </p:childTnLst>
                                </p:cTn>
                              </p:par>
                            </p:childTnLst>
                          </p:cTn>
                        </p:par>
                      </p:childTnLst>
                    </p:cTn>
                  </p:par>
                </p:childTnLst>
              </p:cTn>
              <p:nextCondLst>
                <p:cond evt="onClick" delay="0">
                  <p:tgtEl>
                    <p:spTgt spid="15"/>
                  </p:tgtEl>
                </p:cond>
              </p:nextCondLst>
            </p:seq>
          </p:childTnLst>
        </p:cTn>
      </p:par>
    </p:tnLst>
    <p:bldLst>
      <p:bldP spid="6" grpId="0"/>
      <p:bldP spid="10" grpId="0" animBg="1"/>
      <p:bldP spid="11" grpId="0" animBg="1"/>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2981" y="5013176"/>
            <a:ext cx="9156980" cy="1844824"/>
            <a:chOff x="-12981" y="5013176"/>
            <a:chExt cx="9156980" cy="1844824"/>
          </a:xfrm>
        </p:grpSpPr>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l="10937" t="73107" r="192"/>
            <a:stretch/>
          </p:blipFill>
          <p:spPr>
            <a:xfrm>
              <a:off x="-12981" y="5013176"/>
              <a:ext cx="9156980" cy="1844824"/>
            </a:xfrm>
            <a:prstGeom prst="rect">
              <a:avLst/>
            </a:prstGeom>
          </p:spPr>
        </p:pic>
        <p:sp>
          <p:nvSpPr>
            <p:cNvPr id="21" name="Rectangle 20"/>
            <p:cNvSpPr/>
            <p:nvPr/>
          </p:nvSpPr>
          <p:spPr>
            <a:xfrm rot="10800000" flipV="1">
              <a:off x="1" y="5014641"/>
              <a:ext cx="9143998" cy="1843359"/>
            </a:xfrm>
            <a:prstGeom prst="rect">
              <a:avLst/>
            </a:prstGeom>
            <a:gradFill flip="none" rotWithShape="1">
              <a:gsLst>
                <a:gs pos="4000">
                  <a:schemeClr val="accent5">
                    <a:lumMod val="0"/>
                    <a:lumOff val="100000"/>
                  </a:schemeClr>
                </a:gs>
                <a:gs pos="100000">
                  <a:schemeClr val="bg1">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oboto Condensed" panose="02000000000000000000" pitchFamily="2" charset="0"/>
              </a:endParaRPr>
            </a:p>
          </p:txBody>
        </p:sp>
      </p:grpSp>
      <p:sp>
        <p:nvSpPr>
          <p:cNvPr id="6" name="TextBox 5"/>
          <p:cNvSpPr txBox="1"/>
          <p:nvPr/>
        </p:nvSpPr>
        <p:spPr>
          <a:xfrm>
            <a:off x="149374" y="1290623"/>
            <a:ext cx="8599090" cy="646331"/>
          </a:xfrm>
          <a:prstGeom prst="rect">
            <a:avLst/>
          </a:prstGeom>
          <a:noFill/>
        </p:spPr>
        <p:txBody>
          <a:bodyPr wrap="square" rtlCol="0">
            <a:spAutoFit/>
          </a:bodyPr>
          <a:lstStyle/>
          <a:p>
            <a:r>
              <a:rPr lang="en-GB" dirty="0" smtClean="0">
                <a:latin typeface="Roboto Condensed" panose="02000000000000000000" pitchFamily="2" charset="0"/>
              </a:rPr>
              <a:t>There are three major theories of leadership which try to explain how a leader develops their characteristics. The first we will look at is </a:t>
            </a:r>
            <a:r>
              <a:rPr lang="en-GB" b="1" dirty="0" smtClean="0">
                <a:latin typeface="Roboto Condensed" panose="02000000000000000000" pitchFamily="2" charset="0"/>
              </a:rPr>
              <a:t>trait perspective</a:t>
            </a:r>
            <a:r>
              <a:rPr lang="en-GB" dirty="0" smtClean="0">
                <a:latin typeface="Roboto Condensed" panose="02000000000000000000" pitchFamily="2" charset="0"/>
              </a:rPr>
              <a:t>.</a:t>
            </a:r>
            <a:endParaRPr lang="en-GB" b="1" dirty="0">
              <a:latin typeface="Roboto Condensed" panose="02000000000000000000" pitchFamily="2" charset="0"/>
            </a:endParaRPr>
          </a:p>
        </p:txBody>
      </p:sp>
      <p:sp>
        <p:nvSpPr>
          <p:cNvPr id="10" name="TextBox 9"/>
          <p:cNvSpPr txBox="1"/>
          <p:nvPr/>
        </p:nvSpPr>
        <p:spPr>
          <a:xfrm>
            <a:off x="154677" y="2005661"/>
            <a:ext cx="3980133" cy="2308324"/>
          </a:xfrm>
          <a:prstGeom prst="rect">
            <a:avLst/>
          </a:prstGeom>
          <a:noFill/>
        </p:spPr>
        <p:txBody>
          <a:bodyPr wrap="square" rtlCol="0">
            <a:spAutoFit/>
          </a:bodyPr>
          <a:lstStyle>
            <a:defPPr>
              <a:defRPr lang="en-US"/>
            </a:defPPr>
            <a:lvl1pPr>
              <a:defRPr>
                <a:solidFill>
                  <a:schemeClr val="tx1"/>
                </a:solidFill>
                <a:latin typeface="Myriad Web Pro Condensed" panose="020B0506030403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GB" dirty="0">
                <a:latin typeface="Roboto Condensed" panose="02000000000000000000" pitchFamily="2" charset="0"/>
              </a:rPr>
              <a:t>A </a:t>
            </a:r>
            <a:r>
              <a:rPr lang="en-GB" dirty="0" smtClean="0">
                <a:latin typeface="Roboto Condensed" panose="02000000000000000000" pitchFamily="2" charset="0"/>
              </a:rPr>
              <a:t>leader’s </a:t>
            </a:r>
            <a:r>
              <a:rPr lang="en-GB" dirty="0">
                <a:latin typeface="Roboto Condensed" panose="02000000000000000000" pitchFamily="2" charset="0"/>
              </a:rPr>
              <a:t>innate characteristics will determine whether </a:t>
            </a:r>
            <a:r>
              <a:rPr lang="en-GB" dirty="0" smtClean="0">
                <a:latin typeface="Roboto Condensed" panose="02000000000000000000" pitchFamily="2" charset="0"/>
              </a:rPr>
              <a:t>or not they </a:t>
            </a:r>
            <a:r>
              <a:rPr lang="en-GB" dirty="0">
                <a:latin typeface="Roboto Condensed" panose="02000000000000000000" pitchFamily="2" charset="0"/>
              </a:rPr>
              <a:t>are an effective </a:t>
            </a:r>
            <a:r>
              <a:rPr lang="en-GB" dirty="0" smtClean="0">
                <a:latin typeface="Roboto Condensed" panose="02000000000000000000" pitchFamily="2" charset="0"/>
              </a:rPr>
              <a:t>leader. </a:t>
            </a:r>
          </a:p>
          <a:p>
            <a:endParaRPr lang="en-GB" dirty="0">
              <a:latin typeface="Roboto Condensed" panose="02000000000000000000" pitchFamily="2" charset="0"/>
            </a:endParaRPr>
          </a:p>
          <a:p>
            <a:r>
              <a:rPr lang="en-GB" dirty="0" smtClean="0">
                <a:latin typeface="Roboto Condensed" panose="02000000000000000000" pitchFamily="2" charset="0"/>
              </a:rPr>
              <a:t>This </a:t>
            </a:r>
            <a:r>
              <a:rPr lang="en-GB" dirty="0">
                <a:latin typeface="Roboto Condensed" panose="02000000000000000000" pitchFamily="2" charset="0"/>
              </a:rPr>
              <a:t>theory suggests that there are certain leadership characteristics which suit all situations and you are either born with them or </a:t>
            </a:r>
            <a:r>
              <a:rPr lang="en-GB" dirty="0" smtClean="0">
                <a:latin typeface="Roboto Condensed" panose="02000000000000000000" pitchFamily="2" charset="0"/>
              </a:rPr>
              <a:t>not.</a:t>
            </a:r>
            <a:endParaRPr lang="en-GB" dirty="0">
              <a:latin typeface="Roboto Condensed" panose="02000000000000000000" pitchFamily="2" charset="0"/>
            </a:endParaRPr>
          </a:p>
        </p:txBody>
      </p:sp>
      <p:sp>
        <p:nvSpPr>
          <p:cNvPr id="7" name="TextBox 6"/>
          <p:cNvSpPr txBox="1"/>
          <p:nvPr/>
        </p:nvSpPr>
        <p:spPr>
          <a:xfrm>
            <a:off x="179923" y="4408744"/>
            <a:ext cx="3980133" cy="1754326"/>
          </a:xfrm>
          <a:prstGeom prst="rect">
            <a:avLst/>
          </a:prstGeom>
          <a:noFill/>
        </p:spPr>
        <p:txBody>
          <a:bodyPr wrap="square" rtlCol="0">
            <a:spAutoFit/>
          </a:bodyPr>
          <a:lstStyle>
            <a:defPPr>
              <a:defRPr lang="en-US"/>
            </a:defPPr>
            <a:lvl1pPr>
              <a:defRPr>
                <a:solidFill>
                  <a:schemeClr val="tx1"/>
                </a:solidFill>
                <a:latin typeface="Myriad Web Pro Condensed" panose="020B0506030403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GB" dirty="0" smtClean="0">
                <a:latin typeface="Roboto Condensed" panose="02000000000000000000" pitchFamily="2" charset="0"/>
              </a:rPr>
              <a:t>However, this theory does not explain why some sporting managers can be successful in one team and then not be able to replicate the same level of managerial success when they move to a new team. </a:t>
            </a:r>
            <a:endParaRPr lang="en-GB" dirty="0">
              <a:latin typeface="Roboto Condensed" panose="02000000000000000000" pitchFamily="2" charset="0"/>
            </a:endParaRPr>
          </a:p>
        </p:txBody>
      </p:sp>
      <p:sp>
        <p:nvSpPr>
          <p:cNvPr id="8" name="TextBox 7"/>
          <p:cNvSpPr txBox="1"/>
          <p:nvPr/>
        </p:nvSpPr>
        <p:spPr>
          <a:xfrm>
            <a:off x="179512" y="6233238"/>
            <a:ext cx="7272808" cy="369332"/>
          </a:xfrm>
          <a:prstGeom prst="rect">
            <a:avLst/>
          </a:prstGeom>
          <a:noFill/>
        </p:spPr>
        <p:txBody>
          <a:bodyPr wrap="square" rtlCol="0">
            <a:spAutoFit/>
          </a:bodyPr>
          <a:lstStyle>
            <a:defPPr>
              <a:defRPr lang="en-US"/>
            </a:defPPr>
            <a:lvl1pPr>
              <a:defRPr>
                <a:solidFill>
                  <a:schemeClr val="tx1"/>
                </a:solidFill>
                <a:latin typeface="Myriad Web Pro Condensed" panose="020B0506030403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GB" spc="-20" dirty="0" smtClean="0">
                <a:latin typeface="Roboto Condensed" panose="02000000000000000000" pitchFamily="2" charset="0"/>
              </a:rPr>
              <a:t>Maybe not everyone responds positively to the same type of leadership?</a:t>
            </a:r>
            <a:endParaRPr lang="en-GB" spc="-20" dirty="0">
              <a:latin typeface="Roboto Condensed" panose="02000000000000000000" pitchFamily="2" charset="0"/>
            </a:endParaRPr>
          </a:p>
        </p:txBody>
      </p:sp>
      <p:pic>
        <p:nvPicPr>
          <p:cNvPr id="2050" name="Picture 2" descr="File:New Zealand-Portugal (1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9978" y="2777250"/>
            <a:ext cx="2725082" cy="270703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21331" y="1965588"/>
            <a:ext cx="2279161" cy="4247317"/>
          </a:xfrm>
          <a:prstGeom prst="rect">
            <a:avLst/>
          </a:prstGeom>
          <a:solidFill>
            <a:schemeClr val="bg1">
              <a:lumMod val="85000"/>
            </a:schemeClr>
          </a:solidFill>
          <a:ln>
            <a:noFill/>
          </a:ln>
        </p:spPr>
        <p:txBody>
          <a:bodyPr wrap="square" rtlCol="0">
            <a:spAutoFit/>
          </a:bodyPr>
          <a:lstStyle/>
          <a:p>
            <a:r>
              <a:rPr lang="en-GB" dirty="0">
                <a:latin typeface="Roboto Condensed" panose="02000000000000000000" pitchFamily="2" charset="0"/>
              </a:rPr>
              <a:t>Some </a:t>
            </a:r>
            <a:r>
              <a:rPr lang="en-GB" dirty="0" smtClean="0">
                <a:latin typeface="Roboto Condensed" panose="02000000000000000000" pitchFamily="2" charset="0"/>
              </a:rPr>
              <a:t>leaders, </a:t>
            </a:r>
            <a:r>
              <a:rPr lang="en-GB" dirty="0">
                <a:latin typeface="Roboto Condensed" panose="02000000000000000000" pitchFamily="2" charset="0"/>
              </a:rPr>
              <a:t>such as Cristiano </a:t>
            </a:r>
            <a:r>
              <a:rPr lang="en-GB" dirty="0" smtClean="0">
                <a:latin typeface="Roboto Condensed" panose="02000000000000000000" pitchFamily="2" charset="0"/>
              </a:rPr>
              <a:t>Ronaldo, </a:t>
            </a:r>
            <a:r>
              <a:rPr lang="en-GB" dirty="0">
                <a:latin typeface="Roboto Condensed" panose="02000000000000000000" pitchFamily="2" charset="0"/>
              </a:rPr>
              <a:t>have been </a:t>
            </a:r>
            <a:r>
              <a:rPr lang="en-GB" dirty="0" smtClean="0">
                <a:latin typeface="Roboto Condensed" panose="02000000000000000000" pitchFamily="2" charset="0"/>
              </a:rPr>
              <a:t>described </a:t>
            </a:r>
            <a:r>
              <a:rPr lang="en-GB" dirty="0">
                <a:latin typeface="Roboto Condensed" panose="02000000000000000000" pitchFamily="2" charset="0"/>
              </a:rPr>
              <a:t>as natural leaders who demand respect from </a:t>
            </a:r>
            <a:r>
              <a:rPr lang="en-GB" dirty="0" smtClean="0">
                <a:latin typeface="Roboto Condensed" panose="02000000000000000000" pitchFamily="2" charset="0"/>
              </a:rPr>
              <a:t>others no matter what situation they are in.</a:t>
            </a:r>
          </a:p>
          <a:p>
            <a:endParaRPr lang="en-GB" dirty="0">
              <a:latin typeface="Roboto Condensed" panose="02000000000000000000" pitchFamily="2" charset="0"/>
            </a:endParaRPr>
          </a:p>
          <a:p>
            <a:r>
              <a:rPr lang="en-GB" dirty="0" smtClean="0">
                <a:latin typeface="Roboto Condensed" panose="02000000000000000000" pitchFamily="2" charset="0"/>
              </a:rPr>
              <a:t>This certainly seems to be true for Ronaldo, who has held influential roles for two of the largest clubs in the world, along with his own national team. </a:t>
            </a:r>
            <a:endParaRPr lang="en-GB" dirty="0">
              <a:latin typeface="Roboto Condensed" panose="02000000000000000000" pitchFamily="2" charset="0"/>
            </a:endParaRPr>
          </a:p>
        </p:txBody>
      </p:sp>
      <p:grpSp>
        <p:nvGrpSpPr>
          <p:cNvPr id="11" name="Group 10"/>
          <p:cNvGrpSpPr/>
          <p:nvPr/>
        </p:nvGrpSpPr>
        <p:grpSpPr>
          <a:xfrm>
            <a:off x="0" y="-20326"/>
            <a:ext cx="9144000" cy="564402"/>
            <a:chOff x="0" y="-20326"/>
            <a:chExt cx="9144000" cy="564402"/>
          </a:xfrm>
        </p:grpSpPr>
        <p:sp>
          <p:nvSpPr>
            <p:cNvPr id="12" name="Rectangle 11"/>
            <p:cNvSpPr/>
            <p:nvPr/>
          </p:nvSpPr>
          <p:spPr>
            <a:xfrm>
              <a:off x="0" y="-20326"/>
              <a:ext cx="9144000" cy="46396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oboto Condensed" panose="02000000000000000000" pitchFamily="2" charset="0"/>
              </a:endParaRPr>
            </a:p>
          </p:txBody>
        </p:sp>
        <p:sp>
          <p:nvSpPr>
            <p:cNvPr id="13" name="Title 1"/>
            <p:cNvSpPr txBox="1">
              <a:spLocks/>
            </p:cNvSpPr>
            <p:nvPr/>
          </p:nvSpPr>
          <p:spPr>
            <a:xfrm>
              <a:off x="6156176" y="44624"/>
              <a:ext cx="2844316" cy="49945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GB" sz="1800" dirty="0" smtClean="0">
                  <a:solidFill>
                    <a:schemeClr val="bg1"/>
                  </a:solidFill>
                  <a:latin typeface="Roboto Condensed" panose="02000000000000000000" pitchFamily="2" charset="0"/>
                  <a:ea typeface="Roboto Condensed" panose="02000000000000000000" pitchFamily="2" charset="0"/>
                  <a:cs typeface="Lato Medium" panose="020F0502020204030203" pitchFamily="34" charset="0"/>
                </a:rPr>
                <a:t>Leadership</a:t>
              </a:r>
              <a:endParaRPr lang="en-GB" sz="1800" dirty="0">
                <a:solidFill>
                  <a:schemeClr val="bg1"/>
                </a:solidFill>
                <a:latin typeface="Roboto Condensed" panose="02000000000000000000" pitchFamily="2" charset="0"/>
                <a:ea typeface="Roboto Condensed" panose="02000000000000000000" pitchFamily="2" charset="0"/>
                <a:cs typeface="Lato Medium" panose="020F0502020204030203" pitchFamily="34" charset="0"/>
              </a:endParaRPr>
            </a:p>
          </p:txBody>
        </p:sp>
      </p:grpSp>
      <p:grpSp>
        <p:nvGrpSpPr>
          <p:cNvPr id="14" name="Group 13"/>
          <p:cNvGrpSpPr/>
          <p:nvPr/>
        </p:nvGrpSpPr>
        <p:grpSpPr>
          <a:xfrm>
            <a:off x="107504" y="-27384"/>
            <a:ext cx="8892988" cy="1440160"/>
            <a:chOff x="107504" y="-27384"/>
            <a:chExt cx="8892988" cy="1440160"/>
          </a:xfrm>
        </p:grpSpPr>
        <p:grpSp>
          <p:nvGrpSpPr>
            <p:cNvPr id="15" name="Group 14"/>
            <p:cNvGrpSpPr/>
            <p:nvPr/>
          </p:nvGrpSpPr>
          <p:grpSpPr>
            <a:xfrm>
              <a:off x="179512" y="-27384"/>
              <a:ext cx="822748" cy="561356"/>
              <a:chOff x="179512" y="-27384"/>
              <a:chExt cx="822748" cy="561356"/>
            </a:xfrm>
          </p:grpSpPr>
          <p:sp>
            <p:nvSpPr>
              <p:cNvPr id="17" name="TextBox 16">
                <a:hlinkClick r:id="" action="ppaction://noaction"/>
              </p:cNvPr>
              <p:cNvSpPr txBox="1"/>
              <p:nvPr/>
            </p:nvSpPr>
            <p:spPr>
              <a:xfrm>
                <a:off x="179512" y="-27384"/>
                <a:ext cx="822748" cy="561356"/>
              </a:xfrm>
              <a:prstGeom prst="rect">
                <a:avLst/>
              </a:prstGeom>
              <a:solidFill>
                <a:srgbClr val="4B716F"/>
              </a:solidFill>
              <a:ln>
                <a:noFill/>
              </a:ln>
              <a:effectLst/>
            </p:spPr>
            <p:txBody>
              <a:bodyPr wrap="square" rtlCol="0">
                <a:spAutoFit/>
              </a:bodyPr>
              <a:lstStyle/>
              <a:p>
                <a:pPr algn="r"/>
                <a:endParaRPr lang="en-GB" dirty="0">
                  <a:solidFill>
                    <a:schemeClr val="bg1"/>
                  </a:solidFill>
                  <a:latin typeface="Roboto Condensed" panose="02000000000000000000" pitchFamily="2" charset="0"/>
                  <a:ea typeface="Roboto Condensed" panose="02000000000000000000" pitchFamily="2" charset="0"/>
                  <a:cs typeface="Aharoni" pitchFamily="2" charset="-79"/>
                </a:endParaRPr>
              </a:p>
            </p:txBody>
          </p:sp>
          <p:sp>
            <p:nvSpPr>
              <p:cNvPr id="18" name="Title 1"/>
              <p:cNvSpPr txBox="1">
                <a:spLocks/>
              </p:cNvSpPr>
              <p:nvPr/>
            </p:nvSpPr>
            <p:spPr>
              <a:xfrm>
                <a:off x="179512" y="173932"/>
                <a:ext cx="822748" cy="35543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800" dirty="0" smtClean="0">
                    <a:solidFill>
                      <a:schemeClr val="bg1"/>
                    </a:solidFill>
                    <a:latin typeface="Roboto Condensed" panose="02000000000000000000" pitchFamily="2" charset="0"/>
                    <a:ea typeface="Roboto Condensed" panose="02000000000000000000" pitchFamily="2" charset="0"/>
                    <a:cs typeface="Lato Medium" panose="020F0502020204030203" pitchFamily="34" charset="0"/>
                  </a:rPr>
                  <a:t>Learn</a:t>
                </a:r>
                <a:endParaRPr lang="en-GB" sz="1800" dirty="0">
                  <a:solidFill>
                    <a:schemeClr val="bg1"/>
                  </a:solidFill>
                  <a:latin typeface="Roboto Condensed" panose="02000000000000000000" pitchFamily="2" charset="0"/>
                  <a:ea typeface="Roboto Condensed" panose="02000000000000000000" pitchFamily="2" charset="0"/>
                  <a:cs typeface="Lato Medium" panose="020F0502020204030203" pitchFamily="34" charset="0"/>
                </a:endParaRPr>
              </a:p>
            </p:txBody>
          </p:sp>
        </p:grpSp>
        <p:sp>
          <p:nvSpPr>
            <p:cNvPr id="16" name="Title 1"/>
            <p:cNvSpPr txBox="1">
              <a:spLocks/>
            </p:cNvSpPr>
            <p:nvPr/>
          </p:nvSpPr>
          <p:spPr>
            <a:xfrm>
              <a:off x="107504" y="549500"/>
              <a:ext cx="8892988" cy="86327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b="1" dirty="0">
                  <a:solidFill>
                    <a:schemeClr val="tx1">
                      <a:alpha val="90000"/>
                    </a:schemeClr>
                  </a:solidFill>
                  <a:latin typeface="Roboto Condensed" panose="02000000000000000000" pitchFamily="2" charset="0"/>
                  <a:ea typeface="Roboto Condensed" panose="02000000000000000000" pitchFamily="2" charset="0"/>
                  <a:cs typeface="Lato Medium" panose="020F0502020204030203" pitchFamily="34" charset="0"/>
                </a:rPr>
                <a:t>Theories of </a:t>
              </a:r>
              <a:r>
                <a:rPr lang="en-GB" sz="4000" b="1" dirty="0" smtClean="0">
                  <a:solidFill>
                    <a:schemeClr val="tx1">
                      <a:alpha val="90000"/>
                    </a:schemeClr>
                  </a:solidFill>
                  <a:latin typeface="Roboto Condensed" panose="02000000000000000000" pitchFamily="2" charset="0"/>
                  <a:ea typeface="Roboto Condensed" panose="02000000000000000000" pitchFamily="2" charset="0"/>
                  <a:cs typeface="Lato Medium" panose="020F0502020204030203" pitchFamily="34" charset="0"/>
                </a:rPr>
                <a:t>leadership: trait perspective</a:t>
              </a:r>
              <a:endParaRPr lang="en-GB" sz="4000" b="1" dirty="0">
                <a:solidFill>
                  <a:schemeClr val="tx1">
                    <a:alpha val="90000"/>
                  </a:schemeClr>
                </a:solidFill>
                <a:latin typeface="Roboto Condensed" panose="02000000000000000000" pitchFamily="2" charset="0"/>
                <a:ea typeface="Roboto Condensed" panose="02000000000000000000" pitchFamily="2" charset="0"/>
                <a:cs typeface="Lato Medium" panose="020F0502020204030203" pitchFamily="34" charset="0"/>
              </a:endParaRPr>
            </a:p>
          </p:txBody>
        </p:sp>
      </p:grpSp>
      <p:grpSp>
        <p:nvGrpSpPr>
          <p:cNvPr id="22" name="Group 21"/>
          <p:cNvGrpSpPr>
            <a:grpSpLocks/>
          </p:cNvGrpSpPr>
          <p:nvPr/>
        </p:nvGrpSpPr>
        <p:grpSpPr bwMode="auto">
          <a:xfrm>
            <a:off x="624645" y="-20326"/>
            <a:ext cx="8540750" cy="6940550"/>
            <a:chOff x="583271" y="42867"/>
            <a:chExt cx="9232725" cy="7502525"/>
          </a:xfrm>
        </p:grpSpPr>
        <p:sp>
          <p:nvSpPr>
            <p:cNvPr id="23" name="Rectangle 22"/>
            <p:cNvSpPr>
              <a:spLocks noChangeArrowheads="1"/>
            </p:cNvSpPr>
            <p:nvPr/>
          </p:nvSpPr>
          <p:spPr bwMode="auto">
            <a:xfrm>
              <a:off x="5558303" y="42867"/>
              <a:ext cx="4257693" cy="7502525"/>
            </a:xfrm>
            <a:prstGeom prst="rect">
              <a:avLst/>
            </a:prstGeom>
            <a:solidFill>
              <a:srgbClr val="FFFFFF"/>
            </a:solidFill>
            <a:ln>
              <a:noFill/>
            </a:ln>
            <a:effectLst>
              <a:outerShdw dist="76200" dir="10800000" algn="ctr" rotWithShape="0">
                <a:srgbClr val="969696">
                  <a:alpha val="6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upright="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defRPr/>
              </a:pPr>
              <a:endParaRPr lang="en-GB" sz="1800" kern="0">
                <a:solidFill>
                  <a:sysClr val="windowText" lastClr="000000"/>
                </a:solidFill>
              </a:endParaRPr>
            </a:p>
          </p:txBody>
        </p:sp>
        <p:sp>
          <p:nvSpPr>
            <p:cNvPr id="24" name="Text Box 15"/>
            <p:cNvSpPr txBox="1">
              <a:spLocks noChangeArrowheads="1"/>
            </p:cNvSpPr>
            <p:nvPr/>
          </p:nvSpPr>
          <p:spPr bwMode="auto">
            <a:xfrm>
              <a:off x="6141784" y="375779"/>
              <a:ext cx="1106897" cy="66170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 upright="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defRPr/>
              </a:pPr>
              <a:r>
                <a:rPr lang="en-GB" sz="5000" kern="0" dirty="0">
                  <a:solidFill>
                    <a:srgbClr val="999999"/>
                  </a:solidFill>
                  <a:latin typeface="Century Gothic" panose="020B0502020202020204" pitchFamily="34" charset="0"/>
                  <a:ea typeface="Calibri" panose="020F0502020204030204" pitchFamily="34" charset="0"/>
                </a:rPr>
                <a:t>INSPECTION COPY</a:t>
              </a:r>
              <a:endParaRPr lang="en-GB" sz="1100" kern="0" dirty="0">
                <a:solidFill>
                  <a:srgbClr val="000000"/>
                </a:solidFill>
                <a:latin typeface="Calibri" panose="020F0502020204030204" pitchFamily="34" charset="0"/>
                <a:ea typeface="Calibri" panose="020F0502020204030204" pitchFamily="34" charset="0"/>
              </a:endParaRPr>
            </a:p>
          </p:txBody>
        </p:sp>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79781" y="5411143"/>
              <a:ext cx="1132764" cy="106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17"/>
            <p:cNvSpPr txBox="1">
              <a:spLocks noChangeArrowheads="1"/>
            </p:cNvSpPr>
            <p:nvPr/>
          </p:nvSpPr>
          <p:spPr bwMode="auto">
            <a:xfrm>
              <a:off x="7430589" y="4782568"/>
              <a:ext cx="1431244" cy="634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defRPr/>
              </a:pPr>
              <a:r>
                <a:rPr lang="en-GB" sz="1500" b="1" kern="0" dirty="0">
                  <a:solidFill>
                    <a:sysClr val="windowText" lastClr="000000"/>
                  </a:solidFill>
                  <a:latin typeface="Century Gothic" panose="020B0502020202020204" pitchFamily="34" charset="0"/>
                  <a:ea typeface="Times New Roman" panose="02020603050405020304" pitchFamily="18" charset="0"/>
                  <a:cs typeface="Times New Roman" panose="02020603050405020304" pitchFamily="18" charset="0"/>
                </a:rPr>
                <a:t>COPYRIGHT</a:t>
              </a:r>
              <a:endParaRPr lang="en-GB" sz="1100" kern="0" dirty="0">
                <a:solidFill>
                  <a:sysClr val="windowText" lastClr="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r>
                <a:rPr lang="en-GB" sz="1500" b="1" kern="0" dirty="0">
                  <a:solidFill>
                    <a:sysClr val="windowText" lastClr="000000"/>
                  </a:solidFill>
                  <a:latin typeface="Century Gothic" panose="020B0502020202020204" pitchFamily="34" charset="0"/>
                  <a:ea typeface="Times New Roman" panose="02020603050405020304" pitchFamily="18" charset="0"/>
                  <a:cs typeface="Times New Roman" panose="02020603050405020304" pitchFamily="18" charset="0"/>
                </a:rPr>
                <a:t>PROTECTED</a:t>
              </a:r>
              <a:endParaRPr lang="en-GB" sz="1100" kern="0" dirty="0">
                <a:solidFill>
                  <a:sysClr val="windowText" lastClr="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r>
                <a:rPr lang="en-GB" sz="1500" b="1" kern="0" dirty="0">
                  <a:solidFill>
                    <a:srgbClr val="000000"/>
                  </a:solidFill>
                  <a:latin typeface="Century Gothic" panose="020B0502020202020204" pitchFamily="34" charset="0"/>
                  <a:ea typeface="Calibri" panose="020F0502020204030204" pitchFamily="34" charset="0"/>
                </a:rPr>
                <a:t> </a:t>
              </a:r>
              <a:endParaRPr lang="en-GB" sz="1100" kern="0" dirty="0">
                <a:solidFill>
                  <a:srgbClr val="000000"/>
                </a:solidFill>
                <a:latin typeface="Calibri" panose="020F0502020204030204" pitchFamily="34" charset="0"/>
                <a:ea typeface="Calibri" panose="020F0502020204030204" pitchFamily="34" charset="0"/>
              </a:endParaRPr>
            </a:p>
          </p:txBody>
        </p:sp>
        <p:pic>
          <p:nvPicPr>
            <p:cNvPr id="27" name="Picture 26" descr="sample_front"/>
            <p:cNvPicPr>
              <a:picLocks noChangeAspect="1"/>
            </p:cNvPicPr>
            <p:nvPr/>
          </p:nvPicPr>
          <p:blipFill>
            <a:blip r:embed="rId7">
              <a:extLst>
                <a:ext uri="{28A0092B-C50C-407E-A947-70E740481C1C}">
                  <a14:useLocalDpi xmlns:a14="http://schemas.microsoft.com/office/drawing/2010/main" val="0"/>
                </a:ext>
              </a:extLst>
            </a:blip>
            <a:srcRect l="19519" t="36943" r="19749" b="41377"/>
            <a:stretch>
              <a:fillRect/>
            </a:stretch>
          </p:blipFill>
          <p:spPr bwMode="auto">
            <a:xfrm>
              <a:off x="583271" y="321972"/>
              <a:ext cx="3887888" cy="196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sample_front"/>
            <p:cNvPicPr>
              <a:picLocks noChangeAspect="1"/>
            </p:cNvPicPr>
            <p:nvPr/>
          </p:nvPicPr>
          <p:blipFill>
            <a:blip r:embed="rId7">
              <a:extLst>
                <a:ext uri="{28A0092B-C50C-407E-A947-70E740481C1C}">
                  <a14:useLocalDpi xmlns:a14="http://schemas.microsoft.com/office/drawing/2010/main" val="0"/>
                </a:ext>
              </a:extLst>
            </a:blip>
            <a:srcRect l="19519" t="36943" r="19749" b="41377"/>
            <a:stretch>
              <a:fillRect/>
            </a:stretch>
          </p:blipFill>
          <p:spPr bwMode="auto">
            <a:xfrm>
              <a:off x="583271" y="2865190"/>
              <a:ext cx="3887888" cy="196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sample_front"/>
            <p:cNvPicPr>
              <a:picLocks noChangeAspect="1"/>
            </p:cNvPicPr>
            <p:nvPr/>
          </p:nvPicPr>
          <p:blipFill>
            <a:blip r:embed="rId7">
              <a:extLst>
                <a:ext uri="{28A0092B-C50C-407E-A947-70E740481C1C}">
                  <a14:useLocalDpi xmlns:a14="http://schemas.microsoft.com/office/drawing/2010/main" val="0"/>
                </a:ext>
              </a:extLst>
            </a:blip>
            <a:srcRect l="19519" t="36943" r="19749" b="41377"/>
            <a:stretch>
              <a:fillRect/>
            </a:stretch>
          </p:blipFill>
          <p:spPr bwMode="auto">
            <a:xfrm>
              <a:off x="583271" y="5122653"/>
              <a:ext cx="3887888" cy="196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2661815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inVertical)">
                                      <p:cBhvr>
                                        <p:cTn id="12" dur="500"/>
                                        <p:tgtEl>
                                          <p:spTgt spid="205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8"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2981" y="5013176"/>
            <a:ext cx="9156980" cy="1844824"/>
            <a:chOff x="-12981" y="5013176"/>
            <a:chExt cx="9156980" cy="1844824"/>
          </a:xfrm>
        </p:grpSpPr>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10937" t="73107" r="192"/>
            <a:stretch/>
          </p:blipFill>
          <p:spPr>
            <a:xfrm>
              <a:off x="-12981" y="5013176"/>
              <a:ext cx="9156980" cy="1844824"/>
            </a:xfrm>
            <a:prstGeom prst="rect">
              <a:avLst/>
            </a:prstGeom>
          </p:spPr>
        </p:pic>
        <p:sp>
          <p:nvSpPr>
            <p:cNvPr id="22" name="Rectangle 21"/>
            <p:cNvSpPr/>
            <p:nvPr/>
          </p:nvSpPr>
          <p:spPr>
            <a:xfrm rot="10800000" flipV="1">
              <a:off x="1" y="5014641"/>
              <a:ext cx="9143998" cy="1843359"/>
            </a:xfrm>
            <a:prstGeom prst="rect">
              <a:avLst/>
            </a:prstGeom>
            <a:gradFill flip="none" rotWithShape="1">
              <a:gsLst>
                <a:gs pos="4000">
                  <a:schemeClr val="accent5">
                    <a:lumMod val="0"/>
                    <a:lumOff val="100000"/>
                  </a:schemeClr>
                </a:gs>
                <a:gs pos="100000">
                  <a:schemeClr val="bg1">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oboto Condensed" panose="02000000000000000000" pitchFamily="2" charset="0"/>
              </a:endParaRPr>
            </a:p>
          </p:txBody>
        </p:sp>
      </p:grpSp>
      <p:sp>
        <p:nvSpPr>
          <p:cNvPr id="6" name="TextBox 5"/>
          <p:cNvSpPr txBox="1"/>
          <p:nvPr/>
        </p:nvSpPr>
        <p:spPr>
          <a:xfrm>
            <a:off x="303835" y="1379144"/>
            <a:ext cx="7066385" cy="369332"/>
          </a:xfrm>
          <a:prstGeom prst="rect">
            <a:avLst/>
          </a:prstGeom>
          <a:noFill/>
        </p:spPr>
        <p:txBody>
          <a:bodyPr wrap="square" rtlCol="0">
            <a:spAutoFit/>
          </a:bodyPr>
          <a:lstStyle/>
          <a:p>
            <a:r>
              <a:rPr lang="en-GB" dirty="0" smtClean="0">
                <a:latin typeface="Roboto Condensed" panose="02000000000000000000" pitchFamily="2" charset="0"/>
              </a:rPr>
              <a:t>Now we will look at </a:t>
            </a:r>
            <a:r>
              <a:rPr lang="en-GB" b="1" dirty="0" smtClean="0">
                <a:latin typeface="Roboto Condensed" panose="02000000000000000000" pitchFamily="2" charset="0"/>
              </a:rPr>
              <a:t>social learning theory</a:t>
            </a:r>
            <a:r>
              <a:rPr lang="en-GB" dirty="0" smtClean="0">
                <a:latin typeface="Roboto Condensed" panose="02000000000000000000" pitchFamily="2" charset="0"/>
              </a:rPr>
              <a:t>.</a:t>
            </a:r>
            <a:endParaRPr lang="en-GB" dirty="0">
              <a:latin typeface="Roboto Condensed" panose="02000000000000000000" pitchFamily="2" charset="0"/>
            </a:endParaRPr>
          </a:p>
        </p:txBody>
      </p:sp>
      <p:sp>
        <p:nvSpPr>
          <p:cNvPr id="10" name="TextBox 9"/>
          <p:cNvSpPr txBox="1"/>
          <p:nvPr/>
        </p:nvSpPr>
        <p:spPr>
          <a:xfrm>
            <a:off x="303835" y="1748476"/>
            <a:ext cx="4268165" cy="2862322"/>
          </a:xfrm>
          <a:prstGeom prst="rect">
            <a:avLst/>
          </a:prstGeom>
          <a:noFill/>
        </p:spPr>
        <p:txBody>
          <a:bodyPr wrap="square" rtlCol="0">
            <a:spAutoFit/>
          </a:bodyPr>
          <a:lstStyle>
            <a:defPPr>
              <a:defRPr lang="en-US"/>
            </a:defPPr>
            <a:lvl1pPr>
              <a:defRPr>
                <a:solidFill>
                  <a:schemeClr val="tx1"/>
                </a:solidFill>
                <a:latin typeface="Myriad Web Pro Condensed" panose="020B0506030403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GB" dirty="0" smtClean="0">
                <a:latin typeface="Roboto Condensed" panose="02000000000000000000" pitchFamily="2" charset="0"/>
              </a:rPr>
              <a:t>This theory is based on the idea that leaders are not born but they learn the personal and professional skills required to be effective leaders in different situations.</a:t>
            </a:r>
          </a:p>
          <a:p>
            <a:endParaRPr lang="en-GB" dirty="0">
              <a:latin typeface="Roboto Condensed" panose="02000000000000000000" pitchFamily="2" charset="0"/>
            </a:endParaRPr>
          </a:p>
          <a:p>
            <a:r>
              <a:rPr lang="en-GB" dirty="0" smtClean="0">
                <a:latin typeface="Roboto Condensed" panose="02000000000000000000" pitchFamily="2" charset="0"/>
              </a:rPr>
              <a:t>This theory explains why some athletes become leaders within a group as they get older. Through social learning, they are able to observe and learn the behaviour of other leaders and then replicate these behaviours.</a:t>
            </a:r>
            <a:endParaRPr lang="en-GB" dirty="0">
              <a:latin typeface="Roboto Condensed" panose="02000000000000000000" pitchFamily="2" charset="0"/>
            </a:endParaRPr>
          </a:p>
        </p:txBody>
      </p:sp>
      <p:sp>
        <p:nvSpPr>
          <p:cNvPr id="7" name="TextBox 6"/>
          <p:cNvSpPr txBox="1"/>
          <p:nvPr/>
        </p:nvSpPr>
        <p:spPr>
          <a:xfrm>
            <a:off x="303835" y="4756513"/>
            <a:ext cx="4025213" cy="923330"/>
          </a:xfrm>
          <a:prstGeom prst="rect">
            <a:avLst/>
          </a:prstGeom>
          <a:noFill/>
        </p:spPr>
        <p:txBody>
          <a:bodyPr wrap="square" rtlCol="0">
            <a:spAutoFit/>
          </a:bodyPr>
          <a:lstStyle>
            <a:defPPr>
              <a:defRPr lang="en-US"/>
            </a:defPPr>
            <a:lvl1pPr>
              <a:defRPr>
                <a:solidFill>
                  <a:schemeClr val="tx1"/>
                </a:solidFill>
                <a:latin typeface="Myriad Web Pro Condensed" panose="020B0506030403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GB" dirty="0" smtClean="0">
                <a:latin typeface="Roboto Condensed" panose="02000000000000000000" pitchFamily="2" charset="0"/>
              </a:rPr>
              <a:t>However, not everybody is able to successfully learn the techniques required to be an effective leader.</a:t>
            </a:r>
            <a:endParaRPr lang="en-GB" dirty="0">
              <a:latin typeface="Roboto Condensed" panose="02000000000000000000" pitchFamily="2" charset="0"/>
            </a:endParaRPr>
          </a:p>
        </p:txBody>
      </p:sp>
      <p:sp>
        <p:nvSpPr>
          <p:cNvPr id="8" name="TextBox 7"/>
          <p:cNvSpPr txBox="1"/>
          <p:nvPr/>
        </p:nvSpPr>
        <p:spPr>
          <a:xfrm>
            <a:off x="303835" y="5790160"/>
            <a:ext cx="5492301" cy="646331"/>
          </a:xfrm>
          <a:prstGeom prst="rect">
            <a:avLst/>
          </a:prstGeom>
          <a:noFill/>
        </p:spPr>
        <p:txBody>
          <a:bodyPr wrap="square" rtlCol="0">
            <a:spAutoFit/>
          </a:bodyPr>
          <a:lstStyle>
            <a:defPPr>
              <a:defRPr lang="en-US"/>
            </a:defPPr>
            <a:lvl1pPr>
              <a:defRPr>
                <a:solidFill>
                  <a:schemeClr val="tx1"/>
                </a:solidFill>
                <a:latin typeface="Myriad Web Pro Condensed" panose="020B0506030403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GB" dirty="0" smtClean="0">
                <a:latin typeface="Roboto Condensed" panose="02000000000000000000" pitchFamily="2" charset="0"/>
              </a:rPr>
              <a:t>Maybe leadership qualities are developed through a combination of trait characteristics and social learning? </a:t>
            </a:r>
            <a:endParaRPr lang="en-GB" dirty="0">
              <a:latin typeface="Roboto Condensed" panose="02000000000000000000" pitchFamily="2" charset="0"/>
            </a:endParaRPr>
          </a:p>
        </p:txBody>
      </p:sp>
      <p:pic>
        <p:nvPicPr>
          <p:cNvPr id="9" name="Picture 4" descr="File:2017 FRIENDLY MATCH RUSSIA v ARGENTINA - Mess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7506" y="1442318"/>
            <a:ext cx="2304256" cy="384470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230639" y="1822162"/>
            <a:ext cx="2492080" cy="4247317"/>
          </a:xfrm>
          <a:prstGeom prst="rect">
            <a:avLst/>
          </a:prstGeom>
          <a:solidFill>
            <a:schemeClr val="bg1">
              <a:lumMod val="85000"/>
            </a:schemeClr>
          </a:solidFill>
          <a:ln>
            <a:noFill/>
          </a:ln>
        </p:spPr>
        <p:txBody>
          <a:bodyPr wrap="square" rtlCol="0">
            <a:spAutoFit/>
          </a:bodyPr>
          <a:lstStyle/>
          <a:p>
            <a:r>
              <a:rPr lang="en-GB" dirty="0" smtClean="0">
                <a:latin typeface="Roboto Condensed" panose="02000000000000000000" pitchFamily="2" charset="0"/>
              </a:rPr>
              <a:t>As a younger player, Messi did not have the leadership role that he now has for club and country.</a:t>
            </a:r>
          </a:p>
          <a:p>
            <a:endParaRPr lang="en-GB" dirty="0">
              <a:latin typeface="Roboto Condensed" panose="02000000000000000000" pitchFamily="2" charset="0"/>
            </a:endParaRPr>
          </a:p>
          <a:p>
            <a:r>
              <a:rPr lang="en-GB" dirty="0" smtClean="0">
                <a:latin typeface="Roboto Condensed" panose="02000000000000000000" pitchFamily="2" charset="0"/>
              </a:rPr>
              <a:t>Social learning theory would indicate that he has learnt from other influential leaders who played for Barcelona and Argentina, and, in recent times, he has been able to replicate these behaviours himself.</a:t>
            </a:r>
            <a:endParaRPr lang="en-GB" dirty="0">
              <a:latin typeface="Roboto Condensed" panose="02000000000000000000" pitchFamily="2" charset="0"/>
            </a:endParaRPr>
          </a:p>
        </p:txBody>
      </p:sp>
      <p:grpSp>
        <p:nvGrpSpPr>
          <p:cNvPr id="12" name="Group 11"/>
          <p:cNvGrpSpPr/>
          <p:nvPr/>
        </p:nvGrpSpPr>
        <p:grpSpPr>
          <a:xfrm>
            <a:off x="0" y="-20326"/>
            <a:ext cx="9144000" cy="564402"/>
            <a:chOff x="0" y="-20326"/>
            <a:chExt cx="9144000" cy="564402"/>
          </a:xfrm>
        </p:grpSpPr>
        <p:sp>
          <p:nvSpPr>
            <p:cNvPr id="13" name="Rectangle 12"/>
            <p:cNvSpPr/>
            <p:nvPr/>
          </p:nvSpPr>
          <p:spPr>
            <a:xfrm>
              <a:off x="0" y="-20326"/>
              <a:ext cx="9144000" cy="46396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oboto Condensed" panose="02000000000000000000" pitchFamily="2" charset="0"/>
              </a:endParaRPr>
            </a:p>
          </p:txBody>
        </p:sp>
        <p:sp>
          <p:nvSpPr>
            <p:cNvPr id="14" name="Title 1"/>
            <p:cNvSpPr txBox="1">
              <a:spLocks/>
            </p:cNvSpPr>
            <p:nvPr/>
          </p:nvSpPr>
          <p:spPr>
            <a:xfrm>
              <a:off x="6156176" y="44624"/>
              <a:ext cx="2844316" cy="49945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GB" sz="1800" dirty="0" smtClean="0">
                  <a:solidFill>
                    <a:schemeClr val="bg1"/>
                  </a:solidFill>
                  <a:latin typeface="Roboto Condensed" panose="02000000000000000000" pitchFamily="2" charset="0"/>
                  <a:ea typeface="Roboto Condensed" panose="02000000000000000000" pitchFamily="2" charset="0"/>
                  <a:cs typeface="Lato Medium" panose="020F0502020204030203" pitchFamily="34" charset="0"/>
                </a:rPr>
                <a:t>Leadership</a:t>
              </a:r>
              <a:endParaRPr lang="en-GB" sz="1800" dirty="0">
                <a:solidFill>
                  <a:schemeClr val="bg1"/>
                </a:solidFill>
                <a:latin typeface="Roboto Condensed" panose="02000000000000000000" pitchFamily="2" charset="0"/>
                <a:ea typeface="Roboto Condensed" panose="02000000000000000000" pitchFamily="2" charset="0"/>
                <a:cs typeface="Lato Medium" panose="020F0502020204030203" pitchFamily="34" charset="0"/>
              </a:endParaRPr>
            </a:p>
          </p:txBody>
        </p:sp>
      </p:grpSp>
      <p:grpSp>
        <p:nvGrpSpPr>
          <p:cNvPr id="15" name="Group 14"/>
          <p:cNvGrpSpPr/>
          <p:nvPr/>
        </p:nvGrpSpPr>
        <p:grpSpPr>
          <a:xfrm>
            <a:off x="179512" y="-27384"/>
            <a:ext cx="8964488" cy="1571175"/>
            <a:chOff x="179512" y="-27384"/>
            <a:chExt cx="8964488" cy="1571175"/>
          </a:xfrm>
        </p:grpSpPr>
        <p:grpSp>
          <p:nvGrpSpPr>
            <p:cNvPr id="16" name="Group 15"/>
            <p:cNvGrpSpPr/>
            <p:nvPr/>
          </p:nvGrpSpPr>
          <p:grpSpPr>
            <a:xfrm>
              <a:off x="179512" y="-27384"/>
              <a:ext cx="822748" cy="561356"/>
              <a:chOff x="179512" y="-27384"/>
              <a:chExt cx="822748" cy="561356"/>
            </a:xfrm>
          </p:grpSpPr>
          <p:sp>
            <p:nvSpPr>
              <p:cNvPr id="18" name="TextBox 17">
                <a:hlinkClick r:id="" action="ppaction://noaction"/>
              </p:cNvPr>
              <p:cNvSpPr txBox="1"/>
              <p:nvPr/>
            </p:nvSpPr>
            <p:spPr>
              <a:xfrm>
                <a:off x="179512" y="-27384"/>
                <a:ext cx="822748" cy="561356"/>
              </a:xfrm>
              <a:prstGeom prst="rect">
                <a:avLst/>
              </a:prstGeom>
              <a:solidFill>
                <a:srgbClr val="4B716F"/>
              </a:solidFill>
              <a:ln>
                <a:noFill/>
              </a:ln>
              <a:effectLst/>
            </p:spPr>
            <p:txBody>
              <a:bodyPr wrap="square" rtlCol="0">
                <a:spAutoFit/>
              </a:bodyPr>
              <a:lstStyle/>
              <a:p>
                <a:pPr algn="r"/>
                <a:endParaRPr lang="en-GB" dirty="0">
                  <a:solidFill>
                    <a:schemeClr val="bg1"/>
                  </a:solidFill>
                  <a:latin typeface="Roboto Condensed" panose="02000000000000000000" pitchFamily="2" charset="0"/>
                  <a:ea typeface="Roboto Condensed" panose="02000000000000000000" pitchFamily="2" charset="0"/>
                  <a:cs typeface="Aharoni" pitchFamily="2" charset="-79"/>
                </a:endParaRPr>
              </a:p>
            </p:txBody>
          </p:sp>
          <p:sp>
            <p:nvSpPr>
              <p:cNvPr id="19" name="Title 1"/>
              <p:cNvSpPr txBox="1">
                <a:spLocks/>
              </p:cNvSpPr>
              <p:nvPr/>
            </p:nvSpPr>
            <p:spPr>
              <a:xfrm>
                <a:off x="179512" y="173932"/>
                <a:ext cx="822748" cy="35543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800" dirty="0" smtClean="0">
                    <a:solidFill>
                      <a:schemeClr val="bg1"/>
                    </a:solidFill>
                    <a:latin typeface="Roboto Condensed" panose="02000000000000000000" pitchFamily="2" charset="0"/>
                    <a:ea typeface="Roboto Condensed" panose="02000000000000000000" pitchFamily="2" charset="0"/>
                    <a:cs typeface="Lato Medium" panose="020F0502020204030203" pitchFamily="34" charset="0"/>
                  </a:rPr>
                  <a:t>Learn</a:t>
                </a:r>
                <a:endParaRPr lang="en-GB" sz="1800" dirty="0">
                  <a:solidFill>
                    <a:schemeClr val="bg1"/>
                  </a:solidFill>
                  <a:latin typeface="Roboto Condensed" panose="02000000000000000000" pitchFamily="2" charset="0"/>
                  <a:ea typeface="Roboto Condensed" panose="02000000000000000000" pitchFamily="2" charset="0"/>
                  <a:cs typeface="Lato Medium" panose="020F0502020204030203" pitchFamily="34" charset="0"/>
                </a:endParaRPr>
              </a:p>
            </p:txBody>
          </p:sp>
        </p:grpSp>
        <p:sp>
          <p:nvSpPr>
            <p:cNvPr id="17" name="Title 1"/>
            <p:cNvSpPr txBox="1">
              <a:spLocks/>
            </p:cNvSpPr>
            <p:nvPr/>
          </p:nvSpPr>
          <p:spPr>
            <a:xfrm>
              <a:off x="251012" y="680515"/>
              <a:ext cx="8892988" cy="86327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dirty="0">
                  <a:solidFill>
                    <a:schemeClr val="tx1">
                      <a:alpha val="90000"/>
                    </a:schemeClr>
                  </a:solidFill>
                  <a:latin typeface="Roboto Condensed" panose="02000000000000000000" pitchFamily="2" charset="0"/>
                  <a:ea typeface="Roboto Condensed" panose="02000000000000000000" pitchFamily="2" charset="0"/>
                  <a:cs typeface="Lato Medium" panose="020F0502020204030203" pitchFamily="34" charset="0"/>
                </a:rPr>
                <a:t>Theories of </a:t>
              </a:r>
              <a:r>
                <a:rPr lang="en-GB" b="1" dirty="0" smtClean="0">
                  <a:solidFill>
                    <a:schemeClr val="tx1">
                      <a:alpha val="90000"/>
                    </a:schemeClr>
                  </a:solidFill>
                  <a:latin typeface="Roboto Condensed" panose="02000000000000000000" pitchFamily="2" charset="0"/>
                  <a:ea typeface="Roboto Condensed" panose="02000000000000000000" pitchFamily="2" charset="0"/>
                  <a:cs typeface="Lato Medium" panose="020F0502020204030203" pitchFamily="34" charset="0"/>
                </a:rPr>
                <a:t>leadership: social learning theory</a:t>
              </a:r>
              <a:endParaRPr lang="en-GB" b="1" dirty="0">
                <a:solidFill>
                  <a:schemeClr val="tx1">
                    <a:alpha val="90000"/>
                  </a:schemeClr>
                </a:solidFill>
                <a:latin typeface="Roboto Condensed" panose="02000000000000000000" pitchFamily="2" charset="0"/>
                <a:ea typeface="Roboto Condensed" panose="02000000000000000000" pitchFamily="2" charset="0"/>
                <a:cs typeface="Lato Medium" panose="020F0502020204030203" pitchFamily="34" charset="0"/>
              </a:endParaRPr>
            </a:p>
          </p:txBody>
        </p:sp>
      </p:grpSp>
      <p:grpSp>
        <p:nvGrpSpPr>
          <p:cNvPr id="23" name="Group 22"/>
          <p:cNvGrpSpPr>
            <a:grpSpLocks/>
          </p:cNvGrpSpPr>
          <p:nvPr/>
        </p:nvGrpSpPr>
        <p:grpSpPr bwMode="auto">
          <a:xfrm>
            <a:off x="624645" y="-20326"/>
            <a:ext cx="8540750" cy="6940550"/>
            <a:chOff x="583271" y="42867"/>
            <a:chExt cx="9232725" cy="7502525"/>
          </a:xfrm>
        </p:grpSpPr>
        <p:sp>
          <p:nvSpPr>
            <p:cNvPr id="24" name="Rectangle 23"/>
            <p:cNvSpPr>
              <a:spLocks noChangeArrowheads="1"/>
            </p:cNvSpPr>
            <p:nvPr/>
          </p:nvSpPr>
          <p:spPr bwMode="auto">
            <a:xfrm>
              <a:off x="5558303" y="42867"/>
              <a:ext cx="4257693" cy="7502525"/>
            </a:xfrm>
            <a:prstGeom prst="rect">
              <a:avLst/>
            </a:prstGeom>
            <a:solidFill>
              <a:srgbClr val="FFFFFF"/>
            </a:solidFill>
            <a:ln>
              <a:noFill/>
            </a:ln>
            <a:effectLst>
              <a:outerShdw dist="76200" dir="10800000" algn="ctr" rotWithShape="0">
                <a:srgbClr val="969696">
                  <a:alpha val="6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upright="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defRPr/>
              </a:pPr>
              <a:endParaRPr lang="en-GB" sz="1800" kern="0">
                <a:solidFill>
                  <a:sysClr val="windowText" lastClr="000000"/>
                </a:solidFill>
              </a:endParaRPr>
            </a:p>
          </p:txBody>
        </p:sp>
        <p:sp>
          <p:nvSpPr>
            <p:cNvPr id="25" name="Text Box 15"/>
            <p:cNvSpPr txBox="1">
              <a:spLocks noChangeArrowheads="1"/>
            </p:cNvSpPr>
            <p:nvPr/>
          </p:nvSpPr>
          <p:spPr bwMode="auto">
            <a:xfrm>
              <a:off x="6141784" y="375779"/>
              <a:ext cx="1106897" cy="66170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 upright="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defRPr/>
              </a:pPr>
              <a:r>
                <a:rPr lang="en-GB" sz="5000" kern="0" dirty="0">
                  <a:solidFill>
                    <a:srgbClr val="999999"/>
                  </a:solidFill>
                  <a:latin typeface="Century Gothic" panose="020B0502020202020204" pitchFamily="34" charset="0"/>
                  <a:ea typeface="Calibri" panose="020F0502020204030204" pitchFamily="34" charset="0"/>
                </a:rPr>
                <a:t>INSPECTION COPY</a:t>
              </a:r>
              <a:endParaRPr lang="en-GB" sz="1100" kern="0" dirty="0">
                <a:solidFill>
                  <a:srgbClr val="000000"/>
                </a:solidFill>
                <a:latin typeface="Calibri" panose="020F0502020204030204" pitchFamily="34" charset="0"/>
                <a:ea typeface="Calibri" panose="020F0502020204030204" pitchFamily="34" charset="0"/>
              </a:endParaRPr>
            </a:p>
          </p:txBody>
        </p:sp>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79781" y="5411143"/>
              <a:ext cx="1132764" cy="106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17"/>
            <p:cNvSpPr txBox="1">
              <a:spLocks noChangeArrowheads="1"/>
            </p:cNvSpPr>
            <p:nvPr/>
          </p:nvSpPr>
          <p:spPr bwMode="auto">
            <a:xfrm>
              <a:off x="7430589" y="4782568"/>
              <a:ext cx="1431244" cy="634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defRPr/>
              </a:pPr>
              <a:r>
                <a:rPr lang="en-GB" sz="1500" b="1" kern="0" dirty="0">
                  <a:solidFill>
                    <a:sysClr val="windowText" lastClr="000000"/>
                  </a:solidFill>
                  <a:latin typeface="Century Gothic" panose="020B0502020202020204" pitchFamily="34" charset="0"/>
                  <a:ea typeface="Times New Roman" panose="02020603050405020304" pitchFamily="18" charset="0"/>
                  <a:cs typeface="Times New Roman" panose="02020603050405020304" pitchFamily="18" charset="0"/>
                </a:rPr>
                <a:t>COPYRIGHT</a:t>
              </a:r>
              <a:endParaRPr lang="en-GB" sz="1100" kern="0" dirty="0">
                <a:solidFill>
                  <a:sysClr val="windowText" lastClr="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r>
                <a:rPr lang="en-GB" sz="1500" b="1" kern="0" dirty="0">
                  <a:solidFill>
                    <a:sysClr val="windowText" lastClr="000000"/>
                  </a:solidFill>
                  <a:latin typeface="Century Gothic" panose="020B0502020202020204" pitchFamily="34" charset="0"/>
                  <a:ea typeface="Times New Roman" panose="02020603050405020304" pitchFamily="18" charset="0"/>
                  <a:cs typeface="Times New Roman" panose="02020603050405020304" pitchFamily="18" charset="0"/>
                </a:rPr>
                <a:t>PROTECTED</a:t>
              </a:r>
              <a:endParaRPr lang="en-GB" sz="1100" kern="0" dirty="0">
                <a:solidFill>
                  <a:sysClr val="windowText" lastClr="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r>
                <a:rPr lang="en-GB" sz="1500" b="1" kern="0" dirty="0">
                  <a:solidFill>
                    <a:srgbClr val="000000"/>
                  </a:solidFill>
                  <a:latin typeface="Century Gothic" panose="020B0502020202020204" pitchFamily="34" charset="0"/>
                  <a:ea typeface="Calibri" panose="020F0502020204030204" pitchFamily="34" charset="0"/>
                </a:rPr>
                <a:t> </a:t>
              </a:r>
              <a:endParaRPr lang="en-GB" sz="1100" kern="0" dirty="0">
                <a:solidFill>
                  <a:srgbClr val="000000"/>
                </a:solidFill>
                <a:latin typeface="Calibri" panose="020F0502020204030204" pitchFamily="34" charset="0"/>
                <a:ea typeface="Calibri" panose="020F0502020204030204" pitchFamily="34" charset="0"/>
              </a:endParaRPr>
            </a:p>
          </p:txBody>
        </p:sp>
        <p:pic>
          <p:nvPicPr>
            <p:cNvPr id="28" name="Picture 27" descr="sample_front"/>
            <p:cNvPicPr>
              <a:picLocks noChangeAspect="1"/>
            </p:cNvPicPr>
            <p:nvPr/>
          </p:nvPicPr>
          <p:blipFill>
            <a:blip r:embed="rId7">
              <a:extLst>
                <a:ext uri="{28A0092B-C50C-407E-A947-70E740481C1C}">
                  <a14:useLocalDpi xmlns:a14="http://schemas.microsoft.com/office/drawing/2010/main" val="0"/>
                </a:ext>
              </a:extLst>
            </a:blip>
            <a:srcRect l="19519" t="36943" r="19749" b="41377"/>
            <a:stretch>
              <a:fillRect/>
            </a:stretch>
          </p:blipFill>
          <p:spPr bwMode="auto">
            <a:xfrm>
              <a:off x="583271" y="321972"/>
              <a:ext cx="3887888" cy="196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sample_front"/>
            <p:cNvPicPr>
              <a:picLocks noChangeAspect="1"/>
            </p:cNvPicPr>
            <p:nvPr/>
          </p:nvPicPr>
          <p:blipFill>
            <a:blip r:embed="rId7">
              <a:extLst>
                <a:ext uri="{28A0092B-C50C-407E-A947-70E740481C1C}">
                  <a14:useLocalDpi xmlns:a14="http://schemas.microsoft.com/office/drawing/2010/main" val="0"/>
                </a:ext>
              </a:extLst>
            </a:blip>
            <a:srcRect l="19519" t="36943" r="19749" b="41377"/>
            <a:stretch>
              <a:fillRect/>
            </a:stretch>
          </p:blipFill>
          <p:spPr bwMode="auto">
            <a:xfrm>
              <a:off x="583271" y="2865190"/>
              <a:ext cx="3887888" cy="196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sample_front"/>
            <p:cNvPicPr>
              <a:picLocks noChangeAspect="1"/>
            </p:cNvPicPr>
            <p:nvPr/>
          </p:nvPicPr>
          <p:blipFill>
            <a:blip r:embed="rId7">
              <a:extLst>
                <a:ext uri="{28A0092B-C50C-407E-A947-70E740481C1C}">
                  <a14:useLocalDpi xmlns:a14="http://schemas.microsoft.com/office/drawing/2010/main" val="0"/>
                </a:ext>
              </a:extLst>
            </a:blip>
            <a:srcRect l="19519" t="36943" r="19749" b="41377"/>
            <a:stretch>
              <a:fillRect/>
            </a:stretch>
          </p:blipFill>
          <p:spPr bwMode="auto">
            <a:xfrm>
              <a:off x="583271" y="5122653"/>
              <a:ext cx="3887888" cy="196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2808317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8"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2981" y="5013176"/>
            <a:ext cx="9156980" cy="1844824"/>
            <a:chOff x="-12981" y="5013176"/>
            <a:chExt cx="9156980" cy="1844824"/>
          </a:xfrm>
        </p:grpSpPr>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l="10937" t="73107" r="192"/>
            <a:stretch/>
          </p:blipFill>
          <p:spPr>
            <a:xfrm>
              <a:off x="-12981" y="5013176"/>
              <a:ext cx="9156980" cy="1844824"/>
            </a:xfrm>
            <a:prstGeom prst="rect">
              <a:avLst/>
            </a:prstGeom>
          </p:spPr>
        </p:pic>
        <p:sp>
          <p:nvSpPr>
            <p:cNvPr id="21" name="Rectangle 20"/>
            <p:cNvSpPr/>
            <p:nvPr/>
          </p:nvSpPr>
          <p:spPr>
            <a:xfrm rot="10800000" flipV="1">
              <a:off x="1" y="5014641"/>
              <a:ext cx="9143998" cy="1843359"/>
            </a:xfrm>
            <a:prstGeom prst="rect">
              <a:avLst/>
            </a:prstGeom>
            <a:gradFill flip="none" rotWithShape="1">
              <a:gsLst>
                <a:gs pos="4000">
                  <a:schemeClr val="accent5">
                    <a:lumMod val="0"/>
                    <a:lumOff val="100000"/>
                  </a:schemeClr>
                </a:gs>
                <a:gs pos="100000">
                  <a:schemeClr val="bg1">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oboto Condensed" panose="02000000000000000000" pitchFamily="2" charset="0"/>
              </a:endParaRPr>
            </a:p>
          </p:txBody>
        </p:sp>
      </p:grpSp>
      <p:sp>
        <p:nvSpPr>
          <p:cNvPr id="14" name="TextBox 13"/>
          <p:cNvSpPr txBox="1"/>
          <p:nvPr/>
        </p:nvSpPr>
        <p:spPr>
          <a:xfrm>
            <a:off x="179512" y="1649483"/>
            <a:ext cx="7632848" cy="923330"/>
          </a:xfrm>
          <a:prstGeom prst="rect">
            <a:avLst/>
          </a:prstGeom>
          <a:noFill/>
        </p:spPr>
        <p:txBody>
          <a:bodyPr wrap="square" rtlCol="0">
            <a:spAutoFit/>
          </a:bodyPr>
          <a:lstStyle>
            <a:defPPr>
              <a:defRPr lang="en-US"/>
            </a:defPPr>
            <a:lvl1pPr>
              <a:defRPr>
                <a:solidFill>
                  <a:schemeClr val="tx1"/>
                </a:solidFill>
                <a:latin typeface="Myriad Web Pro Condensed" panose="020B0506030403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GB" dirty="0">
                <a:latin typeface="Roboto Condensed" panose="02000000000000000000" pitchFamily="2" charset="0"/>
              </a:rPr>
              <a:t>This theory combines elements of trait perspective and social learning theory by proposing that a </a:t>
            </a:r>
            <a:r>
              <a:rPr lang="en-GB" dirty="0" smtClean="0">
                <a:latin typeface="Roboto Condensed" panose="02000000000000000000" pitchFamily="2" charset="0"/>
              </a:rPr>
              <a:t>leader’s </a:t>
            </a:r>
            <a:r>
              <a:rPr lang="en-GB" dirty="0">
                <a:latin typeface="Roboto Condensed" panose="02000000000000000000" pitchFamily="2" charset="0"/>
              </a:rPr>
              <a:t>behaviour is influenced by both their innate traits and their social </a:t>
            </a:r>
            <a:r>
              <a:rPr lang="en-GB" dirty="0" smtClean="0">
                <a:latin typeface="Roboto Condensed" panose="02000000000000000000" pitchFamily="2" charset="0"/>
              </a:rPr>
              <a:t>experiences.</a:t>
            </a:r>
            <a:endParaRPr lang="en-GB" dirty="0">
              <a:latin typeface="Roboto Condensed" panose="02000000000000000000" pitchFamily="2" charset="0"/>
            </a:endParaRPr>
          </a:p>
        </p:txBody>
      </p:sp>
      <p:sp>
        <p:nvSpPr>
          <p:cNvPr id="7" name="TextBox 6"/>
          <p:cNvSpPr txBox="1"/>
          <p:nvPr/>
        </p:nvSpPr>
        <p:spPr>
          <a:xfrm>
            <a:off x="179512" y="1214908"/>
            <a:ext cx="7066385" cy="369332"/>
          </a:xfrm>
          <a:prstGeom prst="rect">
            <a:avLst/>
          </a:prstGeom>
          <a:noFill/>
        </p:spPr>
        <p:txBody>
          <a:bodyPr wrap="square" rtlCol="0">
            <a:spAutoFit/>
          </a:bodyPr>
          <a:lstStyle/>
          <a:p>
            <a:r>
              <a:rPr lang="en-GB" dirty="0" smtClean="0">
                <a:latin typeface="Roboto Condensed" panose="02000000000000000000" pitchFamily="2" charset="0"/>
              </a:rPr>
              <a:t>Now we will look at </a:t>
            </a:r>
            <a:r>
              <a:rPr lang="en-GB" b="1" dirty="0" smtClean="0">
                <a:latin typeface="Roboto Condensed" panose="02000000000000000000" pitchFamily="2" charset="0"/>
              </a:rPr>
              <a:t>interactionist theory</a:t>
            </a:r>
            <a:r>
              <a:rPr lang="en-GB" dirty="0" smtClean="0">
                <a:latin typeface="Roboto Condensed" panose="02000000000000000000" pitchFamily="2" charset="0"/>
              </a:rPr>
              <a:t>.</a:t>
            </a:r>
            <a:endParaRPr lang="en-GB" dirty="0">
              <a:latin typeface="Roboto Condensed" panose="02000000000000000000" pitchFamily="2" charset="0"/>
            </a:endParaRPr>
          </a:p>
        </p:txBody>
      </p:sp>
      <p:pic>
        <p:nvPicPr>
          <p:cNvPr id="8" name="Picture 2" descr="Image result for mourinh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105" y="3232814"/>
            <a:ext cx="1878780" cy="28205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419872" y="2862698"/>
            <a:ext cx="4680520" cy="2862322"/>
          </a:xfrm>
          <a:prstGeom prst="rect">
            <a:avLst/>
          </a:prstGeom>
          <a:solidFill>
            <a:schemeClr val="bg1">
              <a:lumMod val="85000"/>
            </a:schemeClr>
          </a:solidFill>
          <a:ln>
            <a:noFill/>
          </a:ln>
        </p:spPr>
        <p:txBody>
          <a:bodyPr wrap="square" rtlCol="0">
            <a:spAutoFit/>
          </a:bodyPr>
          <a:lstStyle/>
          <a:p>
            <a:r>
              <a:rPr lang="en-GB" dirty="0" smtClean="0">
                <a:latin typeface="Roboto Condensed" panose="02000000000000000000" pitchFamily="2" charset="0"/>
              </a:rPr>
              <a:t>Although José Mourinho appears to have a number of traits which make him a good leader, we also know that he spent a lot of his early coaching career working under established leaders Bobby Robson (Sporting CP, Porto and Barcelona) and Louis van Gaal (Barcelona).</a:t>
            </a:r>
          </a:p>
          <a:p>
            <a:endParaRPr lang="en-GB" dirty="0">
              <a:latin typeface="Roboto Condensed" panose="02000000000000000000" pitchFamily="2" charset="0"/>
            </a:endParaRPr>
          </a:p>
          <a:p>
            <a:r>
              <a:rPr lang="en-GB" dirty="0" smtClean="0">
                <a:latin typeface="Roboto Condensed" panose="02000000000000000000" pitchFamily="2" charset="0"/>
              </a:rPr>
              <a:t>He has stated himself that he learnt a lot from these two managers, indicating that he was able to develop his innate leadership characteristics.</a:t>
            </a:r>
            <a:endParaRPr lang="en-GB" dirty="0">
              <a:latin typeface="Roboto Condensed" panose="02000000000000000000" pitchFamily="2" charset="0"/>
            </a:endParaRPr>
          </a:p>
        </p:txBody>
      </p:sp>
      <p:grpSp>
        <p:nvGrpSpPr>
          <p:cNvPr id="10" name="Group 9"/>
          <p:cNvGrpSpPr/>
          <p:nvPr/>
        </p:nvGrpSpPr>
        <p:grpSpPr>
          <a:xfrm>
            <a:off x="0" y="-20326"/>
            <a:ext cx="9144000" cy="564402"/>
            <a:chOff x="0" y="-20326"/>
            <a:chExt cx="9144000" cy="564402"/>
          </a:xfrm>
        </p:grpSpPr>
        <p:sp>
          <p:nvSpPr>
            <p:cNvPr id="11" name="Rectangle 10"/>
            <p:cNvSpPr/>
            <p:nvPr/>
          </p:nvSpPr>
          <p:spPr>
            <a:xfrm>
              <a:off x="0" y="-20326"/>
              <a:ext cx="9144000" cy="46396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oboto Condensed" panose="02000000000000000000" pitchFamily="2" charset="0"/>
              </a:endParaRPr>
            </a:p>
          </p:txBody>
        </p:sp>
        <p:sp>
          <p:nvSpPr>
            <p:cNvPr id="12" name="Title 1"/>
            <p:cNvSpPr txBox="1">
              <a:spLocks/>
            </p:cNvSpPr>
            <p:nvPr/>
          </p:nvSpPr>
          <p:spPr>
            <a:xfrm>
              <a:off x="6156176" y="44624"/>
              <a:ext cx="2844316" cy="49945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GB" sz="1800" dirty="0" smtClean="0">
                  <a:solidFill>
                    <a:schemeClr val="bg1"/>
                  </a:solidFill>
                  <a:latin typeface="Roboto Condensed" panose="02000000000000000000" pitchFamily="2" charset="0"/>
                  <a:ea typeface="Roboto Condensed" panose="02000000000000000000" pitchFamily="2" charset="0"/>
                  <a:cs typeface="Lato Medium" panose="020F0502020204030203" pitchFamily="34" charset="0"/>
                </a:rPr>
                <a:t>Leadership</a:t>
              </a:r>
              <a:endParaRPr lang="en-GB" sz="1800" dirty="0">
                <a:solidFill>
                  <a:schemeClr val="bg1"/>
                </a:solidFill>
                <a:latin typeface="Roboto Condensed" panose="02000000000000000000" pitchFamily="2" charset="0"/>
                <a:ea typeface="Roboto Condensed" panose="02000000000000000000" pitchFamily="2" charset="0"/>
                <a:cs typeface="Lato Medium" panose="020F0502020204030203" pitchFamily="34" charset="0"/>
              </a:endParaRPr>
            </a:p>
          </p:txBody>
        </p:sp>
      </p:grpSp>
      <p:grpSp>
        <p:nvGrpSpPr>
          <p:cNvPr id="13" name="Group 12"/>
          <p:cNvGrpSpPr/>
          <p:nvPr/>
        </p:nvGrpSpPr>
        <p:grpSpPr>
          <a:xfrm>
            <a:off x="107504" y="-27384"/>
            <a:ext cx="8892988" cy="1440160"/>
            <a:chOff x="107504" y="-27384"/>
            <a:chExt cx="8892988" cy="1440160"/>
          </a:xfrm>
        </p:grpSpPr>
        <p:grpSp>
          <p:nvGrpSpPr>
            <p:cNvPr id="15" name="Group 14"/>
            <p:cNvGrpSpPr/>
            <p:nvPr/>
          </p:nvGrpSpPr>
          <p:grpSpPr>
            <a:xfrm>
              <a:off x="179512" y="-27384"/>
              <a:ext cx="822748" cy="561356"/>
              <a:chOff x="179512" y="-27384"/>
              <a:chExt cx="822748" cy="561356"/>
            </a:xfrm>
          </p:grpSpPr>
          <p:sp>
            <p:nvSpPr>
              <p:cNvPr id="17" name="TextBox 16">
                <a:hlinkClick r:id="" action="ppaction://noaction"/>
              </p:cNvPr>
              <p:cNvSpPr txBox="1"/>
              <p:nvPr/>
            </p:nvSpPr>
            <p:spPr>
              <a:xfrm>
                <a:off x="179512" y="-27384"/>
                <a:ext cx="822748" cy="561356"/>
              </a:xfrm>
              <a:prstGeom prst="rect">
                <a:avLst/>
              </a:prstGeom>
              <a:solidFill>
                <a:srgbClr val="4B716F"/>
              </a:solidFill>
              <a:ln>
                <a:noFill/>
              </a:ln>
              <a:effectLst/>
            </p:spPr>
            <p:txBody>
              <a:bodyPr wrap="square" rtlCol="0">
                <a:spAutoFit/>
              </a:bodyPr>
              <a:lstStyle/>
              <a:p>
                <a:pPr algn="r"/>
                <a:endParaRPr lang="en-GB" dirty="0">
                  <a:solidFill>
                    <a:schemeClr val="bg1"/>
                  </a:solidFill>
                  <a:latin typeface="Roboto Condensed" panose="02000000000000000000" pitchFamily="2" charset="0"/>
                  <a:ea typeface="Roboto Condensed" panose="02000000000000000000" pitchFamily="2" charset="0"/>
                  <a:cs typeface="Aharoni" pitchFamily="2" charset="-79"/>
                </a:endParaRPr>
              </a:p>
            </p:txBody>
          </p:sp>
          <p:sp>
            <p:nvSpPr>
              <p:cNvPr id="18" name="Title 1"/>
              <p:cNvSpPr txBox="1">
                <a:spLocks/>
              </p:cNvSpPr>
              <p:nvPr/>
            </p:nvSpPr>
            <p:spPr>
              <a:xfrm>
                <a:off x="179512" y="173932"/>
                <a:ext cx="822748" cy="35543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800" dirty="0" smtClean="0">
                    <a:solidFill>
                      <a:schemeClr val="bg1"/>
                    </a:solidFill>
                    <a:latin typeface="Roboto Condensed" panose="02000000000000000000" pitchFamily="2" charset="0"/>
                    <a:ea typeface="Roboto Condensed" panose="02000000000000000000" pitchFamily="2" charset="0"/>
                    <a:cs typeface="Lato Medium" panose="020F0502020204030203" pitchFamily="34" charset="0"/>
                  </a:rPr>
                  <a:t>Learn</a:t>
                </a:r>
                <a:endParaRPr lang="en-GB" sz="1800" dirty="0">
                  <a:solidFill>
                    <a:schemeClr val="bg1"/>
                  </a:solidFill>
                  <a:latin typeface="Roboto Condensed" panose="02000000000000000000" pitchFamily="2" charset="0"/>
                  <a:ea typeface="Roboto Condensed" panose="02000000000000000000" pitchFamily="2" charset="0"/>
                  <a:cs typeface="Lato Medium" panose="020F0502020204030203" pitchFamily="34" charset="0"/>
                </a:endParaRPr>
              </a:p>
            </p:txBody>
          </p:sp>
        </p:grpSp>
        <p:sp>
          <p:nvSpPr>
            <p:cNvPr id="16" name="Title 1"/>
            <p:cNvSpPr txBox="1">
              <a:spLocks/>
            </p:cNvSpPr>
            <p:nvPr/>
          </p:nvSpPr>
          <p:spPr>
            <a:xfrm>
              <a:off x="107504" y="549500"/>
              <a:ext cx="8892988" cy="86327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dirty="0">
                  <a:solidFill>
                    <a:schemeClr val="tx1">
                      <a:alpha val="90000"/>
                    </a:schemeClr>
                  </a:solidFill>
                  <a:latin typeface="Roboto Condensed" panose="02000000000000000000" pitchFamily="2" charset="0"/>
                  <a:ea typeface="Roboto Condensed" panose="02000000000000000000" pitchFamily="2" charset="0"/>
                  <a:cs typeface="Lato Medium" panose="020F0502020204030203" pitchFamily="34" charset="0"/>
                </a:rPr>
                <a:t>Theories of </a:t>
              </a:r>
              <a:r>
                <a:rPr lang="en-GB" b="1" dirty="0" smtClean="0">
                  <a:solidFill>
                    <a:schemeClr val="tx1">
                      <a:alpha val="90000"/>
                    </a:schemeClr>
                  </a:solidFill>
                  <a:latin typeface="Roboto Condensed" panose="02000000000000000000" pitchFamily="2" charset="0"/>
                  <a:ea typeface="Roboto Condensed" panose="02000000000000000000" pitchFamily="2" charset="0"/>
                  <a:cs typeface="Lato Medium" panose="020F0502020204030203" pitchFamily="34" charset="0"/>
                </a:rPr>
                <a:t>leadership: interactionist theory</a:t>
              </a:r>
              <a:endParaRPr lang="en-GB" b="1" dirty="0">
                <a:solidFill>
                  <a:schemeClr val="tx1">
                    <a:alpha val="90000"/>
                  </a:schemeClr>
                </a:solidFill>
                <a:latin typeface="Roboto Condensed" panose="02000000000000000000" pitchFamily="2" charset="0"/>
                <a:ea typeface="Roboto Condensed" panose="02000000000000000000" pitchFamily="2" charset="0"/>
                <a:cs typeface="Lato Medium" panose="020F0502020204030203" pitchFamily="34" charset="0"/>
              </a:endParaRPr>
            </a:p>
          </p:txBody>
        </p:sp>
      </p:grpSp>
      <p:grpSp>
        <p:nvGrpSpPr>
          <p:cNvPr id="22" name="Group 21"/>
          <p:cNvGrpSpPr>
            <a:grpSpLocks/>
          </p:cNvGrpSpPr>
          <p:nvPr/>
        </p:nvGrpSpPr>
        <p:grpSpPr bwMode="auto">
          <a:xfrm>
            <a:off x="624645" y="-20326"/>
            <a:ext cx="8540750" cy="6940550"/>
            <a:chOff x="583271" y="42867"/>
            <a:chExt cx="9232725" cy="7502525"/>
          </a:xfrm>
        </p:grpSpPr>
        <p:sp>
          <p:nvSpPr>
            <p:cNvPr id="23" name="Rectangle 22"/>
            <p:cNvSpPr>
              <a:spLocks noChangeArrowheads="1"/>
            </p:cNvSpPr>
            <p:nvPr/>
          </p:nvSpPr>
          <p:spPr bwMode="auto">
            <a:xfrm>
              <a:off x="5558303" y="42867"/>
              <a:ext cx="4257693" cy="7502525"/>
            </a:xfrm>
            <a:prstGeom prst="rect">
              <a:avLst/>
            </a:prstGeom>
            <a:solidFill>
              <a:srgbClr val="FFFFFF"/>
            </a:solidFill>
            <a:ln>
              <a:noFill/>
            </a:ln>
            <a:effectLst>
              <a:outerShdw dist="76200" dir="10800000" algn="ctr" rotWithShape="0">
                <a:srgbClr val="969696">
                  <a:alpha val="6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upright="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defRPr/>
              </a:pPr>
              <a:endParaRPr lang="en-GB" sz="1800" kern="0">
                <a:solidFill>
                  <a:sysClr val="windowText" lastClr="000000"/>
                </a:solidFill>
              </a:endParaRPr>
            </a:p>
          </p:txBody>
        </p:sp>
        <p:sp>
          <p:nvSpPr>
            <p:cNvPr id="24" name="Text Box 15"/>
            <p:cNvSpPr txBox="1">
              <a:spLocks noChangeArrowheads="1"/>
            </p:cNvSpPr>
            <p:nvPr/>
          </p:nvSpPr>
          <p:spPr bwMode="auto">
            <a:xfrm>
              <a:off x="6141784" y="375779"/>
              <a:ext cx="1106897" cy="66170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 upright="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defRPr/>
              </a:pPr>
              <a:r>
                <a:rPr lang="en-GB" sz="5000" kern="0" dirty="0">
                  <a:solidFill>
                    <a:srgbClr val="999999"/>
                  </a:solidFill>
                  <a:latin typeface="Century Gothic" panose="020B0502020202020204" pitchFamily="34" charset="0"/>
                  <a:ea typeface="Calibri" panose="020F0502020204030204" pitchFamily="34" charset="0"/>
                </a:rPr>
                <a:t>INSPECTION COPY</a:t>
              </a:r>
              <a:endParaRPr lang="en-GB" sz="1100" kern="0" dirty="0">
                <a:solidFill>
                  <a:srgbClr val="000000"/>
                </a:solidFill>
                <a:latin typeface="Calibri" panose="020F0502020204030204" pitchFamily="34" charset="0"/>
                <a:ea typeface="Calibri" panose="020F0502020204030204" pitchFamily="34" charset="0"/>
              </a:endParaRPr>
            </a:p>
          </p:txBody>
        </p:sp>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79781" y="5411143"/>
              <a:ext cx="1132764" cy="106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17"/>
            <p:cNvSpPr txBox="1">
              <a:spLocks noChangeArrowheads="1"/>
            </p:cNvSpPr>
            <p:nvPr/>
          </p:nvSpPr>
          <p:spPr bwMode="auto">
            <a:xfrm>
              <a:off x="7430589" y="4782568"/>
              <a:ext cx="1431244" cy="634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defRPr/>
              </a:pPr>
              <a:r>
                <a:rPr lang="en-GB" sz="1500" b="1" kern="0" dirty="0">
                  <a:solidFill>
                    <a:sysClr val="windowText" lastClr="000000"/>
                  </a:solidFill>
                  <a:latin typeface="Century Gothic" panose="020B0502020202020204" pitchFamily="34" charset="0"/>
                  <a:ea typeface="Times New Roman" panose="02020603050405020304" pitchFamily="18" charset="0"/>
                  <a:cs typeface="Times New Roman" panose="02020603050405020304" pitchFamily="18" charset="0"/>
                </a:rPr>
                <a:t>COPYRIGHT</a:t>
              </a:r>
              <a:endParaRPr lang="en-GB" sz="1100" kern="0" dirty="0">
                <a:solidFill>
                  <a:sysClr val="windowText" lastClr="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r>
                <a:rPr lang="en-GB" sz="1500" b="1" kern="0" dirty="0">
                  <a:solidFill>
                    <a:sysClr val="windowText" lastClr="000000"/>
                  </a:solidFill>
                  <a:latin typeface="Century Gothic" panose="020B0502020202020204" pitchFamily="34" charset="0"/>
                  <a:ea typeface="Times New Roman" panose="02020603050405020304" pitchFamily="18" charset="0"/>
                  <a:cs typeface="Times New Roman" panose="02020603050405020304" pitchFamily="18" charset="0"/>
                </a:rPr>
                <a:t>PROTECTED</a:t>
              </a:r>
              <a:endParaRPr lang="en-GB" sz="1100" kern="0" dirty="0">
                <a:solidFill>
                  <a:sysClr val="windowText" lastClr="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r>
                <a:rPr lang="en-GB" sz="1500" b="1" kern="0" dirty="0">
                  <a:solidFill>
                    <a:srgbClr val="000000"/>
                  </a:solidFill>
                  <a:latin typeface="Century Gothic" panose="020B0502020202020204" pitchFamily="34" charset="0"/>
                  <a:ea typeface="Calibri" panose="020F0502020204030204" pitchFamily="34" charset="0"/>
                </a:rPr>
                <a:t> </a:t>
              </a:r>
              <a:endParaRPr lang="en-GB" sz="1100" kern="0" dirty="0">
                <a:solidFill>
                  <a:srgbClr val="000000"/>
                </a:solidFill>
                <a:latin typeface="Calibri" panose="020F0502020204030204" pitchFamily="34" charset="0"/>
                <a:ea typeface="Calibri" panose="020F0502020204030204" pitchFamily="34" charset="0"/>
              </a:endParaRPr>
            </a:p>
          </p:txBody>
        </p:sp>
        <p:pic>
          <p:nvPicPr>
            <p:cNvPr id="27" name="Picture 26" descr="sample_front"/>
            <p:cNvPicPr>
              <a:picLocks noChangeAspect="1"/>
            </p:cNvPicPr>
            <p:nvPr/>
          </p:nvPicPr>
          <p:blipFill>
            <a:blip r:embed="rId7">
              <a:extLst>
                <a:ext uri="{28A0092B-C50C-407E-A947-70E740481C1C}">
                  <a14:useLocalDpi xmlns:a14="http://schemas.microsoft.com/office/drawing/2010/main" val="0"/>
                </a:ext>
              </a:extLst>
            </a:blip>
            <a:srcRect l="19519" t="36943" r="19749" b="41377"/>
            <a:stretch>
              <a:fillRect/>
            </a:stretch>
          </p:blipFill>
          <p:spPr bwMode="auto">
            <a:xfrm>
              <a:off x="583271" y="321972"/>
              <a:ext cx="3887888" cy="196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sample_front"/>
            <p:cNvPicPr>
              <a:picLocks noChangeAspect="1"/>
            </p:cNvPicPr>
            <p:nvPr/>
          </p:nvPicPr>
          <p:blipFill>
            <a:blip r:embed="rId7">
              <a:extLst>
                <a:ext uri="{28A0092B-C50C-407E-A947-70E740481C1C}">
                  <a14:useLocalDpi xmlns:a14="http://schemas.microsoft.com/office/drawing/2010/main" val="0"/>
                </a:ext>
              </a:extLst>
            </a:blip>
            <a:srcRect l="19519" t="36943" r="19749" b="41377"/>
            <a:stretch>
              <a:fillRect/>
            </a:stretch>
          </p:blipFill>
          <p:spPr bwMode="auto">
            <a:xfrm>
              <a:off x="583271" y="2865190"/>
              <a:ext cx="3887888" cy="196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sample_front"/>
            <p:cNvPicPr>
              <a:picLocks noChangeAspect="1"/>
            </p:cNvPicPr>
            <p:nvPr/>
          </p:nvPicPr>
          <p:blipFill>
            <a:blip r:embed="rId7">
              <a:extLst>
                <a:ext uri="{28A0092B-C50C-407E-A947-70E740481C1C}">
                  <a14:useLocalDpi xmlns:a14="http://schemas.microsoft.com/office/drawing/2010/main" val="0"/>
                </a:ext>
              </a:extLst>
            </a:blip>
            <a:srcRect l="19519" t="36943" r="19749" b="41377"/>
            <a:stretch>
              <a:fillRect/>
            </a:stretch>
          </p:blipFill>
          <p:spPr bwMode="auto">
            <a:xfrm>
              <a:off x="583271" y="5122653"/>
              <a:ext cx="3887888" cy="196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4257366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12981" y="5013176"/>
            <a:ext cx="9156980" cy="1844824"/>
            <a:chOff x="-12981" y="5013176"/>
            <a:chExt cx="9156980" cy="1844824"/>
          </a:xfrm>
        </p:grpSpPr>
        <p:pic>
          <p:nvPicPr>
            <p:cNvPr id="44" name="Picture 43"/>
            <p:cNvPicPr>
              <a:picLocks noChangeAspect="1"/>
            </p:cNvPicPr>
            <p:nvPr/>
          </p:nvPicPr>
          <p:blipFill rotWithShape="1">
            <a:blip r:embed="rId4" cstate="print">
              <a:extLst>
                <a:ext uri="{28A0092B-C50C-407E-A947-70E740481C1C}">
                  <a14:useLocalDpi xmlns:a14="http://schemas.microsoft.com/office/drawing/2010/main" val="0"/>
                </a:ext>
              </a:extLst>
            </a:blip>
            <a:srcRect l="10937" t="73107" r="192"/>
            <a:stretch/>
          </p:blipFill>
          <p:spPr>
            <a:xfrm>
              <a:off x="-12981" y="5013176"/>
              <a:ext cx="9156980" cy="1844824"/>
            </a:xfrm>
            <a:prstGeom prst="rect">
              <a:avLst/>
            </a:prstGeom>
          </p:spPr>
        </p:pic>
        <p:sp>
          <p:nvSpPr>
            <p:cNvPr id="45" name="Rectangle 44"/>
            <p:cNvSpPr/>
            <p:nvPr/>
          </p:nvSpPr>
          <p:spPr>
            <a:xfrm rot="10800000" flipV="1">
              <a:off x="1" y="5014641"/>
              <a:ext cx="9143998" cy="1843359"/>
            </a:xfrm>
            <a:prstGeom prst="rect">
              <a:avLst/>
            </a:prstGeom>
            <a:gradFill flip="none" rotWithShape="1">
              <a:gsLst>
                <a:gs pos="4000">
                  <a:schemeClr val="accent5">
                    <a:lumMod val="0"/>
                    <a:lumOff val="100000"/>
                  </a:schemeClr>
                </a:gs>
                <a:gs pos="100000">
                  <a:schemeClr val="bg1">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oboto Condensed" panose="02000000000000000000" pitchFamily="2" charset="0"/>
              </a:endParaRPr>
            </a:p>
          </p:txBody>
        </p:sp>
      </p:grpSp>
      <p:sp>
        <p:nvSpPr>
          <p:cNvPr id="6" name="TextBox 5"/>
          <p:cNvSpPr txBox="1"/>
          <p:nvPr/>
        </p:nvSpPr>
        <p:spPr>
          <a:xfrm>
            <a:off x="151297" y="1306915"/>
            <a:ext cx="8513440" cy="646331"/>
          </a:xfrm>
          <a:prstGeom prst="rect">
            <a:avLst/>
          </a:prstGeom>
          <a:noFill/>
        </p:spPr>
        <p:txBody>
          <a:bodyPr wrap="square" rtlCol="0">
            <a:spAutoFit/>
          </a:bodyPr>
          <a:lstStyle/>
          <a:p>
            <a:r>
              <a:rPr lang="en-GB" b="1" dirty="0" smtClean="0">
                <a:latin typeface="Roboto Condensed" panose="02000000000000000000" pitchFamily="2" charset="0"/>
              </a:rPr>
              <a:t>Chelladurai’s multidimensional model </a:t>
            </a:r>
            <a:r>
              <a:rPr lang="en-GB" dirty="0" smtClean="0">
                <a:latin typeface="Roboto Condensed" panose="02000000000000000000" pitchFamily="2" charset="0"/>
              </a:rPr>
              <a:t>of sports leadership illustrates the impact that different factors have on the leader’s behaviour and the outcome.</a:t>
            </a:r>
            <a:endParaRPr lang="en-GB" dirty="0">
              <a:latin typeface="Roboto Condensed" panose="02000000000000000000" pitchFamily="2" charset="0"/>
            </a:endParaRPr>
          </a:p>
        </p:txBody>
      </p:sp>
      <p:sp>
        <p:nvSpPr>
          <p:cNvPr id="17" name="Text Box 321"/>
          <p:cNvSpPr txBox="1"/>
          <p:nvPr/>
        </p:nvSpPr>
        <p:spPr>
          <a:xfrm>
            <a:off x="1095673" y="4860417"/>
            <a:ext cx="2160000" cy="720000"/>
          </a:xfrm>
          <a:prstGeom prst="rect">
            <a:avLst/>
          </a:prstGeom>
          <a:solidFill>
            <a:schemeClr val="accent1">
              <a:lumMod val="60000"/>
              <a:lumOff val="4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ctr">
              <a:spcAft>
                <a:spcPts val="0"/>
              </a:spcAft>
              <a:defRPr sz="1200" b="1">
                <a:effectLst/>
                <a:latin typeface="Roboto Condensed" panose="02000000000000000000" pitchFamily="2" charset="0"/>
                <a:ea typeface="Roboto Condensed" panose="02000000000000000000" pitchFamily="2" charset="0"/>
                <a:cs typeface="Times New Roman" panose="02020603050405020304" pitchFamily="18" charset="0"/>
              </a:defRPr>
            </a:lvl1pPr>
          </a:lstStyle>
          <a:p>
            <a:r>
              <a:rPr lang="en-GB" dirty="0"/>
              <a:t>Leader characteristic</a:t>
            </a:r>
          </a:p>
        </p:txBody>
      </p:sp>
      <p:sp>
        <p:nvSpPr>
          <p:cNvPr id="18" name="Text Box 322"/>
          <p:cNvSpPr txBox="1"/>
          <p:nvPr/>
        </p:nvSpPr>
        <p:spPr>
          <a:xfrm>
            <a:off x="1127694" y="5931946"/>
            <a:ext cx="2160000" cy="720000"/>
          </a:xfrm>
          <a:prstGeom prst="rect">
            <a:avLst/>
          </a:prstGeom>
          <a:solidFill>
            <a:schemeClr val="accent1">
              <a:lumMod val="60000"/>
              <a:lumOff val="4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ctr">
              <a:spcAft>
                <a:spcPts val="0"/>
              </a:spcAft>
              <a:defRPr sz="1200" b="1">
                <a:effectLst/>
                <a:latin typeface="Roboto Condensed" panose="02000000000000000000" pitchFamily="2" charset="0"/>
                <a:ea typeface="Roboto Condensed" panose="02000000000000000000" pitchFamily="2" charset="0"/>
                <a:cs typeface="Times New Roman" panose="02020603050405020304" pitchFamily="18" charset="0"/>
              </a:defRPr>
            </a:lvl1pPr>
          </a:lstStyle>
          <a:p>
            <a:r>
              <a:rPr lang="en-GB" dirty="0"/>
              <a:t>Member characteristic</a:t>
            </a:r>
          </a:p>
        </p:txBody>
      </p:sp>
      <p:sp>
        <p:nvSpPr>
          <p:cNvPr id="19" name="Text Box 324"/>
          <p:cNvSpPr txBox="1"/>
          <p:nvPr/>
        </p:nvSpPr>
        <p:spPr>
          <a:xfrm>
            <a:off x="4085965" y="3790188"/>
            <a:ext cx="2160000" cy="720000"/>
          </a:xfrm>
          <a:prstGeom prst="rect">
            <a:avLst/>
          </a:prstGeom>
          <a:solidFill>
            <a:schemeClr val="accent1">
              <a:lumMod val="60000"/>
              <a:lumOff val="4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ctr">
              <a:spcAft>
                <a:spcPts val="0"/>
              </a:spcAft>
              <a:defRPr sz="1200" b="1">
                <a:effectLst/>
                <a:latin typeface="Roboto Condensed" panose="02000000000000000000" pitchFamily="2" charset="0"/>
                <a:ea typeface="Roboto Condensed" panose="02000000000000000000" pitchFamily="2" charset="0"/>
                <a:cs typeface="Times New Roman" panose="02020603050405020304" pitchFamily="18" charset="0"/>
              </a:defRPr>
            </a:lvl1pPr>
          </a:lstStyle>
          <a:p>
            <a:r>
              <a:rPr lang="en-GB" dirty="0"/>
              <a:t>Required behaviour</a:t>
            </a:r>
          </a:p>
        </p:txBody>
      </p:sp>
      <p:sp>
        <p:nvSpPr>
          <p:cNvPr id="20" name="Text Box 327"/>
          <p:cNvSpPr txBox="1"/>
          <p:nvPr/>
        </p:nvSpPr>
        <p:spPr>
          <a:xfrm>
            <a:off x="4084771" y="4876513"/>
            <a:ext cx="2160000" cy="720000"/>
          </a:xfrm>
          <a:prstGeom prst="rect">
            <a:avLst/>
          </a:prstGeom>
          <a:solidFill>
            <a:schemeClr val="accent1">
              <a:lumMod val="60000"/>
              <a:lumOff val="4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ctr">
              <a:spcAft>
                <a:spcPts val="0"/>
              </a:spcAft>
              <a:defRPr sz="1200" b="1">
                <a:effectLst/>
                <a:latin typeface="Roboto Condensed" panose="02000000000000000000" pitchFamily="2" charset="0"/>
                <a:ea typeface="Roboto Condensed" panose="02000000000000000000" pitchFamily="2" charset="0"/>
                <a:cs typeface="Times New Roman" panose="02020603050405020304" pitchFamily="18" charset="0"/>
              </a:defRPr>
            </a:lvl1pPr>
          </a:lstStyle>
          <a:p>
            <a:r>
              <a:rPr lang="en-GB" dirty="0"/>
              <a:t>Actual </a:t>
            </a:r>
            <a:r>
              <a:rPr lang="en-GB" dirty="0" smtClean="0"/>
              <a:t>behaviour</a:t>
            </a:r>
            <a:endParaRPr lang="en-GB" dirty="0"/>
          </a:p>
        </p:txBody>
      </p:sp>
      <p:sp>
        <p:nvSpPr>
          <p:cNvPr id="21" name="Text Box 328"/>
          <p:cNvSpPr txBox="1"/>
          <p:nvPr/>
        </p:nvSpPr>
        <p:spPr>
          <a:xfrm>
            <a:off x="4067944" y="5931946"/>
            <a:ext cx="2160000" cy="720000"/>
          </a:xfrm>
          <a:prstGeom prst="rect">
            <a:avLst/>
          </a:prstGeom>
          <a:solidFill>
            <a:schemeClr val="accent1">
              <a:lumMod val="60000"/>
              <a:lumOff val="4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ctr">
              <a:spcAft>
                <a:spcPts val="0"/>
              </a:spcAft>
              <a:defRPr sz="1200" b="1">
                <a:effectLst/>
                <a:latin typeface="Roboto Condensed" panose="02000000000000000000" pitchFamily="2" charset="0"/>
                <a:ea typeface="Roboto Condensed" panose="02000000000000000000" pitchFamily="2" charset="0"/>
                <a:cs typeface="Times New Roman" panose="02020603050405020304" pitchFamily="18" charset="0"/>
              </a:defRPr>
            </a:lvl1pPr>
          </a:lstStyle>
          <a:p>
            <a:r>
              <a:rPr lang="en-GB" dirty="0"/>
              <a:t>Preferred behaviour</a:t>
            </a:r>
          </a:p>
        </p:txBody>
      </p:sp>
      <p:sp>
        <p:nvSpPr>
          <p:cNvPr id="22" name="Text Box 329"/>
          <p:cNvSpPr txBox="1"/>
          <p:nvPr/>
        </p:nvSpPr>
        <p:spPr>
          <a:xfrm>
            <a:off x="6771885" y="4760225"/>
            <a:ext cx="2160000" cy="1080000"/>
          </a:xfrm>
          <a:prstGeom prst="rect">
            <a:avLst/>
          </a:prstGeom>
          <a:solidFill>
            <a:schemeClr val="accent1">
              <a:lumMod val="60000"/>
              <a:lumOff val="4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ctr">
              <a:spcAft>
                <a:spcPts val="0"/>
              </a:spcAft>
              <a:defRPr sz="1200" b="1">
                <a:effectLst/>
                <a:latin typeface="Roboto Condensed" panose="02000000000000000000" pitchFamily="2" charset="0"/>
                <a:ea typeface="Roboto Condensed" panose="02000000000000000000" pitchFamily="2" charset="0"/>
                <a:cs typeface="Times New Roman" panose="02020603050405020304" pitchFamily="18" charset="0"/>
              </a:defRPr>
            </a:lvl1pPr>
          </a:lstStyle>
          <a:p>
            <a:r>
              <a:rPr lang="en-GB" dirty="0"/>
              <a:t>Group performance</a:t>
            </a:r>
          </a:p>
          <a:p>
            <a:r>
              <a:rPr lang="en-GB" dirty="0"/>
              <a:t>Member satisfaction</a:t>
            </a:r>
          </a:p>
        </p:txBody>
      </p:sp>
      <p:cxnSp>
        <p:nvCxnSpPr>
          <p:cNvPr id="9" name="Straight Arrow Connector 8"/>
          <p:cNvCxnSpPr/>
          <p:nvPr/>
        </p:nvCxnSpPr>
        <p:spPr>
          <a:xfrm>
            <a:off x="3262164" y="4246436"/>
            <a:ext cx="809625" cy="0"/>
          </a:xfrm>
          <a:prstGeom prst="straightConnector1">
            <a:avLst/>
          </a:prstGeom>
          <a:ln>
            <a:tailEnd type="arrow"/>
          </a:ln>
        </p:spPr>
        <p:style>
          <a:lnRef idx="2">
            <a:schemeClr val="accent1"/>
          </a:lnRef>
          <a:fillRef idx="1">
            <a:schemeClr val="lt1"/>
          </a:fillRef>
          <a:effectRef idx="0">
            <a:schemeClr val="accent1"/>
          </a:effectRef>
          <a:fontRef idx="minor">
            <a:schemeClr val="dk1"/>
          </a:fontRef>
        </p:style>
      </p:cxnSp>
      <p:cxnSp>
        <p:nvCxnSpPr>
          <p:cNvPr id="10" name="Straight Arrow Connector 9"/>
          <p:cNvCxnSpPr/>
          <p:nvPr/>
        </p:nvCxnSpPr>
        <p:spPr>
          <a:xfrm>
            <a:off x="3262164" y="5220417"/>
            <a:ext cx="809625" cy="0"/>
          </a:xfrm>
          <a:prstGeom prst="straightConnector1">
            <a:avLst/>
          </a:prstGeom>
          <a:ln>
            <a:tailEnd type="arrow"/>
          </a:ln>
        </p:spPr>
        <p:style>
          <a:lnRef idx="2">
            <a:schemeClr val="accent1"/>
          </a:lnRef>
          <a:fillRef idx="1">
            <a:schemeClr val="lt1"/>
          </a:fillRef>
          <a:effectRef idx="0">
            <a:schemeClr val="accent1"/>
          </a:effectRef>
          <a:fontRef idx="minor">
            <a:schemeClr val="dk1"/>
          </a:fontRef>
        </p:style>
      </p:cxnSp>
      <p:cxnSp>
        <p:nvCxnSpPr>
          <p:cNvPr id="11" name="Straight Arrow Connector 10"/>
          <p:cNvCxnSpPr/>
          <p:nvPr/>
        </p:nvCxnSpPr>
        <p:spPr>
          <a:xfrm>
            <a:off x="3262164" y="6114431"/>
            <a:ext cx="809625" cy="0"/>
          </a:xfrm>
          <a:prstGeom prst="straightConnector1">
            <a:avLst/>
          </a:prstGeom>
          <a:ln>
            <a:tailEnd type="arrow"/>
          </a:ln>
        </p:spPr>
        <p:style>
          <a:lnRef idx="2">
            <a:schemeClr val="accent1"/>
          </a:lnRef>
          <a:fillRef idx="1">
            <a:schemeClr val="lt1"/>
          </a:fillRef>
          <a:effectRef idx="0">
            <a:schemeClr val="accent1"/>
          </a:effectRef>
          <a:fontRef idx="minor">
            <a:schemeClr val="dk1"/>
          </a:fontRef>
        </p:style>
      </p:cxnSp>
      <p:cxnSp>
        <p:nvCxnSpPr>
          <p:cNvPr id="12" name="Straight Arrow Connector 11"/>
          <p:cNvCxnSpPr/>
          <p:nvPr/>
        </p:nvCxnSpPr>
        <p:spPr>
          <a:xfrm flipV="1">
            <a:off x="6257636" y="5373216"/>
            <a:ext cx="495300" cy="0"/>
          </a:xfrm>
          <a:prstGeom prst="straightConnector1">
            <a:avLst/>
          </a:prstGeom>
          <a:ln>
            <a:tailEnd type="arrow"/>
          </a:ln>
        </p:spPr>
        <p:style>
          <a:lnRef idx="2">
            <a:schemeClr val="accent1"/>
          </a:lnRef>
          <a:fillRef idx="1">
            <a:schemeClr val="lt1"/>
          </a:fillRef>
          <a:effectRef idx="0">
            <a:schemeClr val="accent1"/>
          </a:effectRef>
          <a:fontRef idx="minor">
            <a:schemeClr val="dk1"/>
          </a:fontRef>
        </p:style>
      </p:cxnSp>
      <p:cxnSp>
        <p:nvCxnSpPr>
          <p:cNvPr id="13" name="Straight Arrow Connector 12"/>
          <p:cNvCxnSpPr>
            <a:endCxn id="21" idx="1"/>
          </p:cNvCxnSpPr>
          <p:nvPr/>
        </p:nvCxnSpPr>
        <p:spPr>
          <a:xfrm>
            <a:off x="3353998" y="4129006"/>
            <a:ext cx="713946" cy="2162940"/>
          </a:xfrm>
          <a:prstGeom prst="straightConnector1">
            <a:avLst/>
          </a:prstGeom>
          <a:ln>
            <a:prstDash val="dash"/>
            <a:tailEnd type="arrow"/>
          </a:ln>
        </p:spPr>
        <p:style>
          <a:lnRef idx="2">
            <a:schemeClr val="accent1"/>
          </a:lnRef>
          <a:fillRef idx="1">
            <a:schemeClr val="lt1"/>
          </a:fillRef>
          <a:effectRef idx="0">
            <a:schemeClr val="accent1"/>
          </a:effectRef>
          <a:fontRef idx="minor">
            <a:schemeClr val="dk1"/>
          </a:fontRef>
        </p:style>
      </p:cxnSp>
      <p:cxnSp>
        <p:nvCxnSpPr>
          <p:cNvPr id="14" name="Straight Arrow Connector 13"/>
          <p:cNvCxnSpPr>
            <a:stCxn id="18" idx="3"/>
            <a:endCxn id="19" idx="1"/>
          </p:cNvCxnSpPr>
          <p:nvPr/>
        </p:nvCxnSpPr>
        <p:spPr>
          <a:xfrm flipV="1">
            <a:off x="3287694" y="4150188"/>
            <a:ext cx="798271" cy="2141758"/>
          </a:xfrm>
          <a:prstGeom prst="straightConnector1">
            <a:avLst/>
          </a:prstGeom>
          <a:ln>
            <a:prstDash val="dash"/>
            <a:tailEnd type="arrow"/>
          </a:ln>
        </p:spPr>
        <p:style>
          <a:lnRef idx="2">
            <a:schemeClr val="accent1"/>
          </a:lnRef>
          <a:fillRef idx="1">
            <a:schemeClr val="lt1"/>
          </a:fillRef>
          <a:effectRef idx="0">
            <a:schemeClr val="accent1"/>
          </a:effectRef>
          <a:fontRef idx="minor">
            <a:schemeClr val="dk1"/>
          </a:fontRef>
        </p:style>
      </p:cxnSp>
      <p:cxnSp>
        <p:nvCxnSpPr>
          <p:cNvPr id="15" name="Straight Arrow Connector 14"/>
          <p:cNvCxnSpPr/>
          <p:nvPr/>
        </p:nvCxnSpPr>
        <p:spPr>
          <a:xfrm flipH="1">
            <a:off x="6257637" y="5194584"/>
            <a:ext cx="495299" cy="0"/>
          </a:xfrm>
          <a:prstGeom prst="straightConnector1">
            <a:avLst/>
          </a:prstGeom>
          <a:ln>
            <a:prstDash val="dash"/>
            <a:tailEnd type="arrow"/>
          </a:ln>
        </p:spPr>
        <p:style>
          <a:lnRef idx="2">
            <a:schemeClr val="accent1"/>
          </a:lnRef>
          <a:fillRef idx="1">
            <a:schemeClr val="lt1"/>
          </a:fillRef>
          <a:effectRef idx="0">
            <a:schemeClr val="accent1"/>
          </a:effectRef>
          <a:fontRef idx="minor">
            <a:schemeClr val="dk1"/>
          </a:fontRef>
        </p:style>
      </p:cxnSp>
      <p:sp>
        <p:nvSpPr>
          <p:cNvPr id="23" name="TextBox 22"/>
          <p:cNvSpPr txBox="1"/>
          <p:nvPr/>
        </p:nvSpPr>
        <p:spPr>
          <a:xfrm>
            <a:off x="151297" y="1973244"/>
            <a:ext cx="8513440" cy="646331"/>
          </a:xfrm>
          <a:prstGeom prst="rect">
            <a:avLst/>
          </a:prstGeom>
          <a:noFill/>
        </p:spPr>
        <p:txBody>
          <a:bodyPr wrap="square" rtlCol="0">
            <a:spAutoFit/>
          </a:bodyPr>
          <a:lstStyle/>
          <a:p>
            <a:r>
              <a:rPr lang="en-GB" dirty="0" smtClean="0">
                <a:latin typeface="Roboto Condensed" panose="02000000000000000000" pitchFamily="2" charset="0"/>
              </a:rPr>
              <a:t>The model shows that the </a:t>
            </a:r>
            <a:r>
              <a:rPr lang="en-GB" b="1" dirty="0" smtClean="0">
                <a:latin typeface="Roboto Condensed" panose="02000000000000000000" pitchFamily="2" charset="0"/>
              </a:rPr>
              <a:t>required behaviour</a:t>
            </a:r>
            <a:r>
              <a:rPr lang="en-GB" dirty="0" smtClean="0">
                <a:latin typeface="Roboto Condensed" panose="02000000000000000000" pitchFamily="2" charset="0"/>
              </a:rPr>
              <a:t> and </a:t>
            </a:r>
            <a:r>
              <a:rPr lang="en-GB" b="1" dirty="0" smtClean="0">
                <a:latin typeface="Roboto Condensed" panose="02000000000000000000" pitchFamily="2" charset="0"/>
              </a:rPr>
              <a:t>preferred behaviour </a:t>
            </a:r>
            <a:r>
              <a:rPr lang="en-GB" dirty="0" smtClean="0">
                <a:latin typeface="Roboto Condensed" panose="02000000000000000000" pitchFamily="2" charset="0"/>
              </a:rPr>
              <a:t>are influenced by </a:t>
            </a:r>
            <a:r>
              <a:rPr lang="en-GB" b="1" dirty="0" smtClean="0">
                <a:latin typeface="Roboto Condensed" panose="02000000000000000000" pitchFamily="2" charset="0"/>
              </a:rPr>
              <a:t>situational</a:t>
            </a:r>
            <a:r>
              <a:rPr lang="en-GB" dirty="0" smtClean="0">
                <a:latin typeface="Roboto Condensed" panose="02000000000000000000" pitchFamily="2" charset="0"/>
              </a:rPr>
              <a:t> and </a:t>
            </a:r>
            <a:r>
              <a:rPr lang="en-GB" b="1" dirty="0" smtClean="0">
                <a:latin typeface="Roboto Condensed" panose="02000000000000000000" pitchFamily="2" charset="0"/>
              </a:rPr>
              <a:t>member characteristics</a:t>
            </a:r>
            <a:r>
              <a:rPr lang="en-GB" dirty="0" smtClean="0">
                <a:latin typeface="Roboto Condensed" panose="02000000000000000000" pitchFamily="2" charset="0"/>
              </a:rPr>
              <a:t>.</a:t>
            </a:r>
            <a:r>
              <a:rPr lang="en-GB" b="1" dirty="0" smtClean="0">
                <a:latin typeface="Roboto Condensed" panose="02000000000000000000" pitchFamily="2" charset="0"/>
              </a:rPr>
              <a:t> </a:t>
            </a:r>
            <a:endParaRPr lang="en-GB" b="1" dirty="0">
              <a:latin typeface="Roboto Condensed" panose="02000000000000000000" pitchFamily="2" charset="0"/>
            </a:endParaRPr>
          </a:p>
        </p:txBody>
      </p:sp>
      <p:sp>
        <p:nvSpPr>
          <p:cNvPr id="24" name="TextBox 23"/>
          <p:cNvSpPr txBox="1"/>
          <p:nvPr/>
        </p:nvSpPr>
        <p:spPr>
          <a:xfrm>
            <a:off x="152890" y="2675497"/>
            <a:ext cx="8847602" cy="646331"/>
          </a:xfrm>
          <a:prstGeom prst="rect">
            <a:avLst/>
          </a:prstGeom>
          <a:noFill/>
        </p:spPr>
        <p:txBody>
          <a:bodyPr wrap="square" rtlCol="0">
            <a:spAutoFit/>
          </a:bodyPr>
          <a:lstStyle/>
          <a:p>
            <a:r>
              <a:rPr lang="en-GB" dirty="0" smtClean="0">
                <a:latin typeface="Roboto Condensed" panose="02000000000000000000" pitchFamily="2" charset="0"/>
              </a:rPr>
              <a:t>How far the leader’s </a:t>
            </a:r>
            <a:r>
              <a:rPr lang="en-GB" b="1" dirty="0" smtClean="0">
                <a:latin typeface="Roboto Condensed" panose="02000000000000000000" pitchFamily="2" charset="0"/>
              </a:rPr>
              <a:t>actual behaviour </a:t>
            </a:r>
            <a:r>
              <a:rPr lang="en-GB" dirty="0" smtClean="0">
                <a:latin typeface="Roboto Condensed" panose="02000000000000000000" pitchFamily="2" charset="0"/>
              </a:rPr>
              <a:t>is from the </a:t>
            </a:r>
            <a:r>
              <a:rPr lang="en-GB" b="1" dirty="0" smtClean="0">
                <a:latin typeface="Roboto Condensed" panose="02000000000000000000" pitchFamily="2" charset="0"/>
              </a:rPr>
              <a:t>required</a:t>
            </a:r>
            <a:r>
              <a:rPr lang="en-GB" dirty="0" smtClean="0">
                <a:latin typeface="Roboto Condensed" panose="02000000000000000000" pitchFamily="2" charset="0"/>
              </a:rPr>
              <a:t> and </a:t>
            </a:r>
            <a:r>
              <a:rPr lang="en-GB" b="1" dirty="0" smtClean="0">
                <a:latin typeface="Roboto Condensed" panose="02000000000000000000" pitchFamily="2" charset="0"/>
              </a:rPr>
              <a:t>preferred behaviours </a:t>
            </a:r>
            <a:r>
              <a:rPr lang="en-GB" dirty="0" smtClean="0">
                <a:latin typeface="Roboto Condensed" panose="02000000000000000000" pitchFamily="2" charset="0"/>
              </a:rPr>
              <a:t>of the team will determine the quality of the </a:t>
            </a:r>
            <a:r>
              <a:rPr lang="en-GB" b="1" dirty="0" smtClean="0">
                <a:latin typeface="Roboto Condensed" panose="02000000000000000000" pitchFamily="2" charset="0"/>
              </a:rPr>
              <a:t>group’s performance </a:t>
            </a:r>
            <a:r>
              <a:rPr lang="en-GB" dirty="0" smtClean="0">
                <a:latin typeface="Roboto Condensed" panose="02000000000000000000" pitchFamily="2" charset="0"/>
              </a:rPr>
              <a:t>and the level of </a:t>
            </a:r>
            <a:r>
              <a:rPr lang="en-GB" b="1" dirty="0" smtClean="0">
                <a:latin typeface="Roboto Condensed" panose="02000000000000000000" pitchFamily="2" charset="0"/>
              </a:rPr>
              <a:t>member satisfaction</a:t>
            </a:r>
            <a:r>
              <a:rPr lang="en-GB" dirty="0" smtClean="0">
                <a:latin typeface="Roboto Condensed" panose="02000000000000000000" pitchFamily="2" charset="0"/>
              </a:rPr>
              <a:t>.</a:t>
            </a:r>
            <a:endParaRPr lang="en-GB" dirty="0">
              <a:latin typeface="Roboto Condensed" panose="02000000000000000000" pitchFamily="2" charset="0"/>
            </a:endParaRPr>
          </a:p>
        </p:txBody>
      </p:sp>
      <p:grpSp>
        <p:nvGrpSpPr>
          <p:cNvPr id="25" name="Group 24"/>
          <p:cNvGrpSpPr/>
          <p:nvPr/>
        </p:nvGrpSpPr>
        <p:grpSpPr>
          <a:xfrm>
            <a:off x="6385559" y="5992984"/>
            <a:ext cx="2279178" cy="662140"/>
            <a:chOff x="6362835" y="1000998"/>
            <a:chExt cx="2628588" cy="662140"/>
          </a:xfrm>
        </p:grpSpPr>
        <p:sp>
          <p:nvSpPr>
            <p:cNvPr id="26" name="TextBox 25"/>
            <p:cNvSpPr txBox="1"/>
            <p:nvPr/>
          </p:nvSpPr>
          <p:spPr>
            <a:xfrm>
              <a:off x="6841503" y="1066818"/>
              <a:ext cx="2149920" cy="374571"/>
            </a:xfrm>
            <a:prstGeom prst="roundRect">
              <a:avLst/>
            </a:prstGeom>
            <a:solidFill>
              <a:schemeClr val="accent4">
                <a:lumMod val="60000"/>
                <a:lumOff val="40000"/>
              </a:schemeClr>
            </a:solidFill>
            <a:ln w="9525">
              <a:no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defPPr>
                <a:defRPr lang="en-US"/>
              </a:defPPr>
              <a:lvl1pPr algn="ctr">
                <a:defRPr sz="1100" b="1">
                  <a:latin typeface="Roboto Condensed" panose="02000000000000000000" pitchFamily="2" charset="0"/>
                </a:defRPr>
              </a:lvl1pPr>
            </a:lstStyle>
            <a:p>
              <a:r>
                <a:rPr lang="en-GB" dirty="0"/>
                <a:t>Click on each component to see how </a:t>
              </a:r>
              <a:r>
                <a:rPr lang="en-GB" dirty="0" smtClean="0"/>
                <a:t>it relates to </a:t>
              </a:r>
              <a:r>
                <a:rPr lang="en-GB" dirty="0"/>
                <a:t>a hockey </a:t>
              </a:r>
              <a:r>
                <a:rPr lang="en-GB" dirty="0" smtClean="0"/>
                <a:t>team.</a:t>
              </a:r>
              <a:endParaRPr lang="en-GB" dirty="0"/>
            </a:p>
          </p:txBody>
        </p:sp>
        <p:pic>
          <p:nvPicPr>
            <p:cNvPr id="27" name="Picture 2" descr="http://downloads.clipart.com/109503780.jpg?t=1475587740&amp;h=6f9d4cc7fb4de229cc200b59ce3c75be&amp;u=zigzageduca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018099">
              <a:off x="6362835" y="1000998"/>
              <a:ext cx="482032" cy="662140"/>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Text Box 322"/>
          <p:cNvSpPr txBox="1"/>
          <p:nvPr/>
        </p:nvSpPr>
        <p:spPr>
          <a:xfrm>
            <a:off x="1127694" y="5931946"/>
            <a:ext cx="2160000" cy="720000"/>
          </a:xfrm>
          <a:prstGeom prst="rect">
            <a:avLst/>
          </a:prstGeom>
          <a:solidFill>
            <a:schemeClr val="accent1">
              <a:lumMod val="60000"/>
              <a:lumOff val="4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ctr">
              <a:spcAft>
                <a:spcPts val="0"/>
              </a:spcAft>
              <a:defRPr sz="1200" b="1">
                <a:effectLst/>
                <a:latin typeface="Roboto Condensed" panose="02000000000000000000" pitchFamily="2" charset="0"/>
                <a:ea typeface="Roboto Condensed" panose="02000000000000000000" pitchFamily="2" charset="0"/>
                <a:cs typeface="Times New Roman" panose="02020603050405020304" pitchFamily="18" charset="0"/>
              </a:defRPr>
            </a:lvl1pPr>
          </a:lstStyle>
          <a:p>
            <a:r>
              <a:rPr lang="en-GB" dirty="0"/>
              <a:t>e</a:t>
            </a:r>
            <a:r>
              <a:rPr lang="en-GB" dirty="0" smtClean="0"/>
              <a:t>.g</a:t>
            </a:r>
            <a:r>
              <a:rPr lang="en-GB" dirty="0"/>
              <a:t>. the hockey team is made up of experienced adult female athletes</a:t>
            </a:r>
          </a:p>
        </p:txBody>
      </p:sp>
      <p:sp>
        <p:nvSpPr>
          <p:cNvPr id="29" name="Text Box 322"/>
          <p:cNvSpPr txBox="1"/>
          <p:nvPr/>
        </p:nvSpPr>
        <p:spPr>
          <a:xfrm>
            <a:off x="1095673" y="4860417"/>
            <a:ext cx="2160000" cy="720000"/>
          </a:xfrm>
          <a:prstGeom prst="rect">
            <a:avLst/>
          </a:prstGeom>
          <a:solidFill>
            <a:schemeClr val="accent1">
              <a:lumMod val="60000"/>
              <a:lumOff val="4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ctr">
              <a:spcAft>
                <a:spcPts val="0"/>
              </a:spcAft>
              <a:defRPr sz="1200" b="1">
                <a:effectLst/>
                <a:latin typeface="Roboto Condensed" panose="02000000000000000000" pitchFamily="2" charset="0"/>
                <a:ea typeface="Roboto Condensed" panose="02000000000000000000" pitchFamily="2" charset="0"/>
                <a:cs typeface="Times New Roman" panose="02020603050405020304" pitchFamily="18" charset="0"/>
              </a:defRPr>
            </a:lvl1pPr>
          </a:lstStyle>
          <a:p>
            <a:r>
              <a:rPr lang="en-GB" dirty="0"/>
              <a:t>e</a:t>
            </a:r>
            <a:r>
              <a:rPr lang="en-GB" dirty="0" smtClean="0"/>
              <a:t>.g</a:t>
            </a:r>
            <a:r>
              <a:rPr lang="en-GB" dirty="0"/>
              <a:t>. the autocratic leadership style of the coach</a:t>
            </a:r>
          </a:p>
        </p:txBody>
      </p:sp>
      <p:sp>
        <p:nvSpPr>
          <p:cNvPr id="31" name="Text Box 322"/>
          <p:cNvSpPr txBox="1"/>
          <p:nvPr/>
        </p:nvSpPr>
        <p:spPr>
          <a:xfrm>
            <a:off x="4085965" y="3790188"/>
            <a:ext cx="2160000" cy="720000"/>
          </a:xfrm>
          <a:prstGeom prst="rect">
            <a:avLst/>
          </a:prstGeom>
          <a:solidFill>
            <a:schemeClr val="accent1">
              <a:lumMod val="60000"/>
              <a:lumOff val="4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ctr">
              <a:spcAft>
                <a:spcPts val="0"/>
              </a:spcAft>
              <a:defRPr sz="1200" b="1">
                <a:effectLst/>
                <a:latin typeface="Roboto Condensed" panose="02000000000000000000" pitchFamily="2" charset="0"/>
                <a:ea typeface="Roboto Condensed" panose="02000000000000000000" pitchFamily="2" charset="0"/>
                <a:cs typeface="Times New Roman" panose="02020603050405020304" pitchFamily="18" charset="0"/>
              </a:defRPr>
            </a:lvl1pPr>
          </a:lstStyle>
          <a:p>
            <a:r>
              <a:rPr lang="en-GB" dirty="0"/>
              <a:t>The behaviours expected of the manager such as making important decisions</a:t>
            </a:r>
          </a:p>
        </p:txBody>
      </p:sp>
      <p:sp>
        <p:nvSpPr>
          <p:cNvPr id="32" name="Text Box 322"/>
          <p:cNvSpPr txBox="1"/>
          <p:nvPr/>
        </p:nvSpPr>
        <p:spPr>
          <a:xfrm>
            <a:off x="4084771" y="4876513"/>
            <a:ext cx="2160000" cy="720000"/>
          </a:xfrm>
          <a:prstGeom prst="rect">
            <a:avLst/>
          </a:prstGeom>
          <a:solidFill>
            <a:schemeClr val="accent1">
              <a:lumMod val="60000"/>
              <a:lumOff val="4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ctr">
              <a:spcAft>
                <a:spcPts val="0"/>
              </a:spcAft>
              <a:defRPr sz="1200" b="1">
                <a:effectLst/>
                <a:latin typeface="Roboto Condensed" panose="02000000000000000000" pitchFamily="2" charset="0"/>
                <a:ea typeface="Roboto Condensed" panose="02000000000000000000" pitchFamily="2" charset="0"/>
                <a:cs typeface="Times New Roman" panose="02020603050405020304" pitchFamily="18" charset="0"/>
              </a:defRPr>
            </a:lvl1pPr>
          </a:lstStyle>
          <a:p>
            <a:r>
              <a:rPr lang="en-GB" dirty="0" smtClean="0"/>
              <a:t>e.g</a:t>
            </a:r>
            <a:r>
              <a:rPr lang="en-GB" dirty="0"/>
              <a:t>. the coach displays autocratic qualities by not listening to the players</a:t>
            </a:r>
          </a:p>
        </p:txBody>
      </p:sp>
      <p:sp>
        <p:nvSpPr>
          <p:cNvPr id="33" name="Text Box 322"/>
          <p:cNvSpPr txBox="1"/>
          <p:nvPr/>
        </p:nvSpPr>
        <p:spPr>
          <a:xfrm>
            <a:off x="4067944" y="5931946"/>
            <a:ext cx="2160000" cy="720000"/>
          </a:xfrm>
          <a:prstGeom prst="rect">
            <a:avLst/>
          </a:prstGeom>
          <a:solidFill>
            <a:schemeClr val="accent1">
              <a:lumMod val="60000"/>
              <a:lumOff val="4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ctr">
              <a:spcAft>
                <a:spcPts val="0"/>
              </a:spcAft>
              <a:defRPr sz="1200" b="1">
                <a:effectLst/>
                <a:latin typeface="Roboto Condensed" panose="02000000000000000000" pitchFamily="2" charset="0"/>
                <a:ea typeface="Roboto Condensed" panose="02000000000000000000" pitchFamily="2" charset="0"/>
                <a:cs typeface="Times New Roman" panose="02020603050405020304" pitchFamily="18" charset="0"/>
              </a:defRPr>
            </a:lvl1pPr>
          </a:lstStyle>
          <a:p>
            <a:r>
              <a:rPr lang="en-GB" dirty="0"/>
              <a:t>e</a:t>
            </a:r>
            <a:r>
              <a:rPr lang="en-GB" dirty="0" smtClean="0"/>
              <a:t>.g</a:t>
            </a:r>
            <a:r>
              <a:rPr lang="en-GB" dirty="0"/>
              <a:t>. the team would like the coach to listen to them and be democratic</a:t>
            </a:r>
          </a:p>
        </p:txBody>
      </p:sp>
      <p:sp>
        <p:nvSpPr>
          <p:cNvPr id="34" name="Text Box 322"/>
          <p:cNvSpPr txBox="1"/>
          <p:nvPr/>
        </p:nvSpPr>
        <p:spPr>
          <a:xfrm>
            <a:off x="6771885" y="4760225"/>
            <a:ext cx="2160000" cy="1080000"/>
          </a:xfrm>
          <a:prstGeom prst="rect">
            <a:avLst/>
          </a:prstGeom>
          <a:solidFill>
            <a:schemeClr val="accent1">
              <a:lumMod val="60000"/>
              <a:lumOff val="4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ctr">
              <a:spcAft>
                <a:spcPts val="0"/>
              </a:spcAft>
              <a:defRPr sz="1200" b="1">
                <a:effectLst/>
                <a:latin typeface="Roboto Condensed" panose="02000000000000000000" pitchFamily="2" charset="0"/>
                <a:ea typeface="Roboto Condensed" panose="02000000000000000000" pitchFamily="2" charset="0"/>
                <a:cs typeface="Times New Roman" panose="02020603050405020304" pitchFamily="18" charset="0"/>
              </a:defRPr>
            </a:lvl1pPr>
          </a:lstStyle>
          <a:p>
            <a:r>
              <a:rPr lang="en-GB" dirty="0"/>
              <a:t>e</a:t>
            </a:r>
            <a:r>
              <a:rPr lang="en-GB" dirty="0" smtClean="0"/>
              <a:t>.g</a:t>
            </a:r>
            <a:r>
              <a:rPr lang="en-GB" dirty="0"/>
              <a:t>. the actions of the coach are not appreciated by the players </a:t>
            </a:r>
            <a:r>
              <a:rPr lang="en-GB" dirty="0" smtClean="0"/>
              <a:t>and, therefore, they </a:t>
            </a:r>
            <a:r>
              <a:rPr lang="en-GB" dirty="0"/>
              <a:t>do not perform well</a:t>
            </a:r>
          </a:p>
        </p:txBody>
      </p:sp>
      <p:grpSp>
        <p:nvGrpSpPr>
          <p:cNvPr id="35" name="Group 34"/>
          <p:cNvGrpSpPr/>
          <p:nvPr/>
        </p:nvGrpSpPr>
        <p:grpSpPr>
          <a:xfrm>
            <a:off x="0" y="-20326"/>
            <a:ext cx="9144000" cy="564402"/>
            <a:chOff x="0" y="-20326"/>
            <a:chExt cx="9144000" cy="564402"/>
          </a:xfrm>
        </p:grpSpPr>
        <p:sp>
          <p:nvSpPr>
            <p:cNvPr id="36" name="Rectangle 35"/>
            <p:cNvSpPr/>
            <p:nvPr/>
          </p:nvSpPr>
          <p:spPr>
            <a:xfrm>
              <a:off x="0" y="-20326"/>
              <a:ext cx="9144000" cy="46396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oboto Condensed" panose="02000000000000000000" pitchFamily="2" charset="0"/>
              </a:endParaRPr>
            </a:p>
          </p:txBody>
        </p:sp>
        <p:sp>
          <p:nvSpPr>
            <p:cNvPr id="37" name="Title 1"/>
            <p:cNvSpPr txBox="1">
              <a:spLocks/>
            </p:cNvSpPr>
            <p:nvPr/>
          </p:nvSpPr>
          <p:spPr>
            <a:xfrm>
              <a:off x="6156176" y="44624"/>
              <a:ext cx="2844316" cy="49945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GB" sz="1800" dirty="0" smtClean="0">
                  <a:solidFill>
                    <a:schemeClr val="bg1"/>
                  </a:solidFill>
                  <a:latin typeface="Roboto Condensed" panose="02000000000000000000" pitchFamily="2" charset="0"/>
                  <a:ea typeface="Roboto Condensed" panose="02000000000000000000" pitchFamily="2" charset="0"/>
                  <a:cs typeface="Lato Medium" panose="020F0502020204030203" pitchFamily="34" charset="0"/>
                </a:rPr>
                <a:t>Leadership</a:t>
              </a:r>
              <a:endParaRPr lang="en-GB" sz="1800" dirty="0">
                <a:solidFill>
                  <a:schemeClr val="bg1"/>
                </a:solidFill>
                <a:latin typeface="Roboto Condensed" panose="02000000000000000000" pitchFamily="2" charset="0"/>
                <a:ea typeface="Roboto Condensed" panose="02000000000000000000" pitchFamily="2" charset="0"/>
                <a:cs typeface="Lato Medium" panose="020F0502020204030203" pitchFamily="34" charset="0"/>
              </a:endParaRPr>
            </a:p>
          </p:txBody>
        </p:sp>
      </p:grpSp>
      <p:grpSp>
        <p:nvGrpSpPr>
          <p:cNvPr id="38" name="Group 37"/>
          <p:cNvGrpSpPr/>
          <p:nvPr/>
        </p:nvGrpSpPr>
        <p:grpSpPr>
          <a:xfrm>
            <a:off x="107504" y="-27384"/>
            <a:ext cx="8892988" cy="1440160"/>
            <a:chOff x="107504" y="-27384"/>
            <a:chExt cx="8892988" cy="1440160"/>
          </a:xfrm>
        </p:grpSpPr>
        <p:grpSp>
          <p:nvGrpSpPr>
            <p:cNvPr id="39" name="Group 38"/>
            <p:cNvGrpSpPr/>
            <p:nvPr/>
          </p:nvGrpSpPr>
          <p:grpSpPr>
            <a:xfrm>
              <a:off x="179512" y="-27384"/>
              <a:ext cx="822748" cy="561356"/>
              <a:chOff x="179512" y="-27384"/>
              <a:chExt cx="822748" cy="561356"/>
            </a:xfrm>
          </p:grpSpPr>
          <p:sp>
            <p:nvSpPr>
              <p:cNvPr id="41" name="TextBox 40">
                <a:hlinkClick r:id="" action="ppaction://noaction"/>
              </p:cNvPr>
              <p:cNvSpPr txBox="1"/>
              <p:nvPr/>
            </p:nvSpPr>
            <p:spPr>
              <a:xfrm>
                <a:off x="179512" y="-27384"/>
                <a:ext cx="822748" cy="561356"/>
              </a:xfrm>
              <a:prstGeom prst="rect">
                <a:avLst/>
              </a:prstGeom>
              <a:solidFill>
                <a:srgbClr val="4B716F"/>
              </a:solidFill>
              <a:ln>
                <a:noFill/>
              </a:ln>
              <a:effectLst/>
            </p:spPr>
            <p:txBody>
              <a:bodyPr wrap="square" rtlCol="0">
                <a:spAutoFit/>
              </a:bodyPr>
              <a:lstStyle/>
              <a:p>
                <a:pPr algn="r"/>
                <a:endParaRPr lang="en-GB" dirty="0">
                  <a:solidFill>
                    <a:schemeClr val="bg1"/>
                  </a:solidFill>
                  <a:latin typeface="Roboto Condensed" panose="02000000000000000000" pitchFamily="2" charset="0"/>
                  <a:ea typeface="Roboto Condensed" panose="02000000000000000000" pitchFamily="2" charset="0"/>
                  <a:cs typeface="Aharoni" pitchFamily="2" charset="-79"/>
                </a:endParaRPr>
              </a:p>
            </p:txBody>
          </p:sp>
          <p:sp>
            <p:nvSpPr>
              <p:cNvPr id="42" name="Title 1"/>
              <p:cNvSpPr txBox="1">
                <a:spLocks/>
              </p:cNvSpPr>
              <p:nvPr/>
            </p:nvSpPr>
            <p:spPr>
              <a:xfrm>
                <a:off x="179512" y="173932"/>
                <a:ext cx="822748" cy="35543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800" dirty="0" smtClean="0">
                    <a:solidFill>
                      <a:schemeClr val="bg1"/>
                    </a:solidFill>
                    <a:latin typeface="Roboto Condensed" panose="02000000000000000000" pitchFamily="2" charset="0"/>
                    <a:ea typeface="Roboto Condensed" panose="02000000000000000000" pitchFamily="2" charset="0"/>
                    <a:cs typeface="Lato Medium" panose="020F0502020204030203" pitchFamily="34" charset="0"/>
                  </a:rPr>
                  <a:t>Learn</a:t>
                </a:r>
                <a:endParaRPr lang="en-GB" sz="1800" dirty="0">
                  <a:solidFill>
                    <a:schemeClr val="bg1"/>
                  </a:solidFill>
                  <a:latin typeface="Roboto Condensed" panose="02000000000000000000" pitchFamily="2" charset="0"/>
                  <a:ea typeface="Roboto Condensed" panose="02000000000000000000" pitchFamily="2" charset="0"/>
                  <a:cs typeface="Lato Medium" panose="020F0502020204030203" pitchFamily="34" charset="0"/>
                </a:endParaRPr>
              </a:p>
            </p:txBody>
          </p:sp>
        </p:grpSp>
        <p:sp>
          <p:nvSpPr>
            <p:cNvPr id="40" name="Title 1"/>
            <p:cNvSpPr txBox="1">
              <a:spLocks/>
            </p:cNvSpPr>
            <p:nvPr/>
          </p:nvSpPr>
          <p:spPr>
            <a:xfrm>
              <a:off x="107504" y="549500"/>
              <a:ext cx="8892988" cy="86327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400" b="1" dirty="0">
                  <a:solidFill>
                    <a:schemeClr val="tx1">
                      <a:alpha val="90000"/>
                    </a:schemeClr>
                  </a:solidFill>
                  <a:latin typeface="Roboto Condensed" panose="02000000000000000000" pitchFamily="2" charset="0"/>
                  <a:ea typeface="Roboto Condensed" panose="02000000000000000000" pitchFamily="2" charset="0"/>
                  <a:cs typeface="Lato Medium" panose="020F0502020204030203" pitchFamily="34" charset="0"/>
                </a:rPr>
                <a:t>Chelladurai’s </a:t>
              </a:r>
              <a:r>
                <a:rPr lang="en-GB" sz="4400" b="1" dirty="0" smtClean="0">
                  <a:solidFill>
                    <a:schemeClr val="tx1">
                      <a:alpha val="90000"/>
                    </a:schemeClr>
                  </a:solidFill>
                  <a:latin typeface="Roboto Condensed" panose="02000000000000000000" pitchFamily="2" charset="0"/>
                  <a:ea typeface="Roboto Condensed" panose="02000000000000000000" pitchFamily="2" charset="0"/>
                  <a:cs typeface="Lato Medium" panose="020F0502020204030203" pitchFamily="34" charset="0"/>
                </a:rPr>
                <a:t>multidimensional </a:t>
              </a:r>
              <a:r>
                <a:rPr lang="en-GB" sz="4400" b="1" dirty="0">
                  <a:solidFill>
                    <a:schemeClr val="tx1">
                      <a:alpha val="90000"/>
                    </a:schemeClr>
                  </a:solidFill>
                  <a:latin typeface="Roboto Condensed" panose="02000000000000000000" pitchFamily="2" charset="0"/>
                  <a:ea typeface="Roboto Condensed" panose="02000000000000000000" pitchFamily="2" charset="0"/>
                  <a:cs typeface="Lato Medium" panose="020F0502020204030203" pitchFamily="34" charset="0"/>
                </a:rPr>
                <a:t>model</a:t>
              </a:r>
            </a:p>
          </p:txBody>
        </p:sp>
      </p:grpSp>
      <p:sp>
        <p:nvSpPr>
          <p:cNvPr id="16" name="Text Box 52"/>
          <p:cNvSpPr txBox="1"/>
          <p:nvPr/>
        </p:nvSpPr>
        <p:spPr>
          <a:xfrm>
            <a:off x="1127694" y="3789040"/>
            <a:ext cx="2160000" cy="720000"/>
          </a:xfrm>
          <a:prstGeom prst="rect">
            <a:avLst/>
          </a:prstGeom>
          <a:solidFill>
            <a:schemeClr val="accent1">
              <a:lumMod val="60000"/>
              <a:lumOff val="4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200" b="1" dirty="0">
                <a:effectLst/>
                <a:latin typeface="Roboto Condensed" panose="02000000000000000000" pitchFamily="2" charset="0"/>
                <a:ea typeface="Roboto Condensed" panose="02000000000000000000" pitchFamily="2" charset="0"/>
                <a:cs typeface="Times New Roman" panose="02020603050405020304" pitchFamily="18" charset="0"/>
              </a:rPr>
              <a:t>Situational characteristic</a:t>
            </a:r>
            <a:endParaRPr lang="en-GB" sz="1100" dirty="0">
              <a:effectLst/>
              <a:latin typeface="Roboto Condensed" panose="02000000000000000000" pitchFamily="2" charset="0"/>
              <a:ea typeface="Roboto Condensed" panose="02000000000000000000" pitchFamily="2" charset="0"/>
              <a:cs typeface="Times New Roman" panose="02020603050405020304" pitchFamily="18" charset="0"/>
            </a:endParaRPr>
          </a:p>
        </p:txBody>
      </p:sp>
      <p:sp>
        <p:nvSpPr>
          <p:cNvPr id="30" name="Text Box 322"/>
          <p:cNvSpPr txBox="1"/>
          <p:nvPr/>
        </p:nvSpPr>
        <p:spPr>
          <a:xfrm>
            <a:off x="1127694" y="3789040"/>
            <a:ext cx="2160000" cy="720000"/>
          </a:xfrm>
          <a:prstGeom prst="rect">
            <a:avLst/>
          </a:prstGeom>
          <a:solidFill>
            <a:schemeClr val="accent1">
              <a:lumMod val="60000"/>
              <a:lumOff val="4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ctr">
              <a:spcAft>
                <a:spcPts val="0"/>
              </a:spcAft>
              <a:defRPr sz="1200" b="1">
                <a:effectLst/>
                <a:latin typeface="Roboto Condensed" panose="02000000000000000000" pitchFamily="2" charset="0"/>
                <a:ea typeface="Roboto Condensed" panose="02000000000000000000" pitchFamily="2" charset="0"/>
                <a:cs typeface="Times New Roman" panose="02020603050405020304" pitchFamily="18" charset="0"/>
              </a:defRPr>
            </a:lvl1pPr>
          </a:lstStyle>
          <a:p>
            <a:r>
              <a:rPr lang="en-GB" dirty="0"/>
              <a:t>e</a:t>
            </a:r>
            <a:r>
              <a:rPr lang="en-GB" dirty="0" smtClean="0"/>
              <a:t>.g</a:t>
            </a:r>
            <a:r>
              <a:rPr lang="en-GB" dirty="0"/>
              <a:t>. the hockey team is playing in a </a:t>
            </a:r>
            <a:r>
              <a:rPr lang="en-GB" dirty="0" smtClean="0"/>
              <a:t>preseason </a:t>
            </a:r>
            <a:r>
              <a:rPr lang="en-GB" dirty="0"/>
              <a:t>friendly</a:t>
            </a:r>
          </a:p>
        </p:txBody>
      </p:sp>
    </p:spTree>
    <p:custDataLst>
      <p:tags r:id="rId1"/>
    </p:custDataLst>
    <p:extLst>
      <p:ext uri="{BB962C8B-B14F-4D97-AF65-F5344CB8AC3E}">
        <p14:creationId xmlns:p14="http://schemas.microsoft.com/office/powerpoint/2010/main" val="3432199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par>
                                <p:cTn id="18" presetID="31" presetClass="entr" presetSubtype="0"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1000" fill="hold"/>
                                        <p:tgtEl>
                                          <p:spTgt spid="25"/>
                                        </p:tgtEl>
                                        <p:attrNameLst>
                                          <p:attrName>ppt_w</p:attrName>
                                        </p:attrNameLst>
                                      </p:cBhvr>
                                      <p:tavLst>
                                        <p:tav tm="0">
                                          <p:val>
                                            <p:fltVal val="0"/>
                                          </p:val>
                                        </p:tav>
                                        <p:tav tm="100000">
                                          <p:val>
                                            <p:strVal val="#ppt_w"/>
                                          </p:val>
                                        </p:tav>
                                      </p:tavLst>
                                    </p:anim>
                                    <p:anim calcmode="lin" valueType="num">
                                      <p:cBhvr>
                                        <p:cTn id="21" dur="1000" fill="hold"/>
                                        <p:tgtEl>
                                          <p:spTgt spid="25"/>
                                        </p:tgtEl>
                                        <p:attrNameLst>
                                          <p:attrName>ppt_h</p:attrName>
                                        </p:attrNameLst>
                                      </p:cBhvr>
                                      <p:tavLst>
                                        <p:tav tm="0">
                                          <p:val>
                                            <p:fltVal val="0"/>
                                          </p:val>
                                        </p:tav>
                                        <p:tav tm="100000">
                                          <p:val>
                                            <p:strVal val="#ppt_h"/>
                                          </p:val>
                                        </p:tav>
                                      </p:tavLst>
                                    </p:anim>
                                    <p:anim calcmode="lin" valueType="num">
                                      <p:cBhvr>
                                        <p:cTn id="22" dur="1000" fill="hold"/>
                                        <p:tgtEl>
                                          <p:spTgt spid="25"/>
                                        </p:tgtEl>
                                        <p:attrNameLst>
                                          <p:attrName>style.rotation</p:attrName>
                                        </p:attrNameLst>
                                      </p:cBhvr>
                                      <p:tavLst>
                                        <p:tav tm="0">
                                          <p:val>
                                            <p:fltVal val="90"/>
                                          </p:val>
                                        </p:tav>
                                        <p:tav tm="100000">
                                          <p:val>
                                            <p:fltVal val="0"/>
                                          </p:val>
                                        </p:tav>
                                      </p:tavLst>
                                    </p:anim>
                                    <p:animEffect transition="in" filter="fade">
                                      <p:cBhvr>
                                        <p:cTn id="23" dur="10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mph" presetSubtype="0" fill="hold" nodeType="clickEffect">
                                  <p:stCondLst>
                                    <p:cond delay="0"/>
                                  </p:stCondLst>
                                  <p:childTnLst>
                                    <p:animEffect transition="out" filter="fade">
                                      <p:cBhvr>
                                        <p:cTn id="27" dur="500" tmFilter="0, 0; .2, .5; .8, .5; 1, 0"/>
                                        <p:tgtEl>
                                          <p:spTgt spid="25"/>
                                        </p:tgtEl>
                                      </p:cBhvr>
                                    </p:animEffect>
                                    <p:animScale>
                                      <p:cBhvr>
                                        <p:cTn id="28" dur="250" autoRev="1" fill="hold"/>
                                        <p:tgtEl>
                                          <p:spTgt spid="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34" restart="whenNotActive" fill="hold" evtFilter="cancelBubble" nodeType="interactiveSeq">
                <p:stCondLst>
                  <p:cond evt="onClick" delay="0">
                    <p:tgtEl>
                      <p:spTgt spid="17"/>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44" restart="whenNotActive" fill="hold" evtFilter="cancelBubble" nodeType="interactiveSeq">
                <p:stCondLst>
                  <p:cond evt="onClick" delay="0">
                    <p:tgtEl>
                      <p:spTgt spid="19"/>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49" restart="whenNotActive" fill="hold" evtFilter="cancelBubble" nodeType="interactiveSeq">
                <p:stCondLst>
                  <p:cond evt="onClick" delay="0">
                    <p:tgtEl>
                      <p:spTgt spid="20"/>
                    </p:tgtEl>
                  </p:cond>
                </p:stCondLst>
                <p:endSync evt="end" delay="0">
                  <p:rtn val="all"/>
                </p:endSync>
                <p:childTnLst>
                  <p:par>
                    <p:cTn id="50" fill="hold">
                      <p:stCondLst>
                        <p:cond delay="0"/>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54" restart="whenNotActive" fill="hold" evtFilter="cancelBubble" nodeType="interactiveSeq">
                <p:stCondLst>
                  <p:cond evt="onClick" delay="0">
                    <p:tgtEl>
                      <p:spTgt spid="21"/>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59" restart="whenNotActive" fill="hold" evtFilter="cancelBubble" nodeType="interactiveSeq">
                <p:stCondLst>
                  <p:cond evt="onClick" delay="0">
                    <p:tgtEl>
                      <p:spTgt spid="22"/>
                    </p:tgtEl>
                  </p:cond>
                </p:stCondLst>
                <p:endSync evt="end" delay="0">
                  <p:rtn val="all"/>
                </p:endSync>
                <p:childTnLst>
                  <p:par>
                    <p:cTn id="60" fill="hold">
                      <p:stCondLst>
                        <p:cond delay="0"/>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childTnLst>
        </p:cTn>
      </p:par>
    </p:tnLst>
    <p:bldLst>
      <p:bldP spid="6" grpId="0"/>
      <p:bldP spid="23" grpId="0"/>
      <p:bldP spid="24" grpId="0"/>
      <p:bldP spid="28" grpId="0" animBg="1"/>
      <p:bldP spid="29" grpId="0" animBg="1"/>
      <p:bldP spid="31" grpId="0" animBg="1"/>
      <p:bldP spid="32" grpId="0" animBg="1"/>
      <p:bldP spid="33" grpId="0" animBg="1"/>
      <p:bldP spid="34" grpId="0" animBg="1"/>
      <p:bldP spid="3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3328</TotalTime>
  <Words>1700</Words>
  <Application>Microsoft Office PowerPoint</Application>
  <PresentationFormat>On-screen Show (4:3)</PresentationFormat>
  <Paragraphs>247</Paragraphs>
  <Slides>12</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vt:i4>
      </vt:variant>
    </vt:vector>
  </HeadingPairs>
  <TitlesOfParts>
    <vt:vector size="25" baseType="lpstr">
      <vt:lpstr>Lato Heavy</vt:lpstr>
      <vt:lpstr>Aharoni</vt:lpstr>
      <vt:lpstr>Arial</vt:lpstr>
      <vt:lpstr>Roboto Condensed Light</vt:lpstr>
      <vt:lpstr>Lato Light</vt:lpstr>
      <vt:lpstr>Calibri</vt:lpstr>
      <vt:lpstr>Palatino Linotype</vt:lpstr>
      <vt:lpstr>Century Gothic</vt:lpstr>
      <vt:lpstr>Roboto Condensed</vt:lpstr>
      <vt:lpstr>Times New Roman</vt:lpstr>
      <vt:lpstr>Segoe Print</vt:lpstr>
      <vt:lpstr>Lato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Applied Anatomy and Exercise Physiology</dc:title>
  <dc:creator>Adam Howells</dc:creator>
  <cp:lastModifiedBy>Natasha Andrew</cp:lastModifiedBy>
  <cp:revision>335</cp:revision>
  <cp:lastPrinted>2018-07-12T09:15:53Z</cp:lastPrinted>
  <dcterms:created xsi:type="dcterms:W3CDTF">2016-05-10T20:25:22Z</dcterms:created>
  <dcterms:modified xsi:type="dcterms:W3CDTF">2023-05-17T13:42:33Z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FCF164B9-7598-469E-9BB6-F6C7052A5E59</vt:lpwstr>
  </property>
  <property fmtid="{D5CDD505-2E9C-101B-9397-08002B2CF9AE}" pid="3" name="ArticulatePath">
    <vt:lpwstr>10-14 Sport Pychology_F1</vt:lpwstr>
  </property>
</Properties>
</file>