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ms-powerpoint.slideshow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4065" r:id="rId1"/>
  </p:sldMasterIdLst>
  <p:notesMasterIdLst>
    <p:notesMasterId r:id="rId10"/>
  </p:notesMasterIdLst>
  <p:handoutMasterIdLst>
    <p:handoutMasterId r:id="rId11"/>
  </p:handoutMasterIdLst>
  <p:sldIdLst>
    <p:sldId id="336" r:id="rId2"/>
    <p:sldId id="337" r:id="rId3"/>
    <p:sldId id="338" r:id="rId4"/>
    <p:sldId id="339" r:id="rId5"/>
    <p:sldId id="340" r:id="rId6"/>
    <p:sldId id="341" r:id="rId7"/>
    <p:sldId id="342" r:id="rId8"/>
    <p:sldId id="343" r:id="rId9"/>
  </p:sldIdLst>
  <p:sldSz cx="9144000" cy="6858000" type="screen4x3"/>
  <p:notesSz cx="6858000" cy="9144000"/>
  <p:embeddedFontLst>
    <p:embeddedFont>
      <p:font typeface="Aharoni" panose="02010803020104030203" pitchFamily="2" charset="-79"/>
      <p:bold r:id="rId12"/>
    </p:embeddedFont>
    <p:embeddedFont>
      <p:font typeface="Segoe Print" panose="02000600000000000000" pitchFamily="2" charset="0"/>
      <p:regular r:id="rId13"/>
      <p:bold r:id="rId14"/>
    </p:embeddedFont>
    <p:embeddedFont>
      <p:font typeface="Roboto Condensed Light" panose="02000000000000000000" pitchFamily="2" charset="0"/>
      <p:regular r:id="rId15"/>
      <p:italic r:id="rId16"/>
    </p:embeddedFont>
    <p:embeddedFont>
      <p:font typeface="Lato Heavy" panose="020F0502020204030203" pitchFamily="34" charset="0"/>
      <p:bold r:id="rId17"/>
      <p:boldItalic r:id="rId18"/>
    </p:embeddedFont>
    <p:embeddedFont>
      <p:font typeface="Palatino Linotype" panose="02040502050505030304" pitchFamily="18" charset="0"/>
      <p:regular r:id="rId19"/>
      <p:bold r:id="rId20"/>
      <p:italic r:id="rId21"/>
      <p:boldItalic r:id="rId22"/>
    </p:embeddedFont>
    <p:embeddedFont>
      <p:font typeface="Lato Medium" panose="020F0502020204030203" pitchFamily="34" charset="0"/>
      <p:regular r:id="rId23"/>
      <p: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entury Gothic" panose="020B0502020202020204" pitchFamily="34" charset="0"/>
      <p:regular r:id="rId29"/>
      <p:bold r:id="rId30"/>
      <p:italic r:id="rId31"/>
      <p:boldItalic r:id="rId32"/>
    </p:embeddedFont>
    <p:embeddedFont>
      <p:font typeface="Roboto Condensed" panose="02000000000000000000" pitchFamily="2" charset="0"/>
      <p:regular r:id="rId33"/>
      <p:bold r:id="rId34"/>
      <p:italic r:id="rId35"/>
      <p:boldItalic r:id="rId36"/>
    </p:embeddedFont>
    <p:embeddedFont>
      <p:font typeface="Lato Light" panose="020F0502020204030203" pitchFamily="34" charset="0"/>
      <p:regular r:id="rId37"/>
      <p: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Respiratory System During Exercise" id="{64A184D9-9632-417F-9420-4DEC02417F47}">
          <p14:sldIdLst>
            <p14:sldId id="336"/>
            <p14:sldId id="337"/>
            <p14:sldId id="338"/>
            <p14:sldId id="339"/>
            <p14:sldId id="340"/>
            <p14:sldId id="341"/>
            <p14:sldId id="342"/>
            <p14:sldId id="34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am Howells" initials="AH" lastIdx="10" clrIdx="0">
    <p:extLst/>
  </p:cmAuthor>
  <p:cmAuthor id="2" name="Jacques Robertson" initials="JR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CC99FF"/>
    <a:srgbClr val="FFFF66"/>
    <a:srgbClr val="FF8181"/>
    <a:srgbClr val="B989FF"/>
    <a:srgbClr val="00FF00"/>
    <a:srgbClr val="9966FF"/>
    <a:srgbClr val="3898F0"/>
    <a:srgbClr val="FFCC00"/>
    <a:srgbClr val="FFDF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02" autoAdjust="0"/>
    <p:restoredTop sz="80572" autoAdjust="0"/>
  </p:normalViewPr>
  <p:slideViewPr>
    <p:cSldViewPr>
      <p:cViewPr varScale="1">
        <p:scale>
          <a:sx n="103" d="100"/>
          <a:sy n="103" d="100"/>
        </p:scale>
        <p:origin x="217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98" d="100"/>
          <a:sy n="98" d="100"/>
        </p:scale>
        <p:origin x="351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34" Type="http://schemas.openxmlformats.org/officeDocument/2006/relationships/font" Target="fonts/font23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33" Type="http://schemas.openxmlformats.org/officeDocument/2006/relationships/font" Target="fonts/font22.fntdata"/><Relationship Id="rId38" Type="http://schemas.openxmlformats.org/officeDocument/2006/relationships/font" Target="fonts/font27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font" Target="fonts/font18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24" Type="http://schemas.openxmlformats.org/officeDocument/2006/relationships/font" Target="fonts/font13.fntdata"/><Relationship Id="rId32" Type="http://schemas.openxmlformats.org/officeDocument/2006/relationships/font" Target="fonts/font21.fntdata"/><Relationship Id="rId37" Type="http://schemas.openxmlformats.org/officeDocument/2006/relationships/font" Target="fonts/font26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font" Target="fonts/font17.fntdata"/><Relationship Id="rId36" Type="http://schemas.openxmlformats.org/officeDocument/2006/relationships/font" Target="fonts/font25.fntdata"/><Relationship Id="rId10" Type="http://schemas.openxmlformats.org/officeDocument/2006/relationships/notesMaster" Target="notesMasters/notesMaster1.xml"/><Relationship Id="rId19" Type="http://schemas.openxmlformats.org/officeDocument/2006/relationships/font" Target="fonts/font8.fntdata"/><Relationship Id="rId31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font" Target="fonts/font19.fntdata"/><Relationship Id="rId35" Type="http://schemas.openxmlformats.org/officeDocument/2006/relationships/font" Target="fonts/font24.fntdata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D6878A-9329-435F-ADCB-0144115172E1}" type="datetimeFigureOut">
              <a:rPr lang="en-GB" smtClean="0">
                <a:latin typeface="Roboto Condensed" panose="02000000000000000000" pitchFamily="2" charset="0"/>
              </a:rPr>
              <a:t>17/05/2023</a:t>
            </a:fld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0EA8CE-90DE-4747-AD72-8FEE56D4F893}" type="slidenum">
              <a:rPr lang="en-GB" smtClean="0">
                <a:latin typeface="Roboto Condensed" panose="02000000000000000000" pitchFamily="2" charset="0"/>
              </a:rPr>
              <a:t>‹#›</a:t>
            </a:fld>
            <a:endParaRPr lang="en-GB" dirty="0">
              <a:latin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6613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Roboto Condensed" panose="02000000000000000000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Roboto Condensed" panose="02000000000000000000" pitchFamily="2" charset="0"/>
              </a:defRPr>
            </a:lvl1pPr>
          </a:lstStyle>
          <a:p>
            <a:fld id="{90436802-1A97-4582-A2A9-92FE4E99E8C1}" type="datetimeFigureOut">
              <a:rPr lang="en-GB" smtClean="0"/>
              <a:pPr/>
              <a:t>17/05/2023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Roboto Condensed" panose="02000000000000000000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Roboto Condensed" panose="02000000000000000000" pitchFamily="2" charset="0"/>
              </a:defRPr>
            </a:lvl1pPr>
          </a:lstStyle>
          <a:p>
            <a:fld id="{8C5E9862-D56C-4F44-BE50-9B69531FB6F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0092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Roboto Condensed" panose="02000000000000000000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Roboto Condensed" panose="02000000000000000000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Roboto Condensed" panose="02000000000000000000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Roboto Condensed" panose="02000000000000000000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Roboto Condensed" panose="02000000000000000000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0302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GB" baseline="0" dirty="0" smtClean="0"/>
              <a:t>Ask the students to identify the typical measurements and then see whether they can calculate the differences as you progress through this slide.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>
                <a:solidFill>
                  <a:prstClr val="black"/>
                </a:solidFill>
              </a:rPr>
              <a:pPr/>
              <a:t>2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345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+mj-lt"/>
              <a:buAutoNum type="arabicPeriod"/>
            </a:pPr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>
                <a:solidFill>
                  <a:prstClr val="black"/>
                </a:solidFill>
              </a:rPr>
              <a:pPr/>
              <a:t>3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496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+mj-lt"/>
              <a:buAutoNum type="arabicPeriod"/>
            </a:pPr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>
                <a:solidFill>
                  <a:prstClr val="black"/>
                </a:solidFill>
              </a:rPr>
              <a:pPr/>
              <a:t>4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898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70665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Take this opportunity to reflect on what</a:t>
            </a:r>
            <a:r>
              <a:rPr lang="en-GB" baseline="0" dirty="0" smtClean="0"/>
              <a:t> has been learnt and how it impacts on sport in a wider sport.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>
                <a:solidFill>
                  <a:prstClr val="black"/>
                </a:solidFill>
              </a:rPr>
              <a:pPr/>
              <a:t>6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7800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GB" baseline="0" dirty="0" smtClean="0"/>
              <a:t>Ask the students to identify which muscle is responsible for which action.</a:t>
            </a:r>
          </a:p>
          <a:p>
            <a:pPr marL="228600" indent="-228600">
              <a:buFont typeface="+mj-lt"/>
              <a:buAutoNum type="arabicPeriod"/>
            </a:pPr>
            <a:r>
              <a:rPr lang="en-GB" baseline="0" dirty="0" smtClean="0"/>
              <a:t>Students can click on the muscles to reveal the correct answers.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>
                <a:solidFill>
                  <a:prstClr val="black"/>
                </a:solidFill>
              </a:rPr>
              <a:pPr/>
              <a:t>7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8312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GB" dirty="0" smtClean="0"/>
              <a:t>Students to write</a:t>
            </a:r>
            <a:r>
              <a:rPr lang="en-GB" baseline="0" dirty="0" smtClean="0"/>
              <a:t> answers to question on paper and check their answers.</a:t>
            </a:r>
          </a:p>
          <a:p>
            <a:pPr marL="228600" indent="-228600">
              <a:buFont typeface="+mj-lt"/>
              <a:buAutoNum type="arabicPeriod"/>
            </a:pPr>
            <a:r>
              <a:rPr lang="en-GB" baseline="0" dirty="0" smtClean="0"/>
              <a:t>Click to reveal answer. Students to peer-mark or self-mark answers. </a:t>
            </a:r>
          </a:p>
          <a:p>
            <a:pPr marL="228600" indent="-228600">
              <a:buFont typeface="+mj-lt"/>
              <a:buAutoNum type="arabicPeriod"/>
            </a:pPr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>
                <a:solidFill>
                  <a:prstClr val="black"/>
                </a:solidFill>
              </a:rPr>
              <a:pPr/>
              <a:t>8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832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01D9D-7BD7-484E-AA11-8C6F60473BEE}" type="datetime1">
              <a:rPr lang="en-GB" smtClean="0"/>
              <a:t>17/05/2023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973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3B07C-E5F4-41DA-9A9A-FE32BAECE219}" type="datetime1">
              <a:rPr lang="en-GB" smtClean="0"/>
              <a:t>17/05/2023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5953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E1D3-E653-447D-B40E-BA018A1CB7A2}" type="datetime1">
              <a:rPr lang="en-GB" smtClean="0"/>
              <a:t>17/05/2023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6927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90ECE-F32D-456D-AFD1-64BF2CC9D1BA}" type="datetime1">
              <a:rPr lang="en-GB" smtClean="0"/>
              <a:t>17/05/2023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2803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EF53A-BAA0-4501-9D2B-505F6581719D}" type="datetime1">
              <a:rPr lang="en-GB" smtClean="0"/>
              <a:t>17/05/2023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7978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FE332-596D-4F5C-8304-690D183D673B}" type="datetime1">
              <a:rPr lang="en-GB" smtClean="0"/>
              <a:t>17/05/2023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0190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E431F-5570-41FC-971E-9C190F1AD3BC}" type="datetime1">
              <a:rPr lang="en-GB" smtClean="0"/>
              <a:t>17/05/2023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9437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4E733-F37D-4F63-9E8D-9CFF8C5917B3}" type="datetime1">
              <a:rPr lang="en-GB" smtClean="0"/>
              <a:t>17/05/2023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2400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F5D02-F4FA-4D85-8D66-698701609E17}" type="datetime1">
              <a:rPr lang="en-GB" smtClean="0"/>
              <a:t>17/05/2023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5470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AE001-0804-40EE-B97F-31E72EAB9A7F}" type="datetime1">
              <a:rPr lang="en-GB" smtClean="0"/>
              <a:t>17/05/2023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6971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CB2BE-DB7E-4E09-979C-9BA69420ECC1}" type="datetime1">
              <a:rPr lang="en-GB" smtClean="0"/>
              <a:t>17/05/2023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664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</a:defRPr>
            </a:lvl1pPr>
          </a:lstStyle>
          <a:p>
            <a:fld id="{47C3B5E0-5027-4DE4-B18B-774B399DD3E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17/05/2023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28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lang="en-GB" sz="1050" b="1" kern="1200" smtClean="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1pPr>
          </a:lstStyle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4175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  <p:sldLayoutId id="2147484067" r:id="rId2"/>
    <p:sldLayoutId id="2147484068" r:id="rId3"/>
    <p:sldLayoutId id="2147484069" r:id="rId4"/>
    <p:sldLayoutId id="2147484070" r:id="rId5"/>
    <p:sldLayoutId id="2147484071" r:id="rId6"/>
    <p:sldLayoutId id="2147484072" r:id="rId7"/>
    <p:sldLayoutId id="2147484073" r:id="rId8"/>
    <p:sldLayoutId id="2147484074" r:id="rId9"/>
    <p:sldLayoutId id="2147484075" r:id="rId10"/>
    <p:sldLayoutId id="214748407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Roboto Condensed" panose="020000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boto Condensed" panose="020000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 Condensed" panose="020000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oto Condensed" panose="020000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 Condensed" panose="020000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 Condensed" panose="020000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" t="27821" r="-399" b="22770"/>
          <a:stretch/>
        </p:blipFill>
        <p:spPr>
          <a:xfrm>
            <a:off x="-29964" y="0"/>
            <a:ext cx="9289032" cy="688538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29964" y="-3998"/>
            <a:ext cx="9396536" cy="6893380"/>
          </a:xfrm>
          <a:prstGeom prst="rect">
            <a:avLst/>
          </a:prstGeom>
          <a:gradFill flip="none" rotWithShape="1">
            <a:gsLst>
              <a:gs pos="38000">
                <a:schemeClr val="tx1">
                  <a:alpha val="0"/>
                </a:schemeClr>
              </a:gs>
              <a:gs pos="78000">
                <a:schemeClr val="tx1">
                  <a:alpha val="39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39552" y="-171400"/>
            <a:ext cx="8845550" cy="6702440"/>
            <a:chOff x="-839108" y="-565602"/>
            <a:chExt cx="8845550" cy="6702440"/>
          </a:xfrm>
        </p:grpSpPr>
        <p:sp>
          <p:nvSpPr>
            <p:cNvPr id="10" name="Title 3"/>
            <p:cNvSpPr txBox="1">
              <a:spLocks/>
            </p:cNvSpPr>
            <p:nvPr/>
          </p:nvSpPr>
          <p:spPr>
            <a:xfrm>
              <a:off x="-732268" y="3831244"/>
              <a:ext cx="5848350" cy="2305594"/>
            </a:xfrm>
            <a:prstGeom prst="rect">
              <a:avLst/>
            </a:prstGeom>
            <a:effectLst/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80000"/>
                </a:lnSpc>
              </a:pPr>
              <a:endParaRPr lang="en-GB" sz="5400" dirty="0" smtClean="0">
                <a:solidFill>
                  <a:schemeClr val="bg1">
                    <a:alpha val="9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n-GB" sz="5400" dirty="0">
                  <a:solidFill>
                    <a:schemeClr val="bg1">
                      <a:alpha val="90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Respiratory System During Exercise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-839108" y="-565602"/>
              <a:ext cx="8845550" cy="6531040"/>
            </a:xfrm>
            <a:prstGeom prst="rect">
              <a:avLst/>
            </a:prstGeom>
            <a:noFill/>
            <a:ln w="19050">
              <a:solidFill>
                <a:schemeClr val="bg1">
                  <a:alpha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Heavy" panose="020F0502020204030203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-732268" y="3792458"/>
              <a:ext cx="6027127" cy="898524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GB" sz="2000" dirty="0">
                  <a:solidFill>
                    <a:schemeClr val="bg1">
                      <a:alpha val="90000"/>
                    </a:schemeClr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Lato Light" panose="020F0502020204030203" pitchFamily="34" charset="0"/>
                </a:rPr>
                <a:t>1.1b   Cardiovascular and Respiratory Systems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55576" y="404664"/>
            <a:ext cx="1209359" cy="1186770"/>
            <a:chOff x="6098944" y="658054"/>
            <a:chExt cx="1209359" cy="1186770"/>
          </a:xfrm>
        </p:grpSpPr>
        <p:sp>
          <p:nvSpPr>
            <p:cNvPr id="14" name="Subtitle 4"/>
            <p:cNvSpPr txBox="1">
              <a:spLocks/>
            </p:cNvSpPr>
            <p:nvPr/>
          </p:nvSpPr>
          <p:spPr>
            <a:xfrm>
              <a:off x="6098944" y="922248"/>
              <a:ext cx="1209359" cy="658381"/>
            </a:xfrm>
            <a:prstGeom prst="rect">
              <a:avLst/>
            </a:prstGeom>
            <a:noFill/>
            <a:ln w="38100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/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1200" b="1" dirty="0" smtClean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Component 1</a:t>
              </a:r>
              <a:r>
                <a:rPr lang="en-GB" sz="1100" dirty="0" smtClean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GB" sz="1100" i="1" dirty="0" smtClean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Physiological factors affecting performance</a:t>
              </a:r>
            </a:p>
            <a:p>
              <a:pPr algn="ctr"/>
              <a:endParaRPr lang="en-GB" sz="11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6110239" y="658054"/>
              <a:ext cx="1186770" cy="1186770"/>
            </a:xfrm>
            <a:prstGeom prst="ellipse">
              <a:avLst/>
            </a:prstGeom>
            <a:noFill/>
            <a:ln w="19050">
              <a:solidFill>
                <a:schemeClr val="bg1">
                  <a:alpha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Heavy" panose="020F0502020204030203" pitchFamily="34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solidFill>
                  <a:schemeClr val="bg1"/>
                </a:solidFill>
                <a:latin typeface="Roboto Condensed" panose="02000000000000000000" pitchFamily="2" charset="0"/>
              </a:rPr>
              <a:t>© ZigZag </a:t>
            </a:r>
            <a:r>
              <a:rPr lang="en-GB" sz="900" dirty="0" smtClean="0">
                <a:solidFill>
                  <a:schemeClr val="bg1"/>
                </a:solidFill>
                <a:latin typeface="Roboto Condensed" panose="02000000000000000000" pitchFamily="2" charset="0"/>
              </a:rPr>
              <a:t>Education, 2018 </a:t>
            </a:r>
            <a:endParaRPr lang="en-GB" sz="900" dirty="0">
              <a:solidFill>
                <a:schemeClr val="bg1"/>
              </a:solidFill>
              <a:latin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39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-1" y="4951228"/>
            <a:ext cx="9191626" cy="1934158"/>
            <a:chOff x="-1" y="4951228"/>
            <a:chExt cx="9191626" cy="1934158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" t="63795" r="-399" b="22770"/>
            <a:stretch/>
          </p:blipFill>
          <p:spPr>
            <a:xfrm>
              <a:off x="0" y="5013176"/>
              <a:ext cx="9191625" cy="1872209"/>
            </a:xfrm>
            <a:prstGeom prst="rect">
              <a:avLst/>
            </a:prstGeom>
          </p:spPr>
        </p:pic>
        <p:sp>
          <p:nvSpPr>
            <p:cNvPr id="52" name="Rectangle 51"/>
            <p:cNvSpPr/>
            <p:nvPr/>
          </p:nvSpPr>
          <p:spPr>
            <a:xfrm rot="10800000" flipV="1">
              <a:off x="-1" y="4951228"/>
              <a:ext cx="9149810" cy="1934158"/>
            </a:xfrm>
            <a:prstGeom prst="rect">
              <a:avLst/>
            </a:prstGeom>
            <a:gradFill flip="none" rotWithShape="1">
              <a:gsLst>
                <a:gs pos="4000">
                  <a:schemeClr val="accent5">
                    <a:lumMod val="0"/>
                    <a:lumOff val="10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oboto Condensed" panose="02000000000000000000" pitchFamily="2" charset="0"/>
              </a:endParaRPr>
            </a:p>
          </p:txBody>
        </p:sp>
      </p:grp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569345"/>
              </p:ext>
            </p:extLst>
          </p:nvPr>
        </p:nvGraphicFramePr>
        <p:xfrm>
          <a:off x="539552" y="2681629"/>
          <a:ext cx="6552728" cy="1323435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088232"/>
                <a:gridCol w="599798"/>
                <a:gridCol w="2234556"/>
                <a:gridCol w="847228"/>
                <a:gridCol w="782914"/>
              </a:tblGrid>
              <a:tr h="3153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Roboto Condensed" panose="02000000000000000000" pitchFamily="2" charset="0"/>
                        </a:rPr>
                        <a:t>Respiratory measurements</a:t>
                      </a:r>
                      <a:endParaRPr lang="en-GB" sz="1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Roboto Condensed" panose="02000000000000000000" pitchFamily="2" charset="0"/>
                        </a:rPr>
                        <a:t>At rest</a:t>
                      </a:r>
                      <a:endParaRPr lang="en-GB" sz="1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Roboto Condensed" panose="02000000000000000000" pitchFamily="2" charset="0"/>
                        </a:rPr>
                        <a:t>Typical value at </a:t>
                      </a:r>
                      <a:br>
                        <a:rPr lang="en-GB" sz="1100" dirty="0">
                          <a:effectLst/>
                          <a:latin typeface="Roboto Condensed" panose="02000000000000000000" pitchFamily="2" charset="0"/>
                        </a:rPr>
                      </a:br>
                      <a:r>
                        <a:rPr lang="en-GB" sz="1100" dirty="0">
                          <a:effectLst/>
                          <a:latin typeface="Roboto Condensed" panose="02000000000000000000" pitchFamily="2" charset="0"/>
                        </a:rPr>
                        <a:t>moderate-intensity exercise</a:t>
                      </a:r>
                      <a:endParaRPr lang="en-GB" sz="1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Roboto Condensed" panose="02000000000000000000" pitchFamily="2" charset="0"/>
                        </a:rPr>
                        <a:t>Difference</a:t>
                      </a:r>
                      <a:endParaRPr lang="en-GB" sz="1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Roboto Condensed" panose="02000000000000000000" pitchFamily="2" charset="0"/>
                        </a:rPr>
                        <a:t>Effect</a:t>
                      </a:r>
                      <a:endParaRPr lang="en-GB" sz="1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293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Roboto Condensed" panose="02000000000000000000" pitchFamily="2" charset="0"/>
                        </a:rPr>
                        <a:t>Breathing frequency (per minute)</a:t>
                      </a:r>
                      <a:endParaRPr lang="en-GB" sz="1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Roboto Condensed" panose="02000000000000000000" pitchFamily="2" charset="0"/>
                        </a:rPr>
                        <a:t>12</a:t>
                      </a:r>
                      <a:endParaRPr lang="en-GB" sz="1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Roboto Condensed" panose="02000000000000000000" pitchFamily="2" charset="0"/>
                        </a:rPr>
                        <a:t>28</a:t>
                      </a:r>
                      <a:endParaRPr lang="en-GB" sz="1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Roboto Condensed" panose="02000000000000000000" pitchFamily="2" charset="0"/>
                        </a:rPr>
                        <a:t>16</a:t>
                      </a:r>
                      <a:endParaRPr lang="en-GB" sz="1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Roboto Condensed" panose="02000000000000000000" pitchFamily="2" charset="0"/>
                        </a:rPr>
                        <a:t>Increased</a:t>
                      </a:r>
                      <a:endParaRPr lang="en-GB" sz="1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293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Roboto Condensed" panose="02000000000000000000" pitchFamily="2" charset="0"/>
                        </a:rPr>
                        <a:t>Tidal volume (ml</a:t>
                      </a:r>
                      <a:r>
                        <a:rPr lang="en-GB" sz="1100" dirty="0" smtClean="0">
                          <a:effectLst/>
                          <a:latin typeface="Roboto Condensed" panose="02000000000000000000" pitchFamily="2" charset="0"/>
                        </a:rPr>
                        <a:t>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Roboto Condensed" panose="02000000000000000000" pitchFamily="2" charset="0"/>
                        </a:rPr>
                        <a:t>500</a:t>
                      </a:r>
                      <a:endParaRPr lang="en-GB" sz="1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Roboto Condensed" panose="02000000000000000000" pitchFamily="2" charset="0"/>
                        </a:rPr>
                        <a:t>3000</a:t>
                      </a:r>
                      <a:endParaRPr lang="en-GB" sz="1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Roboto Condensed" panose="02000000000000000000" pitchFamily="2" charset="0"/>
                        </a:rPr>
                        <a:t>2500</a:t>
                      </a:r>
                      <a:endParaRPr lang="en-GB" sz="1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Roboto Condensed" panose="02000000000000000000" pitchFamily="2" charset="0"/>
                        </a:rPr>
                        <a:t>Increased</a:t>
                      </a:r>
                      <a:endParaRPr lang="en-GB" sz="1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293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Roboto Condensed" panose="02000000000000000000" pitchFamily="2" charset="0"/>
                        </a:rPr>
                        <a:t>Minute ventilation (l/min</a:t>
                      </a:r>
                      <a:r>
                        <a:rPr lang="en-GB" sz="1100" dirty="0" smtClean="0">
                          <a:effectLst/>
                          <a:latin typeface="Roboto Condensed" panose="02000000000000000000" pitchFamily="2" charset="0"/>
                        </a:rPr>
                        <a:t>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Roboto Condensed" panose="02000000000000000000" pitchFamily="2" charset="0"/>
                        </a:rPr>
                        <a:t>6</a:t>
                      </a:r>
                      <a:endParaRPr lang="en-GB" sz="1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  <a:latin typeface="Roboto Condensed" panose="02000000000000000000" pitchFamily="2" charset="0"/>
                        </a:rPr>
                        <a:t>8.4</a:t>
                      </a:r>
                      <a:endParaRPr lang="en-GB" sz="1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Roboto Condensed" panose="02000000000000000000" pitchFamily="2" charset="0"/>
                        </a:rPr>
                        <a:t>2.4</a:t>
                      </a:r>
                      <a:endParaRPr lang="en-GB" sz="1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Roboto Condensed" panose="02000000000000000000" pitchFamily="2" charset="0"/>
                        </a:rPr>
                        <a:t>Increased</a:t>
                      </a:r>
                      <a:endParaRPr lang="en-GB" sz="1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1026" name="Picture 2" descr="Runner, Run, Running, Woman Runner, Athlete, Spo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302" y="5159290"/>
            <a:ext cx="1145105" cy="132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8628320"/>
              </p:ext>
            </p:extLst>
          </p:nvPr>
        </p:nvGraphicFramePr>
        <p:xfrm>
          <a:off x="629815" y="5245135"/>
          <a:ext cx="6952955" cy="14467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60321"/>
                <a:gridCol w="591890"/>
                <a:gridCol w="2242102"/>
                <a:gridCol w="936104"/>
                <a:gridCol w="922538"/>
              </a:tblGrid>
              <a:tr h="4069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Roboto Condensed" panose="02000000000000000000" pitchFamily="2" charset="0"/>
                        </a:rPr>
                        <a:t>Respiratory measurements</a:t>
                      </a:r>
                      <a:endParaRPr lang="en-GB" sz="1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Roboto Condensed" panose="02000000000000000000" pitchFamily="2" charset="0"/>
                        </a:rPr>
                        <a:t>At rest</a:t>
                      </a:r>
                      <a:endParaRPr lang="en-GB" sz="1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Roboto Condensed" panose="02000000000000000000" pitchFamily="2" charset="0"/>
                        </a:rPr>
                        <a:t>Typical value at </a:t>
                      </a:r>
                      <a:br>
                        <a:rPr lang="en-GB" sz="1100" dirty="0">
                          <a:effectLst/>
                          <a:latin typeface="Roboto Condensed" panose="02000000000000000000" pitchFamily="2" charset="0"/>
                        </a:rPr>
                      </a:br>
                      <a:r>
                        <a:rPr lang="en-GB" sz="1100" dirty="0">
                          <a:effectLst/>
                          <a:latin typeface="Roboto Condensed" panose="02000000000000000000" pitchFamily="2" charset="0"/>
                        </a:rPr>
                        <a:t>high-intensity exercise</a:t>
                      </a:r>
                      <a:endParaRPr lang="en-GB" sz="1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Roboto Condensed" panose="02000000000000000000" pitchFamily="2" charset="0"/>
                        </a:rPr>
                        <a:t>Difference</a:t>
                      </a:r>
                      <a:endParaRPr lang="en-GB" sz="1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Roboto Condensed" panose="02000000000000000000" pitchFamily="2" charset="0"/>
                        </a:rPr>
                        <a:t>Effect</a:t>
                      </a:r>
                      <a:endParaRPr lang="en-GB" sz="1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692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Roboto Condensed" panose="02000000000000000000" pitchFamily="2" charset="0"/>
                        </a:rPr>
                        <a:t>Breathing frequency (per minute)</a:t>
                      </a:r>
                      <a:endParaRPr lang="en-GB" sz="1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Roboto Condensed" panose="02000000000000000000" pitchFamily="2" charset="0"/>
                        </a:rPr>
                        <a:t>12</a:t>
                      </a:r>
                      <a:endParaRPr lang="en-GB" sz="1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Roboto Condensed" panose="02000000000000000000" pitchFamily="2" charset="0"/>
                        </a:rPr>
                        <a:t>40</a:t>
                      </a:r>
                      <a:endParaRPr lang="en-GB" sz="1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Roboto Condensed" panose="02000000000000000000" pitchFamily="2" charset="0"/>
                        </a:rPr>
                        <a:t>28</a:t>
                      </a:r>
                      <a:endParaRPr lang="en-GB" sz="1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  <a:latin typeface="Roboto Condensed" panose="02000000000000000000" pitchFamily="2" charset="0"/>
                        </a:rPr>
                        <a:t>Increased significantly</a:t>
                      </a:r>
                      <a:endParaRPr lang="en-GB" sz="1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223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Roboto Condensed" panose="02000000000000000000" pitchFamily="2" charset="0"/>
                        </a:rPr>
                        <a:t>Tidal volume (ml)</a:t>
                      </a:r>
                      <a:endParaRPr lang="en-GB" sz="1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  <a:latin typeface="Roboto Condensed" panose="02000000000000000000" pitchFamily="2" charset="0"/>
                        </a:rPr>
                        <a:t>500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Roboto Condensed" panose="02000000000000000000" pitchFamily="2" charset="0"/>
                        </a:rPr>
                        <a:t>~4500</a:t>
                      </a:r>
                      <a:endParaRPr lang="en-GB" sz="1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Roboto Condensed" panose="02000000000000000000" pitchFamily="2" charset="0"/>
                        </a:rPr>
                        <a:t>4000</a:t>
                      </a:r>
                      <a:endParaRPr lang="en-GB" sz="1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  <a:latin typeface="Roboto Condensed" panose="02000000000000000000" pitchFamily="2" charset="0"/>
                        </a:rPr>
                        <a:t>Increased significantly</a:t>
                      </a:r>
                      <a:endParaRPr lang="en-GB" sz="1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754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Roboto Condensed" panose="02000000000000000000" pitchFamily="2" charset="0"/>
                        </a:rPr>
                        <a:t>Minute ventilation (l/min)</a:t>
                      </a:r>
                      <a:endParaRPr lang="en-GB" sz="1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Roboto Condensed" panose="02000000000000000000" pitchFamily="2" charset="0"/>
                        </a:rPr>
                        <a:t>6</a:t>
                      </a:r>
                      <a:endParaRPr lang="en-GB" sz="1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  <a:latin typeface="Roboto Condensed" panose="02000000000000000000" pitchFamily="2" charset="0"/>
                        </a:rPr>
                        <a:t>~18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Roboto Condensed" panose="02000000000000000000" pitchFamily="2" charset="0"/>
                        </a:rPr>
                        <a:t>13</a:t>
                      </a:r>
                      <a:endParaRPr lang="en-GB" sz="1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  <a:latin typeface="Roboto Condensed" panose="02000000000000000000" pitchFamily="2" charset="0"/>
                        </a:rPr>
                        <a:t>Increased significantly</a:t>
                      </a:r>
                      <a:endParaRPr lang="en-GB" sz="1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16" name="Picture 15" descr="Running women silhouette"/>
          <p:cNvPicPr/>
          <p:nvPr/>
        </p:nvPicPr>
        <p:blipFill rotWithShape="1">
          <a:blip r:embed="rId5" cstate="print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9" t="16902" r="31786" b="16197"/>
          <a:stretch/>
        </p:blipFill>
        <p:spPr bwMode="auto">
          <a:xfrm>
            <a:off x="7374032" y="2234430"/>
            <a:ext cx="1361810" cy="20103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79512" y="4149080"/>
            <a:ext cx="8004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The breathing frequency, tidal volume and minute ventilation all increase from rest to exercise. However, the intensity of your work will determine how much they increase!</a:t>
            </a:r>
            <a:endParaRPr lang="en-GB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7500" y="2267580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prstClr val="black"/>
                </a:solidFill>
                <a:latin typeface="Roboto Condensed" panose="02000000000000000000" pitchFamily="2" charset="0"/>
              </a:rPr>
              <a:t>Moderate-intensity exercise such as </a:t>
            </a:r>
            <a:r>
              <a:rPr lang="en-GB" b="1" i="1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jogging:</a:t>
            </a:r>
            <a:endParaRPr lang="en-GB" b="1" i="1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9512" y="4859868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High-intensity exercise such as an 800 m race:</a:t>
            </a:r>
            <a:endParaRPr lang="en-GB" b="1" i="1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85956" y="3057571"/>
            <a:ext cx="288032" cy="27241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/>
            </a:lvl1pPr>
          </a:lstStyle>
          <a:p>
            <a:endParaRPr lang="en-GB" sz="1000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85956" y="3732649"/>
            <a:ext cx="288032" cy="27241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>
                <a:solidFill>
                  <a:prstClr val="black"/>
                </a:solidFill>
                <a:latin typeface="Roboto Condensed" panose="02000000000000000000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3640018" y="3047742"/>
            <a:ext cx="1512168" cy="27241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>
                <a:solidFill>
                  <a:prstClr val="black"/>
                </a:solidFill>
                <a:latin typeface="Roboto Condensed" panose="02000000000000000000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640018" y="3376979"/>
            <a:ext cx="1512168" cy="27241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>
                <a:solidFill>
                  <a:prstClr val="black"/>
                </a:solidFill>
                <a:latin typeface="Roboto Condensed" panose="02000000000000000000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3640018" y="3727454"/>
            <a:ext cx="1512168" cy="27241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>
                <a:solidFill>
                  <a:prstClr val="black"/>
                </a:solidFill>
                <a:latin typeface="Roboto Condensed" panose="02000000000000000000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5668324" y="3073670"/>
            <a:ext cx="432048" cy="27241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>
                <a:solidFill>
                  <a:prstClr val="black"/>
                </a:solidFill>
                <a:latin typeface="Roboto Condensed" panose="02000000000000000000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5668324" y="3403451"/>
            <a:ext cx="432048" cy="27241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>
                <a:solidFill>
                  <a:prstClr val="black"/>
                </a:solidFill>
                <a:latin typeface="Roboto Condensed" panose="02000000000000000000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5668324" y="3727454"/>
            <a:ext cx="432048" cy="27241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>
                <a:solidFill>
                  <a:prstClr val="black"/>
                </a:solidFill>
                <a:latin typeface="Roboto Condensed" panose="02000000000000000000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6382124" y="3047742"/>
            <a:ext cx="648072" cy="27241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>
                <a:solidFill>
                  <a:prstClr val="black"/>
                </a:solidFill>
                <a:latin typeface="Roboto Condensed" panose="02000000000000000000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6382124" y="3376979"/>
            <a:ext cx="648072" cy="27241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>
                <a:solidFill>
                  <a:prstClr val="black"/>
                </a:solidFill>
                <a:latin typeface="Roboto Condensed" panose="02000000000000000000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6382124" y="3727453"/>
            <a:ext cx="648072" cy="27241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>
                <a:solidFill>
                  <a:prstClr val="black"/>
                </a:solidFill>
                <a:latin typeface="Roboto Condensed" panose="02000000000000000000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3057933" y="5689525"/>
            <a:ext cx="288032" cy="27241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>
                <a:solidFill>
                  <a:prstClr val="black"/>
                </a:solidFill>
                <a:latin typeface="Roboto Condensed" panose="02000000000000000000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25" name="TextBox 24"/>
          <p:cNvSpPr txBox="1"/>
          <p:nvPr/>
        </p:nvSpPr>
        <p:spPr>
          <a:xfrm>
            <a:off x="3931478" y="6067374"/>
            <a:ext cx="1512168" cy="27241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>
                <a:solidFill>
                  <a:prstClr val="black"/>
                </a:solidFill>
                <a:latin typeface="Roboto Condensed" panose="02000000000000000000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26" name="TextBox 25"/>
          <p:cNvSpPr txBox="1"/>
          <p:nvPr/>
        </p:nvSpPr>
        <p:spPr>
          <a:xfrm>
            <a:off x="5974048" y="5706988"/>
            <a:ext cx="432048" cy="27241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>
                <a:solidFill>
                  <a:prstClr val="black"/>
                </a:solidFill>
                <a:latin typeface="Roboto Condensed" panose="02000000000000000000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27" name="TextBox 26"/>
          <p:cNvSpPr txBox="1"/>
          <p:nvPr/>
        </p:nvSpPr>
        <p:spPr>
          <a:xfrm>
            <a:off x="6716550" y="5684063"/>
            <a:ext cx="810000" cy="324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>
                <a:solidFill>
                  <a:prstClr val="black"/>
                </a:solidFill>
                <a:latin typeface="Roboto Condensed" panose="02000000000000000000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29" name="TextBox 28"/>
          <p:cNvSpPr txBox="1"/>
          <p:nvPr/>
        </p:nvSpPr>
        <p:spPr>
          <a:xfrm>
            <a:off x="3057933" y="6412381"/>
            <a:ext cx="288032" cy="27241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>
                <a:solidFill>
                  <a:prstClr val="black"/>
                </a:solidFill>
                <a:latin typeface="Roboto Condensed" panose="02000000000000000000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30" name="TextBox 29"/>
          <p:cNvSpPr txBox="1"/>
          <p:nvPr/>
        </p:nvSpPr>
        <p:spPr>
          <a:xfrm>
            <a:off x="3932176" y="6401066"/>
            <a:ext cx="1512168" cy="27241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>
                <a:solidFill>
                  <a:prstClr val="black"/>
                </a:solidFill>
                <a:latin typeface="Roboto Condensed" panose="02000000000000000000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31" name="TextBox 30"/>
          <p:cNvSpPr txBox="1"/>
          <p:nvPr/>
        </p:nvSpPr>
        <p:spPr>
          <a:xfrm>
            <a:off x="3931478" y="5706988"/>
            <a:ext cx="1512168" cy="27241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>
                <a:solidFill>
                  <a:prstClr val="black"/>
                </a:solidFill>
                <a:latin typeface="Roboto Condensed" panose="02000000000000000000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32" name="TextBox 31"/>
          <p:cNvSpPr txBox="1"/>
          <p:nvPr/>
        </p:nvSpPr>
        <p:spPr>
          <a:xfrm>
            <a:off x="5974048" y="6036597"/>
            <a:ext cx="432048" cy="27241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>
                <a:solidFill>
                  <a:prstClr val="black"/>
                </a:solidFill>
                <a:latin typeface="Roboto Condensed" panose="02000000000000000000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33" name="TextBox 32"/>
          <p:cNvSpPr txBox="1"/>
          <p:nvPr/>
        </p:nvSpPr>
        <p:spPr>
          <a:xfrm>
            <a:off x="5974048" y="6401065"/>
            <a:ext cx="432048" cy="27241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>
                <a:solidFill>
                  <a:prstClr val="black"/>
                </a:solidFill>
                <a:latin typeface="Roboto Condensed" panose="02000000000000000000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34" name="TextBox 33"/>
          <p:cNvSpPr txBox="1"/>
          <p:nvPr/>
        </p:nvSpPr>
        <p:spPr>
          <a:xfrm>
            <a:off x="6716550" y="6044103"/>
            <a:ext cx="810000" cy="324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>
                <a:solidFill>
                  <a:prstClr val="black"/>
                </a:solidFill>
                <a:latin typeface="Roboto Condensed" panose="02000000000000000000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35" name="TextBox 34"/>
          <p:cNvSpPr txBox="1"/>
          <p:nvPr/>
        </p:nvSpPr>
        <p:spPr>
          <a:xfrm>
            <a:off x="6716550" y="6396943"/>
            <a:ext cx="810000" cy="324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>
                <a:solidFill>
                  <a:prstClr val="black"/>
                </a:solidFill>
                <a:latin typeface="Roboto Condensed" panose="02000000000000000000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40" name="TextBox 39"/>
          <p:cNvSpPr txBox="1"/>
          <p:nvPr/>
        </p:nvSpPr>
        <p:spPr>
          <a:xfrm>
            <a:off x="179512" y="1244912"/>
            <a:ext cx="65827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In order to support different intensities of exercise, the breathing volumes will need to change. This will allow the required amount of oxygen to be delivered to the working muscle.</a:t>
            </a:r>
            <a:endParaRPr lang="en-GB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0" y="-20326"/>
            <a:ext cx="9144000" cy="1433102"/>
            <a:chOff x="0" y="-20326"/>
            <a:chExt cx="9144000" cy="1433102"/>
          </a:xfrm>
        </p:grpSpPr>
        <p:sp>
          <p:nvSpPr>
            <p:cNvPr id="42" name="Rectangle 41"/>
            <p:cNvSpPr/>
            <p:nvPr/>
          </p:nvSpPr>
          <p:spPr>
            <a:xfrm>
              <a:off x="0" y="-20326"/>
              <a:ext cx="9144000" cy="46396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oboto Condensed" panose="02000000000000000000" pitchFamily="2" charset="0"/>
              </a:endParaRPr>
            </a:p>
          </p:txBody>
        </p:sp>
        <p:sp>
          <p:nvSpPr>
            <p:cNvPr id="44" name="Title 1"/>
            <p:cNvSpPr txBox="1">
              <a:spLocks/>
            </p:cNvSpPr>
            <p:nvPr/>
          </p:nvSpPr>
          <p:spPr>
            <a:xfrm>
              <a:off x="107504" y="549500"/>
              <a:ext cx="8892988" cy="86327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en-GB" sz="4000" b="1" dirty="0" smtClean="0">
                  <a:solidFill>
                    <a:schemeClr val="tx1">
                      <a:alpha val="90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Effect of Different Intensities of Exercise</a:t>
              </a:r>
              <a:endParaRPr lang="en-GB" sz="4000" b="1" dirty="0">
                <a:solidFill>
                  <a:schemeClr val="tx1">
                    <a:alpha val="9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79512" y="-27384"/>
            <a:ext cx="822748" cy="561356"/>
            <a:chOff x="179512" y="-12676"/>
            <a:chExt cx="822748" cy="561356"/>
          </a:xfrm>
        </p:grpSpPr>
        <p:sp>
          <p:nvSpPr>
            <p:cNvPr id="46" name="TextBox 45">
              <a:hlinkClick r:id="" action="ppaction://noaction"/>
            </p:cNvPr>
            <p:cNvSpPr txBox="1"/>
            <p:nvPr/>
          </p:nvSpPr>
          <p:spPr>
            <a:xfrm>
              <a:off x="179512" y="-12676"/>
              <a:ext cx="822748" cy="561356"/>
            </a:xfrm>
            <a:prstGeom prst="rect">
              <a:avLst/>
            </a:prstGeom>
            <a:solidFill>
              <a:srgbClr val="4B716F"/>
            </a:solidFill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r"/>
              <a:endParaRPr lang="en-GB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haroni" pitchFamily="2" charset="-79"/>
              </a:endParaRPr>
            </a:p>
          </p:txBody>
        </p:sp>
        <p:sp>
          <p:nvSpPr>
            <p:cNvPr id="47" name="Title 1"/>
            <p:cNvSpPr txBox="1">
              <a:spLocks/>
            </p:cNvSpPr>
            <p:nvPr/>
          </p:nvSpPr>
          <p:spPr>
            <a:xfrm>
              <a:off x="179512" y="188640"/>
              <a:ext cx="822748" cy="35543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en-GB" sz="1800" dirty="0" smtClean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Learn</a:t>
              </a:r>
              <a:endParaRPr lang="en-GB" sz="18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endParaRPr>
            </a:p>
          </p:txBody>
        </p:sp>
      </p:grpSp>
      <p:sp>
        <p:nvSpPr>
          <p:cNvPr id="48" name="Title 1"/>
          <p:cNvSpPr txBox="1">
            <a:spLocks/>
          </p:cNvSpPr>
          <p:nvPr/>
        </p:nvSpPr>
        <p:spPr>
          <a:xfrm>
            <a:off x="4644008" y="44624"/>
            <a:ext cx="4356484" cy="4994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GB" sz="18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Respiratory System During Exercise</a:t>
            </a:r>
            <a:endParaRPr lang="en-GB" sz="18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941912" y="1399248"/>
            <a:ext cx="1872211" cy="868700"/>
            <a:chOff x="6941912" y="1399248"/>
            <a:chExt cx="1872211" cy="868700"/>
          </a:xfrm>
        </p:grpSpPr>
        <p:sp>
          <p:nvSpPr>
            <p:cNvPr id="38" name="TextBox 37"/>
            <p:cNvSpPr txBox="1"/>
            <p:nvPr/>
          </p:nvSpPr>
          <p:spPr>
            <a:xfrm>
              <a:off x="6941912" y="1399248"/>
              <a:ext cx="1872211" cy="374571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ctr">
                <a:defRPr sz="1100">
                  <a:latin typeface="Roboto Condensed" panose="02000000000000000000" pitchFamily="2" charset="0"/>
                </a:defRPr>
              </a:lvl1pPr>
            </a:lstStyle>
            <a:p>
              <a:r>
                <a:rPr lang="en-GB" dirty="0"/>
                <a:t>Click on each section of the table to reveal the answer</a:t>
              </a: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5798" y="1681364"/>
              <a:ext cx="372318" cy="586584"/>
            </a:xfrm>
            <a:prstGeom prst="rect">
              <a:avLst/>
            </a:prstGeom>
          </p:spPr>
        </p:pic>
      </p:grpSp>
      <p:sp>
        <p:nvSpPr>
          <p:cNvPr id="50" name="TextBox 49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Roboto Condensed" panose="02000000000000000000" pitchFamily="2" charset="0"/>
              </a:rPr>
              <a:t>© ZigZag </a:t>
            </a:r>
            <a:r>
              <a:rPr lang="en-GB" sz="900" dirty="0" smtClean="0">
                <a:latin typeface="Roboto Condensed" panose="02000000000000000000" pitchFamily="2" charset="0"/>
              </a:rPr>
              <a:t>Education, 2018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785956" y="3395110"/>
            <a:ext cx="288032" cy="27241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>
                <a:solidFill>
                  <a:prstClr val="black"/>
                </a:solidFill>
                <a:latin typeface="Roboto Condensed" panose="02000000000000000000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53" name="TextBox 52"/>
          <p:cNvSpPr txBox="1"/>
          <p:nvPr/>
        </p:nvSpPr>
        <p:spPr>
          <a:xfrm>
            <a:off x="3057933" y="6023986"/>
            <a:ext cx="288032" cy="27241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>
                <a:solidFill>
                  <a:prstClr val="black"/>
                </a:solidFill>
                <a:latin typeface="Roboto Condensed" panose="02000000000000000000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2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0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54453E-6 C 0.01111 -0.00116 0.00591 -0.00047 0.01563 -0.00162 C 0.01893 -0.00255 0.0224 -0.00324 0.02622 -0.0037 C 0.03004 -0.00417 0.03785 -0.00532 0.03785 -0.00509 C 0.04497 -0.0081 0.04705 -0.00764 0.05625 -0.00879 C 0.06962 -0.01018 0.0823 -0.01249 0.09618 -0.01296 C 0.16111 -0.01273 0.16823 -0.01296 0.21563 -0.01041 C 0.24983 -0.00648 0.23282 -0.00902 0.30782 -0.00879 C 0.36615 -0.0007 0.43039 -0.00648 0.49132 -0.00648 C 0.51476 -0.00347 0.53264 -0.00579 0.56216 -0.00602 C 0.57622 -0.00671 0.58421 -0.00717 0.59896 -0.00717 " pathEditMode="relative" rAng="0" ptsTypes="ffffffffffA">
                                      <p:cBhvr>
                                        <p:cTn id="79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48" y="-648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58709E-6 C 0.12708 -0.00069 0.06007 0.00116 0.1092 -0.00323 C 0.11875 -0.0067 0.13177 -0.0067 0.14271 -0.00694 C 0.1632 -0.00763 0.18368 -0.00809 0.20417 -0.00855 C 0.21511 -0.00925 0.22552 -0.01087 0.23663 -0.0111 C 0.28507 -0.01642 0.2467 -0.01272 0.35347 -0.01387 C 0.39809 -0.01966 0.45226 -0.01596 0.49809 -0.01549 C 0.50278 -0.01503 0.50608 -0.01364 0.51059 -0.01272 C 0.5158 -0.0104 0.52014 -0.00879 0.52674 -0.00809 C 0.53195 -0.00694 0.53733 -0.00624 0.54288 -0.00532 C 0.55174 -0.00208 0.5658 -0.0037 0.57483 -0.0037 " pathEditMode="relative" rAng="0" ptsTypes="ffffffffffA">
                                      <p:cBhvr>
                                        <p:cTn id="8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3" y="-925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20" grpId="0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4" grpId="0" animBg="1"/>
      <p:bldP spid="4" grpId="1" animBg="1"/>
      <p:bldP spid="5" grpId="0" animBg="1"/>
      <p:bldP spid="5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1" grpId="0" animBg="1"/>
      <p:bldP spid="21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40" grpId="0"/>
      <p:bldP spid="51" grpId="0" animBg="1"/>
      <p:bldP spid="51" grpId="1" animBg="1"/>
      <p:bldP spid="53" grpId="0" animBg="1"/>
      <p:bldP spid="5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-1" y="4951228"/>
            <a:ext cx="9191626" cy="1934158"/>
            <a:chOff x="-1" y="4951228"/>
            <a:chExt cx="9191626" cy="1934158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" t="63795" r="-399" b="22770"/>
            <a:stretch/>
          </p:blipFill>
          <p:spPr>
            <a:xfrm>
              <a:off x="0" y="5013176"/>
              <a:ext cx="9191625" cy="1872209"/>
            </a:xfrm>
            <a:prstGeom prst="rect">
              <a:avLst/>
            </a:prstGeom>
          </p:spPr>
        </p:pic>
        <p:sp>
          <p:nvSpPr>
            <p:cNvPr id="40" name="Rectangle 39"/>
            <p:cNvSpPr/>
            <p:nvPr/>
          </p:nvSpPr>
          <p:spPr>
            <a:xfrm rot="10800000" flipV="1">
              <a:off x="-1" y="4951228"/>
              <a:ext cx="9149810" cy="1934158"/>
            </a:xfrm>
            <a:prstGeom prst="rect">
              <a:avLst/>
            </a:prstGeom>
            <a:gradFill flip="none" rotWithShape="1">
              <a:gsLst>
                <a:gs pos="4000">
                  <a:schemeClr val="accent5">
                    <a:lumMod val="0"/>
                    <a:lumOff val="10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oboto Condensed" panose="02000000000000000000" pitchFamily="2" charset="0"/>
              </a:endParaRPr>
            </a:p>
          </p:txBody>
        </p:sp>
      </p:grpSp>
      <p:pic>
        <p:nvPicPr>
          <p:cNvPr id="6" name="Picture 5" descr="Sternocleidomastoideu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34423"/>
            <a:ext cx="1606977" cy="1579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https://upload.wikimedia.org/wikipedia/commons/9/95/Rectus_abdominis.png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230966"/>
            <a:ext cx="1944216" cy="1783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Image result for pectoralis minor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419" y="2132738"/>
            <a:ext cx="1881386" cy="188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internal intercostals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EF6C6"/>
              </a:clrFrom>
              <a:clrTo>
                <a:srgbClr val="FEF6C6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64331"/>
            <a:ext cx="1749794" cy="174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5" y="1412776"/>
            <a:ext cx="70567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You have already learnt that the diaphragm and external intercostals are responsible for breathing at rest. However, during exercise, the following muscles also play a role:</a:t>
            </a:r>
            <a:endParaRPr lang="en-GB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23354" y="1101924"/>
            <a:ext cx="1432971" cy="74914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100">
                <a:latin typeface="Roboto Condensed" panose="02000000000000000000" pitchFamily="2" charset="0"/>
              </a:defRPr>
            </a:lvl1pPr>
          </a:lstStyle>
          <a:p>
            <a:r>
              <a:rPr lang="en-GB" dirty="0"/>
              <a:t>Click on the muscles to reveal their role in breathing during exercise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5576" y="4899181"/>
            <a:ext cx="1656184" cy="1328023"/>
          </a:xfrm>
          <a:prstGeom prst="round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Sternocleidomastoid</a:t>
            </a:r>
          </a:p>
          <a:p>
            <a:endParaRPr lang="en-GB" sz="1200" b="1" dirty="0">
              <a:solidFill>
                <a:prstClr val="black"/>
              </a:solidFill>
              <a:latin typeface="Roboto Condensed" panose="02000000000000000000" pitchFamily="2" charset="0"/>
            </a:endParaRPr>
          </a:p>
          <a:p>
            <a:pPr algn="ctr"/>
            <a:r>
              <a:rPr lang="en-GB" sz="1200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Further increases the thoracic cavity by lifting the sternum and ribcage</a:t>
            </a:r>
            <a:endParaRPr lang="en-GB" sz="1200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92419" y="4899181"/>
            <a:ext cx="1656184" cy="1328023"/>
          </a:xfrm>
          <a:prstGeom prst="round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Pectoralis minor</a:t>
            </a:r>
          </a:p>
          <a:p>
            <a:pPr algn="ctr"/>
            <a:endParaRPr lang="en-GB" sz="1200" b="1" dirty="0">
              <a:solidFill>
                <a:prstClr val="black"/>
              </a:solidFill>
              <a:latin typeface="Roboto Condensed" panose="02000000000000000000" pitchFamily="2" charset="0"/>
            </a:endParaRPr>
          </a:p>
          <a:p>
            <a:pPr algn="ctr"/>
            <a:r>
              <a:rPr lang="en-GB" sz="1200" dirty="0">
                <a:solidFill>
                  <a:prstClr val="black"/>
                </a:solidFill>
                <a:latin typeface="Roboto Condensed" panose="02000000000000000000" pitchFamily="2" charset="0"/>
              </a:rPr>
              <a:t>Further increases the thoracic cavity by lifting the sternum and </a:t>
            </a:r>
            <a:r>
              <a:rPr lang="en-GB" sz="1200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ribcage</a:t>
            </a:r>
            <a:endParaRPr lang="en-GB" sz="1200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72000" y="4899181"/>
            <a:ext cx="1749794" cy="1736646"/>
          </a:xfrm>
          <a:prstGeom prst="round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Internal intercostals</a:t>
            </a:r>
          </a:p>
          <a:p>
            <a:pPr algn="ctr"/>
            <a:endParaRPr lang="en-GB" sz="1200" b="1" dirty="0">
              <a:solidFill>
                <a:prstClr val="black"/>
              </a:solidFill>
              <a:latin typeface="Roboto Condensed" panose="02000000000000000000" pitchFamily="2" charset="0"/>
            </a:endParaRPr>
          </a:p>
          <a:p>
            <a:pPr algn="ctr"/>
            <a:r>
              <a:rPr lang="en-GB" sz="1200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Become activated during exercise to pull the ribs downwards and inwards more forcefully to force air out of the lungs</a:t>
            </a:r>
            <a:endParaRPr lang="en-GB" sz="1200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16216" y="4899181"/>
            <a:ext cx="1800200" cy="1736646"/>
          </a:xfrm>
          <a:prstGeom prst="round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Rectus abdominis</a:t>
            </a:r>
          </a:p>
          <a:p>
            <a:pPr algn="ctr"/>
            <a:endParaRPr lang="en-GB" sz="1200" b="1" dirty="0">
              <a:solidFill>
                <a:prstClr val="black"/>
              </a:solidFill>
              <a:latin typeface="Roboto Condensed" panose="02000000000000000000" pitchFamily="2" charset="0"/>
            </a:endParaRPr>
          </a:p>
          <a:p>
            <a:pPr algn="ctr"/>
            <a:r>
              <a:rPr lang="en-GB" sz="1200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Aids expiration by contracting and increasing the intra-abdominal pressure and forcing the diaphragm into a dome shape</a:t>
            </a:r>
            <a:endParaRPr lang="en-GB" sz="1200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7084" y="4232612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i="1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Increase inspiration</a:t>
            </a:r>
            <a:endParaRPr lang="en-GB" b="1" i="1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95208" y="4232612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i="1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Increase expiration</a:t>
            </a:r>
            <a:endParaRPr lang="en-GB" b="1" i="1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sp>
        <p:nvSpPr>
          <p:cNvPr id="11" name="Down Arrow 10"/>
          <p:cNvSpPr/>
          <p:nvPr/>
        </p:nvSpPr>
        <p:spPr>
          <a:xfrm rot="1994046">
            <a:off x="1887888" y="4573664"/>
            <a:ext cx="274842" cy="272486"/>
          </a:xfrm>
          <a:prstGeom prst="downArrow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Roboto Condensed" panose="02000000000000000000" pitchFamily="2" charset="0"/>
            </a:endParaRPr>
          </a:p>
        </p:txBody>
      </p:sp>
      <p:sp>
        <p:nvSpPr>
          <p:cNvPr id="22" name="Down Arrow 21"/>
          <p:cNvSpPr/>
          <p:nvPr/>
        </p:nvSpPr>
        <p:spPr>
          <a:xfrm rot="19484411">
            <a:off x="2630873" y="4572358"/>
            <a:ext cx="274842" cy="272486"/>
          </a:xfrm>
          <a:prstGeom prst="downArrow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Roboto Condensed" panose="02000000000000000000" pitchFamily="2" charset="0"/>
            </a:endParaRPr>
          </a:p>
        </p:txBody>
      </p:sp>
      <p:sp>
        <p:nvSpPr>
          <p:cNvPr id="23" name="Down Arrow 22"/>
          <p:cNvSpPr/>
          <p:nvPr/>
        </p:nvSpPr>
        <p:spPr>
          <a:xfrm rot="2263293">
            <a:off x="5882424" y="4571093"/>
            <a:ext cx="274842" cy="272486"/>
          </a:xfrm>
          <a:prstGeom prst="downArrow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Roboto Condensed" panose="02000000000000000000" pitchFamily="2" charset="0"/>
            </a:endParaRPr>
          </a:p>
        </p:txBody>
      </p:sp>
      <p:sp>
        <p:nvSpPr>
          <p:cNvPr id="24" name="Down Arrow 23"/>
          <p:cNvSpPr/>
          <p:nvPr/>
        </p:nvSpPr>
        <p:spPr>
          <a:xfrm rot="18777016">
            <a:off x="6786875" y="4571092"/>
            <a:ext cx="274842" cy="272486"/>
          </a:xfrm>
          <a:prstGeom prst="downArrow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Roboto Condensed" panose="02000000000000000000" pitchFamily="2" charset="0"/>
            </a:endParaRPr>
          </a:p>
        </p:txBody>
      </p:sp>
      <p:pic>
        <p:nvPicPr>
          <p:cNvPr id="25" name="Picture 4" descr="Image result for internal intercostals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ECDDAF"/>
              </a:clrFrom>
              <a:clrTo>
                <a:srgbClr val="ECDDA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0" t="20867" r="22938" b="9118"/>
          <a:stretch/>
        </p:blipFill>
        <p:spPr bwMode="auto">
          <a:xfrm>
            <a:off x="4988266" y="2629450"/>
            <a:ext cx="932155" cy="122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0" y="-20326"/>
            <a:ext cx="9144000" cy="1433102"/>
            <a:chOff x="0" y="-20326"/>
            <a:chExt cx="9144000" cy="1433102"/>
          </a:xfrm>
        </p:grpSpPr>
        <p:sp>
          <p:nvSpPr>
            <p:cNvPr id="27" name="Rectangle 26"/>
            <p:cNvSpPr/>
            <p:nvPr/>
          </p:nvSpPr>
          <p:spPr>
            <a:xfrm>
              <a:off x="0" y="-20326"/>
              <a:ext cx="9144000" cy="46396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oboto Condensed" panose="02000000000000000000" pitchFamily="2" charset="0"/>
              </a:endParaRPr>
            </a:p>
          </p:txBody>
        </p:sp>
        <p:sp>
          <p:nvSpPr>
            <p:cNvPr id="28" name="Title 1"/>
            <p:cNvSpPr txBox="1">
              <a:spLocks/>
            </p:cNvSpPr>
            <p:nvPr/>
          </p:nvSpPr>
          <p:spPr>
            <a:xfrm>
              <a:off x="107504" y="549500"/>
              <a:ext cx="8892988" cy="86327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en-GB" sz="5400" b="1" dirty="0" smtClean="0">
                  <a:solidFill>
                    <a:schemeClr val="tx1">
                      <a:alpha val="90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Mechanics of Breathing</a:t>
              </a:r>
              <a:endParaRPr lang="en-GB" sz="5400" b="1" dirty="0">
                <a:solidFill>
                  <a:schemeClr val="tx1">
                    <a:alpha val="9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79512" y="-27384"/>
            <a:ext cx="822748" cy="561356"/>
            <a:chOff x="179512" y="-12676"/>
            <a:chExt cx="822748" cy="561356"/>
          </a:xfrm>
        </p:grpSpPr>
        <p:sp>
          <p:nvSpPr>
            <p:cNvPr id="30" name="TextBox 29">
              <a:hlinkClick r:id="" action="ppaction://noaction"/>
            </p:cNvPr>
            <p:cNvSpPr txBox="1"/>
            <p:nvPr/>
          </p:nvSpPr>
          <p:spPr>
            <a:xfrm>
              <a:off x="179512" y="-12676"/>
              <a:ext cx="822748" cy="561356"/>
            </a:xfrm>
            <a:prstGeom prst="rect">
              <a:avLst/>
            </a:prstGeom>
            <a:solidFill>
              <a:srgbClr val="4B716F"/>
            </a:solidFill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r"/>
              <a:endParaRPr lang="en-GB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haroni" pitchFamily="2" charset="-79"/>
              </a:endParaRPr>
            </a:p>
          </p:txBody>
        </p:sp>
        <p:sp>
          <p:nvSpPr>
            <p:cNvPr id="31" name="Title 1"/>
            <p:cNvSpPr txBox="1">
              <a:spLocks/>
            </p:cNvSpPr>
            <p:nvPr/>
          </p:nvSpPr>
          <p:spPr>
            <a:xfrm>
              <a:off x="179512" y="188640"/>
              <a:ext cx="822748" cy="35543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en-GB" sz="1800" dirty="0" smtClean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Learn</a:t>
              </a:r>
              <a:endParaRPr lang="en-GB" sz="18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endParaRPr>
            </a:p>
          </p:txBody>
        </p:sp>
      </p:grpSp>
      <p:sp>
        <p:nvSpPr>
          <p:cNvPr id="32" name="Title 1"/>
          <p:cNvSpPr txBox="1">
            <a:spLocks/>
          </p:cNvSpPr>
          <p:nvPr/>
        </p:nvSpPr>
        <p:spPr>
          <a:xfrm>
            <a:off x="4644008" y="44624"/>
            <a:ext cx="4356484" cy="4994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GB" sz="18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Respiratory System During Exercise</a:t>
            </a:r>
            <a:endParaRPr lang="en-GB" sz="18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007" y="1696601"/>
            <a:ext cx="372318" cy="586584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Roboto Condensed" panose="02000000000000000000" pitchFamily="2" charset="0"/>
              </a:rPr>
              <a:t>© ZigZag </a:t>
            </a:r>
            <a:r>
              <a:rPr lang="en-GB" sz="900" dirty="0" smtClean="0">
                <a:latin typeface="Roboto Condensed" panose="02000000000000000000" pitchFamily="2" charset="0"/>
              </a:rPr>
              <a:t>Education, 2018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327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6" grpId="0" animBg="1"/>
      <p:bldP spid="17" grpId="0" animBg="1"/>
      <p:bldP spid="18" grpId="0" animBg="1"/>
      <p:bldP spid="10" grpId="0"/>
      <p:bldP spid="20" grpId="0"/>
      <p:bldP spid="11" grpId="0" animBg="1"/>
      <p:bldP spid="22" grpId="0" animBg="1"/>
      <p:bldP spid="23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1" y="4951228"/>
            <a:ext cx="9191626" cy="1934158"/>
            <a:chOff x="-1" y="4951228"/>
            <a:chExt cx="9191626" cy="1934158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" t="63795" r="-399" b="22770"/>
            <a:stretch/>
          </p:blipFill>
          <p:spPr>
            <a:xfrm>
              <a:off x="0" y="5013176"/>
              <a:ext cx="9191625" cy="1872209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 rot="10800000" flipV="1">
              <a:off x="-1" y="4951228"/>
              <a:ext cx="9149810" cy="1934158"/>
            </a:xfrm>
            <a:prstGeom prst="rect">
              <a:avLst/>
            </a:prstGeom>
            <a:gradFill flip="none" rotWithShape="1">
              <a:gsLst>
                <a:gs pos="4000">
                  <a:schemeClr val="accent5">
                    <a:lumMod val="0"/>
                    <a:lumOff val="10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oboto Condensed" panose="02000000000000000000" pitchFamily="2" charset="0"/>
              </a:endParaRPr>
            </a:p>
          </p:txBody>
        </p:sp>
      </p:grpSp>
      <p:sp>
        <p:nvSpPr>
          <p:cNvPr id="6" name="Text Box 337"/>
          <p:cNvSpPr txBox="1"/>
          <p:nvPr/>
        </p:nvSpPr>
        <p:spPr>
          <a:xfrm>
            <a:off x="2663668" y="3385939"/>
            <a:ext cx="1143000" cy="61912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000" b="1" dirty="0">
                <a:solidFill>
                  <a:prstClr val="black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/>
              </a:rPr>
              <a:t>Medulla Oblongata</a:t>
            </a:r>
            <a:endParaRPr lang="en-GB" sz="1100" dirty="0">
              <a:solidFill>
                <a:prstClr val="black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Times New Roman"/>
            </a:endParaRPr>
          </a:p>
        </p:txBody>
      </p:sp>
      <p:sp>
        <p:nvSpPr>
          <p:cNvPr id="7" name="Text Box 341"/>
          <p:cNvSpPr txBox="1"/>
          <p:nvPr/>
        </p:nvSpPr>
        <p:spPr>
          <a:xfrm>
            <a:off x="3941877" y="3443090"/>
            <a:ext cx="581025" cy="43814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000" b="1" dirty="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/>
              </a:rPr>
              <a:t>ECC</a:t>
            </a:r>
            <a:endParaRPr lang="en-GB" sz="1100" b="1" dirty="0">
              <a:solidFill>
                <a:prstClr val="black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Times New Roman"/>
            </a:endParaRPr>
          </a:p>
        </p:txBody>
      </p:sp>
      <p:sp>
        <p:nvSpPr>
          <p:cNvPr id="8" name="Text Box 351"/>
          <p:cNvSpPr txBox="1"/>
          <p:nvPr/>
        </p:nvSpPr>
        <p:spPr>
          <a:xfrm>
            <a:off x="1899576" y="3443090"/>
            <a:ext cx="581025" cy="43815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000" b="1" dirty="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/>
              </a:rPr>
              <a:t>ICC</a:t>
            </a:r>
            <a:endParaRPr lang="en-GB" sz="1100" b="1" dirty="0">
              <a:solidFill>
                <a:prstClr val="black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Times New Roman"/>
            </a:endParaRPr>
          </a:p>
        </p:txBody>
      </p:sp>
      <p:sp>
        <p:nvSpPr>
          <p:cNvPr id="9" name="Text Box 3084"/>
          <p:cNvSpPr txBox="1"/>
          <p:nvPr/>
        </p:nvSpPr>
        <p:spPr>
          <a:xfrm>
            <a:off x="4823519" y="3466931"/>
            <a:ext cx="1427216" cy="47145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000" b="1" dirty="0" smtClean="0">
                <a:solidFill>
                  <a:prstClr val="black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/>
              </a:rPr>
              <a:t>Baroreceptors (stretch receptors)</a:t>
            </a:r>
            <a:endParaRPr lang="en-GB" sz="1100" dirty="0">
              <a:solidFill>
                <a:prstClr val="black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Times New Roman"/>
            </a:endParaRPr>
          </a:p>
        </p:txBody>
      </p:sp>
      <p:sp>
        <p:nvSpPr>
          <p:cNvPr id="13" name="Text Box 471"/>
          <p:cNvSpPr txBox="1"/>
          <p:nvPr/>
        </p:nvSpPr>
        <p:spPr>
          <a:xfrm>
            <a:off x="2604195" y="4671814"/>
            <a:ext cx="1295400" cy="285750"/>
          </a:xfrm>
          <a:prstGeom prst="roundRect">
            <a:avLst/>
          </a:prstGeom>
          <a:solidFill>
            <a:schemeClr val="bg1"/>
          </a:solidFill>
          <a:ln w="1270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000" b="1" dirty="0">
                <a:solidFill>
                  <a:prstClr val="black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/>
              </a:rPr>
              <a:t>Expiration</a:t>
            </a:r>
            <a:endParaRPr lang="en-GB" sz="1100" dirty="0">
              <a:solidFill>
                <a:prstClr val="black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Times New Roman"/>
            </a:endParaRPr>
          </a:p>
        </p:txBody>
      </p:sp>
      <p:sp>
        <p:nvSpPr>
          <p:cNvPr id="14" name="Bent Arrow 13"/>
          <p:cNvSpPr/>
          <p:nvPr/>
        </p:nvSpPr>
        <p:spPr>
          <a:xfrm flipV="1">
            <a:off x="2127945" y="3881239"/>
            <a:ext cx="457200" cy="609600"/>
          </a:xfrm>
          <a:prstGeom prst="bentArrow">
            <a:avLst/>
          </a:prstGeom>
          <a:ln w="952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dirty="0">
              <a:solidFill>
                <a:prstClr val="white"/>
              </a:solidFill>
              <a:latin typeface="Roboto Condensed" panose="02000000000000000000" pitchFamily="2" charset="0"/>
            </a:endParaRPr>
          </a:p>
        </p:txBody>
      </p:sp>
      <p:sp>
        <p:nvSpPr>
          <p:cNvPr id="15" name="Bent Arrow 14"/>
          <p:cNvSpPr/>
          <p:nvPr/>
        </p:nvSpPr>
        <p:spPr>
          <a:xfrm flipH="1" flipV="1">
            <a:off x="3899595" y="3881238"/>
            <a:ext cx="381000" cy="981075"/>
          </a:xfrm>
          <a:prstGeom prst="bentArrow">
            <a:avLst/>
          </a:prstGeom>
          <a:ln w="952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dirty="0">
              <a:solidFill>
                <a:prstClr val="white"/>
              </a:solidFill>
              <a:latin typeface="Roboto Condensed" panose="02000000000000000000" pitchFamily="2" charset="0"/>
            </a:endParaRPr>
          </a:p>
        </p:txBody>
      </p:sp>
      <p:sp>
        <p:nvSpPr>
          <p:cNvPr id="16" name="Bent Arrow 15"/>
          <p:cNvSpPr/>
          <p:nvPr/>
        </p:nvSpPr>
        <p:spPr>
          <a:xfrm rot="16200000" flipV="1">
            <a:off x="4241157" y="3576239"/>
            <a:ext cx="496838" cy="1218062"/>
          </a:xfrm>
          <a:prstGeom prst="bentArrow">
            <a:avLst/>
          </a:prstGeom>
          <a:solidFill>
            <a:schemeClr val="bg1">
              <a:lumMod val="75000"/>
            </a:schemeClr>
          </a:solidFill>
          <a:ln w="9525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dirty="0">
              <a:solidFill>
                <a:prstClr val="white"/>
              </a:solidFill>
              <a:latin typeface="Roboto Condensed" panose="02000000000000000000" pitchFamily="2" charset="0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1546920" y="3443089"/>
            <a:ext cx="285750" cy="17145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dirty="0">
              <a:solidFill>
                <a:prstClr val="white"/>
              </a:solidFill>
              <a:latin typeface="Roboto Condensed" panose="02000000000000000000" pitchFamily="2" charset="0"/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1546920" y="3766939"/>
            <a:ext cx="285750" cy="17145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dirty="0">
              <a:solidFill>
                <a:prstClr val="white"/>
              </a:solidFill>
              <a:latin typeface="Roboto Condensed" panose="02000000000000000000" pitchFamily="2" charset="0"/>
            </a:endParaRPr>
          </a:p>
        </p:txBody>
      </p:sp>
      <p:sp>
        <p:nvSpPr>
          <p:cNvPr id="19" name="Right Arrow 18"/>
          <p:cNvSpPr/>
          <p:nvPr/>
        </p:nvSpPr>
        <p:spPr>
          <a:xfrm rot="10800000">
            <a:off x="4537770" y="3579459"/>
            <a:ext cx="285750" cy="171450"/>
          </a:xfrm>
          <a:prstGeom prst="rightArrow">
            <a:avLst/>
          </a:prstGeom>
          <a:ln w="952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dirty="0">
              <a:solidFill>
                <a:prstClr val="white"/>
              </a:solidFill>
              <a:latin typeface="Roboto Condensed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5678" y="5045914"/>
            <a:ext cx="3816544" cy="1384995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Chemical control</a:t>
            </a:r>
          </a:p>
          <a:p>
            <a:endParaRPr lang="en-GB" sz="1400" dirty="0" smtClean="0">
              <a:solidFill>
                <a:prstClr val="black"/>
              </a:solidFill>
              <a:latin typeface="Roboto Condensed" panose="02000000000000000000" pitchFamily="2" charset="0"/>
            </a:endParaRPr>
          </a:p>
          <a:p>
            <a:r>
              <a:rPr lang="en-GB" sz="1400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Chemoreceptors detect changes in blood pH in the aorta and medulla oblongata. They stimulate the inspiratory control centre to increase inspiration when carbon dioxide levels increase.</a:t>
            </a:r>
            <a:endParaRPr lang="en-GB" sz="1400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932040" y="4421038"/>
            <a:ext cx="3788076" cy="10464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prstClr val="black"/>
                </a:solidFill>
                <a:latin typeface="Roboto Condensed" panose="02000000000000000000" pitchFamily="2" charset="0"/>
              </a:rPr>
              <a:t>Neural control</a:t>
            </a:r>
          </a:p>
          <a:p>
            <a:endParaRPr lang="en-GB" sz="1000" dirty="0" smtClean="0">
              <a:solidFill>
                <a:prstClr val="black"/>
              </a:solidFill>
              <a:latin typeface="Roboto Condensed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b="1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Proprioceptors</a:t>
            </a:r>
            <a:r>
              <a:rPr lang="en-GB" sz="1200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 detect changes in joint movement and stimulate the inspiratory control centre to increase inspiration when moving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7504" y="1414517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Our breathing frequency increases as we exercise, to be able to increase minute ventilation. This is regulated by chemical and neural factors… let’s take a look!</a:t>
            </a:r>
            <a:endParaRPr lang="en-GB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sp>
        <p:nvSpPr>
          <p:cNvPr id="23" name="Right Arrow 22"/>
          <p:cNvSpPr/>
          <p:nvPr/>
        </p:nvSpPr>
        <p:spPr>
          <a:xfrm rot="20176594">
            <a:off x="1524504" y="4063694"/>
            <a:ext cx="285750" cy="17145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dirty="0">
              <a:solidFill>
                <a:prstClr val="white"/>
              </a:solidFill>
              <a:latin typeface="Roboto Condensed" panose="020000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13466" y="2143564"/>
            <a:ext cx="2758855" cy="11233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Medulla oblongata</a:t>
            </a:r>
          </a:p>
          <a:p>
            <a:pPr algn="ctr"/>
            <a:endParaRPr lang="en-GB" sz="900" dirty="0" smtClean="0">
              <a:solidFill>
                <a:prstClr val="black"/>
              </a:solidFill>
              <a:latin typeface="Roboto Condensed" panose="02000000000000000000" pitchFamily="2" charset="0"/>
            </a:endParaRPr>
          </a:p>
          <a:p>
            <a:pPr algn="ctr"/>
            <a:r>
              <a:rPr lang="en-GB" sz="1400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This is the section of the brain which contains the respiratory control centre</a:t>
            </a:r>
            <a:endParaRPr lang="en-GB" sz="1400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47357" y="2132856"/>
            <a:ext cx="1969365" cy="112338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Inspiratory Control Centre</a:t>
            </a:r>
          </a:p>
          <a:p>
            <a:endParaRPr lang="en-GB" sz="900" dirty="0">
              <a:solidFill>
                <a:prstClr val="black"/>
              </a:solidFill>
              <a:latin typeface="Roboto Condensed" panose="02000000000000000000" pitchFamily="2" charset="0"/>
            </a:endParaRPr>
          </a:p>
          <a:p>
            <a:pPr algn="ctr"/>
            <a:r>
              <a:rPr lang="en-GB" sz="1400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Controls the rate and depth of inspiration</a:t>
            </a:r>
            <a:endParaRPr lang="en-GB" sz="1400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300192" y="2132857"/>
            <a:ext cx="2167707" cy="9079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Expiratory Control Centre</a:t>
            </a:r>
          </a:p>
          <a:p>
            <a:endParaRPr lang="en-GB" sz="900" dirty="0">
              <a:solidFill>
                <a:prstClr val="black"/>
              </a:solidFill>
              <a:latin typeface="Roboto Condensed" panose="02000000000000000000" pitchFamily="2" charset="0"/>
            </a:endParaRPr>
          </a:p>
          <a:p>
            <a:pPr algn="ctr"/>
            <a:r>
              <a:rPr lang="en-GB" sz="1400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Controls the rate and depth of expiration</a:t>
            </a:r>
            <a:endParaRPr lang="en-GB" sz="1400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932040" y="5415634"/>
            <a:ext cx="3788076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b="1" dirty="0">
                <a:solidFill>
                  <a:prstClr val="black"/>
                </a:solidFill>
                <a:latin typeface="Roboto Condensed" panose="02000000000000000000" pitchFamily="2" charset="0"/>
              </a:rPr>
              <a:t>Thermoreceptors</a:t>
            </a:r>
            <a:r>
              <a:rPr lang="en-GB" sz="1200" dirty="0">
                <a:solidFill>
                  <a:prstClr val="black"/>
                </a:solidFill>
                <a:latin typeface="Roboto Condensed" panose="02000000000000000000" pitchFamily="2" charset="0"/>
              </a:rPr>
              <a:t> detect changes in temperature which occur during exercise and increase the respiratory </a:t>
            </a:r>
            <a:r>
              <a:rPr lang="en-GB" sz="1200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rate</a:t>
            </a:r>
            <a:endParaRPr lang="en-GB" sz="1200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932040" y="5825857"/>
            <a:ext cx="3788076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b="1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Baroreceptors (</a:t>
            </a:r>
            <a:r>
              <a:rPr lang="en-GB" sz="1200" b="1" dirty="0">
                <a:solidFill>
                  <a:prstClr val="black"/>
                </a:solidFill>
                <a:latin typeface="Roboto Condensed" panose="02000000000000000000" pitchFamily="2" charset="0"/>
              </a:rPr>
              <a:t>s</a:t>
            </a:r>
            <a:r>
              <a:rPr lang="en-GB" sz="1200" b="1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tretch receptors) </a:t>
            </a:r>
            <a:r>
              <a:rPr lang="en-GB" sz="1200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detect </a:t>
            </a:r>
            <a:r>
              <a:rPr lang="en-GB" sz="1200" dirty="0">
                <a:solidFill>
                  <a:prstClr val="black"/>
                </a:solidFill>
                <a:latin typeface="Roboto Condensed" panose="02000000000000000000" pitchFamily="2" charset="0"/>
              </a:rPr>
              <a:t>the stretch of the lungs which accompanies exercise and stimulates the expiratory control centre to increase expiration 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0" y="-20326"/>
            <a:ext cx="9144000" cy="1433102"/>
            <a:chOff x="0" y="-20326"/>
            <a:chExt cx="9144000" cy="1433102"/>
          </a:xfrm>
        </p:grpSpPr>
        <p:sp>
          <p:nvSpPr>
            <p:cNvPr id="30" name="Rectangle 29"/>
            <p:cNvSpPr/>
            <p:nvPr/>
          </p:nvSpPr>
          <p:spPr>
            <a:xfrm>
              <a:off x="0" y="-20326"/>
              <a:ext cx="9144000" cy="46396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oboto Condensed" panose="02000000000000000000" pitchFamily="2" charset="0"/>
              </a:endParaRPr>
            </a:p>
          </p:txBody>
        </p:sp>
        <p:sp>
          <p:nvSpPr>
            <p:cNvPr id="31" name="Title 1"/>
            <p:cNvSpPr txBox="1">
              <a:spLocks/>
            </p:cNvSpPr>
            <p:nvPr/>
          </p:nvSpPr>
          <p:spPr>
            <a:xfrm>
              <a:off x="107504" y="549500"/>
              <a:ext cx="8892988" cy="86327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en-GB" sz="5400" b="1" dirty="0" smtClean="0">
                  <a:solidFill>
                    <a:schemeClr val="tx1">
                      <a:alpha val="90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Regulation of Breathing</a:t>
              </a:r>
              <a:endParaRPr lang="en-GB" sz="5400" b="1" dirty="0">
                <a:solidFill>
                  <a:schemeClr val="tx1">
                    <a:alpha val="9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79512" y="-27384"/>
            <a:ext cx="822748" cy="561356"/>
            <a:chOff x="179512" y="-12676"/>
            <a:chExt cx="822748" cy="561356"/>
          </a:xfrm>
        </p:grpSpPr>
        <p:sp>
          <p:nvSpPr>
            <p:cNvPr id="33" name="TextBox 32">
              <a:hlinkClick r:id="" action="ppaction://noaction"/>
            </p:cNvPr>
            <p:cNvSpPr txBox="1"/>
            <p:nvPr/>
          </p:nvSpPr>
          <p:spPr>
            <a:xfrm>
              <a:off x="179512" y="-12676"/>
              <a:ext cx="822748" cy="561356"/>
            </a:xfrm>
            <a:prstGeom prst="rect">
              <a:avLst/>
            </a:prstGeom>
            <a:solidFill>
              <a:srgbClr val="4B716F"/>
            </a:solidFill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r"/>
              <a:endParaRPr lang="en-GB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haroni" pitchFamily="2" charset="-79"/>
              </a:endParaRPr>
            </a:p>
          </p:txBody>
        </p:sp>
        <p:sp>
          <p:nvSpPr>
            <p:cNvPr id="34" name="Title 1"/>
            <p:cNvSpPr txBox="1">
              <a:spLocks/>
            </p:cNvSpPr>
            <p:nvPr/>
          </p:nvSpPr>
          <p:spPr>
            <a:xfrm>
              <a:off x="179512" y="188640"/>
              <a:ext cx="822748" cy="35543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en-GB" sz="1800" dirty="0" smtClean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Learn</a:t>
              </a:r>
              <a:endParaRPr lang="en-GB" sz="18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endParaRPr>
            </a:p>
          </p:txBody>
        </p:sp>
      </p:grpSp>
      <p:sp>
        <p:nvSpPr>
          <p:cNvPr id="35" name="Title 1"/>
          <p:cNvSpPr txBox="1">
            <a:spLocks/>
          </p:cNvSpPr>
          <p:nvPr/>
        </p:nvSpPr>
        <p:spPr>
          <a:xfrm>
            <a:off x="4644008" y="44624"/>
            <a:ext cx="4356484" cy="4994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GB" sz="18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Respiratory System During Exercise</a:t>
            </a:r>
            <a:endParaRPr lang="en-GB" sz="18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Roboto Condensed" panose="02000000000000000000" pitchFamily="2" charset="0"/>
              </a:rPr>
              <a:t>© ZigZag </a:t>
            </a:r>
            <a:r>
              <a:rPr lang="en-GB" sz="900" dirty="0" smtClean="0">
                <a:latin typeface="Roboto Condensed" panose="02000000000000000000" pitchFamily="2" charset="0"/>
              </a:rPr>
              <a:t>Education, 2018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sp>
        <p:nvSpPr>
          <p:cNvPr id="10" name="Text Box 396"/>
          <p:cNvSpPr txBox="1"/>
          <p:nvPr/>
        </p:nvSpPr>
        <p:spPr>
          <a:xfrm>
            <a:off x="349960" y="3385939"/>
            <a:ext cx="1196960" cy="285750"/>
          </a:xfrm>
          <a:prstGeom prst="roundRect">
            <a:avLst/>
          </a:prstGeom>
          <a:solidFill>
            <a:srgbClr val="CCCCFF"/>
          </a:solidFill>
          <a:ln w="1270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000" b="1" dirty="0">
                <a:solidFill>
                  <a:prstClr val="black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/>
              </a:rPr>
              <a:t>Chemoreceptors</a:t>
            </a:r>
            <a:endParaRPr lang="en-GB" sz="1100" dirty="0">
              <a:solidFill>
                <a:prstClr val="black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Times New Roman"/>
            </a:endParaRPr>
          </a:p>
        </p:txBody>
      </p:sp>
      <p:sp>
        <p:nvSpPr>
          <p:cNvPr id="11" name="Text Box 3193"/>
          <p:cNvSpPr txBox="1"/>
          <p:nvPr/>
        </p:nvSpPr>
        <p:spPr>
          <a:xfrm>
            <a:off x="349960" y="3735982"/>
            <a:ext cx="1196960" cy="28575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000" b="1" dirty="0" smtClean="0">
                <a:solidFill>
                  <a:prstClr val="black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/>
              </a:rPr>
              <a:t>Proprioceptors</a:t>
            </a:r>
            <a:endParaRPr lang="en-GB" sz="1100" dirty="0">
              <a:solidFill>
                <a:prstClr val="black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Times New Roman"/>
            </a:endParaRPr>
          </a:p>
        </p:txBody>
      </p:sp>
      <p:sp>
        <p:nvSpPr>
          <p:cNvPr id="22" name="Text Box 3193"/>
          <p:cNvSpPr txBox="1"/>
          <p:nvPr/>
        </p:nvSpPr>
        <p:spPr>
          <a:xfrm>
            <a:off x="349960" y="4086025"/>
            <a:ext cx="1196960" cy="28575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000" b="1" dirty="0" smtClean="0">
                <a:solidFill>
                  <a:prstClr val="black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/>
              </a:rPr>
              <a:t>Thermoreceptors</a:t>
            </a:r>
            <a:endParaRPr lang="en-GB" sz="1100" dirty="0">
              <a:solidFill>
                <a:prstClr val="black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Times New Roman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12" name="Text Box 468"/>
          <p:cNvSpPr txBox="1"/>
          <p:nvPr/>
        </p:nvSpPr>
        <p:spPr>
          <a:xfrm>
            <a:off x="2585145" y="4262239"/>
            <a:ext cx="1295400" cy="285750"/>
          </a:xfrm>
          <a:prstGeom prst="roundRect">
            <a:avLst/>
          </a:prstGeom>
          <a:solidFill>
            <a:schemeClr val="bg1"/>
          </a:solidFill>
          <a:ln w="1270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000" b="1" dirty="0">
                <a:solidFill>
                  <a:prstClr val="black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/>
              </a:rPr>
              <a:t>Inspiration</a:t>
            </a:r>
            <a:endParaRPr lang="en-GB" sz="1100" dirty="0">
              <a:solidFill>
                <a:prstClr val="black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Times New Roman"/>
            </a:endParaRPr>
          </a:p>
        </p:txBody>
      </p:sp>
      <p:grpSp>
        <p:nvGrpSpPr>
          <p:cNvPr id="38" name="Group 37"/>
          <p:cNvGrpSpPr>
            <a:grpSpLocks/>
          </p:cNvGrpSpPr>
          <p:nvPr/>
        </p:nvGrpSpPr>
        <p:grpSpPr bwMode="auto">
          <a:xfrm>
            <a:off x="652656" y="-39149"/>
            <a:ext cx="8540750" cy="6940550"/>
            <a:chOff x="583271" y="42867"/>
            <a:chExt cx="9232725" cy="7502525"/>
          </a:xfrm>
        </p:grpSpPr>
        <p:sp>
          <p:nvSpPr>
            <p:cNvPr id="43" name="Rectangle 42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47" name="Picture 46" descr="sample_front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47" descr="sample_front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48" descr="sample_front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0039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4" grpId="0" animBg="1"/>
      <p:bldP spid="21" grpId="0" animBg="1"/>
      <p:bldP spid="20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10" grpId="0" animBg="1"/>
      <p:bldP spid="10" grpId="1" animBg="1"/>
      <p:bldP spid="11" grpId="0" animBg="1"/>
      <p:bldP spid="11" grpId="1" animBg="1"/>
      <p:bldP spid="22" grpId="0" animBg="1"/>
      <p:bldP spid="22" grpId="1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/>
          <p:cNvGrpSpPr/>
          <p:nvPr/>
        </p:nvGrpSpPr>
        <p:grpSpPr>
          <a:xfrm>
            <a:off x="-1" y="4951228"/>
            <a:ext cx="9191626" cy="1934158"/>
            <a:chOff x="-1" y="4951228"/>
            <a:chExt cx="9191626" cy="1934158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" t="63795" r="-399" b="22770"/>
            <a:stretch/>
          </p:blipFill>
          <p:spPr>
            <a:xfrm>
              <a:off x="0" y="5013176"/>
              <a:ext cx="9191625" cy="1872209"/>
            </a:xfrm>
            <a:prstGeom prst="rect">
              <a:avLst/>
            </a:prstGeom>
          </p:spPr>
        </p:pic>
        <p:sp>
          <p:nvSpPr>
            <p:cNvPr id="55" name="Rectangle 54"/>
            <p:cNvSpPr/>
            <p:nvPr/>
          </p:nvSpPr>
          <p:spPr>
            <a:xfrm rot="10800000" flipV="1">
              <a:off x="-1" y="4951228"/>
              <a:ext cx="9149810" cy="1934158"/>
            </a:xfrm>
            <a:prstGeom prst="rect">
              <a:avLst/>
            </a:prstGeom>
            <a:gradFill flip="none" rotWithShape="1">
              <a:gsLst>
                <a:gs pos="4000">
                  <a:schemeClr val="accent5">
                    <a:lumMod val="0"/>
                    <a:lumOff val="10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oboto Condensed" panose="02000000000000000000" pitchFamily="2" charset="0"/>
              </a:endParaRPr>
            </a:p>
          </p:txBody>
        </p:sp>
      </p:grpSp>
      <p:sp>
        <p:nvSpPr>
          <p:cNvPr id="8" name="Freeform 7"/>
          <p:cNvSpPr/>
          <p:nvPr/>
        </p:nvSpPr>
        <p:spPr>
          <a:xfrm>
            <a:off x="3947261" y="2580526"/>
            <a:ext cx="2188399" cy="1928299"/>
          </a:xfrm>
          <a:custGeom>
            <a:avLst/>
            <a:gdLst>
              <a:gd name="connsiteX0" fmla="*/ 0 w 1895475"/>
              <a:gd name="connsiteY0" fmla="*/ 1971675 h 1971675"/>
              <a:gd name="connsiteX1" fmla="*/ 219075 w 1895475"/>
              <a:gd name="connsiteY1" fmla="*/ 1704975 h 1971675"/>
              <a:gd name="connsiteX2" fmla="*/ 323850 w 1895475"/>
              <a:gd name="connsiteY2" fmla="*/ 1466850 h 1971675"/>
              <a:gd name="connsiteX3" fmla="*/ 466725 w 1895475"/>
              <a:gd name="connsiteY3" fmla="*/ 962025 h 1971675"/>
              <a:gd name="connsiteX4" fmla="*/ 609600 w 1895475"/>
              <a:gd name="connsiteY4" fmla="*/ 552450 h 1971675"/>
              <a:gd name="connsiteX5" fmla="*/ 733425 w 1895475"/>
              <a:gd name="connsiteY5" fmla="*/ 304800 h 1971675"/>
              <a:gd name="connsiteX6" fmla="*/ 876300 w 1895475"/>
              <a:gd name="connsiteY6" fmla="*/ 95250 h 1971675"/>
              <a:gd name="connsiteX7" fmla="*/ 1085850 w 1895475"/>
              <a:gd name="connsiteY7" fmla="*/ 19050 h 1971675"/>
              <a:gd name="connsiteX8" fmla="*/ 1276350 w 1895475"/>
              <a:gd name="connsiteY8" fmla="*/ 9525 h 1971675"/>
              <a:gd name="connsiteX9" fmla="*/ 1895475 w 1895475"/>
              <a:gd name="connsiteY9" fmla="*/ 0 h 1971675"/>
              <a:gd name="connsiteX10" fmla="*/ 1895475 w 1895475"/>
              <a:gd name="connsiteY10" fmla="*/ 0 h 1971675"/>
              <a:gd name="connsiteX11" fmla="*/ 1895475 w 1895475"/>
              <a:gd name="connsiteY11" fmla="*/ 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95475" h="1971675">
                <a:moveTo>
                  <a:pt x="0" y="1971675"/>
                </a:moveTo>
                <a:cubicBezTo>
                  <a:pt x="82550" y="1880394"/>
                  <a:pt x="165100" y="1789113"/>
                  <a:pt x="219075" y="1704975"/>
                </a:cubicBezTo>
                <a:cubicBezTo>
                  <a:pt x="273050" y="1620837"/>
                  <a:pt x="282575" y="1590675"/>
                  <a:pt x="323850" y="1466850"/>
                </a:cubicBezTo>
                <a:cubicBezTo>
                  <a:pt x="365125" y="1343025"/>
                  <a:pt x="419100" y="1114425"/>
                  <a:pt x="466725" y="962025"/>
                </a:cubicBezTo>
                <a:cubicBezTo>
                  <a:pt x="514350" y="809625"/>
                  <a:pt x="565150" y="661987"/>
                  <a:pt x="609600" y="552450"/>
                </a:cubicBezTo>
                <a:cubicBezTo>
                  <a:pt x="654050" y="442913"/>
                  <a:pt x="688975" y="381000"/>
                  <a:pt x="733425" y="304800"/>
                </a:cubicBezTo>
                <a:cubicBezTo>
                  <a:pt x="777875" y="228600"/>
                  <a:pt x="817563" y="142875"/>
                  <a:pt x="876300" y="95250"/>
                </a:cubicBezTo>
                <a:cubicBezTo>
                  <a:pt x="935038" y="47625"/>
                  <a:pt x="1019175" y="33337"/>
                  <a:pt x="1085850" y="19050"/>
                </a:cubicBezTo>
                <a:cubicBezTo>
                  <a:pt x="1152525" y="4763"/>
                  <a:pt x="1276350" y="9525"/>
                  <a:pt x="1276350" y="9525"/>
                </a:cubicBezTo>
                <a:lnTo>
                  <a:pt x="1895475" y="0"/>
                </a:lnTo>
                <a:lnTo>
                  <a:pt x="1895475" y="0"/>
                </a:lnTo>
                <a:lnTo>
                  <a:pt x="1895475" y="0"/>
                </a:lnTo>
              </a:path>
            </a:pathLst>
          </a:cu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347864" y="1999560"/>
            <a:ext cx="4095115" cy="3183255"/>
            <a:chOff x="143431" y="-119362"/>
            <a:chExt cx="4095950" cy="3184206"/>
          </a:xfrm>
        </p:grpSpPr>
        <p:grpSp>
          <p:nvGrpSpPr>
            <p:cNvPr id="13" name="Group 12"/>
            <p:cNvGrpSpPr/>
            <p:nvPr/>
          </p:nvGrpSpPr>
          <p:grpSpPr>
            <a:xfrm>
              <a:off x="143431" y="-119362"/>
              <a:ext cx="4095950" cy="3184206"/>
              <a:chOff x="163926" y="-119370"/>
              <a:chExt cx="4681213" cy="3184387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163926" y="-119370"/>
                <a:ext cx="4681213" cy="3184387"/>
                <a:chOff x="163926" y="-119370"/>
                <a:chExt cx="4681213" cy="3184387"/>
              </a:xfrm>
            </p:grpSpPr>
            <p:grpSp>
              <p:nvGrpSpPr>
                <p:cNvPr id="24" name="Group 23"/>
                <p:cNvGrpSpPr/>
                <p:nvPr/>
              </p:nvGrpSpPr>
              <p:grpSpPr>
                <a:xfrm>
                  <a:off x="163926" y="-119370"/>
                  <a:ext cx="4681213" cy="3184387"/>
                  <a:chOff x="163926" y="-119370"/>
                  <a:chExt cx="4681213" cy="3184387"/>
                </a:xfrm>
              </p:grpSpPr>
              <p:sp>
                <p:nvSpPr>
                  <p:cNvPr id="30" name="Text Box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63926" y="-119370"/>
                    <a:ext cx="1885949" cy="45266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>
                      <a:spcAft>
                        <a:spcPts val="1000"/>
                      </a:spcAft>
                    </a:pPr>
                    <a:r>
                      <a:rPr lang="en-GB" sz="1100" b="1" dirty="0">
                        <a:solidFill>
                          <a:prstClr val="black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/>
                      </a:rPr>
                      <a:t>% saturation of haemoglobin</a:t>
                    </a:r>
                    <a:endParaRPr lang="en-GB" sz="1100" dirty="0">
                      <a:solidFill>
                        <a:prstClr val="black"/>
                      </a:solidFill>
                      <a:latin typeface="Roboto Condensed" panose="02000000000000000000" pitchFamily="2" charset="0"/>
                      <a:ea typeface="Roboto Condensed" panose="02000000000000000000" pitchFamily="2" charset="0"/>
                      <a:cs typeface="Times New Roman"/>
                    </a:endParaRPr>
                  </a:p>
                </p:txBody>
              </p:sp>
              <p:sp>
                <p:nvSpPr>
                  <p:cNvPr id="31" name="Text Box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436290" y="2183036"/>
                    <a:ext cx="1408849" cy="88198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>
                      <a:spcAft>
                        <a:spcPts val="1000"/>
                      </a:spcAft>
                    </a:pPr>
                    <a:r>
                      <a:rPr lang="en-GB" sz="1100" b="1" dirty="0">
                        <a:solidFill>
                          <a:prstClr val="black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/>
                      </a:rPr>
                      <a:t>Partial pressure of oxygen (mmHg)</a:t>
                    </a:r>
                    <a:endParaRPr lang="en-GB" sz="1100" dirty="0">
                      <a:solidFill>
                        <a:prstClr val="black"/>
                      </a:solidFill>
                      <a:latin typeface="Roboto Condensed" panose="02000000000000000000" pitchFamily="2" charset="0"/>
                      <a:ea typeface="Roboto Condensed" panose="02000000000000000000" pitchFamily="2" charset="0"/>
                      <a:cs typeface="Times New Roman"/>
                    </a:endParaRPr>
                  </a:p>
                </p:txBody>
              </p:sp>
              <p:sp>
                <p:nvSpPr>
                  <p:cNvPr id="32" name="Text Box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08112" y="1068754"/>
                    <a:ext cx="603567" cy="42417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>
                      <a:spcAft>
                        <a:spcPts val="1000"/>
                      </a:spcAft>
                    </a:pPr>
                    <a:r>
                      <a:rPr lang="en-GB" sz="1100" dirty="0">
                        <a:solidFill>
                          <a:prstClr val="black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/>
                      </a:rPr>
                      <a:t>60</a:t>
                    </a:r>
                  </a:p>
                </p:txBody>
              </p:sp>
              <p:sp>
                <p:nvSpPr>
                  <p:cNvPr id="33" name="Text Box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910486" y="2466974"/>
                    <a:ext cx="601512" cy="42417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>
                      <a:spcAft>
                        <a:spcPts val="1000"/>
                      </a:spcAft>
                    </a:pPr>
                    <a:r>
                      <a:rPr lang="en-GB" sz="1100" dirty="0">
                        <a:solidFill>
                          <a:prstClr val="black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/>
                      </a:rPr>
                      <a:t>100</a:t>
                    </a:r>
                  </a:p>
                </p:txBody>
              </p:sp>
              <p:sp>
                <p:nvSpPr>
                  <p:cNvPr id="34" name="Text Box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77509" y="342779"/>
                    <a:ext cx="601512" cy="42417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>
                      <a:spcAft>
                        <a:spcPts val="1000"/>
                      </a:spcAft>
                    </a:pPr>
                    <a:r>
                      <a:rPr lang="en-GB" sz="1100" dirty="0">
                        <a:solidFill>
                          <a:prstClr val="black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/>
                      </a:rPr>
                      <a:t>100</a:t>
                    </a:r>
                  </a:p>
                </p:txBody>
              </p:sp>
              <p:sp>
                <p:nvSpPr>
                  <p:cNvPr id="35" name="Text Box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98519" y="665503"/>
                    <a:ext cx="603567" cy="42417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>
                      <a:spcAft>
                        <a:spcPts val="1000"/>
                      </a:spcAft>
                    </a:pPr>
                    <a:r>
                      <a:rPr lang="en-GB" sz="1100" dirty="0">
                        <a:solidFill>
                          <a:prstClr val="black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/>
                      </a:rPr>
                      <a:t>80</a:t>
                    </a:r>
                  </a:p>
                </p:txBody>
              </p:sp>
              <p:sp>
                <p:nvSpPr>
                  <p:cNvPr id="36" name="Text Box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453949" y="2476640"/>
                    <a:ext cx="603567" cy="42417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>
                      <a:spcAft>
                        <a:spcPts val="1000"/>
                      </a:spcAft>
                    </a:pPr>
                    <a:r>
                      <a:rPr lang="en-GB" sz="1100" dirty="0">
                        <a:solidFill>
                          <a:prstClr val="black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/>
                      </a:rPr>
                      <a:t>80</a:t>
                    </a:r>
                  </a:p>
                </p:txBody>
              </p:sp>
              <p:sp>
                <p:nvSpPr>
                  <p:cNvPr id="37" name="Text Box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60760" y="2468868"/>
                    <a:ext cx="603567" cy="42417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>
                      <a:spcAft>
                        <a:spcPts val="1000"/>
                      </a:spcAft>
                    </a:pPr>
                    <a:r>
                      <a:rPr lang="en-GB" sz="1100" dirty="0">
                        <a:solidFill>
                          <a:prstClr val="black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/>
                      </a:rPr>
                      <a:t>60</a:t>
                    </a:r>
                  </a:p>
                </p:txBody>
              </p:sp>
              <p:sp>
                <p:nvSpPr>
                  <p:cNvPr id="38" name="Text Box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555167" y="2476640"/>
                    <a:ext cx="603567" cy="42417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>
                      <a:spcAft>
                        <a:spcPts val="1000"/>
                      </a:spcAft>
                    </a:pPr>
                    <a:r>
                      <a:rPr lang="en-GB" sz="1100" dirty="0">
                        <a:solidFill>
                          <a:prstClr val="black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/>
                      </a:rPr>
                      <a:t>40</a:t>
                    </a:r>
                  </a:p>
                </p:txBody>
              </p:sp>
              <p:sp>
                <p:nvSpPr>
                  <p:cNvPr id="39" name="Text Box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08112" y="1530877"/>
                    <a:ext cx="603567" cy="42417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>
                      <a:spcAft>
                        <a:spcPts val="1000"/>
                      </a:spcAft>
                    </a:pPr>
                    <a:r>
                      <a:rPr lang="en-GB" sz="1100" dirty="0">
                        <a:solidFill>
                          <a:prstClr val="black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/>
                      </a:rPr>
                      <a:t>40</a:t>
                    </a:r>
                  </a:p>
                </p:txBody>
              </p:sp>
              <p:sp>
                <p:nvSpPr>
                  <p:cNvPr id="40" name="Text Box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99281" y="1969052"/>
                    <a:ext cx="603567" cy="42417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>
                      <a:spcAft>
                        <a:spcPts val="1000"/>
                      </a:spcAft>
                    </a:pPr>
                    <a:r>
                      <a:rPr lang="en-GB" sz="1100" dirty="0">
                        <a:solidFill>
                          <a:prstClr val="black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/>
                      </a:rPr>
                      <a:t>20</a:t>
                    </a:r>
                  </a:p>
                </p:txBody>
              </p:sp>
              <p:sp>
                <p:nvSpPr>
                  <p:cNvPr id="41" name="Text Box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39530" y="2476500"/>
                    <a:ext cx="603567" cy="42417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>
                      <a:spcAft>
                        <a:spcPts val="1000"/>
                      </a:spcAft>
                    </a:pPr>
                    <a:r>
                      <a:rPr lang="en-GB" sz="1100" dirty="0">
                        <a:solidFill>
                          <a:prstClr val="black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/>
                      </a:rPr>
                      <a:t>20</a:t>
                    </a:r>
                  </a:p>
                </p:txBody>
              </p:sp>
            </p:grpSp>
            <p:cxnSp>
              <p:nvCxnSpPr>
                <p:cNvPr id="25" name="Straight Connector 24"/>
                <p:cNvCxnSpPr/>
                <p:nvPr/>
              </p:nvCxnSpPr>
              <p:spPr>
                <a:xfrm flipV="1">
                  <a:off x="1219200" y="2400300"/>
                  <a:ext cx="0" cy="66675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/>
              </p:nvCxnSpPr>
              <p:spPr>
                <a:xfrm flipV="1">
                  <a:off x="2209800" y="2400300"/>
                  <a:ext cx="0" cy="66675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/>
              </p:nvCxnSpPr>
              <p:spPr>
                <a:xfrm flipV="1">
                  <a:off x="1733550" y="2400300"/>
                  <a:ext cx="0" cy="66675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/>
                <p:nvPr/>
              </p:nvCxnSpPr>
              <p:spPr>
                <a:xfrm flipV="1">
                  <a:off x="2638425" y="2400300"/>
                  <a:ext cx="0" cy="66675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 flipV="1">
                  <a:off x="3105150" y="2400300"/>
                  <a:ext cx="0" cy="66675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3" name="Straight Connector 22"/>
              <p:cNvCxnSpPr/>
              <p:nvPr/>
            </p:nvCxnSpPr>
            <p:spPr>
              <a:xfrm>
                <a:off x="857250" y="2400300"/>
                <a:ext cx="2505075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/>
          </p:nvGrpSpPr>
          <p:grpSpPr>
            <a:xfrm>
              <a:off x="628650" y="352425"/>
              <a:ext cx="114300" cy="2047875"/>
              <a:chOff x="0" y="0"/>
              <a:chExt cx="114300" cy="2047875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>
                <a:off x="114300" y="0"/>
                <a:ext cx="0" cy="2047875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6" name="Group 15"/>
              <p:cNvGrpSpPr/>
              <p:nvPr/>
            </p:nvGrpSpPr>
            <p:grpSpPr>
              <a:xfrm>
                <a:off x="0" y="123825"/>
                <a:ext cx="114300" cy="1638300"/>
                <a:chOff x="0" y="0"/>
                <a:chExt cx="114300" cy="1638300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0" y="1638300"/>
                  <a:ext cx="114300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/>
                <p:cNvCxnSpPr/>
                <p:nvPr/>
              </p:nvCxnSpPr>
              <p:spPr>
                <a:xfrm>
                  <a:off x="0" y="1200150"/>
                  <a:ext cx="114300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0" y="0"/>
                  <a:ext cx="114300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0" y="723900"/>
                  <a:ext cx="114300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0" y="333375"/>
                  <a:ext cx="114300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1" name="Freeform 10"/>
          <p:cNvSpPr/>
          <p:nvPr/>
        </p:nvSpPr>
        <p:spPr>
          <a:xfrm>
            <a:off x="3947261" y="2618622"/>
            <a:ext cx="2209350" cy="1885758"/>
          </a:xfrm>
          <a:custGeom>
            <a:avLst/>
            <a:gdLst>
              <a:gd name="connsiteX0" fmla="*/ 0 w 2209800"/>
              <a:gd name="connsiteY0" fmla="*/ 1885950 h 1885950"/>
              <a:gd name="connsiteX1" fmla="*/ 209550 w 2209800"/>
              <a:gd name="connsiteY1" fmla="*/ 1800225 h 1885950"/>
              <a:gd name="connsiteX2" fmla="*/ 342900 w 2209800"/>
              <a:gd name="connsiteY2" fmla="*/ 1685925 h 1885950"/>
              <a:gd name="connsiteX3" fmla="*/ 457200 w 2209800"/>
              <a:gd name="connsiteY3" fmla="*/ 1514475 h 1885950"/>
              <a:gd name="connsiteX4" fmla="*/ 638175 w 2209800"/>
              <a:gd name="connsiteY4" fmla="*/ 1152525 h 1885950"/>
              <a:gd name="connsiteX5" fmla="*/ 790575 w 2209800"/>
              <a:gd name="connsiteY5" fmla="*/ 819150 h 1885950"/>
              <a:gd name="connsiteX6" fmla="*/ 942975 w 2209800"/>
              <a:gd name="connsiteY6" fmla="*/ 561975 h 1885950"/>
              <a:gd name="connsiteX7" fmla="*/ 1123950 w 2209800"/>
              <a:gd name="connsiteY7" fmla="*/ 342900 h 1885950"/>
              <a:gd name="connsiteX8" fmla="*/ 1390650 w 2209800"/>
              <a:gd name="connsiteY8" fmla="*/ 180975 h 1885950"/>
              <a:gd name="connsiteX9" fmla="*/ 1695450 w 2209800"/>
              <a:gd name="connsiteY9" fmla="*/ 76200 h 1885950"/>
              <a:gd name="connsiteX10" fmla="*/ 1971675 w 2209800"/>
              <a:gd name="connsiteY10" fmla="*/ 19050 h 1885950"/>
              <a:gd name="connsiteX11" fmla="*/ 2209800 w 2209800"/>
              <a:gd name="connsiteY11" fmla="*/ 0 h 188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9800" h="1885950">
                <a:moveTo>
                  <a:pt x="0" y="1885950"/>
                </a:moveTo>
                <a:cubicBezTo>
                  <a:pt x="76200" y="1859756"/>
                  <a:pt x="152400" y="1833562"/>
                  <a:pt x="209550" y="1800225"/>
                </a:cubicBezTo>
                <a:cubicBezTo>
                  <a:pt x="266700" y="1766887"/>
                  <a:pt x="301625" y="1733550"/>
                  <a:pt x="342900" y="1685925"/>
                </a:cubicBezTo>
                <a:cubicBezTo>
                  <a:pt x="384175" y="1638300"/>
                  <a:pt x="407988" y="1603375"/>
                  <a:pt x="457200" y="1514475"/>
                </a:cubicBezTo>
                <a:cubicBezTo>
                  <a:pt x="506413" y="1425575"/>
                  <a:pt x="582613" y="1268412"/>
                  <a:pt x="638175" y="1152525"/>
                </a:cubicBezTo>
                <a:cubicBezTo>
                  <a:pt x="693738" y="1036637"/>
                  <a:pt x="739775" y="917575"/>
                  <a:pt x="790575" y="819150"/>
                </a:cubicBezTo>
                <a:cubicBezTo>
                  <a:pt x="841375" y="720725"/>
                  <a:pt x="887413" y="641350"/>
                  <a:pt x="942975" y="561975"/>
                </a:cubicBezTo>
                <a:cubicBezTo>
                  <a:pt x="998537" y="482600"/>
                  <a:pt x="1049338" y="406400"/>
                  <a:pt x="1123950" y="342900"/>
                </a:cubicBezTo>
                <a:cubicBezTo>
                  <a:pt x="1198562" y="279400"/>
                  <a:pt x="1295400" y="225425"/>
                  <a:pt x="1390650" y="180975"/>
                </a:cubicBezTo>
                <a:cubicBezTo>
                  <a:pt x="1485900" y="136525"/>
                  <a:pt x="1598613" y="103187"/>
                  <a:pt x="1695450" y="76200"/>
                </a:cubicBezTo>
                <a:cubicBezTo>
                  <a:pt x="1792288" y="49212"/>
                  <a:pt x="1885950" y="31750"/>
                  <a:pt x="1971675" y="19050"/>
                </a:cubicBezTo>
                <a:cubicBezTo>
                  <a:pt x="2057400" y="6350"/>
                  <a:pt x="2133600" y="3175"/>
                  <a:pt x="220980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dirty="0">
              <a:solidFill>
                <a:prstClr val="white"/>
              </a:solidFill>
              <a:latin typeface="Roboto Condensed" panose="02000000000000000000" pitchFamily="2" charset="0"/>
            </a:endParaRPr>
          </a:p>
        </p:txBody>
      </p:sp>
      <p:sp>
        <p:nvSpPr>
          <p:cNvPr id="12" name="Text Box 3062"/>
          <p:cNvSpPr txBox="1"/>
          <p:nvPr/>
        </p:nvSpPr>
        <p:spPr>
          <a:xfrm>
            <a:off x="4718628" y="3447213"/>
            <a:ext cx="980875" cy="452272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en-GB" sz="1100" dirty="0">
                <a:solidFill>
                  <a:prstClr val="black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/>
              </a:rPr>
              <a:t>Bohr effect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1958" y="1247211"/>
            <a:ext cx="8760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Oxygen is transported around the body in combination with haemoglobin but how does it separate itself and how does it know where to do this?</a:t>
            </a:r>
            <a:endParaRPr lang="en-GB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02260" y="2176099"/>
            <a:ext cx="23531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The affinity of haemoglobin for oxygen is reduced as the partial pressure of oxygen decreases.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641839" y="1947985"/>
            <a:ext cx="2376264" cy="47672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1100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This can be displayed on an oxyhaemoglobin dissociation curve</a:t>
            </a:r>
            <a:endParaRPr lang="en-GB" sz="1100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964530" y="3271043"/>
            <a:ext cx="235313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>
                <a:solidFill>
                  <a:prstClr val="black"/>
                </a:solidFill>
                <a:latin typeface="Roboto Condensed" panose="02000000000000000000" pitchFamily="2" charset="0"/>
              </a:rPr>
              <a:t>This means oxygen is closely combined to haemoglobin near the alveoli (high partial pressure of O</a:t>
            </a:r>
            <a:r>
              <a:rPr lang="en-GB" sz="1400" i="1" baseline="-25000" dirty="0">
                <a:solidFill>
                  <a:prstClr val="black"/>
                </a:solidFill>
                <a:latin typeface="Roboto Condensed" panose="02000000000000000000" pitchFamily="2" charset="0"/>
              </a:rPr>
              <a:t>2</a:t>
            </a:r>
            <a:r>
              <a:rPr lang="en-GB" sz="1400" i="1" dirty="0">
                <a:solidFill>
                  <a:prstClr val="black"/>
                </a:solidFill>
                <a:latin typeface="Roboto Condensed" panose="02000000000000000000" pitchFamily="2" charset="0"/>
              </a:rPr>
              <a:t>) and less closely combined near the muscles (low partial pressure of O</a:t>
            </a:r>
            <a:r>
              <a:rPr lang="en-GB" sz="1400" i="1" baseline="-25000" dirty="0">
                <a:solidFill>
                  <a:prstClr val="black"/>
                </a:solidFill>
                <a:latin typeface="Roboto Condensed" panose="02000000000000000000" pitchFamily="2" charset="0"/>
              </a:rPr>
              <a:t>2</a:t>
            </a:r>
            <a:r>
              <a:rPr lang="en-GB" sz="1400" i="1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).</a:t>
            </a:r>
            <a:endParaRPr lang="en-GB" sz="1400" i="1" dirty="0">
              <a:solidFill>
                <a:prstClr val="black"/>
              </a:solidFill>
              <a:latin typeface="Roboto Condensed" panose="02000000000000000000" pitchFamily="2" charset="0"/>
            </a:endParaRPr>
          </a:p>
          <a:p>
            <a:endParaRPr lang="en-GB" sz="1400" i="1" dirty="0">
              <a:solidFill>
                <a:prstClr val="black"/>
              </a:solidFill>
              <a:latin typeface="Roboto Condensed" panose="02000000000000000000" pitchFamily="2" charset="0"/>
            </a:endParaRPr>
          </a:p>
          <a:p>
            <a:r>
              <a:rPr lang="en-GB" sz="1400" i="1" dirty="0">
                <a:solidFill>
                  <a:prstClr val="black"/>
                </a:solidFill>
                <a:latin typeface="Roboto Condensed" panose="02000000000000000000" pitchFamily="2" charset="0"/>
              </a:rPr>
              <a:t>This allows oxygen to be taken into the blood near the lungs and released from the blood to the </a:t>
            </a:r>
            <a:r>
              <a:rPr lang="en-GB" sz="1400" i="1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muscles.</a:t>
            </a:r>
            <a:endParaRPr lang="en-GB" sz="1400" i="1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387487" y="5068341"/>
            <a:ext cx="51449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When we exercise, the reduction in blood pH (due to increased CO</a:t>
            </a:r>
            <a:r>
              <a:rPr lang="en-GB" sz="1400" i="1" baseline="-25000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2</a:t>
            </a:r>
            <a:r>
              <a:rPr lang="en-GB" sz="1400" i="1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 and lactic acid levels) and increased temperature reduces the affinity of haemoglobin for oxygen.</a:t>
            </a:r>
          </a:p>
          <a:p>
            <a:endParaRPr lang="en-GB" sz="1400" i="1" dirty="0" smtClean="0">
              <a:solidFill>
                <a:prstClr val="black"/>
              </a:solidFill>
              <a:latin typeface="Roboto Condensed" panose="02000000000000000000" pitchFamily="2" charset="0"/>
            </a:endParaRPr>
          </a:p>
          <a:p>
            <a:r>
              <a:rPr lang="en-GB" sz="1400" i="1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This allows oxygen to be released to the muscles more readily when we exercise.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920840" y="3318677"/>
            <a:ext cx="2539592" cy="66401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1100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This reduced affinity for oxygen is called the Bohr shift and can be displayed by a shift of the line to the right</a:t>
            </a:r>
            <a:endParaRPr lang="en-GB" sz="1100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0" y="-20326"/>
            <a:ext cx="9144000" cy="1433102"/>
            <a:chOff x="0" y="-20326"/>
            <a:chExt cx="9144000" cy="1433102"/>
          </a:xfrm>
        </p:grpSpPr>
        <p:sp>
          <p:nvSpPr>
            <p:cNvPr id="47" name="Rectangle 46"/>
            <p:cNvSpPr/>
            <p:nvPr/>
          </p:nvSpPr>
          <p:spPr>
            <a:xfrm>
              <a:off x="0" y="-20326"/>
              <a:ext cx="9144000" cy="46396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oboto Condensed" panose="02000000000000000000" pitchFamily="2" charset="0"/>
              </a:endParaRPr>
            </a:p>
          </p:txBody>
        </p:sp>
        <p:sp>
          <p:nvSpPr>
            <p:cNvPr id="48" name="Title 1"/>
            <p:cNvSpPr txBox="1">
              <a:spLocks/>
            </p:cNvSpPr>
            <p:nvPr/>
          </p:nvSpPr>
          <p:spPr>
            <a:xfrm>
              <a:off x="107504" y="549500"/>
              <a:ext cx="8892988" cy="86327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en-GB" sz="4000" b="1" dirty="0">
                  <a:solidFill>
                    <a:schemeClr val="tx1">
                      <a:alpha val="90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Gas Exchange at the Alveoli and Muscles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179512" y="-27384"/>
            <a:ext cx="822748" cy="561356"/>
            <a:chOff x="179512" y="-12676"/>
            <a:chExt cx="822748" cy="561356"/>
          </a:xfrm>
        </p:grpSpPr>
        <p:sp>
          <p:nvSpPr>
            <p:cNvPr id="50" name="TextBox 49">
              <a:hlinkClick r:id="" action="ppaction://noaction"/>
            </p:cNvPr>
            <p:cNvSpPr txBox="1"/>
            <p:nvPr/>
          </p:nvSpPr>
          <p:spPr>
            <a:xfrm>
              <a:off x="179512" y="-12676"/>
              <a:ext cx="822748" cy="561356"/>
            </a:xfrm>
            <a:prstGeom prst="rect">
              <a:avLst/>
            </a:prstGeom>
            <a:solidFill>
              <a:srgbClr val="4B716F"/>
            </a:solidFill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r"/>
              <a:endParaRPr lang="en-GB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haroni" pitchFamily="2" charset="-79"/>
              </a:endParaRPr>
            </a:p>
          </p:txBody>
        </p:sp>
        <p:sp>
          <p:nvSpPr>
            <p:cNvPr id="51" name="Title 1"/>
            <p:cNvSpPr txBox="1">
              <a:spLocks/>
            </p:cNvSpPr>
            <p:nvPr/>
          </p:nvSpPr>
          <p:spPr>
            <a:xfrm>
              <a:off x="179512" y="188640"/>
              <a:ext cx="822748" cy="35543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en-GB" sz="1800" dirty="0" smtClean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Learn</a:t>
              </a:r>
              <a:endParaRPr lang="en-GB" sz="18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endParaRPr>
            </a:p>
          </p:txBody>
        </p:sp>
      </p:grpSp>
      <p:sp>
        <p:nvSpPr>
          <p:cNvPr id="52" name="Title 1"/>
          <p:cNvSpPr txBox="1">
            <a:spLocks/>
          </p:cNvSpPr>
          <p:nvPr/>
        </p:nvSpPr>
        <p:spPr>
          <a:xfrm>
            <a:off x="4644008" y="44624"/>
            <a:ext cx="4356484" cy="4994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GB" sz="18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Respiratory System During Exercise</a:t>
            </a:r>
            <a:endParaRPr lang="en-GB" sz="18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Roboto Condensed" panose="02000000000000000000" pitchFamily="2" charset="0"/>
              </a:rPr>
              <a:t>© ZigZag </a:t>
            </a:r>
            <a:r>
              <a:rPr lang="en-GB" sz="900" dirty="0" smtClean="0">
                <a:latin typeface="Roboto Condensed" panose="02000000000000000000" pitchFamily="2" charset="0"/>
              </a:rPr>
              <a:t>Education, 2018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5</a:t>
            </a:fld>
            <a:endParaRPr lang="en-GB" dirty="0"/>
          </a:p>
        </p:txBody>
      </p:sp>
      <p:grpSp>
        <p:nvGrpSpPr>
          <p:cNvPr id="56" name="Group 55"/>
          <p:cNvGrpSpPr>
            <a:grpSpLocks/>
          </p:cNvGrpSpPr>
          <p:nvPr/>
        </p:nvGrpSpPr>
        <p:grpSpPr bwMode="auto">
          <a:xfrm>
            <a:off x="652656" y="-39149"/>
            <a:ext cx="8540750" cy="6940550"/>
            <a:chOff x="583271" y="42867"/>
            <a:chExt cx="9232725" cy="7502525"/>
          </a:xfrm>
        </p:grpSpPr>
        <p:sp>
          <p:nvSpPr>
            <p:cNvPr id="58" name="Rectangle 57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62" name="Picture 61" descr="sample_front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" name="Picture 62" descr="sample_front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Picture 63" descr="sample_front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83942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/>
      <p:bldP spid="3" grpId="0"/>
      <p:bldP spid="42" grpId="0" animBg="1"/>
      <p:bldP spid="43" grpId="0"/>
      <p:bldP spid="44" grpId="0"/>
      <p:bldP spid="4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" y="404664"/>
            <a:ext cx="9191626" cy="6480722"/>
            <a:chOff x="-1" y="404664"/>
            <a:chExt cx="9191626" cy="648072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" t="30723" r="-399" b="22771"/>
            <a:stretch/>
          </p:blipFill>
          <p:spPr>
            <a:xfrm>
              <a:off x="0" y="404664"/>
              <a:ext cx="9191625" cy="6480721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 rot="10800000" flipV="1">
              <a:off x="-1" y="443641"/>
              <a:ext cx="9149810" cy="6441745"/>
            </a:xfrm>
            <a:prstGeom prst="rect">
              <a:avLst/>
            </a:prstGeom>
            <a:gradFill flip="none" rotWithShape="1">
              <a:gsLst>
                <a:gs pos="4000">
                  <a:schemeClr val="accent5">
                    <a:lumMod val="0"/>
                    <a:lumOff val="10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oboto Condensed" panose="02000000000000000000" pitchFamily="2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842279" y="818897"/>
            <a:ext cx="2780352" cy="1687890"/>
          </a:xfrm>
          <a:prstGeom prst="wedgeEllipseCallou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latin typeface="Roboto Condensed" panose="02000000000000000000" pitchFamily="2" charset="0"/>
              </a:defRPr>
            </a:lvl1pPr>
          </a:lstStyle>
          <a:p>
            <a:r>
              <a:rPr lang="en-GB" dirty="0"/>
              <a:t>How does an increase in lung volume aid exercise performance?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0" y="4077072"/>
            <a:ext cx="3205063" cy="1687890"/>
          </a:xfrm>
          <a:prstGeom prst="wedgeEllipseCallou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latin typeface="Roboto Condensed" panose="02000000000000000000" pitchFamily="2" charset="0"/>
              </a:defRPr>
            </a:lvl1pPr>
          </a:lstStyle>
          <a:p>
            <a:r>
              <a:rPr lang="en-GB" dirty="0"/>
              <a:t>How does the a-vO</a:t>
            </a:r>
            <a:r>
              <a:rPr lang="en-GB" baseline="-25000" dirty="0"/>
              <a:t>2</a:t>
            </a:r>
            <a:r>
              <a:rPr lang="en-GB" dirty="0"/>
              <a:t> difference differ between trained and untrained athletes?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99592" y="2924944"/>
            <a:ext cx="2780352" cy="908864"/>
          </a:xfrm>
          <a:prstGeom prst="wedgeEllipseCallou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latin typeface="Roboto Condensed" panose="02000000000000000000" pitchFamily="2" charset="0"/>
              </a:defRPr>
            </a:lvl1pPr>
          </a:lstStyle>
          <a:p>
            <a:r>
              <a:rPr lang="en-GB" dirty="0"/>
              <a:t>Why is the Bohr shift important?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0" y="-20326"/>
            <a:ext cx="9144000" cy="1433102"/>
            <a:chOff x="0" y="-20326"/>
            <a:chExt cx="9144000" cy="1433102"/>
          </a:xfrm>
        </p:grpSpPr>
        <p:sp>
          <p:nvSpPr>
            <p:cNvPr id="11" name="Rectangle 10"/>
            <p:cNvSpPr/>
            <p:nvPr/>
          </p:nvSpPr>
          <p:spPr>
            <a:xfrm>
              <a:off x="0" y="-20326"/>
              <a:ext cx="9144000" cy="46396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oboto Condensed" panose="02000000000000000000" pitchFamily="2" charset="0"/>
              </a:endParaRPr>
            </a:p>
          </p:txBody>
        </p:sp>
        <p:sp>
          <p:nvSpPr>
            <p:cNvPr id="12" name="Title 1"/>
            <p:cNvSpPr txBox="1">
              <a:spLocks/>
            </p:cNvSpPr>
            <p:nvPr/>
          </p:nvSpPr>
          <p:spPr>
            <a:xfrm>
              <a:off x="107504" y="549500"/>
              <a:ext cx="8892988" cy="86327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en-GB" sz="5400" b="1" dirty="0" smtClean="0">
                  <a:solidFill>
                    <a:schemeClr val="tx1">
                      <a:alpha val="90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X</a:t>
              </a:r>
              <a:endParaRPr lang="en-GB" sz="5400" b="1" dirty="0">
                <a:solidFill>
                  <a:schemeClr val="tx1">
                    <a:alpha val="9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4644008" y="44624"/>
            <a:ext cx="4356484" cy="4994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GB" sz="18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Respiratory System During Exercise</a:t>
            </a:r>
            <a:endParaRPr lang="en-GB" sz="18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22834" y="-27011"/>
            <a:ext cx="936104" cy="1620000"/>
            <a:chOff x="122834" y="-12676"/>
            <a:chExt cx="936104" cy="1620000"/>
          </a:xfrm>
        </p:grpSpPr>
        <p:sp>
          <p:nvSpPr>
            <p:cNvPr id="19" name="TextBox 18">
              <a:hlinkClick r:id="" action="ppaction://noaction"/>
            </p:cNvPr>
            <p:cNvSpPr txBox="1"/>
            <p:nvPr/>
          </p:nvSpPr>
          <p:spPr>
            <a:xfrm>
              <a:off x="179512" y="-12676"/>
              <a:ext cx="822748" cy="162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r"/>
              <a:endParaRPr lang="en-GB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haroni" pitchFamily="2" charset="-79"/>
              </a:endParaRPr>
            </a:p>
          </p:txBody>
        </p:sp>
        <p:sp>
          <p:nvSpPr>
            <p:cNvPr id="20" name="Title 1"/>
            <p:cNvSpPr txBox="1">
              <a:spLocks/>
            </p:cNvSpPr>
            <p:nvPr/>
          </p:nvSpPr>
          <p:spPr>
            <a:xfrm>
              <a:off x="122834" y="1225972"/>
              <a:ext cx="936104" cy="35543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en-GB" sz="1800" dirty="0" smtClean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discuss</a:t>
              </a:r>
              <a:endParaRPr lang="en-GB" sz="18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Roboto Condensed" panose="02000000000000000000" pitchFamily="2" charset="0"/>
              </a:rPr>
              <a:t>© ZigZag </a:t>
            </a:r>
            <a:r>
              <a:rPr lang="en-GB" sz="900" dirty="0" smtClean="0">
                <a:latin typeface="Roboto Condensed" panose="02000000000000000000" pitchFamily="2" charset="0"/>
              </a:rPr>
              <a:t>Education, 2018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6</a:t>
            </a:fld>
            <a:endParaRPr lang="en-GB" dirty="0"/>
          </a:p>
        </p:txBody>
      </p: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652656" y="-39149"/>
            <a:ext cx="8540750" cy="6940550"/>
            <a:chOff x="583271" y="42867"/>
            <a:chExt cx="9232725" cy="7502525"/>
          </a:xfrm>
        </p:grpSpPr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26" name="Picture 25" descr="sample_fron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6" descr="sample_fron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7" descr="sample_fron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-1" y="4914660"/>
            <a:ext cx="9191626" cy="1970726"/>
            <a:chOff x="-1" y="4914660"/>
            <a:chExt cx="9191626" cy="1970726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" t="63795" r="-399" b="22770"/>
            <a:stretch/>
          </p:blipFill>
          <p:spPr>
            <a:xfrm>
              <a:off x="0" y="5013176"/>
              <a:ext cx="9191625" cy="1872209"/>
            </a:xfrm>
            <a:prstGeom prst="rect">
              <a:avLst/>
            </a:prstGeom>
          </p:spPr>
        </p:pic>
        <p:sp>
          <p:nvSpPr>
            <p:cNvPr id="40" name="Rectangle 39"/>
            <p:cNvSpPr/>
            <p:nvPr/>
          </p:nvSpPr>
          <p:spPr>
            <a:xfrm rot="10800000" flipV="1">
              <a:off x="-1" y="4914660"/>
              <a:ext cx="9149810" cy="1970726"/>
            </a:xfrm>
            <a:prstGeom prst="rect">
              <a:avLst/>
            </a:prstGeom>
            <a:gradFill flip="none" rotWithShape="1">
              <a:gsLst>
                <a:gs pos="4000">
                  <a:schemeClr val="accent5">
                    <a:lumMod val="0"/>
                    <a:lumOff val="10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oboto Condensed" panose="02000000000000000000" pitchFamily="2" charset="0"/>
              </a:endParaRPr>
            </a:p>
          </p:txBody>
        </p:sp>
      </p:grpSp>
      <p:sp>
        <p:nvSpPr>
          <p:cNvPr id="11" name="100m"/>
          <p:cNvSpPr txBox="1"/>
          <p:nvPr/>
        </p:nvSpPr>
        <p:spPr>
          <a:xfrm>
            <a:off x="5076255" y="3301548"/>
            <a:ext cx="3600000" cy="820621"/>
          </a:xfrm>
          <a:prstGeom prst="round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dirty="0" smtClean="0">
                <a:solidFill>
                  <a:prstClr val="white"/>
                </a:solidFill>
                <a:latin typeface="Roboto Condensed" panose="02000000000000000000" pitchFamily="2" charset="0"/>
              </a:rPr>
              <a:t>Pull the ribs downwards and inwards more forcefully to force air out of the lungs</a:t>
            </a:r>
            <a:endParaRPr lang="en-GB" dirty="0">
              <a:solidFill>
                <a:prstClr val="white"/>
              </a:solidFill>
              <a:latin typeface="Roboto Condensed" panose="02000000000000000000" pitchFamily="2" charset="0"/>
            </a:endParaRPr>
          </a:p>
        </p:txBody>
      </p:sp>
      <p:sp>
        <p:nvSpPr>
          <p:cNvPr id="13" name="10k"/>
          <p:cNvSpPr txBox="1"/>
          <p:nvPr/>
        </p:nvSpPr>
        <p:spPr>
          <a:xfrm>
            <a:off x="5076255" y="4411700"/>
            <a:ext cx="3600000" cy="607335"/>
          </a:xfrm>
          <a:prstGeom prst="round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dirty="0" smtClean="0">
                <a:solidFill>
                  <a:prstClr val="white"/>
                </a:solidFill>
                <a:latin typeface="Roboto Condensed" panose="02000000000000000000" pitchFamily="2" charset="0"/>
              </a:rPr>
              <a:t>Lifts the ribcage and sternum to further increase the thoracic cavity </a:t>
            </a:r>
            <a:endParaRPr lang="en-GB" dirty="0">
              <a:solidFill>
                <a:prstClr val="white"/>
              </a:solidFill>
              <a:latin typeface="Roboto Condensed" panose="02000000000000000000" pitchFamily="2" charset="0"/>
            </a:endParaRPr>
          </a:p>
        </p:txBody>
      </p:sp>
      <p:cxnSp>
        <p:nvCxnSpPr>
          <p:cNvPr id="14" name="Straight Connector 13"/>
          <p:cNvCxnSpPr>
            <a:stCxn id="7" idx="3"/>
            <a:endCxn id="13" idx="1"/>
          </p:cNvCxnSpPr>
          <p:nvPr/>
        </p:nvCxnSpPr>
        <p:spPr>
          <a:xfrm>
            <a:off x="2698107" y="2587475"/>
            <a:ext cx="2378148" cy="2127893"/>
          </a:xfrm>
          <a:prstGeom prst="line">
            <a:avLst/>
          </a:prstGeom>
          <a:ln w="19050">
            <a:solidFill>
              <a:schemeClr val="accent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8" idx="3"/>
            <a:endCxn id="13" idx="1"/>
          </p:cNvCxnSpPr>
          <p:nvPr/>
        </p:nvCxnSpPr>
        <p:spPr>
          <a:xfrm>
            <a:off x="2698108" y="3367979"/>
            <a:ext cx="2378147" cy="1347389"/>
          </a:xfrm>
          <a:prstGeom prst="line">
            <a:avLst/>
          </a:prstGeom>
          <a:ln w="19050">
            <a:solidFill>
              <a:srgbClr val="FFC000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9" idx="3"/>
            <a:endCxn id="11" idx="1"/>
          </p:cNvCxnSpPr>
          <p:nvPr/>
        </p:nvCxnSpPr>
        <p:spPr>
          <a:xfrm flipV="1">
            <a:off x="2698108" y="3711859"/>
            <a:ext cx="2378147" cy="436624"/>
          </a:xfrm>
          <a:prstGeom prst="line">
            <a:avLst/>
          </a:prstGeom>
          <a:ln w="19050">
            <a:solidFill>
              <a:srgbClr val="00B05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00m"/>
          <p:cNvSpPr txBox="1"/>
          <p:nvPr/>
        </p:nvSpPr>
        <p:spPr>
          <a:xfrm>
            <a:off x="5076255" y="2051132"/>
            <a:ext cx="3600000" cy="974170"/>
          </a:xfrm>
          <a:prstGeom prst="round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dirty="0" smtClean="0">
                <a:solidFill>
                  <a:prstClr val="white"/>
                </a:solidFill>
                <a:latin typeface="Roboto Condensed" panose="02000000000000000000" pitchFamily="2" charset="0"/>
              </a:rPr>
              <a:t>Increases the intra-abdominal pressure to force the diaphragm upwards</a:t>
            </a:r>
            <a:endParaRPr lang="en-GB" dirty="0">
              <a:solidFill>
                <a:prstClr val="white"/>
              </a:solidFill>
              <a:latin typeface="Roboto Condensed" panose="02000000000000000000" pitchFamily="2" charset="0"/>
            </a:endParaRPr>
          </a:p>
        </p:txBody>
      </p:sp>
      <p:cxnSp>
        <p:nvCxnSpPr>
          <p:cNvPr id="19" name="Straight Connector 18"/>
          <p:cNvCxnSpPr>
            <a:stCxn id="17" idx="3"/>
            <a:endCxn id="18" idx="1"/>
          </p:cNvCxnSpPr>
          <p:nvPr/>
        </p:nvCxnSpPr>
        <p:spPr>
          <a:xfrm flipV="1">
            <a:off x="2698108" y="2538217"/>
            <a:ext cx="2378147" cy="2390769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  <a:tail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199278" y="1219529"/>
            <a:ext cx="6366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Match each respiratory muscle to its function during exercise.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99592" y="5514947"/>
            <a:ext cx="1541098" cy="37457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100">
                <a:latin typeface="Roboto Condensed" panose="02000000000000000000" pitchFamily="2" charset="0"/>
              </a:defRPr>
            </a:lvl1pPr>
          </a:lstStyle>
          <a:p>
            <a:r>
              <a:rPr lang="en-GB" dirty="0"/>
              <a:t>Click on each of the muscles to reveal its role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-20326"/>
            <a:ext cx="9144000" cy="46396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4644008" y="44624"/>
            <a:ext cx="4356484" cy="4994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GB" sz="18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Respiratory System During Exercise</a:t>
            </a:r>
            <a:endParaRPr lang="en-GB" sz="18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22834" y="-27011"/>
            <a:ext cx="936104" cy="1728000"/>
            <a:chOff x="122834" y="-12676"/>
            <a:chExt cx="936104" cy="1728000"/>
          </a:xfrm>
        </p:grpSpPr>
        <p:sp>
          <p:nvSpPr>
            <p:cNvPr id="35" name="TextBox 34">
              <a:hlinkClick r:id="" action="ppaction://noaction"/>
            </p:cNvPr>
            <p:cNvSpPr txBox="1"/>
            <p:nvPr/>
          </p:nvSpPr>
          <p:spPr>
            <a:xfrm>
              <a:off x="179512" y="-12676"/>
              <a:ext cx="822748" cy="1728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r"/>
              <a:endParaRPr lang="en-GB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haroni" pitchFamily="2" charset="-79"/>
              </a:endParaRPr>
            </a:p>
          </p:txBody>
        </p:sp>
        <p:sp>
          <p:nvSpPr>
            <p:cNvPr id="36" name="Title 1"/>
            <p:cNvSpPr txBox="1">
              <a:spLocks/>
            </p:cNvSpPr>
            <p:nvPr/>
          </p:nvSpPr>
          <p:spPr>
            <a:xfrm>
              <a:off x="122834" y="1359707"/>
              <a:ext cx="936104" cy="35543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en-GB" sz="1800" dirty="0" smtClean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activity</a:t>
              </a:r>
              <a:endParaRPr lang="en-GB" sz="18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endParaRPr>
            </a:p>
          </p:txBody>
        </p:sp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323" y="5912321"/>
            <a:ext cx="372318" cy="58658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Roboto Condensed" panose="02000000000000000000" pitchFamily="2" charset="0"/>
              </a:rPr>
              <a:t>© ZigZag </a:t>
            </a:r>
            <a:r>
              <a:rPr lang="en-GB" sz="900" dirty="0" smtClean="0">
                <a:latin typeface="Roboto Condensed" panose="02000000000000000000" pitchFamily="2" charset="0"/>
              </a:rPr>
              <a:t>Education, 2018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sp>
        <p:nvSpPr>
          <p:cNvPr id="7" name="Type I"/>
          <p:cNvSpPr txBox="1"/>
          <p:nvPr/>
        </p:nvSpPr>
        <p:spPr>
          <a:xfrm>
            <a:off x="539552" y="2344587"/>
            <a:ext cx="2158555" cy="485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b="1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Sternocleidomastoid</a:t>
            </a:r>
            <a:endParaRPr lang="en-GB" b="1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sp>
        <p:nvSpPr>
          <p:cNvPr id="8" name="Type IIa"/>
          <p:cNvSpPr txBox="1"/>
          <p:nvPr/>
        </p:nvSpPr>
        <p:spPr>
          <a:xfrm>
            <a:off x="539553" y="3125091"/>
            <a:ext cx="2158555" cy="485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b="1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Pectoralis minor</a:t>
            </a:r>
            <a:endParaRPr lang="en-GB" b="1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sp>
        <p:nvSpPr>
          <p:cNvPr id="9" name="Type IIX"/>
          <p:cNvSpPr txBox="1"/>
          <p:nvPr/>
        </p:nvSpPr>
        <p:spPr>
          <a:xfrm>
            <a:off x="539553" y="3905595"/>
            <a:ext cx="2158555" cy="485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b="1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Internal intercostals</a:t>
            </a:r>
            <a:endParaRPr lang="en-GB" b="1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sp>
        <p:nvSpPr>
          <p:cNvPr id="17" name="Type IIX"/>
          <p:cNvSpPr txBox="1"/>
          <p:nvPr/>
        </p:nvSpPr>
        <p:spPr>
          <a:xfrm>
            <a:off x="539553" y="4686098"/>
            <a:ext cx="2158555" cy="485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b="1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Rectus abdominis</a:t>
            </a:r>
            <a:endParaRPr lang="en-GB" b="1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7</a:t>
            </a:fld>
            <a:endParaRPr lang="en-GB" dirty="0"/>
          </a:p>
        </p:txBody>
      </p:sp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652656" y="-39149"/>
            <a:ext cx="8540750" cy="6940550"/>
            <a:chOff x="583271" y="42867"/>
            <a:chExt cx="9232725" cy="7502525"/>
          </a:xfrm>
        </p:grpSpPr>
        <p:sp>
          <p:nvSpPr>
            <p:cNvPr id="31" name="Rectangle 30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42" name="Picture 41" descr="sample_fron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2" descr="sample_fron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43" descr="sample_fron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720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" y="4914660"/>
            <a:ext cx="9191626" cy="1970726"/>
            <a:chOff x="-1" y="4914660"/>
            <a:chExt cx="9191626" cy="1970726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" t="63795" r="-399" b="22770"/>
            <a:stretch/>
          </p:blipFill>
          <p:spPr>
            <a:xfrm>
              <a:off x="0" y="5013176"/>
              <a:ext cx="9191625" cy="1872209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 rot="10800000" flipV="1">
              <a:off x="-1" y="4914660"/>
              <a:ext cx="9149810" cy="1970726"/>
            </a:xfrm>
            <a:prstGeom prst="rect">
              <a:avLst/>
            </a:prstGeom>
            <a:gradFill flip="none" rotWithShape="1">
              <a:gsLst>
                <a:gs pos="4000">
                  <a:schemeClr val="accent5">
                    <a:lumMod val="0"/>
                    <a:lumOff val="10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oboto Condensed" panose="02000000000000000000" pitchFamily="2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077716" y="759880"/>
            <a:ext cx="7886772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tabLst>
                <a:tab pos="7623175" algn="r"/>
              </a:tabLst>
            </a:pPr>
            <a:r>
              <a:rPr lang="en-GB" b="1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Explain how an oxyhaemoglobin curve would change as an athlete moves </a:t>
            </a:r>
            <a:br>
              <a:rPr lang="en-GB" b="1" dirty="0" smtClean="0">
                <a:solidFill>
                  <a:prstClr val="black"/>
                </a:solidFill>
                <a:latin typeface="Roboto Condensed" panose="02000000000000000000" pitchFamily="2" charset="0"/>
              </a:rPr>
            </a:br>
            <a:r>
              <a:rPr lang="en-GB" b="1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from jogging to sprinting. 	(4 </a:t>
            </a:r>
            <a:r>
              <a:rPr lang="en-GB" b="1" dirty="0">
                <a:solidFill>
                  <a:prstClr val="black"/>
                </a:solidFill>
                <a:latin typeface="Roboto Condensed" panose="02000000000000000000" pitchFamily="2" charset="0"/>
              </a:rPr>
              <a:t>marks)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9769" y="2093711"/>
            <a:ext cx="79644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  <a:latin typeface="Segoe Print" panose="02000600000000000000" pitchFamily="2" charset="0"/>
              </a:rPr>
              <a:t>4 marks from: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prstClr val="black"/>
                </a:solidFill>
                <a:latin typeface="Segoe Print" panose="02000600000000000000" pitchFamily="2" charset="0"/>
              </a:rPr>
              <a:t>Sprinting involves anaerobic work, which increases the CO</a:t>
            </a:r>
            <a:r>
              <a:rPr lang="en-GB" sz="1600" baseline="-25000" dirty="0" smtClean="0">
                <a:solidFill>
                  <a:prstClr val="black"/>
                </a:solidFill>
                <a:latin typeface="Segoe Print" panose="02000600000000000000" pitchFamily="2" charset="0"/>
              </a:rPr>
              <a:t>2</a:t>
            </a:r>
            <a:r>
              <a:rPr lang="en-GB" dirty="0" smtClean="0">
                <a:solidFill>
                  <a:prstClr val="black"/>
                </a:solidFill>
                <a:latin typeface="Segoe Print" panose="02000600000000000000" pitchFamily="2" charset="0"/>
              </a:rPr>
              <a:t> levels in the blood.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prstClr val="black"/>
                </a:solidFill>
                <a:latin typeface="Segoe Print" panose="02000600000000000000" pitchFamily="2" charset="0"/>
              </a:rPr>
              <a:t>The increase in lactic acid build-up would decrease the pH (increase acidity) of the blood in the muscles.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prstClr val="black"/>
                </a:solidFill>
                <a:latin typeface="Segoe Print" panose="02000600000000000000" pitchFamily="2" charset="0"/>
              </a:rPr>
              <a:t>Sprinting would result in an increase in muscle temperature.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prstClr val="black"/>
                </a:solidFill>
                <a:latin typeface="Segoe Print" panose="02000600000000000000" pitchFamily="2" charset="0"/>
              </a:rPr>
              <a:t>Reduced blood pH and increased temperature would reduce the affinity of haemoglobin for oxygen.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prstClr val="black"/>
                </a:solidFill>
                <a:latin typeface="Segoe Print" panose="02000600000000000000" pitchFamily="2" charset="0"/>
              </a:rPr>
              <a:t>Oxygen would be released more readily to the muscles during exercise.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  <a:latin typeface="Segoe Print" panose="02000600000000000000" pitchFamily="2" charset="0"/>
              </a:rPr>
              <a:t>The curve would shift to the </a:t>
            </a:r>
            <a:r>
              <a:rPr lang="en-GB" dirty="0" smtClean="0">
                <a:solidFill>
                  <a:prstClr val="black"/>
                </a:solidFill>
                <a:latin typeface="Segoe Print" panose="02000600000000000000" pitchFamily="2" charset="0"/>
              </a:rPr>
              <a:t>right.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prstClr val="black"/>
                </a:solidFill>
                <a:latin typeface="Segoe Print" panose="02000600000000000000" pitchFamily="2" charset="0"/>
              </a:rPr>
              <a:t>This shift is called the Bohr effect.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>
              <a:solidFill>
                <a:prstClr val="black"/>
              </a:solidFill>
              <a:latin typeface="Segoe Print" panose="020006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>
              <a:solidFill>
                <a:prstClr val="black"/>
              </a:solidFill>
              <a:latin typeface="Segoe Print" panose="02000600000000000000" pitchFamily="2" charset="0"/>
            </a:endParaRPr>
          </a:p>
          <a:p>
            <a:pPr algn="ctr"/>
            <a:endParaRPr lang="en-GB" dirty="0">
              <a:solidFill>
                <a:prstClr val="black"/>
              </a:solidFill>
              <a:latin typeface="Segoe Print" panose="020006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8602" y="1946840"/>
            <a:ext cx="8491870" cy="3548479"/>
          </a:xfrm>
          <a:prstGeom prst="roundRect">
            <a:avLst>
              <a:gd name="adj" fmla="val 7595"/>
            </a:avLst>
          </a:prstGeom>
          <a:solidFill>
            <a:schemeClr val="accent4">
              <a:lumMod val="40000"/>
              <a:lumOff val="60000"/>
            </a:schemeClr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95000"/>
                    <a:lumOff val="5000"/>
                  </a:schemeClr>
                </a:solidFill>
                <a:latin typeface="Roboto Condensed" panose="02000000000000000000" pitchFamily="2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Click to reveal answer!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0" y="-20326"/>
            <a:ext cx="9144000" cy="46396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4644008" y="44624"/>
            <a:ext cx="4356484" cy="4994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GB" sz="18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Respiratory System During Exercise</a:t>
            </a:r>
            <a:endParaRPr lang="en-GB" sz="18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Roboto Condensed" panose="02000000000000000000" pitchFamily="2" charset="0"/>
              </a:rPr>
              <a:t>© ZigZag </a:t>
            </a:r>
            <a:r>
              <a:rPr lang="en-GB" sz="900" dirty="0" smtClean="0">
                <a:latin typeface="Roboto Condensed" panose="02000000000000000000" pitchFamily="2" charset="0"/>
              </a:rPr>
              <a:t>Education, 2018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2834" y="-27011"/>
            <a:ext cx="936104" cy="1728000"/>
            <a:chOff x="122834" y="-12676"/>
            <a:chExt cx="936104" cy="1728000"/>
          </a:xfrm>
        </p:grpSpPr>
        <p:sp>
          <p:nvSpPr>
            <p:cNvPr id="13" name="TextBox 12">
              <a:hlinkClick r:id="" action="ppaction://noaction"/>
            </p:cNvPr>
            <p:cNvSpPr txBox="1"/>
            <p:nvPr/>
          </p:nvSpPr>
          <p:spPr>
            <a:xfrm>
              <a:off x="179512" y="-12676"/>
              <a:ext cx="822748" cy="172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r"/>
              <a:endParaRPr lang="en-GB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haroni" pitchFamily="2" charset="-79"/>
              </a:endParaRPr>
            </a:p>
          </p:txBody>
        </p:sp>
        <p:sp>
          <p:nvSpPr>
            <p:cNvPr id="16" name="Title 1"/>
            <p:cNvSpPr txBox="1">
              <a:spLocks/>
            </p:cNvSpPr>
            <p:nvPr/>
          </p:nvSpPr>
          <p:spPr>
            <a:xfrm>
              <a:off x="122834" y="855651"/>
              <a:ext cx="936104" cy="35543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en-GB" sz="1600" dirty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Exam-style Q</a:t>
              </a:r>
              <a:r>
                <a:rPr lang="en-GB" sz="1600" dirty="0" smtClean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uestion</a:t>
              </a:r>
              <a:endParaRPr lang="en-GB" sz="16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8</a:t>
            </a:fld>
            <a:endParaRPr lang="en-GB" dirty="0"/>
          </a:p>
        </p:txBody>
      </p: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652656" y="-39149"/>
            <a:ext cx="8540750" cy="6940550"/>
            <a:chOff x="583271" y="42867"/>
            <a:chExt cx="9232725" cy="7502525"/>
          </a:xfrm>
        </p:grpSpPr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26" name="Picture 25" descr="sample_front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6" descr="sample_front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7" descr="sample_front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3325</TotalTime>
  <Words>1081</Words>
  <Application>Microsoft Office PowerPoint</Application>
  <PresentationFormat>On-screen Show (4:3)</PresentationFormat>
  <Paragraphs>215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21" baseType="lpstr">
      <vt:lpstr>Aharoni</vt:lpstr>
      <vt:lpstr>Segoe Print</vt:lpstr>
      <vt:lpstr>Roboto Condensed Light</vt:lpstr>
      <vt:lpstr>Lato Heavy</vt:lpstr>
      <vt:lpstr>Palatino Linotype</vt:lpstr>
      <vt:lpstr>Lato Medium</vt:lpstr>
      <vt:lpstr>Calibri</vt:lpstr>
      <vt:lpstr>Century Gothic</vt:lpstr>
      <vt:lpstr>Arial</vt:lpstr>
      <vt:lpstr>Times New Roman</vt:lpstr>
      <vt:lpstr>Roboto Condensed</vt:lpstr>
      <vt:lpstr>Lato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Applied Anatomy and Exercise Physiology</dc:title>
  <dc:creator>Adam Howells</dc:creator>
  <cp:lastModifiedBy>Natasha Andrew</cp:lastModifiedBy>
  <cp:revision>266</cp:revision>
  <dcterms:created xsi:type="dcterms:W3CDTF">2016-05-10T20:25:22Z</dcterms:created>
  <dcterms:modified xsi:type="dcterms:W3CDTF">2023-05-17T12:44:24Z</dcterms:modified>
</cp:coreProperties>
</file>