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4v" ContentType="video/mp4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25" r:id="rId1"/>
  </p:sldMasterIdLst>
  <p:notesMasterIdLst>
    <p:notesMasterId r:id="rId10"/>
  </p:notesMasterIdLst>
  <p:handoutMasterIdLst>
    <p:handoutMasterId r:id="rId11"/>
  </p:handout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</p:sldIdLst>
  <p:sldSz cx="9144000" cy="6858000" type="screen4x3"/>
  <p:notesSz cx="6858000" cy="9144000"/>
  <p:embeddedFontLst>
    <p:embeddedFont>
      <p:font typeface="Lato Heavy" panose="020F0502020204030203" pitchFamily="34" charset="0"/>
      <p:bold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Aharoni" panose="02010803020104030203" pitchFamily="2" charset="-79"/>
      <p:bold r:id="rId16"/>
    </p:embeddedFont>
    <p:embeddedFont>
      <p:font typeface="Lato Light" panose="020F0502020204030203" pitchFamily="34" charset="0"/>
      <p:regular r:id="rId17"/>
      <p:italic r:id="rId18"/>
    </p:embeddedFont>
    <p:embeddedFont>
      <p:font typeface="Roboto Condensed" panose="02000000000000000000" pitchFamily="2" charset="0"/>
      <p:regular r:id="rId19"/>
      <p:bold r:id="rId20"/>
      <p:italic r:id="rId21"/>
      <p:boldItalic r:id="rId22"/>
    </p:embeddedFont>
    <p:embeddedFont>
      <p:font typeface="Lato Medium" panose="020F0502020204030203" pitchFamily="34" charset="0"/>
      <p:regular r:id="rId23"/>
      <p:italic r:id="rId24"/>
    </p:embeddedFont>
    <p:embeddedFont>
      <p:font typeface="Roboto Condensed Light" panose="02000000000000000000" pitchFamily="2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alatino Linotype" panose="02040502050505030304" pitchFamily="18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vers" id="{84ED6FF1-07C2-4DBA-9755-3004147D227C}">
          <p14:sldIdLst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5" clrIdx="0">
    <p:extLst/>
  </p:cmAuthor>
  <p:cmAuthor id="2" name="Jacques Robertson" initials="JR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81"/>
    <a:srgbClr val="00FF00"/>
    <a:srgbClr val="B989FF"/>
    <a:srgbClr val="9966FF"/>
    <a:srgbClr val="3898F0"/>
    <a:srgbClr val="FFCC00"/>
    <a:srgbClr val="FFFF66"/>
    <a:srgbClr val="FFDF9F"/>
    <a:srgbClr val="F2F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80485" autoAdjust="0"/>
  </p:normalViewPr>
  <p:slideViewPr>
    <p:cSldViewPr>
      <p:cViewPr>
        <p:scale>
          <a:sx n="75" d="100"/>
          <a:sy n="75" d="100"/>
        </p:scale>
        <p:origin x="3018" y="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51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878A-9329-435F-ADCB-0144115172E1}" type="datetimeFigureOut">
              <a:rPr lang="en-GB" smtClean="0">
                <a:latin typeface="Roboto Condensed" panose="02000000000000000000" pitchFamily="2" charset="0"/>
              </a:rPr>
              <a:t>17/05/2023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72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The students should watch the video in order to develop an overall understanding of the different types of lever and their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34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Ask students whether they can remember what makes a first-class lever system.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Allow them to reveal the diagram to see whether they remembered it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Students can watch the video to see a real-world example of a first-class lever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34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Ask students whether they can remember what makes a second-class lever system.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Allow them to reveal the diagram to see whether they remembered it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Students can watch the video to see a real-world example of a second-class lever system.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34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Ask students whether they can remember what makes a third-class lever system.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Allow them to reveal the diagram to see whether they remembered it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Students can watch the video to see a real-world example of a third-class lever system.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704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Take this opportunity to reflect on what</a:t>
            </a:r>
            <a:r>
              <a:rPr lang="en-GB" baseline="0" dirty="0" smtClean="0"/>
              <a:t> has been learnt and how it impacts on sport in a wider context.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78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Students should watch the three sporting movements.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They should identify which is a first-, second- and third-class lever system.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They should annotate the images of these sporting actions on their worksheets with the fulcrum, load and effort.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831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dirty="0" smtClean="0"/>
              <a:t>Students to write</a:t>
            </a:r>
            <a:r>
              <a:rPr lang="en-GB" baseline="0" dirty="0" smtClean="0"/>
              <a:t> answers to question on paper and check their answers.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Click to </a:t>
            </a:r>
            <a:r>
              <a:rPr lang="en-GB" baseline="0" smtClean="0"/>
              <a:t>reveal answer. </a:t>
            </a:r>
            <a:r>
              <a:rPr lang="en-GB" baseline="0" dirty="0" smtClean="0"/>
              <a:t>Students to peer-mark or self-mark answers. 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83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9A3-49A5-4383-964E-7E1C7C5307AD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73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A0F2-FE2B-4A06-9E17-743A6587A4E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110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3BE0-5F77-4B94-9A5D-0F362051EF47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4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3D4-ED10-411A-A010-4F0A69C5BCC1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49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9FE-CF86-4C0A-8E48-18DA0F5EAD6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60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66E-C031-499D-90BB-1AFF92BF069A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19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9082-6488-4A82-88ED-AA66D6226B05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85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E559-99C2-49FF-A3BA-ABF9004DEA64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97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92BF-B260-4E2B-AD3A-CFD050231F62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88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6178-83CC-45A6-916A-60F996B2FC0B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5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5423-1DA8-4A17-B442-37D3D259D402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05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A4B856DF-A892-45DD-A6B9-9A17C07888FA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2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2.png"/><Relationship Id="rId3" Type="http://schemas.microsoft.com/office/2007/relationships/media" Target="../media/media5.m4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video" Target="../media/media1.m4v"/><Relationship Id="rId11" Type="http://schemas.openxmlformats.org/officeDocument/2006/relationships/image" Target="../media/image11.png"/><Relationship Id="rId5" Type="http://schemas.microsoft.com/office/2007/relationships/media" Target="../media/media1.m4v"/><Relationship Id="rId10" Type="http://schemas.openxmlformats.org/officeDocument/2006/relationships/image" Target="../media/image10.png"/><Relationship Id="rId4" Type="http://schemas.openxmlformats.org/officeDocument/2006/relationships/video" Target="../media/media5.m4v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1" b="6221"/>
          <a:stretch/>
        </p:blipFill>
        <p:spPr>
          <a:xfrm flipH="1">
            <a:off x="-36512" y="-1"/>
            <a:ext cx="9180512" cy="68853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00478" y="-159202"/>
            <a:ext cx="8845550" cy="6576296"/>
            <a:chOff x="-839108" y="-565602"/>
            <a:chExt cx="8845550" cy="6576296"/>
          </a:xfrm>
        </p:grpSpPr>
        <p:sp>
          <p:nvSpPr>
            <p:cNvPr id="11" name="Title 3"/>
            <p:cNvSpPr txBox="1">
              <a:spLocks/>
            </p:cNvSpPr>
            <p:nvPr/>
          </p:nvSpPr>
          <p:spPr>
            <a:xfrm>
              <a:off x="3285298" y="5217268"/>
              <a:ext cx="4644944" cy="793426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GB" sz="5400" dirty="0" smtClean="0">
                  <a:solidFill>
                    <a:schemeClr val="bg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Levers</a:t>
              </a:r>
              <a:endParaRPr lang="en-GB" sz="5400" dirty="0">
                <a:solidFill>
                  <a:schemeClr val="bg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39108" y="-565602"/>
              <a:ext cx="8845550" cy="6531040"/>
            </a:xfrm>
            <a:prstGeom prst="rect">
              <a:avLst/>
            </a:prstGeom>
            <a:noFill/>
            <a:ln w="1905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80914" y="4678784"/>
              <a:ext cx="4212896" cy="89852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GB" sz="2000" dirty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1.3a   Biomechanical Principles</a:t>
              </a:r>
              <a:br>
                <a:rPr lang="en-GB" sz="2000" dirty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</a:br>
              <a:endParaRPr lang="en-GB" sz="2000" dirty="0" smtClean="0">
                <a:solidFill>
                  <a:schemeClr val="bg1">
                    <a:alpha val="9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Education, 2018 </a:t>
            </a:r>
            <a:endParaRPr lang="en-GB" sz="9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51072" y="404664"/>
            <a:ext cx="1209359" cy="1186770"/>
            <a:chOff x="6098944" y="658054"/>
            <a:chExt cx="1209359" cy="1186770"/>
          </a:xfrm>
        </p:grpSpPr>
        <p:sp>
          <p:nvSpPr>
            <p:cNvPr id="14" name="Subtitle 4"/>
            <p:cNvSpPr txBox="1">
              <a:spLocks/>
            </p:cNvSpPr>
            <p:nvPr/>
          </p:nvSpPr>
          <p:spPr>
            <a:xfrm>
              <a:off x="6098944" y="922248"/>
              <a:ext cx="1209359" cy="658381"/>
            </a:xfrm>
            <a:prstGeom prst="rect">
              <a:avLst/>
            </a:prstGeom>
            <a:noFill/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Component 1</a:t>
              </a:r>
              <a:r>
                <a:rPr lang="en-GB" sz="11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GB" sz="1100" i="1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Physiological factors affecting performance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110239" y="658054"/>
              <a:ext cx="1186770" cy="1186770"/>
            </a:xfrm>
            <a:prstGeom prst="ellipse">
              <a:avLst/>
            </a:prstGeom>
            <a:noFill/>
            <a:ln w="1905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3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4" y="4869160"/>
            <a:ext cx="9144004" cy="2016224"/>
            <a:chOff x="-3" y="4918191"/>
            <a:chExt cx="8797451" cy="1939810"/>
          </a:xfrm>
        </p:grpSpPr>
        <p:pic>
          <p:nvPicPr>
            <p:cNvPr id="29" name="Picture Placeholder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4361" r="2952" b="15495"/>
            <a:stretch/>
          </p:blipFill>
          <p:spPr>
            <a:xfrm>
              <a:off x="5206" y="5013175"/>
              <a:ext cx="8792242" cy="183675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 rot="10800000" flipV="1">
              <a:off x="-3" y="4918191"/>
              <a:ext cx="8797450" cy="193981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9512" y="144652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Levers are formed when we try to move objects by contracting the muscles in order to move the bones at a joint.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3140968"/>
            <a:ext cx="3816424" cy="369332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There are four components of a lever: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227374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This function makes them very important during sporting performance as we are constantly moving our joints in order to perform specific actions!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380312" y="4318612"/>
            <a:ext cx="288032" cy="4320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648122" y="4318612"/>
            <a:ext cx="288032" cy="432048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3959932" y="4318612"/>
            <a:ext cx="504056" cy="43204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6655" y="4074411"/>
            <a:ext cx="178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lever arm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0102" y="3941168"/>
            <a:ext cx="109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Load</a:t>
            </a:r>
            <a:endParaRPr lang="en-GB" dirty="0">
              <a:latin typeface="Roboto Condensed" panose="02000000000000000000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83568" y="4534636"/>
            <a:ext cx="2434262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64288" y="39411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Effort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7904" y="3941168"/>
            <a:ext cx="100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Fulcrum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4653" y="4938044"/>
            <a:ext cx="1318138" cy="13280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Bones act as levers within the body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63466" y="4938044"/>
            <a:ext cx="1318138" cy="16059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The joints act as the fulcrum within the body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99530" y="4938044"/>
            <a:ext cx="1318138" cy="16059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The load is the object which needs to be moved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2240" y="4938044"/>
            <a:ext cx="1584176" cy="16202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The muscles provide the effort that is needed to move the load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087666"/>
            <a:ext cx="5256584" cy="715089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order of these four components will determine what type of lever system it is and what function it plays</a:t>
            </a:r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5" name="Rectangle 24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Levers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5" name="TextBox 34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748829" y="-41275"/>
            <a:ext cx="8540750" cy="6940550"/>
            <a:chOff x="583271" y="42867"/>
            <a:chExt cx="9232725" cy="7502525"/>
          </a:xfrm>
        </p:grpSpPr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39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 animBg="1"/>
      <p:bldP spid="12" grpId="0" animBg="1"/>
      <p:bldP spid="13" grpId="0" animBg="1"/>
      <p:bldP spid="14" grpId="0"/>
      <p:bldP spid="15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4" y="4869160"/>
            <a:ext cx="9144004" cy="2016224"/>
            <a:chOff x="-3" y="4918191"/>
            <a:chExt cx="8797451" cy="1939810"/>
          </a:xfrm>
        </p:grpSpPr>
        <p:pic>
          <p:nvPicPr>
            <p:cNvPr id="31" name="Picture Placeholder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4361" r="2952" b="15495"/>
            <a:stretch/>
          </p:blipFill>
          <p:spPr>
            <a:xfrm>
              <a:off x="5206" y="5013175"/>
              <a:ext cx="8792242" cy="1836755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 rot="10800000" flipV="1">
              <a:off x="-3" y="4918191"/>
              <a:ext cx="8797450" cy="193981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pic>
        <p:nvPicPr>
          <p:cNvPr id="3" name="Football Heading (first Class Lever) - Jacques Robertson-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4816985" y="2836849"/>
            <a:ext cx="4383143" cy="2469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9512" y="1844824"/>
            <a:ext cx="439248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A first-class lever system can be represented by the following diagram: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83439" y="2723927"/>
            <a:ext cx="3744416" cy="2756049"/>
          </a:xfrm>
          <a:prstGeom prst="roundRect">
            <a:avLst>
              <a:gd name="adj" fmla="val 59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411908"/>
            <a:ext cx="889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take a look at first-class levers and see how they operate during sporting performance.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63588" y="3203111"/>
            <a:ext cx="288032" cy="4320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424301" y="3203111"/>
            <a:ext cx="288032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2159732" y="3707167"/>
            <a:ext cx="504056" cy="43204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220" y="283377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Effort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1710" y="4124699"/>
            <a:ext cx="91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Fulcrum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848" y="2833779"/>
            <a:ext cx="68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Load</a:t>
            </a:r>
            <a:endParaRPr lang="en-GB" dirty="0">
              <a:latin typeface="Roboto Condensed" panose="020000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63588" y="3692651"/>
            <a:ext cx="288032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25600" y="4715279"/>
            <a:ext cx="1586160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406783" y="5105504"/>
            <a:ext cx="1337125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68630" y="4718198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Effort arm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83004" y="5108423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Load arm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5666239"/>
            <a:ext cx="4232577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forces are evenly balanced and a wide range of movement can be produced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2" name="Rectangle 21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First Class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7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28" grpId="0" animBg="1"/>
      <p:bldP spid="6" grpId="0"/>
      <p:bldP spid="9" grpId="0" animBg="1"/>
      <p:bldP spid="11" grpId="0" animBg="1"/>
      <p:bldP spid="10" grpId="0" animBg="1"/>
      <p:bldP spid="13" grpId="0"/>
      <p:bldP spid="14" grpId="0"/>
      <p:bldP spid="15" grpId="0"/>
      <p:bldP spid="25" grpId="0"/>
      <p:bldP spid="26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4" y="4869160"/>
            <a:ext cx="9144004" cy="2016224"/>
            <a:chOff x="-3" y="4918191"/>
            <a:chExt cx="8797451" cy="1939810"/>
          </a:xfrm>
        </p:grpSpPr>
        <p:pic>
          <p:nvPicPr>
            <p:cNvPr id="28" name="Picture Placeholder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4361" r="2952" b="15495"/>
            <a:stretch/>
          </p:blipFill>
          <p:spPr>
            <a:xfrm>
              <a:off x="5206" y="5013175"/>
              <a:ext cx="8792242" cy="183675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 rot="10800000" flipV="1">
              <a:off x="-3" y="4918191"/>
              <a:ext cx="8797450" cy="193981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9512" y="1862268"/>
            <a:ext cx="3924436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A second-class lever system can be represented by the following diagram: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79512" y="2780928"/>
            <a:ext cx="3744416" cy="2756049"/>
          </a:xfrm>
          <a:prstGeom prst="roundRect">
            <a:avLst>
              <a:gd name="adj" fmla="val 422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403484"/>
            <a:ext cx="882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take a look at second-class levers and see how they operate during sporting performance.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327655" y="3212977"/>
            <a:ext cx="288032" cy="4320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905239" y="3212977"/>
            <a:ext cx="288032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377534" y="3717033"/>
            <a:ext cx="504056" cy="43204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5836" y="284364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Effort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4134565"/>
            <a:ext cx="96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Fulcrum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8683" y="2843645"/>
            <a:ext cx="78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Load</a:t>
            </a:r>
            <a:endParaRPr lang="en-GB" dirty="0">
              <a:latin typeface="Roboto Condensed" panose="020000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75556" y="3702517"/>
            <a:ext cx="288032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7568" y="4725145"/>
            <a:ext cx="2934103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99205" y="4728064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Effort arm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7868" y="5154274"/>
            <a:ext cx="1437848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4089" y="5157193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Load arm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5738247"/>
            <a:ext cx="7344816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These levers are at a </a:t>
            </a:r>
            <a:r>
              <a:rPr lang="en-GB" b="1" dirty="0"/>
              <a:t>mechanical advantage </a:t>
            </a:r>
            <a:r>
              <a:rPr lang="en-GB" dirty="0"/>
              <a:t>because the effort arm is greater than the load arm.  This allows large loads to be moved with minimal effort.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5392" y="2811686"/>
            <a:ext cx="1584176" cy="1620203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However, this occurs slowly and within a limited range of motion!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2" name="Rectangle 21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Second Class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1" name="TextBox 30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" name="Vertical Jump (second Class Lever) - Adam Howells-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1923"/>
          <a:stretch/>
        </p:blipFill>
        <p:spPr>
          <a:xfrm rot="5400000">
            <a:off x="3978786" y="2568868"/>
            <a:ext cx="3596342" cy="230038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748829" y="-41275"/>
            <a:ext cx="8540750" cy="6940550"/>
            <a:chOff x="583271" y="42867"/>
            <a:chExt cx="9232725" cy="7502525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9" name="Picture 38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12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19" grpId="0" animBg="1"/>
      <p:bldP spid="5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5" grpId="0"/>
      <p:bldP spid="18" grpId="0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4" y="4869160"/>
            <a:ext cx="9144004" cy="2016224"/>
            <a:chOff x="-3" y="4918191"/>
            <a:chExt cx="8797451" cy="1939810"/>
          </a:xfrm>
        </p:grpSpPr>
        <p:pic>
          <p:nvPicPr>
            <p:cNvPr id="30" name="Picture Placeholder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4361" r="2952" b="15495"/>
            <a:stretch/>
          </p:blipFill>
          <p:spPr>
            <a:xfrm>
              <a:off x="5206" y="5013175"/>
              <a:ext cx="8792242" cy="183675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 rot="10800000" flipV="1">
              <a:off x="-3" y="4918191"/>
              <a:ext cx="8797450" cy="193981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pic>
        <p:nvPicPr>
          <p:cNvPr id="4" name="Bicepcurl - Adam Howells-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2886" y="2546935"/>
            <a:ext cx="3403753" cy="1914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1520" y="1866367"/>
            <a:ext cx="6552728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A third-class lever system can be represented by the following diagram: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51520" y="2545159"/>
            <a:ext cx="3919368" cy="2756049"/>
          </a:xfrm>
          <a:prstGeom prst="roundRect">
            <a:avLst>
              <a:gd name="adj" fmla="val 699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36013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take a look at third-class levers and see how they operate during sporting performance.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040626" y="3046297"/>
            <a:ext cx="288032" cy="43204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3289400" y="3046297"/>
            <a:ext cx="288032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476659" y="3550353"/>
            <a:ext cx="504056" cy="43204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8807" y="267696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Effort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636" y="3967885"/>
            <a:ext cx="100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Fulcrum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3062" y="2676965"/>
            <a:ext cx="7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Load</a:t>
            </a:r>
            <a:endParaRPr lang="en-GB" dirty="0">
              <a:latin typeface="Roboto Condensed" panose="02000000000000000000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28687" y="3535837"/>
            <a:ext cx="288032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90699" y="4558465"/>
            <a:ext cx="1493943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4830" y="4572465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Effort arm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0999" y="4987594"/>
            <a:ext cx="2878008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18797" y="4990513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Load arm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520" y="5473875"/>
            <a:ext cx="6768752" cy="10215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These levers are at a </a:t>
            </a:r>
            <a:r>
              <a:rPr lang="en-GB" b="1" dirty="0" smtClean="0">
                <a:latin typeface="Roboto Condensed" panose="02000000000000000000" pitchFamily="2" charset="0"/>
              </a:rPr>
              <a:t>mechanical disadvantage </a:t>
            </a:r>
            <a:r>
              <a:rPr lang="en-GB" dirty="0" smtClean="0">
                <a:latin typeface="Roboto Condensed" panose="02000000000000000000" pitchFamily="2" charset="0"/>
              </a:rPr>
              <a:t>because the load arm is larger than the effort arm.</a:t>
            </a:r>
            <a:r>
              <a:rPr lang="en-GB" b="1" dirty="0" smtClean="0">
                <a:latin typeface="Roboto Condensed" panose="02000000000000000000" pitchFamily="2" charset="0"/>
              </a:rPr>
              <a:t> </a:t>
            </a:r>
            <a:r>
              <a:rPr lang="en-GB" dirty="0" smtClean="0">
                <a:latin typeface="Roboto Condensed" panose="02000000000000000000" pitchFamily="2" charset="0"/>
              </a:rPr>
              <a:t>This allows loads to be moved at a high velocity over a large range of motion.</a:t>
            </a:r>
            <a:endParaRPr lang="en-GB" b="1" dirty="0" smtClean="0">
              <a:latin typeface="Roboto Condensed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73660" y="4871856"/>
            <a:ext cx="1584176" cy="1620203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However, this requires a large effort in order to move a small load!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2" name="Rectangle 21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Third Class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3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48829" y="-41275"/>
            <a:ext cx="8540750" cy="6940550"/>
            <a:chOff x="583271" y="42867"/>
            <a:chExt cx="9232725" cy="7502525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39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94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23" grpId="0" animBg="1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17" grpId="0"/>
      <p:bldP spid="20" grpId="0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"/>
          <a:stretch/>
        </p:blipFill>
        <p:spPr>
          <a:xfrm>
            <a:off x="0" y="450325"/>
            <a:ext cx="9144000" cy="64102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0800000" flipV="1">
            <a:off x="-1868" y="349005"/>
            <a:ext cx="9145868" cy="6508995"/>
          </a:xfrm>
          <a:prstGeom prst="rect">
            <a:avLst/>
          </a:prstGeom>
          <a:gradFill flip="none" rotWithShape="1">
            <a:gsLst>
              <a:gs pos="4000">
                <a:schemeClr val="accent5">
                  <a:lumMod val="0"/>
                  <a:lumOff val="10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938" y="609026"/>
            <a:ext cx="3291186" cy="2856428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How does an athlete’s height improve the effectiveness of a lever system, and how would this benefit performance in a sport such as tennis?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9756" y="2083273"/>
            <a:ext cx="2848592" cy="2466915"/>
          </a:xfrm>
          <a:prstGeom prst="wedgeEllipseCallout">
            <a:avLst>
              <a:gd name="adj1" fmla="val 32667"/>
              <a:gd name="adj2" fmla="val 536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What type of lever system occurs when a bat is used to strike a ball, and how does this affect performance?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4327470"/>
            <a:ext cx="3796116" cy="1687890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What are the benefits of having a mechanical advantage at the foot during a long-distance run?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2834" y="-27011"/>
            <a:ext cx="936104" cy="1620000"/>
            <a:chOff x="122834" y="-12676"/>
            <a:chExt cx="936104" cy="1620000"/>
          </a:xfrm>
        </p:grpSpPr>
        <p:sp>
          <p:nvSpPr>
            <p:cNvPr id="23" name="TextBox 22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6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122834" y="1225972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discuss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48829" y="-41275"/>
            <a:ext cx="8540750" cy="6940550"/>
            <a:chOff x="583271" y="42867"/>
            <a:chExt cx="9232725" cy="7502525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20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1868" y="4979426"/>
            <a:ext cx="9145868" cy="1878574"/>
            <a:chOff x="-1868" y="4979426"/>
            <a:chExt cx="9145868" cy="18785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8" t="60285" r="6133" b="26868"/>
            <a:stretch/>
          </p:blipFill>
          <p:spPr>
            <a:xfrm>
              <a:off x="-1868" y="5013176"/>
              <a:ext cx="9145868" cy="184482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 rot="10800000" flipV="1">
              <a:off x="-1868" y="4979426"/>
              <a:ext cx="9145868" cy="1878574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pic>
        <p:nvPicPr>
          <p:cNvPr id="3" name="Bicep Curl 2 - Lucy Palmer-4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103" r="15029"/>
          <a:stretch/>
        </p:blipFill>
        <p:spPr>
          <a:xfrm rot="5400000">
            <a:off x="2730090" y="3088779"/>
            <a:ext cx="2584778" cy="1969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Exercise (press Up) - Adam Howells-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99783" y="3007487"/>
            <a:ext cx="3537704" cy="1989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Football Heading (first Class Lever) - Jacques Robertson-2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36748" t="28121" r="36967" b="13796"/>
          <a:stretch/>
        </p:blipFill>
        <p:spPr>
          <a:xfrm rot="5400000">
            <a:off x="456508" y="2572841"/>
            <a:ext cx="1998558" cy="2488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58938" y="620688"/>
            <a:ext cx="6253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Identify which of the following videos is showing a first-, second- and third-class lever system, and then draw the load, effort and fulcrum onto the screenshot of each action on your worksheet.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2254" y="912921"/>
            <a:ext cx="1336003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Click on the answer buttons to reveal the answers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2131903"/>
            <a:ext cx="1152128" cy="408623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Answer</a:t>
            </a:r>
            <a:endParaRPr lang="en-GB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2131903"/>
            <a:ext cx="1152128" cy="408623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Answer</a:t>
            </a:r>
            <a:endParaRPr lang="en-GB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0232" y="2348880"/>
            <a:ext cx="1152128" cy="408623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Answer</a:t>
            </a:r>
            <a:endParaRPr lang="en-GB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6136" y="5068488"/>
            <a:ext cx="2921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Second-class </a:t>
            </a:r>
            <a:r>
              <a:rPr lang="en-GB" sz="1400" b="1" dirty="0">
                <a:latin typeface="Roboto Condensed" panose="02000000000000000000" pitchFamily="2" charset="0"/>
              </a:rPr>
              <a:t>l</a:t>
            </a:r>
            <a:r>
              <a:rPr lang="en-GB" sz="1400" b="1" dirty="0" smtClean="0">
                <a:latin typeface="Roboto Condensed" panose="02000000000000000000" pitchFamily="2" charset="0"/>
              </a:rPr>
              <a:t>ever </a:t>
            </a:r>
            <a:r>
              <a:rPr lang="en-GB" sz="1400" b="1" dirty="0">
                <a:latin typeface="Roboto Condensed" panose="02000000000000000000" pitchFamily="2" charset="0"/>
              </a:rPr>
              <a:t>s</a:t>
            </a:r>
            <a:r>
              <a:rPr lang="en-GB" sz="1400" b="1" dirty="0" smtClean="0">
                <a:latin typeface="Roboto Condensed" panose="02000000000000000000" pitchFamily="2" charset="0"/>
              </a:rPr>
              <a:t>ystem</a:t>
            </a:r>
            <a:endParaRPr lang="en-GB" sz="1400" b="1" dirty="0"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11665" y="4146643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Fulcrum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0216" y="3271616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Load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78988" y="3238958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Effort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11877" y="4256368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Load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9692" y="4097387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Fulcrum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6464" y="3778105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Effort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85974" y="3203385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Load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7708" y="3779560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Effort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760" y="3629972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Fulcrum</a:t>
            </a: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1800" y="5390162"/>
            <a:ext cx="2486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Third-class </a:t>
            </a:r>
            <a:r>
              <a:rPr lang="en-GB" sz="1400" b="1" dirty="0">
                <a:latin typeface="Roboto Condensed" panose="02000000000000000000" pitchFamily="2" charset="0"/>
              </a:rPr>
              <a:t>l</a:t>
            </a:r>
            <a:r>
              <a:rPr lang="en-GB" sz="1400" b="1" dirty="0" smtClean="0">
                <a:latin typeface="Roboto Condensed" panose="02000000000000000000" pitchFamily="2" charset="0"/>
              </a:rPr>
              <a:t>ever </a:t>
            </a:r>
            <a:r>
              <a:rPr lang="en-GB" sz="1400" b="1" dirty="0">
                <a:latin typeface="Roboto Condensed" panose="02000000000000000000" pitchFamily="2" charset="0"/>
              </a:rPr>
              <a:t>s</a:t>
            </a:r>
            <a:r>
              <a:rPr lang="en-GB" sz="1400" b="1" dirty="0" smtClean="0">
                <a:latin typeface="Roboto Condensed" panose="02000000000000000000" pitchFamily="2" charset="0"/>
              </a:rPr>
              <a:t>ystem</a:t>
            </a:r>
            <a:endParaRPr lang="en-GB" sz="1400" b="1" dirty="0">
              <a:latin typeface="Roboto Condensed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8264" y="4877221"/>
            <a:ext cx="2306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First-class </a:t>
            </a:r>
            <a:r>
              <a:rPr lang="en-GB" sz="1400" b="1" dirty="0">
                <a:latin typeface="Roboto Condensed" panose="02000000000000000000" pitchFamily="2" charset="0"/>
              </a:rPr>
              <a:t>l</a:t>
            </a:r>
            <a:r>
              <a:rPr lang="en-GB" sz="1400" b="1" dirty="0" smtClean="0">
                <a:latin typeface="Roboto Condensed" panose="02000000000000000000" pitchFamily="2" charset="0"/>
              </a:rPr>
              <a:t>ever </a:t>
            </a:r>
            <a:r>
              <a:rPr lang="en-GB" sz="1400" b="1" dirty="0">
                <a:latin typeface="Roboto Condensed" panose="02000000000000000000" pitchFamily="2" charset="0"/>
              </a:rPr>
              <a:t>s</a:t>
            </a:r>
            <a:r>
              <a:rPr lang="en-GB" sz="1400" b="1" dirty="0" smtClean="0">
                <a:latin typeface="Roboto Condensed" panose="02000000000000000000" pitchFamily="2" charset="0"/>
              </a:rPr>
              <a:t>ystem</a:t>
            </a:r>
            <a:endParaRPr lang="en-GB" sz="1400" b="1" dirty="0">
              <a:latin typeface="Roboto Condensed" panose="020000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44" y="1359472"/>
            <a:ext cx="372318" cy="58658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37" name="TextBox 36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122834" y="1359707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activity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96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868" y="4979426"/>
            <a:ext cx="9145868" cy="1878574"/>
            <a:chOff x="-1868" y="4979426"/>
            <a:chExt cx="9145868" cy="187857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8" t="60285" r="6133" b="26868"/>
            <a:stretch/>
          </p:blipFill>
          <p:spPr>
            <a:xfrm>
              <a:off x="-1868" y="5013176"/>
              <a:ext cx="9145868" cy="1844824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 rot="10800000" flipV="1">
              <a:off x="-1868" y="4979426"/>
              <a:ext cx="9145868" cy="1878574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0860" y="582342"/>
            <a:ext cx="8028384" cy="20313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Read the </a:t>
            </a:r>
            <a:r>
              <a:rPr lang="en-GB" b="1" dirty="0">
                <a:latin typeface="Roboto Condensed" panose="02000000000000000000" pitchFamily="2" charset="0"/>
              </a:rPr>
              <a:t>following </a:t>
            </a:r>
            <a:r>
              <a:rPr lang="en-GB" b="1" dirty="0" smtClean="0">
                <a:latin typeface="Roboto Condensed" panose="02000000000000000000" pitchFamily="2" charset="0"/>
              </a:rPr>
              <a:t>statements.</a:t>
            </a:r>
            <a:br>
              <a:rPr lang="en-GB" b="1" dirty="0" smtClean="0">
                <a:latin typeface="Roboto Condensed" panose="02000000000000000000" pitchFamily="2" charset="0"/>
              </a:rPr>
            </a:br>
            <a:endParaRPr lang="en-GB" b="1" dirty="0">
              <a:latin typeface="Roboto Condensed" panose="02000000000000000000" pitchFamily="2" charset="0"/>
            </a:endParaRPr>
          </a:p>
          <a:p>
            <a:pPr algn="ctr"/>
            <a:r>
              <a:rPr lang="en-GB" b="1" i="1" dirty="0" smtClean="0">
                <a:latin typeface="Roboto Condensed" panose="02000000000000000000" pitchFamily="2" charset="0"/>
              </a:rPr>
              <a:t>‘A bicep curl is at a mechanical advantage.’</a:t>
            </a:r>
          </a:p>
          <a:p>
            <a:endParaRPr lang="en-GB" b="1" dirty="0">
              <a:latin typeface="Roboto Condensed" panose="02000000000000000000" pitchFamily="2" charset="0"/>
            </a:endParaRPr>
          </a:p>
          <a:p>
            <a:pPr algn="ctr"/>
            <a:r>
              <a:rPr lang="en-GB" b="1" i="1" dirty="0" smtClean="0">
                <a:latin typeface="Roboto Condensed" panose="02000000000000000000" pitchFamily="2" charset="0"/>
              </a:rPr>
              <a:t>‘A mechanical disadvantage allows large loads to be moved quickly.’</a:t>
            </a:r>
          </a:p>
          <a:p>
            <a:endParaRPr lang="en-GB" b="1" dirty="0">
              <a:latin typeface="Roboto Condensed" panose="02000000000000000000" pitchFamily="2" charset="0"/>
            </a:endParaRPr>
          </a:p>
          <a:p>
            <a:pPr>
              <a:tabLst>
                <a:tab pos="7808913" algn="r"/>
              </a:tabLst>
            </a:pPr>
            <a:r>
              <a:rPr lang="en-GB" b="1" dirty="0" smtClean="0">
                <a:latin typeface="Roboto Condensed" panose="02000000000000000000" pitchFamily="2" charset="0"/>
              </a:rPr>
              <a:t>Which statement is true? 	(1 mark)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268" y="2847278"/>
            <a:ext cx="6583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GB" b="1" dirty="0" smtClean="0">
                <a:latin typeface="Roboto Condensed" panose="02000000000000000000" pitchFamily="2" charset="0"/>
              </a:rPr>
              <a:t>A.	</a:t>
            </a:r>
            <a:r>
              <a:rPr lang="en-GB" i="1" dirty="0" smtClean="0">
                <a:latin typeface="Roboto Condensed" panose="02000000000000000000" pitchFamily="2" charset="0"/>
              </a:rPr>
              <a:t>Both are true</a:t>
            </a:r>
          </a:p>
          <a:p>
            <a:pPr marL="355600" indent="-355600"/>
            <a:endParaRPr lang="en-GB" b="1" dirty="0" smtClean="0">
              <a:latin typeface="Roboto Condensed" panose="02000000000000000000" pitchFamily="2" charset="0"/>
            </a:endParaRPr>
          </a:p>
          <a:p>
            <a:pPr marL="355600" indent="-355600"/>
            <a:r>
              <a:rPr lang="en-GB" b="1" dirty="0" smtClean="0">
                <a:latin typeface="Roboto Condensed" panose="02000000000000000000" pitchFamily="2" charset="0"/>
              </a:rPr>
              <a:t>B.	</a:t>
            </a:r>
            <a:r>
              <a:rPr lang="en-GB" i="1" dirty="0" smtClean="0">
                <a:latin typeface="Roboto Condensed" panose="02000000000000000000" pitchFamily="2" charset="0"/>
              </a:rPr>
              <a:t>The first is true, the second is false</a:t>
            </a:r>
          </a:p>
          <a:p>
            <a:pPr marL="355600" indent="-355600"/>
            <a:endParaRPr lang="en-GB" b="1" dirty="0" smtClean="0">
              <a:latin typeface="Roboto Condensed" panose="02000000000000000000" pitchFamily="2" charset="0"/>
            </a:endParaRPr>
          </a:p>
          <a:p>
            <a:pPr marL="355600" indent="-355600"/>
            <a:r>
              <a:rPr lang="en-GB" b="1" dirty="0" smtClean="0">
                <a:latin typeface="Roboto Condensed" panose="02000000000000000000" pitchFamily="2" charset="0"/>
              </a:rPr>
              <a:t>C.	</a:t>
            </a:r>
            <a:r>
              <a:rPr lang="en-GB" i="1" dirty="0" smtClean="0">
                <a:latin typeface="Roboto Condensed" panose="02000000000000000000" pitchFamily="2" charset="0"/>
              </a:rPr>
              <a:t>The second is true, the first is false</a:t>
            </a:r>
            <a:endParaRPr lang="en-GB" i="1" dirty="0">
              <a:latin typeface="Roboto Condensed" panose="02000000000000000000" pitchFamily="2" charset="0"/>
            </a:endParaRPr>
          </a:p>
          <a:p>
            <a:pPr marL="355600" indent="-355600"/>
            <a:endParaRPr lang="en-GB" b="1" i="1" dirty="0" smtClean="0">
              <a:latin typeface="Roboto Condensed" panose="02000000000000000000" pitchFamily="2" charset="0"/>
            </a:endParaRPr>
          </a:p>
          <a:p>
            <a:pPr marL="355600" indent="-355600"/>
            <a:r>
              <a:rPr lang="en-GB" b="1" dirty="0" smtClean="0">
                <a:latin typeface="Roboto Condensed" panose="02000000000000000000" pitchFamily="2" charset="0"/>
              </a:rPr>
              <a:t>D.	</a:t>
            </a:r>
            <a:r>
              <a:rPr lang="en-GB" i="1" dirty="0" smtClean="0">
                <a:latin typeface="Roboto Condensed" panose="02000000000000000000" pitchFamily="2" charset="0"/>
              </a:rPr>
              <a:t>Both are false</a:t>
            </a:r>
            <a:endParaRPr lang="en-GB" i="1" dirty="0">
              <a:latin typeface="Roboto Condensed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20503" y="2877182"/>
            <a:ext cx="320422" cy="31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23783" y="3472347"/>
            <a:ext cx="320422" cy="31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40963" y="4056823"/>
            <a:ext cx="320422" cy="31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32611" y="4562189"/>
            <a:ext cx="320422" cy="31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24" name="Picture 2" descr="Image result for ti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61"/>
          <a:stretch/>
        </p:blipFill>
        <p:spPr bwMode="auto">
          <a:xfrm>
            <a:off x="4788024" y="4517561"/>
            <a:ext cx="385380" cy="5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ti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8"/>
          <a:stretch/>
        </p:blipFill>
        <p:spPr bwMode="auto">
          <a:xfrm>
            <a:off x="4837683" y="3428074"/>
            <a:ext cx="303242" cy="5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ti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8"/>
          <a:stretch/>
        </p:blipFill>
        <p:spPr bwMode="auto">
          <a:xfrm>
            <a:off x="4844314" y="4004426"/>
            <a:ext cx="303242" cy="5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ti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8"/>
          <a:stretch/>
        </p:blipFill>
        <p:spPr bwMode="auto">
          <a:xfrm>
            <a:off x="4844314" y="2817644"/>
            <a:ext cx="303242" cy="5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72413" y="45830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That’s correct!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72413" y="349360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That’s </a:t>
            </a:r>
            <a:r>
              <a:rPr lang="en-GB" dirty="0" smtClean="0">
                <a:latin typeface="Roboto Condensed" panose="02000000000000000000" pitchFamily="2" charset="0"/>
              </a:rPr>
              <a:t>incorrect; </a:t>
            </a:r>
            <a:r>
              <a:rPr lang="en-GB" dirty="0">
                <a:latin typeface="Roboto Condensed" panose="02000000000000000000" pitchFamily="2" charset="0"/>
              </a:rPr>
              <a:t>have another </a:t>
            </a:r>
            <a:r>
              <a:rPr lang="en-GB" dirty="0" smtClean="0">
                <a:latin typeface="Roboto Condensed" panose="02000000000000000000" pitchFamily="2" charset="0"/>
              </a:rPr>
              <a:t>go.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72413" y="396513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That’s </a:t>
            </a:r>
            <a:r>
              <a:rPr lang="en-GB" dirty="0" smtClean="0">
                <a:latin typeface="Roboto Condensed" panose="02000000000000000000" pitchFamily="2" charset="0"/>
              </a:rPr>
              <a:t>incorrect; </a:t>
            </a:r>
            <a:r>
              <a:rPr lang="en-GB" dirty="0">
                <a:latin typeface="Roboto Condensed" panose="02000000000000000000" pitchFamily="2" charset="0"/>
              </a:rPr>
              <a:t>have another </a:t>
            </a:r>
            <a:r>
              <a:rPr lang="en-GB" dirty="0" smtClean="0">
                <a:latin typeface="Roboto Condensed" panose="02000000000000000000" pitchFamily="2" charset="0"/>
              </a:rPr>
              <a:t>go.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72413" y="284779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That’s </a:t>
            </a:r>
            <a:r>
              <a:rPr lang="en-GB" dirty="0" smtClean="0">
                <a:latin typeface="Roboto Condensed" panose="02000000000000000000" pitchFamily="2" charset="0"/>
              </a:rPr>
              <a:t>incorrect; </a:t>
            </a:r>
            <a:r>
              <a:rPr lang="en-GB" dirty="0">
                <a:latin typeface="Roboto Condensed" panose="02000000000000000000" pitchFamily="2" charset="0"/>
              </a:rPr>
              <a:t>have another </a:t>
            </a:r>
            <a:r>
              <a:rPr lang="en-GB" dirty="0" smtClean="0">
                <a:latin typeface="Roboto Condensed" panose="02000000000000000000" pitchFamily="2" charset="0"/>
              </a:rPr>
              <a:t>go.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9586" y="829372"/>
            <a:ext cx="1432971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Click on the answer that you think is correct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46" name="TextBox 45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47" name="Title 1"/>
            <p:cNvSpPr txBox="1">
              <a:spLocks/>
            </p:cNvSpPr>
            <p:nvPr/>
          </p:nvSpPr>
          <p:spPr>
            <a:xfrm>
              <a:off x="122834" y="855651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6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Exam-style Q</a:t>
              </a:r>
              <a:r>
                <a:rPr lang="en-GB" sz="16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uestion</a:t>
              </a:r>
              <a:endPara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22" y="1072408"/>
            <a:ext cx="372318" cy="58658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2018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48829" y="-41275"/>
            <a:ext cx="8540750" cy="6940550"/>
            <a:chOff x="583271" y="42867"/>
            <a:chExt cx="9232725" cy="7502525"/>
          </a:xfrm>
        </p:grpSpPr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1" name="Picture 50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2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</TotalTime>
  <Words>848</Words>
  <Application>Microsoft Office PowerPoint</Application>
  <PresentationFormat>On-screen Show (4:3)</PresentationFormat>
  <Paragraphs>156</Paragraphs>
  <Slides>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Lato Heavy</vt:lpstr>
      <vt:lpstr>Calibri Light</vt:lpstr>
      <vt:lpstr>Aharoni</vt:lpstr>
      <vt:lpstr>Lato Light</vt:lpstr>
      <vt:lpstr>Roboto Condensed</vt:lpstr>
      <vt:lpstr>Arial</vt:lpstr>
      <vt:lpstr>Lato Medium</vt:lpstr>
      <vt:lpstr>Roboto Condensed Light</vt:lpstr>
      <vt:lpstr>Calibri</vt:lpstr>
      <vt:lpstr>Palatino Linotype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256</cp:revision>
  <dcterms:created xsi:type="dcterms:W3CDTF">2016-05-10T20:25:22Z</dcterms:created>
  <dcterms:modified xsi:type="dcterms:W3CDTF">2023-05-17T12:45:34Z</dcterms:modified>
</cp:coreProperties>
</file>