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m4v" ContentType="video/mp4"/>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Lst>
  <p:notesMasterIdLst>
    <p:notesMasterId r:id="rId19"/>
  </p:notesMasterIdLst>
  <p:handoutMasterIdLst>
    <p:handoutMasterId r:id="rId20"/>
  </p:handoutMasterIdLst>
  <p:sldIdLst>
    <p:sldId id="344" r:id="rId3"/>
    <p:sldId id="352" r:id="rId4"/>
    <p:sldId id="354" r:id="rId5"/>
    <p:sldId id="353" r:id="rId6"/>
    <p:sldId id="355" r:id="rId7"/>
    <p:sldId id="356" r:id="rId8"/>
    <p:sldId id="364" r:id="rId9"/>
    <p:sldId id="357" r:id="rId10"/>
    <p:sldId id="359" r:id="rId11"/>
    <p:sldId id="358" r:id="rId12"/>
    <p:sldId id="360" r:id="rId13"/>
    <p:sldId id="361" r:id="rId14"/>
    <p:sldId id="349" r:id="rId15"/>
    <p:sldId id="348" r:id="rId16"/>
    <p:sldId id="350" r:id="rId17"/>
    <p:sldId id="366" r:id="rId18"/>
  </p:sldIdLst>
  <p:sldSz cx="9144000" cy="6858000" type="screen4x3"/>
  <p:notesSz cx="6858000" cy="9144000"/>
  <p:embeddedFontLst>
    <p:embeddedFont>
      <p:font typeface="Aharoni" panose="02010803020104030203" pitchFamily="2" charset="-79"/>
      <p:bold r:id="rId21"/>
    </p:embeddedFont>
    <p:embeddedFont>
      <p:font typeface="Calibri Light" panose="020F0302020204030204" pitchFamily="34" charset="0"/>
      <p:regular r:id="rId22"/>
      <p:italic r:id="rId23"/>
    </p:embeddedFont>
    <p:embeddedFont>
      <p:font typeface="Palatino Linotype" panose="020405020505050303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Lato Medium" panose="020F0502020204030203" pitchFamily="34" charset="0"/>
      <p:regular r:id="rId36"/>
      <p:italic r:id="rId37"/>
    </p:embeddedFont>
    <p:embeddedFont>
      <p:font typeface="Segoe UI Semilight" panose="020B0402040204020203" pitchFamily="34" charset="0"/>
      <p:regular r:id="rId38"/>
      <p:italic r:id="rId39"/>
    </p:embeddedFont>
    <p:embeddedFont>
      <p:font typeface="Roboto Condensed" panose="02000000000000000000" pitchFamily="2" charset="0"/>
      <p:regular r:id="rId40"/>
      <p:bold r:id="rId41"/>
      <p:italic r:id="rId42"/>
      <p:boldItalic r:id="rId43"/>
    </p:embeddedFont>
    <p:embeddedFont>
      <p:font typeface="Roboto" pitchFamily="2" charset="0"/>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and Feedback" id="{A46B1110-DC9C-4F21-B5B4-2707017DED1E}">
          <p14:sldIdLst>
            <p14:sldId id="344"/>
            <p14:sldId id="352"/>
            <p14:sldId id="354"/>
            <p14:sldId id="353"/>
            <p14:sldId id="355"/>
            <p14:sldId id="356"/>
            <p14:sldId id="364"/>
            <p14:sldId id="357"/>
            <p14:sldId id="359"/>
            <p14:sldId id="358"/>
            <p14:sldId id="360"/>
            <p14:sldId id="361"/>
            <p14:sldId id="349"/>
            <p14:sldId id="348"/>
            <p14:sldId id="350"/>
            <p14:sldId id="3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21" clrIdx="0"/>
  <p:cmAuthor id="2" name="Jacques Robertson" initials="JR" lastIdx="1" clrIdx="1"/>
  <p:cmAuthor id="3" name="Naomi Laws" initials="NL" lastIdx="4" clrIdx="2"/>
  <p:cmAuthor id="4" name="Daniel Embleton" initials="DE" lastIdx="4"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8183"/>
    <a:srgbClr val="B8756D"/>
    <a:srgbClr val="FE9ABE"/>
    <a:srgbClr val="FFFF66"/>
    <a:srgbClr val="FFDF9F"/>
    <a:srgbClr val="FF8181"/>
    <a:srgbClr val="CCCCFF"/>
    <a:srgbClr val="CC99FF"/>
    <a:srgbClr val="B989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6" autoAdjust="0"/>
    <p:restoredTop sz="86370" autoAdjust="0"/>
  </p:normalViewPr>
  <p:slideViewPr>
    <p:cSldViewPr>
      <p:cViewPr varScale="1">
        <p:scale>
          <a:sx n="97" d="100"/>
          <a:sy n="97" d="100"/>
        </p:scale>
        <p:origin x="1614"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2852936" y="0"/>
            <a:ext cx="4003477" cy="458788"/>
          </a:xfrm>
          <a:prstGeom prst="rect">
            <a:avLst/>
          </a:prstGeom>
        </p:spPr>
        <p:txBody>
          <a:bodyPr vert="horz" lIns="91440" tIns="45720" rIns="91440" bIns="45720" rtlCol="0"/>
          <a:lstStyle>
            <a:lvl1pPr algn="r">
              <a:defRPr sz="1200"/>
            </a:lvl1pPr>
          </a:lstStyle>
          <a:p>
            <a:r>
              <a:rPr lang="en-GB" dirty="0"/>
              <a:t>Interactive PowerPoints for Edexcel GCSE (9–1) PE: Paper 2</a:t>
            </a:r>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dirty="0"/>
              <a:t> © ZigZag Education, 2023</a:t>
            </a: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29/08/2023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intrinsic feedback in sport and why it is most suited to expert performers.</a:t>
            </a:r>
          </a:p>
          <a:p>
            <a:pPr marL="228600" indent="-228600">
              <a:buFont typeface="Arial" panose="020B0604020202020204" pitchFamily="34" charset="0"/>
              <a:buChar char="•"/>
            </a:pPr>
            <a:r>
              <a:rPr lang="en-GB" baseline="0" dirty="0" smtClean="0"/>
              <a:t>Identify different examples of intrinsic feedback, then click to reveal an example within the slide.</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2490898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different examples of concurrent feedback, then click to reveal an example within the slide.</a:t>
            </a:r>
          </a:p>
          <a:p>
            <a:pPr marL="228600" indent="-228600">
              <a:buFont typeface="Arial" panose="020B0604020202020204" pitchFamily="34" charset="0"/>
              <a:buChar char="•"/>
            </a:pPr>
            <a:r>
              <a:rPr lang="en-GB" baseline="0" dirty="0" smtClean="0"/>
              <a:t>Discuss where concurrent feedback may be best used in sport.</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159973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different examples of terminal feedback, then click to reveal an example within the slide.</a:t>
            </a:r>
          </a:p>
          <a:p>
            <a:pPr marL="228600" indent="-228600">
              <a:buFont typeface="Arial" panose="020B0604020202020204" pitchFamily="34" charset="0"/>
              <a:buChar char="•"/>
            </a:pPr>
            <a:r>
              <a:rPr lang="en-GB" baseline="0" dirty="0" smtClean="0"/>
              <a:t>Discuss where terminal feedback may be best used in sport.</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387258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on the play button to watch the video.</a:t>
            </a:r>
          </a:p>
          <a:p>
            <a:pPr marL="228600" indent="-228600">
              <a:buFont typeface="Arial" panose="020B0604020202020204" pitchFamily="34" charset="0"/>
              <a:buChar char="•"/>
            </a:pPr>
            <a:r>
              <a:rPr lang="en-GB" baseline="0" dirty="0" smtClean="0"/>
              <a:t>Write down examples of terminal feedback provided by the coach during the video.  (You may pause and rewind where needed.)</a:t>
            </a:r>
          </a:p>
          <a:p>
            <a:pPr marL="228600" indent="-228600">
              <a:buFont typeface="Arial" panose="020B0604020202020204" pitchFamily="34" charset="0"/>
              <a:buChar char="•"/>
            </a:pPr>
            <a:r>
              <a:rPr lang="en-GB" baseline="0" dirty="0" smtClean="0"/>
              <a:t>Discuss why concurrent feedback might not be given in swimming.</a:t>
            </a:r>
          </a:p>
          <a:p>
            <a:pPr marL="228600" indent="-228600">
              <a:buFont typeface="Arial" panose="020B0604020202020204" pitchFamily="34" charset="0"/>
              <a:buChar char="•"/>
            </a:pPr>
            <a:r>
              <a:rPr lang="en-GB" baseline="0" dirty="0" smtClean="0"/>
              <a:t>Come up with examples of where intrinsic feedback may be used in swimming.</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13</a:t>
            </a:fld>
            <a:endParaRPr lang="en-GB" dirty="0"/>
          </a:p>
        </p:txBody>
      </p:sp>
    </p:spTree>
    <p:extLst>
      <p:ext uri="{BB962C8B-B14F-4D97-AF65-F5344CB8AC3E}">
        <p14:creationId xmlns:p14="http://schemas.microsoft.com/office/powerpoint/2010/main" val="76624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t>
            </a:r>
            <a:r>
              <a:rPr lang="en-GB" baseline="0" dirty="0" smtClean="0"/>
              <a:t>about guidance and feedback and </a:t>
            </a:r>
            <a:r>
              <a:rPr lang="en-GB" baseline="0" dirty="0"/>
              <a:t>how it impacts sport in a wider </a:t>
            </a:r>
            <a:r>
              <a:rPr lang="en-GB" baseline="0" dirty="0" smtClean="0"/>
              <a:t>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14</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15</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16</a:t>
            </a:fld>
            <a:endParaRPr lang="en-GB" dirty="0"/>
          </a:p>
        </p:txBody>
      </p:sp>
    </p:spTree>
    <p:extLst>
      <p:ext uri="{BB962C8B-B14F-4D97-AF65-F5344CB8AC3E}">
        <p14:creationId xmlns:p14="http://schemas.microsoft.com/office/powerpoint/2010/main" val="47556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Introduce the concept of guidance.</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 through the slide to reveal the four different types of guidance.</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which type of guidance is being displayed in each picture.</a:t>
            </a:r>
          </a:p>
          <a:p>
            <a:pPr marL="171450" indent="-171450">
              <a:buFont typeface="Arial" panose="020B0604020202020204" pitchFamily="34" charset="0"/>
              <a:buChar char="•"/>
            </a:pPr>
            <a:r>
              <a:rPr lang="en-GB" sz="1200" kern="1200" baseline="0" dirty="0" smtClean="0">
                <a:solidFill>
                  <a:schemeClr val="tx1"/>
                </a:solidFill>
                <a:effectLst/>
                <a:latin typeface="Roboto Condensed" panose="02000000000000000000" pitchFamily="2" charset="0"/>
                <a:ea typeface="+mn-ea"/>
                <a:cs typeface="+mn-cs"/>
              </a:rPr>
              <a:t>Click on the pictures to go to each type of guidance and learn more about its evaluation and examples.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9207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on the video to see a demonstration of visual guidance used by a coach.</a:t>
            </a:r>
          </a:p>
          <a:p>
            <a:pPr marL="228600" indent="-228600">
              <a:buFont typeface="Arial" panose="020B0604020202020204" pitchFamily="34" charset="0"/>
              <a:buChar char="•"/>
            </a:pPr>
            <a:r>
              <a:rPr lang="en-GB" baseline="0" dirty="0" smtClean="0"/>
              <a:t>Click through the slide to see an evaluation of visual guidance in sport and why it is most suited to beginners.</a:t>
            </a:r>
          </a:p>
          <a:p>
            <a:pPr marL="228600" indent="-228600">
              <a:buFont typeface="Arial" panose="020B0604020202020204" pitchFamily="34" charset="0"/>
              <a:buChar char="•"/>
            </a:pPr>
            <a:r>
              <a:rPr lang="en-GB" baseline="0" dirty="0" smtClean="0"/>
              <a:t>Identify different examples of visual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8169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verbal guidance in sport and why it is most suited to expert performers.</a:t>
            </a:r>
            <a:endParaRPr lang="en-GB" baseline="0" dirty="0"/>
          </a:p>
          <a:p>
            <a:pPr marL="228600" indent="-228600">
              <a:buFont typeface="Arial" panose="020B0604020202020204" pitchFamily="34" charset="0"/>
              <a:buChar char="•"/>
            </a:pPr>
            <a:r>
              <a:rPr lang="en-GB" baseline="0" dirty="0" smtClean="0"/>
              <a:t>Identify different examples of verbal guidance, then click to reveal examples within the slide.</a:t>
            </a:r>
          </a:p>
          <a:p>
            <a:pPr marL="228600" indent="-228600">
              <a:buFont typeface="Arial" panose="020B0604020202020204" pitchFamily="34" charset="0"/>
              <a:buChar char="•"/>
            </a:pPr>
            <a:r>
              <a:rPr lang="en-GB" baseline="0" dirty="0" smtClean="0"/>
              <a:t>Return to the intro page by clicking the back button.</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08159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manual guidance in sport and why it is most suited to beginners.</a:t>
            </a:r>
          </a:p>
          <a:p>
            <a:pPr marL="228600" indent="-228600">
              <a:buFont typeface="Arial" panose="020B0604020202020204" pitchFamily="34" charset="0"/>
              <a:buChar char="•"/>
            </a:pPr>
            <a:r>
              <a:rPr lang="en-GB" baseline="0" dirty="0" smtClean="0"/>
              <a:t>Identify different examples of manual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210102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Click on the video to see a demonstration of mechanical guidance used by a coach.</a:t>
            </a:r>
          </a:p>
          <a:p>
            <a:pPr marL="228600" indent="-228600">
              <a:buFont typeface="Arial" panose="020B0604020202020204" pitchFamily="34" charset="0"/>
              <a:buChar char="•"/>
            </a:pPr>
            <a:r>
              <a:rPr lang="en-GB" baseline="0" dirty="0" smtClean="0"/>
              <a:t>Click through the slide to see an evaluation of mechanical guidance in sport and why it is most suited to beginners.</a:t>
            </a:r>
          </a:p>
          <a:p>
            <a:pPr marL="228600" indent="-228600">
              <a:buFont typeface="Arial" panose="020B0604020202020204" pitchFamily="34" charset="0"/>
              <a:buChar char="•"/>
            </a:pPr>
            <a:r>
              <a:rPr lang="en-GB" baseline="0" dirty="0" smtClean="0"/>
              <a:t>Identify different examples of mechanical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62844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smtClean="0"/>
              <a:t>Categorise the examples given.</a:t>
            </a:r>
          </a:p>
          <a:p>
            <a:pPr marL="171450" indent="-171450">
              <a:buFont typeface="Arial" panose="020B0604020202020204" pitchFamily="34" charset="0"/>
              <a:buChar char="•"/>
            </a:pPr>
            <a:r>
              <a:rPr lang="en-GB" baseline="0" dirty="0" smtClean="0"/>
              <a:t>Students to write down any further examples they can think of.</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98940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Introduce the concept of feedback.</a:t>
            </a:r>
          </a:p>
          <a:p>
            <a:pPr marL="228600" indent="-228600">
              <a:buFont typeface="Arial" panose="020B0604020202020204" pitchFamily="34" charset="0"/>
              <a:buChar char="•"/>
            </a:pPr>
            <a:r>
              <a:rPr lang="en-GB" baseline="0" dirty="0" smtClean="0"/>
              <a:t>Identify different examples of extrinsic, intrinsic, concurrent and terminal feedback in the image.</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20101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extrinsic feedback in sport and why it is most suited to beginners.</a:t>
            </a:r>
          </a:p>
          <a:p>
            <a:pPr marL="228600" indent="-228600">
              <a:buFont typeface="Arial" panose="020B0604020202020204" pitchFamily="34" charset="0"/>
              <a:buChar char="•"/>
            </a:pPr>
            <a:r>
              <a:rPr lang="en-GB" baseline="0" dirty="0" smtClean="0"/>
              <a:t>Identify different examples of extrinsic feedback, then click to reveal an example within the slide.</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294556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EAC971-934F-4778-9FE6-53F3AEEE18B6}"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5081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895E30-CBC7-476E-929C-C13139440EDB}"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32668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5F59A-1087-4F31-933B-4ACB1C51E812}"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1291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FDADF0-DED1-4533-A70B-BEF54D54A831}"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71672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8713F0-52D4-49E1-B45D-B92AD52703DC}" type="datetime1">
              <a:rPr lang="en-GB" smtClean="0">
                <a:solidFill>
                  <a:prstClr val="black">
                    <a:tint val="75000"/>
                  </a:prstClr>
                </a:solidFill>
              </a:rPr>
              <a:pPr/>
              <a:t>29/08/2023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24454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43B241-4577-41A7-9C76-DAF0CDFD22C4}" type="datetime1">
              <a:rPr lang="en-GB" smtClean="0">
                <a:solidFill>
                  <a:prstClr val="black">
                    <a:tint val="75000"/>
                  </a:prstClr>
                </a:solidFill>
              </a:rPr>
              <a:pPr/>
              <a:t>29/08/2023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0080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B71F7-2982-48C1-9EC3-69EC02D3B88D}" type="datetime1">
              <a:rPr lang="en-GB" smtClean="0">
                <a:solidFill>
                  <a:prstClr val="black">
                    <a:tint val="75000"/>
                  </a:prstClr>
                </a:solidFill>
              </a:rPr>
              <a:pPr/>
              <a:t>29/08/2023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8453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07904D-7E66-4E79-974D-C7543643CE35}"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575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249B3-2AE6-4788-A380-42F47DE94CC4}" type="datetime1">
              <a:rPr lang="en-GB" smtClean="0">
                <a:solidFill>
                  <a:prstClr val="black">
                    <a:tint val="75000"/>
                  </a:prstClr>
                </a:solidFill>
              </a:rPr>
              <a:pPr/>
              <a:t>29/08/2023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8402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0DB90C3-D6D7-4D8D-9312-0F4E4E11DF75}"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97837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267340-B452-47C6-A537-89357A6A0D3E}"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1486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29/08/2023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29/08/2023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29/08/2023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C08ECFF3-D93E-4856-AB86-5C5987030A2A}" type="datetime1">
              <a:rPr lang="en-GB" smtClean="0">
                <a:solidFill>
                  <a:prstClr val="black">
                    <a:tint val="75000"/>
                  </a:prstClr>
                </a:solidFill>
              </a:rPr>
              <a:p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84828633"/>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Roboto Condensed" panose="020000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hyperlink" Target="http://zzed.uk/12163-6-13"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8.png"/><Relationship Id="rId3" Type="http://schemas.openxmlformats.org/officeDocument/2006/relationships/slide" Target="slide4.xml"/><Relationship Id="rId7" Type="http://schemas.openxmlformats.org/officeDocument/2006/relationships/image" Target="../media/image4.jpe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6.xm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slide" Target="slide5.xml"/><Relationship Id="rId4" Type="http://schemas.openxmlformats.org/officeDocument/2006/relationships/image" Target="../media/image2.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 Target="slide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 Target="slide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6" name="Title 2">
            <a:extLst>
              <a:ext uri="{FF2B5EF4-FFF2-40B4-BE49-F238E27FC236}">
                <a16:creationId xmlns="" xmlns:a16="http://schemas.microsoft.com/office/drawing/2014/main" xmlns:lc="http://schemas.openxmlformats.org/drawingml/2006/lockedCanvas" id="{200B3D2B-613A-41BE-987D-E6A1324B456D}"/>
              </a:ext>
            </a:extLst>
          </p:cNvPr>
          <p:cNvSpPr>
            <a:spLocks noGrp="1"/>
          </p:cNvSpPr>
          <p:nvPr/>
        </p:nvSpPr>
        <p:spPr>
          <a:xfrm>
            <a:off x="107504" y="260648"/>
            <a:ext cx="7583441" cy="800309"/>
          </a:xfrm>
          <a:prstGeom prst="roundRect">
            <a:avLst>
              <a:gd name="adj" fmla="val 2602"/>
            </a:avLst>
          </a:prstGeom>
          <a:noFill/>
          <a:ln w="1270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r>
              <a:rPr lang="en-US" b="1" dirty="0">
                <a:ln>
                  <a:solidFill>
                    <a:schemeClr val="tx1"/>
                  </a:solidFill>
                </a:ln>
                <a:solidFill>
                  <a:srgbClr val="FE9ABE"/>
                </a:solidFill>
                <a:effectLst>
                  <a:outerShdw blurRad="50800" dist="38100" dir="2700000" algn="tl" rotWithShape="0">
                    <a:prstClr val="black">
                      <a:alpha val="40000"/>
                    </a:prstClr>
                  </a:outerShdw>
                </a:effectLst>
              </a:rPr>
              <a:t>Guidance and Feedback </a:t>
            </a:r>
          </a:p>
          <a:p>
            <a:r>
              <a:rPr lang="en-US" b="1" dirty="0">
                <a:ln>
                  <a:solidFill>
                    <a:schemeClr val="tx1"/>
                  </a:solidFill>
                </a:ln>
                <a:solidFill>
                  <a:srgbClr val="FE9ABE"/>
                </a:solidFill>
                <a:effectLst>
                  <a:outerShdw blurRad="50800" dist="38100" dir="2700000" algn="tl" rotWithShape="0">
                    <a:prstClr val="black">
                      <a:alpha val="40000"/>
                    </a:prstClr>
                  </a:outerShdw>
                </a:effectLst>
              </a:rPr>
              <a:t>on Performance</a:t>
            </a:r>
          </a:p>
        </p:txBody>
      </p:sp>
      <p:grpSp>
        <p:nvGrpSpPr>
          <p:cNvPr id="13" name="Group 12"/>
          <p:cNvGrpSpPr/>
          <p:nvPr/>
        </p:nvGrpSpPr>
        <p:grpSpPr>
          <a:xfrm>
            <a:off x="7081143" y="4555107"/>
            <a:ext cx="1781061" cy="1839359"/>
            <a:chOff x="7081143" y="4555107"/>
            <a:chExt cx="1781061" cy="1839359"/>
          </a:xfrm>
        </p:grpSpPr>
        <p:sp>
          <p:nvSpPr>
            <p:cNvPr id="1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5" name="Subtitle 3">
              <a:extLst>
                <a:ext uri="{FF2B5EF4-FFF2-40B4-BE49-F238E27FC236}">
                  <a16:creationId xmlns="" xmlns:a16="http://schemas.microsoft.com/office/drawing/2014/main"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2</a:t>
              </a:r>
              <a:endParaRPr lang="en-US" b="1" dirty="0"/>
            </a:p>
          </p:txBody>
        </p:sp>
        <p:sp>
          <p:nvSpPr>
            <p:cNvPr id="21"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7109004" y="5605536"/>
              <a:ext cx="1058656" cy="53374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900" dirty="0" smtClean="0">
                  <a:solidFill>
                    <a:schemeClr val="bg1"/>
                  </a:solidFill>
                </a:rPr>
                <a:t>Sports Psychology</a:t>
              </a:r>
              <a:endParaRPr lang="en-US" dirty="0">
                <a:solidFill>
                  <a:schemeClr val="bg1"/>
                </a:solidFill>
              </a:endParaRPr>
            </a:p>
          </p:txBody>
        </p:sp>
        <p:sp>
          <p:nvSpPr>
            <p:cNvPr id="24"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5" name="Subtitle 3">
              <a:extLst>
                <a:ext uri="{FF2B5EF4-FFF2-40B4-BE49-F238E27FC236}">
                  <a16:creationId xmlns="" xmlns:a16="http://schemas.microsoft.com/office/drawing/2014/main"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2.3</a:t>
              </a:r>
              <a:endParaRPr lang="en-US" sz="1200" b="1" dirty="0"/>
            </a:p>
          </p:txBody>
        </p:sp>
      </p:grpSp>
      <p:sp>
        <p:nvSpPr>
          <p:cNvPr id="10" name="Rectangle 9"/>
          <p:cNvSpPr>
            <a:spLocks/>
          </p:cNvSpPr>
          <p:nvPr/>
        </p:nvSpPr>
        <p:spPr>
          <a:xfrm>
            <a:off x="3056957" y="47443"/>
            <a:ext cx="5828665" cy="160655"/>
          </a:xfrm>
          <a:prstGeom prst="rect">
            <a:avLst/>
          </a:prstGeom>
          <a:noFill/>
          <a:ln w="9525" cap="flat" cmpd="sng" algn="ctr">
            <a:noFill/>
            <a:prstDash val="solid"/>
          </a:ln>
          <a:effectLst/>
        </p:spPr>
        <p:txBody>
          <a:bodyPr rot="0" spcFirstLastPara="0" vert="horz" wrap="none" lIns="0" tIns="0" rIns="0" bIns="0" numCol="1" spcCol="0" rtlCol="0" fromWordArt="0" anchor="b" anchorCtr="0" forceAA="0" compatLnSpc="1">
            <a:prstTxWarp prst="textNoShape">
              <a:avLst/>
            </a:prstTxWarp>
            <a:spAutoFit/>
          </a:bodyPr>
          <a:lstStyle/>
          <a:p>
            <a:pPr algn="ctr">
              <a:spcAft>
                <a:spcPts val="0"/>
              </a:spcAft>
            </a:pPr>
            <a:r>
              <a:rPr lang="en-GB" sz="900" dirty="0">
                <a:solidFill>
                  <a:srgbClr val="000000"/>
                </a:solidFill>
                <a:effectLst/>
                <a:latin typeface="Segoe UI Semilight" panose="020B0402040204020203" pitchFamily="34" charset="0"/>
                <a:ea typeface="Times New Roman" panose="02020603050405020304" pitchFamily="18" charset="0"/>
              </a:rPr>
              <a:t>Photocopiable/digital resources may only be copied by the purchasing institution on a single site and for their own use</a:t>
            </a:r>
            <a:endParaRPr lang="en-GB" sz="900" dirty="0">
              <a:solidFill>
                <a:srgbClr val="7F7F7F"/>
              </a:solidFill>
              <a:effectLst/>
              <a:latin typeface="Segoe UI Semilight" panose="020B0402040204020203"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39" y="1866271"/>
            <a:ext cx="4353344" cy="3254125"/>
          </a:xfrm>
          <a:prstGeom prst="rect">
            <a:avLst/>
          </a:prstGeom>
        </p:spPr>
      </p:pic>
      <p:sp>
        <p:nvSpPr>
          <p:cNvPr id="8" name="TextBox 7"/>
          <p:cNvSpPr txBox="1"/>
          <p:nvPr/>
        </p:nvSpPr>
        <p:spPr>
          <a:xfrm>
            <a:off x="185246" y="1050324"/>
            <a:ext cx="6045432"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Intrinsic feedback </a:t>
            </a:r>
            <a:r>
              <a:rPr lang="en-GB" dirty="0" smtClean="0">
                <a:solidFill>
                  <a:prstClr val="black"/>
                </a:solidFill>
                <a:latin typeface="Roboto Condensed" panose="02000000000000000000" pitchFamily="2" charset="0"/>
              </a:rPr>
              <a:t>is </a:t>
            </a:r>
            <a:r>
              <a:rPr lang="en-GB" dirty="0">
                <a:solidFill>
                  <a:prstClr val="black"/>
                </a:solidFill>
                <a:latin typeface="Roboto Condensed" panose="02000000000000000000" pitchFamily="2" charset="0"/>
              </a:rPr>
              <a:t>received from within the </a:t>
            </a:r>
            <a:r>
              <a:rPr lang="en-GB" dirty="0" smtClean="0">
                <a:solidFill>
                  <a:prstClr val="black"/>
                </a:solidFill>
                <a:latin typeface="Roboto Condensed" panose="02000000000000000000" pitchFamily="2" charset="0"/>
              </a:rPr>
              <a:t>athlete themselves and is based on the feel of movement.</a:t>
            </a:r>
            <a:endParaRPr lang="en-GB" dirty="0">
              <a:solidFill>
                <a:prstClr val="black"/>
              </a:solidFill>
              <a:latin typeface="Roboto Condensed" panose="02000000000000000000" pitchFamily="2" charset="0"/>
            </a:endParaRPr>
          </a:p>
        </p:txBody>
      </p:sp>
      <p:sp>
        <p:nvSpPr>
          <p:cNvPr id="10" name="TextBox 9"/>
          <p:cNvSpPr txBox="1"/>
          <p:nvPr/>
        </p:nvSpPr>
        <p:spPr>
          <a:xfrm>
            <a:off x="179512" y="1949428"/>
            <a:ext cx="1706782" cy="3139321"/>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a:t>
            </a:r>
            <a:r>
              <a:rPr lang="en-GB" dirty="0" smtClean="0"/>
              <a:t>is</a:t>
            </a:r>
          </a:p>
          <a:p>
            <a:r>
              <a:rPr lang="en-GB" dirty="0" smtClean="0"/>
              <a:t>able </a:t>
            </a:r>
            <a:r>
              <a:rPr lang="en-GB" dirty="0"/>
              <a:t>to judge how much energy they </a:t>
            </a:r>
            <a:r>
              <a:rPr lang="en-GB" dirty="0" smtClean="0"/>
              <a:t>have </a:t>
            </a:r>
            <a:r>
              <a:rPr lang="en-GB" dirty="0"/>
              <a:t>left to give by judging </a:t>
            </a:r>
            <a:r>
              <a:rPr lang="en-GB" b="1" dirty="0"/>
              <a:t>how their body is feeling</a:t>
            </a:r>
            <a:r>
              <a:rPr lang="en-GB" dirty="0"/>
              <a:t>.</a:t>
            </a:r>
          </a:p>
        </p:txBody>
      </p:sp>
      <p:sp>
        <p:nvSpPr>
          <p:cNvPr id="13" name="Title 1"/>
          <p:cNvSpPr txBox="1">
            <a:spLocks/>
          </p:cNvSpPr>
          <p:nvPr/>
        </p:nvSpPr>
        <p:spPr>
          <a:xfrm>
            <a:off x="179512" y="30790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Intrinsic feedback</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7"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2" name="TextBox 21"/>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3"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10</a:t>
            </a:fld>
            <a:endParaRPr lang="en-GB" dirty="0"/>
          </a:p>
        </p:txBody>
      </p:sp>
      <p:sp>
        <p:nvSpPr>
          <p:cNvPr id="24"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7" name="TextBox 26"/>
          <p:cNvSpPr txBox="1"/>
          <p:nvPr/>
        </p:nvSpPr>
        <p:spPr>
          <a:xfrm>
            <a:off x="4427984" y="5546387"/>
            <a:ext cx="2134887"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expert performers</a:t>
            </a:r>
            <a:endParaRPr lang="en-GB" dirty="0">
              <a:latin typeface="Roboto Condensed" panose="02000000000000000000" pitchFamily="2" charset="0"/>
            </a:endParaRPr>
          </a:p>
        </p:txBody>
      </p:sp>
      <p:pic>
        <p:nvPicPr>
          <p:cNvPr id="28" name="Picture 4" descr="Female, Tennis, Silhouette, Woman, Girl, Lady, Spo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29560" y="5192341"/>
            <a:ext cx="719516" cy="108834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591945" y="1920341"/>
            <a:ext cx="5012503"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gymnast who is able to </a:t>
            </a:r>
            <a:br>
              <a:rPr lang="en-GB" sz="1400" dirty="0" smtClean="0">
                <a:latin typeface="Roboto Condensed" panose="02000000000000000000" pitchFamily="2" charset="0"/>
              </a:rPr>
            </a:br>
            <a:r>
              <a:rPr lang="en-GB" sz="1400" dirty="0" smtClean="0">
                <a:latin typeface="Roboto Condensed" panose="02000000000000000000" pitchFamily="2" charset="0"/>
              </a:rPr>
              <a:t>judge their orientation in the air in order to </a:t>
            </a:r>
            <a:br>
              <a:rPr lang="en-GB" sz="1400" dirty="0" smtClean="0">
                <a:latin typeface="Roboto Condensed" panose="02000000000000000000" pitchFamily="2" charset="0"/>
              </a:rPr>
            </a:br>
            <a:r>
              <a:rPr lang="en-GB" sz="1400" dirty="0" smtClean="0">
                <a:latin typeface="Roboto Condensed" panose="02000000000000000000" pitchFamily="2" charset="0"/>
              </a:rPr>
              <a:t>land safely on their feet.</a:t>
            </a:r>
            <a:endParaRPr lang="en-GB" sz="1400" dirty="0">
              <a:latin typeface="Roboto Condensed" panose="02000000000000000000" pitchFamily="2"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1895" t="1" r="12415" b="-1441"/>
          <a:stretch/>
        </p:blipFill>
        <p:spPr>
          <a:xfrm>
            <a:off x="7615584" y="1579159"/>
            <a:ext cx="1251262" cy="1287412"/>
          </a:xfrm>
          <a:prstGeom prst="flowChartConnector">
            <a:avLst/>
          </a:prstGeom>
        </p:spPr>
      </p:pic>
      <p:sp>
        <p:nvSpPr>
          <p:cNvPr id="20" name="TextBox 19"/>
          <p:cNvSpPr txBox="1"/>
          <p:nvPr/>
        </p:nvSpPr>
        <p:spPr>
          <a:xfrm>
            <a:off x="3591946" y="2938177"/>
            <a:ext cx="5012502" cy="1600438"/>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Leads to more sustained progress with skills.</a:t>
            </a:r>
          </a:p>
          <a:p>
            <a:pPr marL="285750" indent="-285750">
              <a:buFont typeface="Arial" panose="020B0604020202020204" pitchFamily="34" charset="0"/>
              <a:buChar char="•"/>
            </a:pPr>
            <a:r>
              <a:rPr lang="en-GB" sz="1400" dirty="0" smtClean="0">
                <a:latin typeface="Roboto Condensed" panose="02000000000000000000" pitchFamily="2" charset="0"/>
              </a:rPr>
              <a:t>Involves: </a:t>
            </a:r>
          </a:p>
          <a:p>
            <a:pPr marL="800100" lvl="1" indent="-342900">
              <a:buFont typeface="+mj-lt"/>
              <a:buAutoNum type="arabicPeriod"/>
            </a:pPr>
            <a:r>
              <a:rPr lang="en-GB" sz="1400" dirty="0" smtClean="0">
                <a:latin typeface="Roboto Condensed" panose="02000000000000000000" pitchFamily="2" charset="0"/>
              </a:rPr>
              <a:t>Internal monologue</a:t>
            </a:r>
          </a:p>
          <a:p>
            <a:pPr marL="800100" lvl="1" indent="-342900">
              <a:buFont typeface="+mj-lt"/>
              <a:buAutoNum type="arabicPeriod"/>
            </a:pPr>
            <a:r>
              <a:rPr lang="en-GB" sz="1400" dirty="0" smtClean="0">
                <a:latin typeface="Roboto Condensed" panose="02000000000000000000" pitchFamily="2" charset="0"/>
              </a:rPr>
              <a:t>Constant reflection on how a skill feels</a:t>
            </a:r>
            <a:endParaRPr lang="en-GB" sz="1400" dirty="0">
              <a:latin typeface="Roboto Condensed" panose="02000000000000000000" pitchFamily="2" charset="0"/>
            </a:endParaRPr>
          </a:p>
          <a:p>
            <a:endParaRPr lang="en-GB" sz="1400" dirty="0">
              <a:latin typeface="Roboto Condensed" panose="02000000000000000000" pitchFamily="2" charset="0"/>
            </a:endParaRPr>
          </a:p>
          <a:p>
            <a:r>
              <a:rPr lang="en-GB" sz="1400" dirty="0" smtClean="0">
                <a:latin typeface="Roboto Condensed" panose="02000000000000000000" pitchFamily="2" charset="0"/>
              </a:rPr>
              <a:t>Mostly used by </a:t>
            </a:r>
            <a:r>
              <a:rPr lang="en-GB" sz="1400" b="1" dirty="0" smtClean="0">
                <a:latin typeface="Roboto Condensed" panose="02000000000000000000" pitchFamily="2" charset="0"/>
              </a:rPr>
              <a:t>expert </a:t>
            </a:r>
            <a:r>
              <a:rPr lang="en-GB" sz="1400" dirty="0" smtClean="0">
                <a:latin typeface="Roboto Condensed" panose="02000000000000000000" pitchFamily="2" charset="0"/>
              </a:rPr>
              <a:t>performers who have built their experience, as it requires experience to know how a skill should feel. </a:t>
            </a:r>
            <a:endParaRPr lang="en-GB" sz="1400" dirty="0">
              <a:latin typeface="Roboto Condensed" panose="02000000000000000000" pitchFamily="2" charset="0"/>
            </a:endParaRPr>
          </a:p>
        </p:txBody>
      </p:sp>
      <p:grpSp>
        <p:nvGrpSpPr>
          <p:cNvPr id="18" name="Group 3"/>
          <p:cNvGrpSpPr>
            <a:grpSpLocks/>
          </p:cNvGrpSpPr>
          <p:nvPr/>
        </p:nvGrpSpPr>
        <p:grpSpPr bwMode="auto">
          <a:xfrm>
            <a:off x="603250" y="-27384"/>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065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3104" y="1239534"/>
            <a:ext cx="8434943" cy="369332"/>
          </a:xfrm>
          <a:prstGeom prst="rect">
            <a:avLst/>
          </a:prstGeom>
          <a:noFill/>
        </p:spPr>
        <p:txBody>
          <a:bodyPr wrap="square" rtlCol="0">
            <a:spAutoFit/>
          </a:bodyPr>
          <a:lstStyle/>
          <a:p>
            <a:r>
              <a:rPr lang="en-GB" dirty="0" smtClean="0">
                <a:latin typeface="Roboto Condensed" panose="02000000000000000000" pitchFamily="2" charset="0"/>
              </a:rPr>
              <a:t>Concurrent feedback is provided while a skill is being performed.</a:t>
            </a:r>
            <a:endParaRPr lang="en-GB" dirty="0">
              <a:latin typeface="Roboto Condensed" panose="02000000000000000000" pitchFamily="2" charset="0"/>
            </a:endParaRPr>
          </a:p>
        </p:txBody>
      </p:sp>
      <p:sp>
        <p:nvSpPr>
          <p:cNvPr id="10" name="TextBox 9"/>
          <p:cNvSpPr txBox="1"/>
          <p:nvPr/>
        </p:nvSpPr>
        <p:spPr>
          <a:xfrm>
            <a:off x="187811" y="2035351"/>
            <a:ext cx="1935917" cy="3139321"/>
          </a:xfrm>
          <a:prstGeom prst="roundRect">
            <a:avLst>
              <a:gd name="adj" fmla="val 0"/>
            </a:avLst>
          </a:prstGeom>
          <a:noFill/>
          <a:ln>
            <a:noFill/>
          </a:ln>
          <a:effectLst/>
        </p:spPr>
        <p:txBody>
          <a:bodyPr wrap="square" rtlCol="0">
            <a:spAutoFit/>
          </a:bodyPr>
          <a:lstStyle/>
          <a:p>
            <a:r>
              <a:rPr lang="en-GB" dirty="0">
                <a:latin typeface="Roboto Condensed" panose="02000000000000000000" pitchFamily="2" charset="0"/>
              </a:rPr>
              <a:t>In the example of the </a:t>
            </a:r>
            <a:r>
              <a:rPr lang="en-GB" dirty="0" smtClean="0">
                <a:latin typeface="Roboto Condensed" panose="02000000000000000000" pitchFamily="2" charset="0"/>
              </a:rPr>
              <a:t>400 m hurdles, the performer can use extrinsic feedback from the crowd and intrinsic feedback from how they are feeling to determine whether to push on during the race. </a:t>
            </a:r>
            <a:endParaRPr lang="en-GB" dirty="0">
              <a:latin typeface="Roboto Condensed" panose="02000000000000000000" pitchFamily="2" charset="0"/>
            </a:endParaRPr>
          </a:p>
        </p:txBody>
      </p:sp>
      <p:sp>
        <p:nvSpPr>
          <p:cNvPr id="14" name="Title 1"/>
          <p:cNvSpPr txBox="1">
            <a:spLocks/>
          </p:cNvSpPr>
          <p:nvPr/>
        </p:nvSpPr>
        <p:spPr>
          <a:xfrm>
            <a:off x="109464" y="41932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Concurrent feedback</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11</a:t>
            </a:fld>
            <a:endParaRPr lang="en-GB" dirty="0"/>
          </a:p>
        </p:txBody>
      </p:sp>
      <p:sp>
        <p:nvSpPr>
          <p:cNvPr id="26"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98" y="1831845"/>
            <a:ext cx="4353344" cy="3254125"/>
          </a:xfrm>
          <a:prstGeom prst="rect">
            <a:avLst/>
          </a:prstGeom>
        </p:spPr>
      </p:pic>
      <p:sp>
        <p:nvSpPr>
          <p:cNvPr id="31" name="TextBox 30"/>
          <p:cNvSpPr txBox="1"/>
          <p:nvPr/>
        </p:nvSpPr>
        <p:spPr>
          <a:xfrm>
            <a:off x="3995936" y="2079785"/>
            <a:ext cx="4734319"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football player is able to use feedback from a coach during their performance to change their style of play, e.g. an offensive or defensive tactic.</a:t>
            </a:r>
            <a:endParaRPr lang="en-GB" sz="1400" dirty="0">
              <a:latin typeface="Roboto Condensed" panose="02000000000000000000" pitchFamily="2" charset="0"/>
            </a:endParaRPr>
          </a:p>
        </p:txBody>
      </p:sp>
      <p:sp>
        <p:nvSpPr>
          <p:cNvPr id="32" name="TextBox 31"/>
          <p:cNvSpPr txBox="1"/>
          <p:nvPr/>
        </p:nvSpPr>
        <p:spPr>
          <a:xfrm>
            <a:off x="3995936" y="3152629"/>
            <a:ext cx="4734319" cy="1600438"/>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Effective with performers of all ability levels</a:t>
            </a:r>
          </a:p>
          <a:p>
            <a:pPr marL="285750" indent="-285750">
              <a:buFont typeface="Arial" panose="020B0604020202020204" pitchFamily="34" charset="0"/>
              <a:buChar char="•"/>
            </a:pPr>
            <a:r>
              <a:rPr lang="en-GB" sz="1400" dirty="0" smtClean="0">
                <a:latin typeface="Roboto Condensed" panose="02000000000000000000" pitchFamily="2" charset="0"/>
              </a:rPr>
              <a:t>Used to guide performers </a:t>
            </a:r>
            <a:r>
              <a:rPr lang="en-GB" sz="1400" b="1" dirty="0" smtClean="0">
                <a:latin typeface="Roboto Condensed" panose="02000000000000000000" pitchFamily="2" charset="0"/>
              </a:rPr>
              <a:t>during</a:t>
            </a:r>
            <a:r>
              <a:rPr lang="en-GB" sz="1400" dirty="0" smtClean="0">
                <a:latin typeface="Roboto Condensed" panose="02000000000000000000" pitchFamily="2" charset="0"/>
              </a:rPr>
              <a:t> participation</a:t>
            </a:r>
          </a:p>
          <a:p>
            <a:endParaRPr lang="en-GB" sz="1400" dirty="0">
              <a:latin typeface="Roboto Condensed" panose="02000000000000000000" pitchFamily="2" charset="0"/>
            </a:endParaRPr>
          </a:p>
          <a:p>
            <a:r>
              <a:rPr lang="en-GB" sz="1400" dirty="0" smtClean="0">
                <a:latin typeface="Roboto Condensed" panose="02000000000000000000" pitchFamily="2" charset="0"/>
              </a:rPr>
              <a:t>It is very effective in sports where the support team is in direct communication with the performer. </a:t>
            </a:r>
            <a:r>
              <a:rPr lang="en-GB" sz="1400" dirty="0">
                <a:latin typeface="Roboto Condensed" panose="02000000000000000000" pitchFamily="2" charset="0"/>
              </a:rPr>
              <a:t>F</a:t>
            </a:r>
            <a:r>
              <a:rPr lang="en-GB" sz="1400" dirty="0" smtClean="0">
                <a:latin typeface="Roboto Condensed" panose="02000000000000000000" pitchFamily="2" charset="0"/>
              </a:rPr>
              <a:t>or example:</a:t>
            </a:r>
          </a:p>
          <a:p>
            <a:pPr marL="342900" indent="-342900">
              <a:buFont typeface="+mj-lt"/>
              <a:buAutoNum type="arabicPeriod"/>
            </a:pPr>
            <a:r>
              <a:rPr lang="en-GB" sz="1400" dirty="0" smtClean="0">
                <a:latin typeface="Roboto Condensed" panose="02000000000000000000" pitchFamily="2" charset="0"/>
              </a:rPr>
              <a:t>Over the radio in Formula One</a:t>
            </a:r>
          </a:p>
          <a:p>
            <a:pPr marL="342900" indent="-342900">
              <a:buFont typeface="+mj-lt"/>
              <a:buAutoNum type="arabicPeriod"/>
            </a:pPr>
            <a:r>
              <a:rPr lang="en-GB" sz="1400" dirty="0" smtClean="0">
                <a:latin typeface="Roboto Condensed" panose="02000000000000000000" pitchFamily="2" charset="0"/>
              </a:rPr>
              <a:t>A coach at the side of the court in basketball</a:t>
            </a:r>
            <a:endParaRPr lang="en-GB" sz="1400" dirty="0">
              <a:latin typeface="Roboto Condensed" panose="02000000000000000000" pitchFamily="2" charset="0"/>
            </a:endParaRPr>
          </a:p>
        </p:txBody>
      </p:sp>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9"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773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46" y="1785886"/>
            <a:ext cx="4353344" cy="3254125"/>
          </a:xfrm>
          <a:prstGeom prst="rect">
            <a:avLst/>
          </a:prstGeom>
        </p:spPr>
      </p:pic>
      <p:sp>
        <p:nvSpPr>
          <p:cNvPr id="12" name="TextBox 11"/>
          <p:cNvSpPr txBox="1"/>
          <p:nvPr/>
        </p:nvSpPr>
        <p:spPr>
          <a:xfrm>
            <a:off x="140746" y="1206646"/>
            <a:ext cx="8640960" cy="369332"/>
          </a:xfrm>
          <a:prstGeom prst="rect">
            <a:avLst/>
          </a:prstGeom>
          <a:noFill/>
        </p:spPr>
        <p:txBody>
          <a:bodyPr wrap="square" rtlCol="0">
            <a:spAutoFit/>
          </a:bodyPr>
          <a:lstStyle/>
          <a:p>
            <a:r>
              <a:rPr lang="en-GB" dirty="0" smtClean="0">
                <a:latin typeface="Roboto Condensed" panose="02000000000000000000" pitchFamily="2" charset="0"/>
              </a:rPr>
              <a:t>Terminal feedback is given to the performer after a skill or performance.  </a:t>
            </a:r>
            <a:endParaRPr lang="en-GB" dirty="0">
              <a:latin typeface="Roboto Condensed" panose="02000000000000000000" pitchFamily="2" charset="0"/>
            </a:endParaRPr>
          </a:p>
        </p:txBody>
      </p:sp>
      <p:sp>
        <p:nvSpPr>
          <p:cNvPr id="15" name="Title 1"/>
          <p:cNvSpPr txBox="1">
            <a:spLocks/>
          </p:cNvSpPr>
          <p:nvPr/>
        </p:nvSpPr>
        <p:spPr>
          <a:xfrm>
            <a:off x="140746" y="34133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Terminal feedback</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9"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5" name="TextBox 2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12</a:t>
            </a:fld>
            <a:endParaRPr lang="en-GB" dirty="0"/>
          </a:p>
        </p:txBody>
      </p:sp>
      <p:sp>
        <p:nvSpPr>
          <p:cNvPr id="27"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8" name="TextBox 17"/>
          <p:cNvSpPr txBox="1"/>
          <p:nvPr/>
        </p:nvSpPr>
        <p:spPr>
          <a:xfrm>
            <a:off x="179512" y="1950765"/>
            <a:ext cx="1800200" cy="3139321"/>
          </a:xfrm>
          <a:prstGeom prst="roundRect">
            <a:avLst>
              <a:gd name="adj" fmla="val 0"/>
            </a:avLst>
          </a:prstGeom>
          <a:noFill/>
          <a:ln>
            <a:noFill/>
          </a:ln>
          <a:effectLst/>
        </p:spPr>
        <p:txBody>
          <a:bodyPr wrap="square" rtlCol="0">
            <a:spAutoFit/>
          </a:bodyPr>
          <a:lstStyle/>
          <a:p>
            <a:r>
              <a:rPr lang="en-GB" dirty="0">
                <a:latin typeface="Roboto Condensed" panose="02000000000000000000" pitchFamily="2" charset="0"/>
              </a:rPr>
              <a:t>In the example of the 400 m hurdles, </a:t>
            </a:r>
            <a:r>
              <a:rPr lang="en-GB" dirty="0" smtClean="0">
                <a:latin typeface="Roboto Condensed" panose="02000000000000000000" pitchFamily="2" charset="0"/>
              </a:rPr>
              <a:t>the performer will be able to see their time once they have finished the race and will be able to receive feedback from their coach. </a:t>
            </a:r>
            <a:endParaRPr lang="en-GB" dirty="0">
              <a:latin typeface="Roboto Condensed" panose="02000000000000000000" pitchFamily="2" charset="0"/>
            </a:endParaRPr>
          </a:p>
        </p:txBody>
      </p:sp>
      <p:sp>
        <p:nvSpPr>
          <p:cNvPr id="23" name="TextBox 22"/>
          <p:cNvSpPr txBox="1"/>
          <p:nvPr/>
        </p:nvSpPr>
        <p:spPr>
          <a:xfrm>
            <a:off x="3850166" y="2028764"/>
            <a:ext cx="4931540" cy="52322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long jumper who sees the white flag shown to them to indicate a valid jump.</a:t>
            </a:r>
            <a:endParaRPr lang="en-GB" sz="1400" dirty="0">
              <a:latin typeface="Roboto Condensed" panose="02000000000000000000" pitchFamily="2" charset="0"/>
            </a:endParaRPr>
          </a:p>
        </p:txBody>
      </p:sp>
      <p:sp>
        <p:nvSpPr>
          <p:cNvPr id="24" name="TextBox 23"/>
          <p:cNvSpPr txBox="1"/>
          <p:nvPr/>
        </p:nvSpPr>
        <p:spPr>
          <a:xfrm>
            <a:off x="3863518" y="2950957"/>
            <a:ext cx="4918188" cy="2031325"/>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dirty="0">
                <a:latin typeface="Roboto Condensed" panose="02000000000000000000" pitchFamily="2" charset="0"/>
              </a:rPr>
              <a:t>In some sports and events, the coach is unable to provide feedback during </a:t>
            </a:r>
            <a:r>
              <a:rPr lang="en-GB" sz="1400" dirty="0" smtClean="0">
                <a:latin typeface="Roboto Condensed" panose="02000000000000000000" pitchFamily="2" charset="0"/>
              </a:rPr>
              <a:t>performance. </a:t>
            </a:r>
            <a:r>
              <a:rPr lang="en-GB" sz="1400" dirty="0">
                <a:latin typeface="Roboto Condensed" panose="02000000000000000000" pitchFamily="2" charset="0"/>
              </a:rPr>
              <a:t>F</a:t>
            </a:r>
            <a:r>
              <a:rPr lang="en-GB" sz="1400" dirty="0" smtClean="0">
                <a:latin typeface="Roboto Condensed" panose="02000000000000000000" pitchFamily="2" charset="0"/>
              </a:rPr>
              <a:t>or </a:t>
            </a:r>
            <a:r>
              <a:rPr lang="en-GB" sz="1400" dirty="0">
                <a:latin typeface="Roboto Condensed" panose="02000000000000000000" pitchFamily="2" charset="0"/>
              </a:rPr>
              <a:t>example:</a:t>
            </a:r>
          </a:p>
          <a:p>
            <a:pPr marL="342900" indent="-342900">
              <a:buFont typeface="Arial" panose="020B0604020202020204" pitchFamily="34" charset="0"/>
              <a:buChar char="•"/>
            </a:pPr>
            <a:r>
              <a:rPr lang="en-GB" sz="1400" dirty="0">
                <a:latin typeface="Roboto Condensed" panose="02000000000000000000" pitchFamily="2" charset="0"/>
              </a:rPr>
              <a:t>During a gymnastics routine</a:t>
            </a:r>
          </a:p>
          <a:p>
            <a:pPr marL="342900" indent="-342900">
              <a:buFont typeface="Arial" panose="020B0604020202020204" pitchFamily="34" charset="0"/>
              <a:buChar char="•"/>
            </a:pPr>
            <a:r>
              <a:rPr lang="en-GB" sz="1400" dirty="0">
                <a:latin typeface="Roboto Condensed" panose="02000000000000000000" pitchFamily="2" charset="0"/>
              </a:rPr>
              <a:t>In the middle of a tennis </a:t>
            </a:r>
            <a:r>
              <a:rPr lang="en-GB" sz="1400" dirty="0" smtClean="0">
                <a:latin typeface="Roboto Condensed" panose="02000000000000000000" pitchFamily="2" charset="0"/>
              </a:rPr>
              <a:t>rally</a:t>
            </a:r>
            <a:endParaRPr lang="en-GB" sz="1400" dirty="0">
              <a:latin typeface="Roboto Condensed" panose="02000000000000000000" pitchFamily="2" charset="0"/>
            </a:endParaRPr>
          </a:p>
          <a:p>
            <a:endParaRPr lang="en-GB" sz="1400" b="1" dirty="0" smtClean="0">
              <a:latin typeface="Roboto Condensed" panose="02000000000000000000" pitchFamily="2" charset="0"/>
            </a:endParaRPr>
          </a:p>
          <a:p>
            <a:r>
              <a:rPr lang="en-GB" sz="1400" dirty="0" smtClean="0">
                <a:latin typeface="Roboto Condensed" panose="02000000000000000000" pitchFamily="2" charset="0"/>
              </a:rPr>
              <a:t>Terminal feedback is, therefore, used </a:t>
            </a:r>
            <a:r>
              <a:rPr lang="en-GB" sz="1400" b="1" dirty="0" smtClean="0">
                <a:latin typeface="Roboto Condensed" panose="02000000000000000000" pitchFamily="2" charset="0"/>
              </a:rPr>
              <a:t>after </a:t>
            </a:r>
            <a:r>
              <a:rPr lang="en-GB" sz="1400" dirty="0" smtClean="0">
                <a:latin typeface="Roboto Condensed" panose="02000000000000000000" pitchFamily="2" charset="0"/>
              </a:rPr>
              <a:t>performance or </a:t>
            </a:r>
            <a:r>
              <a:rPr lang="en-GB" sz="1400" b="1" dirty="0" smtClean="0">
                <a:latin typeface="Roboto Condensed" panose="02000000000000000000" pitchFamily="2" charset="0"/>
              </a:rPr>
              <a:t>during breaks</a:t>
            </a:r>
            <a:r>
              <a:rPr lang="en-GB" sz="1400" dirty="0" smtClean="0">
                <a:latin typeface="Roboto Condensed" panose="02000000000000000000" pitchFamily="2" charset="0"/>
              </a:rPr>
              <a:t>. Examples may include:</a:t>
            </a:r>
          </a:p>
          <a:p>
            <a:pPr marL="342900" indent="-342900">
              <a:buFont typeface="+mj-lt"/>
              <a:buAutoNum type="arabicPeriod"/>
            </a:pPr>
            <a:r>
              <a:rPr lang="en-GB" sz="1400" dirty="0" smtClean="0">
                <a:latin typeface="Roboto Condensed" panose="02000000000000000000" pitchFamily="2" charset="0"/>
              </a:rPr>
              <a:t>The scoreboard at the end of a rally in tennis</a:t>
            </a:r>
          </a:p>
          <a:p>
            <a:pPr marL="342900" indent="-342900">
              <a:buFont typeface="+mj-lt"/>
              <a:buAutoNum type="arabicPeriod"/>
            </a:pPr>
            <a:r>
              <a:rPr lang="en-GB" sz="1400" dirty="0" smtClean="0">
                <a:latin typeface="Roboto Condensed" panose="02000000000000000000" pitchFamily="2" charset="0"/>
              </a:rPr>
              <a:t>At half-time in the form of a team talk in sports like football</a:t>
            </a:r>
          </a:p>
        </p:txBody>
      </p:sp>
      <p:grpSp>
        <p:nvGrpSpPr>
          <p:cNvPr id="14"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062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10" name="Action Button: Forward or Next 9">
            <a:hlinkClick r:id="rId4" highlightClick="1"/>
          </p:cNvPr>
          <p:cNvSpPr/>
          <p:nvPr/>
        </p:nvSpPr>
        <p:spPr>
          <a:xfrm>
            <a:off x="5358162" y="419329"/>
            <a:ext cx="1360891" cy="1063018"/>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Roboto Condensed" panose="02000000000000000000" pitchFamily="2" charset="0"/>
            </a:endParaRPr>
          </a:p>
        </p:txBody>
      </p:sp>
      <p:sp>
        <p:nvSpPr>
          <p:cNvPr id="13" name="TextBox 12"/>
          <p:cNvSpPr txBox="1"/>
          <p:nvPr/>
        </p:nvSpPr>
        <p:spPr>
          <a:xfrm>
            <a:off x="130901" y="373043"/>
            <a:ext cx="5140679" cy="1200329"/>
          </a:xfrm>
          <a:prstGeom prst="rect">
            <a:avLst/>
          </a:prstGeom>
          <a:noFill/>
        </p:spPr>
        <p:txBody>
          <a:bodyPr wrap="square" rtlCol="0">
            <a:spAutoFit/>
          </a:bodyPr>
          <a:lstStyle/>
          <a:p>
            <a:r>
              <a:rPr lang="en-GB" dirty="0" smtClean="0">
                <a:latin typeface="Roboto Condensed" panose="02000000000000000000" pitchFamily="2" charset="0"/>
              </a:rPr>
              <a:t>Watch the video on Australian swim coach Dean Boxall and note down the examples of extrinsic and terminal feedback he gives to his swimmers. Give specific examples from the video of where he uses each.</a:t>
            </a:r>
            <a:endParaRPr lang="en-GB" dirty="0">
              <a:latin typeface="Roboto Condensed" panose="02000000000000000000" pitchFamily="2" charset="0"/>
            </a:endParaRPr>
          </a:p>
        </p:txBody>
      </p:sp>
      <p:grpSp>
        <p:nvGrpSpPr>
          <p:cNvPr id="7" name="Group 6">
            <a:extLst>
              <a:ext uri="{FF2B5EF4-FFF2-40B4-BE49-F238E27FC236}">
                <a16:creationId xmlns:a16="http://schemas.microsoft.com/office/drawing/2014/main" xmlns="" id="{3DF56728-D6BC-4CE9-9E40-4A7412E2A3B2}"/>
              </a:ext>
            </a:extLst>
          </p:cNvPr>
          <p:cNvGrpSpPr/>
          <p:nvPr/>
        </p:nvGrpSpPr>
        <p:grpSpPr>
          <a:xfrm>
            <a:off x="6503763" y="702824"/>
            <a:ext cx="1151754" cy="680226"/>
            <a:chOff x="7297566" y="1234890"/>
            <a:chExt cx="1151754" cy="680226"/>
          </a:xfrm>
        </p:grpSpPr>
        <p:sp>
          <p:nvSpPr>
            <p:cNvPr id="8" name="TextBox 7"/>
            <p:cNvSpPr txBox="1"/>
            <p:nvPr/>
          </p:nvSpPr>
          <p:spPr>
            <a:xfrm>
              <a:off x="7297566" y="1234890"/>
              <a:ext cx="995915" cy="187285"/>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Click </a:t>
              </a:r>
              <a:r>
                <a:rPr lang="en-GB" sz="1100" dirty="0" smtClean="0">
                  <a:solidFill>
                    <a:prstClr val="black"/>
                  </a:solidFill>
                  <a:latin typeface="Roboto Condensed" panose="02000000000000000000" pitchFamily="2" charset="0"/>
                </a:rPr>
                <a:t>to play.</a:t>
              </a:r>
              <a:endParaRPr lang="en-GB" sz="1100" dirty="0">
                <a:solidFill>
                  <a:srgbClr val="00B050"/>
                </a:solidFill>
                <a:latin typeface="Roboto Condensed" panose="020000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002" y="1328532"/>
              <a:ext cx="372318" cy="586584"/>
            </a:xfrm>
            <a:prstGeom prst="rect">
              <a:avLst/>
            </a:prstGeom>
          </p:spPr>
        </p:pic>
      </p:grpSp>
      <p:sp>
        <p:nvSpPr>
          <p:cNvPr id="14" name="TextBox 13"/>
          <p:cNvSpPr txBox="1"/>
          <p:nvPr/>
        </p:nvSpPr>
        <p:spPr>
          <a:xfrm rot="21259284">
            <a:off x="1110985" y="1958959"/>
            <a:ext cx="2675124" cy="749141"/>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a:t>
            </a:r>
            <a:r>
              <a:rPr lang="en-GB" sz="1200" dirty="0" smtClean="0"/>
              <a:t>(0:30)</a:t>
            </a:r>
          </a:p>
          <a:p>
            <a:pPr algn="ctr"/>
            <a:r>
              <a:rPr lang="en-GB" sz="1200" dirty="0" smtClean="0"/>
              <a:t>Telling the swimmer to watch that they don’t turn their head drastically.</a:t>
            </a:r>
            <a:endParaRPr lang="en-GB" sz="1400" dirty="0" smtClean="0"/>
          </a:p>
        </p:txBody>
      </p:sp>
      <p:sp>
        <p:nvSpPr>
          <p:cNvPr id="15" name="TextBox 14"/>
          <p:cNvSpPr txBox="1"/>
          <p:nvPr/>
        </p:nvSpPr>
        <p:spPr>
          <a:xfrm rot="21176807">
            <a:off x="1058744" y="5056280"/>
            <a:ext cx="2448272" cy="749141"/>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a:t>
            </a:r>
            <a:r>
              <a:rPr lang="en-GB" sz="1200" dirty="0" smtClean="0"/>
              <a:t>(1:02)</a:t>
            </a:r>
          </a:p>
          <a:p>
            <a:pPr algn="ctr"/>
            <a:r>
              <a:rPr lang="en-GB" sz="1200" dirty="0" smtClean="0"/>
              <a:t>‘Great job, 2:58, great decision, much better, very good’</a:t>
            </a:r>
            <a:endParaRPr lang="en-GB" sz="1400" dirty="0" smtClean="0"/>
          </a:p>
        </p:txBody>
      </p:sp>
      <p:sp>
        <p:nvSpPr>
          <p:cNvPr id="21" name="TextBox 20"/>
          <p:cNvSpPr txBox="1"/>
          <p:nvPr/>
        </p:nvSpPr>
        <p:spPr>
          <a:xfrm rot="505154">
            <a:off x="4994527" y="1956730"/>
            <a:ext cx="3203772" cy="749141"/>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a:t>
            </a:r>
            <a:r>
              <a:rPr lang="en-GB" sz="1200" dirty="0" smtClean="0"/>
              <a:t>(1:57)</a:t>
            </a:r>
          </a:p>
          <a:p>
            <a:pPr algn="ctr"/>
            <a:r>
              <a:rPr lang="en-GB" sz="1200" dirty="0" smtClean="0"/>
              <a:t>‘A little bit more underwater…it’s probably taken a 0.15 [seconds] off you’</a:t>
            </a:r>
            <a:endParaRPr lang="en-GB" sz="1400" dirty="0" smtClean="0"/>
          </a:p>
        </p:txBody>
      </p:sp>
      <p:sp>
        <p:nvSpPr>
          <p:cNvPr id="23" name="TextBox 22"/>
          <p:cNvSpPr txBox="1"/>
          <p:nvPr/>
        </p:nvSpPr>
        <p:spPr>
          <a:xfrm rot="1328953">
            <a:off x="3582358" y="3699053"/>
            <a:ext cx="2580472" cy="544830"/>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a:t>Example: </a:t>
            </a:r>
            <a:r>
              <a:rPr lang="en-GB" sz="1200" dirty="0" smtClean="0"/>
              <a:t>(2:26)</a:t>
            </a:r>
          </a:p>
          <a:p>
            <a:pPr algn="ctr"/>
            <a:r>
              <a:rPr lang="en-GB" sz="1200" dirty="0" smtClean="0"/>
              <a:t>‘1:28:07, great job’</a:t>
            </a:r>
            <a:endParaRPr lang="en-GB" sz="1400" dirty="0" smtClean="0"/>
          </a:p>
        </p:txBody>
      </p:sp>
      <p:sp>
        <p:nvSpPr>
          <p:cNvPr id="24" name="TextBox 23"/>
          <p:cNvSpPr txBox="1"/>
          <p:nvPr/>
        </p:nvSpPr>
        <p:spPr>
          <a:xfrm rot="21291749">
            <a:off x="5239851" y="5158434"/>
            <a:ext cx="2297640" cy="544830"/>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a:t>Example: </a:t>
            </a:r>
            <a:r>
              <a:rPr lang="en-GB" sz="1200" dirty="0" smtClean="0"/>
              <a:t>(2:55)</a:t>
            </a:r>
          </a:p>
          <a:p>
            <a:pPr algn="ctr"/>
            <a:r>
              <a:rPr lang="en-GB" sz="1200" dirty="0" smtClean="0"/>
              <a:t>‘Great job, easily your best’</a:t>
            </a:r>
            <a:endParaRPr lang="en-GB" sz="1400" dirty="0" smtClean="0"/>
          </a:p>
        </p:txBody>
      </p:sp>
      <p:grpSp>
        <p:nvGrpSpPr>
          <p:cNvPr id="17" name="Group 3"/>
          <p:cNvGrpSpPr>
            <a:grpSpLocks/>
          </p:cNvGrpSpPr>
          <p:nvPr/>
        </p:nvGrpSpPr>
        <p:grpSpPr bwMode="auto">
          <a:xfrm>
            <a:off x="603250" y="-27384"/>
            <a:ext cx="8540750" cy="6940550"/>
            <a:chOff x="583271" y="42867"/>
            <a:chExt cx="9232725" cy="7502525"/>
          </a:xfrm>
        </p:grpSpPr>
        <p:sp>
          <p:nvSpPr>
            <p:cNvPr id="18" name="Rectangle 1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schemeClr val="bg1"/>
                </a:solidFill>
                <a:latin typeface="Roboto Condensed" panose="02000000000000000000" pitchFamily="2" charset="0"/>
              </a:rPr>
              <a:t>© ZigZag Education, </a:t>
            </a:r>
            <a:r>
              <a:rPr lang="en-GB" sz="900" dirty="0" smtClean="0">
                <a:solidFill>
                  <a:schemeClr val="bg1"/>
                </a:solidFill>
                <a:latin typeface="Roboto Condensed" panose="02000000000000000000" pitchFamily="2" charset="0"/>
              </a:rPr>
              <a:t>2023 </a:t>
            </a:r>
            <a:endParaRPr lang="en-GB" sz="900" dirty="0">
              <a:solidFill>
                <a:schemeClr val="bg1"/>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14</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Subtitle 3">
              <a:extLst>
                <a:ext uri="{FF2B5EF4-FFF2-40B4-BE49-F238E27FC236}">
                  <a16:creationId xmlns:a16="http://schemas.microsoft.com/office/drawing/2014/main" xmlns="" id="{4772945D-CA91-4CFE-8EB7-941C7618C994}"/>
                </a:ext>
              </a:extLst>
            </p:cNvPr>
            <p:cNvSpPr txBox="1">
              <a:spLocks/>
            </p:cNvSpPr>
            <p:nvPr/>
          </p:nvSpPr>
          <p:spPr>
            <a:xfrm>
              <a:off x="5106341" y="892024"/>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Which types of guidance would you use for a beginner in gymnastics, and why?</a:t>
              </a:r>
              <a:endParaRPr lang="en-US" sz="20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5106341" y="983352"/>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What examples of concurrent and terminal feedback could you give to a performer in the same sport?</a:t>
              </a:r>
              <a:endParaRPr lang="en-US" sz="2000"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5106341" y="897016"/>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Identify different types of mechanical aids that can be used to guide performers in sport.</a:t>
              </a:r>
              <a:endParaRPr lang="en-US" sz="1600" dirty="0"/>
            </a:p>
          </p:txBody>
        </p:sp>
      </p:grpSp>
      <p:grpSp>
        <p:nvGrpSpPr>
          <p:cNvPr id="24" name="Group 23"/>
          <p:cNvGrpSpPr/>
          <p:nvPr/>
        </p:nvGrpSpPr>
        <p:grpSpPr>
          <a:xfrm>
            <a:off x="1979712" y="3628183"/>
            <a:ext cx="2701444" cy="2370649"/>
            <a:chOff x="4716241" y="555412"/>
            <a:chExt cx="2701444" cy="2370649"/>
          </a:xfrm>
        </p:grpSpPr>
        <p:sp>
          <p:nvSpPr>
            <p:cNvPr id="25"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Subtitle 3">
              <a:extLst>
                <a:ext uri="{FF2B5EF4-FFF2-40B4-BE49-F238E27FC236}">
                  <a16:creationId xmlns:a16="http://schemas.microsoft.com/office/drawing/2014/main" xmlns="" id="{4772945D-CA91-4CFE-8EB7-941C7618C994}"/>
                </a:ext>
              </a:extLst>
            </p:cNvPr>
            <p:cNvSpPr txBox="1">
              <a:spLocks/>
            </p:cNvSpPr>
            <p:nvPr/>
          </p:nvSpPr>
          <p:spPr>
            <a:xfrm>
              <a:off x="5138701" y="1004301"/>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Identify different examples of feedback that are both terminal </a:t>
              </a:r>
              <a:r>
                <a:rPr lang="en-US" sz="2000" b="1" dirty="0" smtClean="0"/>
                <a:t>and</a:t>
              </a:r>
              <a:r>
                <a:rPr lang="en-US" sz="2000" dirty="0" smtClean="0"/>
                <a:t> extrinsic.</a:t>
              </a:r>
              <a:endParaRPr lang="en-US" sz="2000" dirty="0"/>
            </a:p>
          </p:txBody>
        </p:sp>
      </p:grpSp>
      <p:grpSp>
        <p:nvGrpSpPr>
          <p:cNvPr id="27" name="Group 3"/>
          <p:cNvGrpSpPr>
            <a:grpSpLocks/>
          </p:cNvGrpSpPr>
          <p:nvPr/>
        </p:nvGrpSpPr>
        <p:grpSpPr bwMode="auto">
          <a:xfrm>
            <a:off x="603250" y="-27384"/>
            <a:ext cx="8540750" cy="6940550"/>
            <a:chOff x="583271" y="42867"/>
            <a:chExt cx="9232725" cy="7502525"/>
          </a:xfrm>
        </p:grpSpPr>
        <p:sp>
          <p:nvSpPr>
            <p:cNvPr id="28" name="Rectangle 2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15</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questions </a:t>
            </a:r>
            <a:r>
              <a:rPr lang="en-GB" i="1" dirty="0">
                <a:latin typeface="Roboto Condensed" panose="02000000000000000000" pitchFamily="2" charset="0"/>
              </a:rPr>
              <a:t>and check your answers.</a:t>
            </a:r>
          </a:p>
        </p:txBody>
      </p:sp>
      <p:sp>
        <p:nvSpPr>
          <p:cNvPr id="17" name="TextBox 16"/>
          <p:cNvSpPr txBox="1"/>
          <p:nvPr/>
        </p:nvSpPr>
        <p:spPr>
          <a:xfrm>
            <a:off x="718056" y="1365385"/>
            <a:ext cx="7814383" cy="1754326"/>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Lst>
            </a:pPr>
            <a:r>
              <a:rPr lang="en-GB" b="1" dirty="0" smtClean="0">
                <a:solidFill>
                  <a:schemeClr val="tx1"/>
                </a:solidFill>
                <a:latin typeface="Roboto Condensed" panose="02000000000000000000" pitchFamily="2" charset="0"/>
              </a:rPr>
              <a:t>1.	</a:t>
            </a:r>
            <a:r>
              <a:rPr lang="en-GB" dirty="0" smtClean="0">
                <a:solidFill>
                  <a:schemeClr val="tx1"/>
                </a:solidFill>
                <a:latin typeface="Roboto Condensed" panose="02000000000000000000" pitchFamily="2" charset="0"/>
              </a:rPr>
              <a:t>Which </a:t>
            </a:r>
            <a:r>
              <a:rPr lang="en-GB" b="1" dirty="0" smtClean="0">
                <a:solidFill>
                  <a:schemeClr val="tx1"/>
                </a:solidFill>
                <a:latin typeface="Roboto Condensed" panose="02000000000000000000" pitchFamily="2" charset="0"/>
              </a:rPr>
              <a:t>one</a:t>
            </a:r>
            <a:r>
              <a:rPr lang="en-GB" dirty="0" smtClean="0">
                <a:solidFill>
                  <a:schemeClr val="tx1"/>
                </a:solidFill>
                <a:latin typeface="Roboto Condensed" panose="02000000000000000000" pitchFamily="2" charset="0"/>
              </a:rPr>
              <a:t> of the following is an example of concurrent feedback?</a:t>
            </a:r>
          </a:p>
          <a:p>
            <a:pPr marL="541338" indent="-541338">
              <a:tabLst>
                <a:tab pos="266700" algn="l"/>
                <a:tab pos="3683000" algn="r"/>
              </a:tabLst>
            </a:pPr>
            <a:r>
              <a:rPr lang="en-GB" dirty="0" smtClean="0">
                <a:solidFill>
                  <a:schemeClr val="tx1"/>
                </a:solidFill>
                <a:latin typeface="Roboto Condensed" panose="02000000000000000000" pitchFamily="2" charset="0"/>
              </a:rPr>
              <a:t>	a)	A coach telling their athlete that their 100 m time was 15.4 seconds</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b) 	A player reviewing their performance after a game using video footage</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c) 	A runner checking other athletes during a race on the big screen in the stadium</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d) 	A coach giving their players a run-down of their stats after a game	</a:t>
            </a: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        </a:t>
            </a:r>
          </a:p>
          <a:p>
            <a:pPr marL="541338" indent="-541338">
              <a:tabLst>
                <a:tab pos="266700" algn="l"/>
                <a:tab pos="3683000" algn="r"/>
              </a:tabLst>
            </a:pP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(1 </a:t>
            </a:r>
            <a:r>
              <a:rPr lang="en-GB" b="1" dirty="0">
                <a:solidFill>
                  <a:schemeClr val="tx1"/>
                </a:solidFill>
                <a:latin typeface="Roboto Condensed" panose="02000000000000000000" pitchFamily="2" charset="0"/>
              </a:rPr>
              <a:t>mark)</a:t>
            </a:r>
          </a:p>
        </p:txBody>
      </p:sp>
      <p:sp>
        <p:nvSpPr>
          <p:cNvPr id="21" name="TextBox 20"/>
          <p:cNvSpPr txBox="1"/>
          <p:nvPr/>
        </p:nvSpPr>
        <p:spPr>
          <a:xfrm>
            <a:off x="689265" y="3167490"/>
            <a:ext cx="7161977"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smtClean="0">
                <a:ea typeface="Roboto" pitchFamily="2" charset="0"/>
                <a:cs typeface="Aharoni" panose="02010803020104030203" pitchFamily="2" charset="-79"/>
              </a:rPr>
              <a:t>1 × AO2 mark:</a:t>
            </a:r>
          </a:p>
          <a:p>
            <a:pPr marL="533400" indent="-533400">
              <a:tabLst>
                <a:tab pos="266700" algn="l"/>
              </a:tabLst>
            </a:pPr>
            <a:r>
              <a:rPr lang="en-GB" sz="1450" i="1" dirty="0" smtClean="0">
                <a:ea typeface="Roboto" pitchFamily="2" charset="0"/>
                <a:cs typeface="Aharoni" panose="02010803020104030203" pitchFamily="2" charset="-79"/>
              </a:rPr>
              <a:t>c) </a:t>
            </a:r>
            <a:r>
              <a:rPr lang="en-GB" sz="1450" b="0" i="1" dirty="0">
                <a:ea typeface="Roboto" pitchFamily="2" charset="0"/>
                <a:cs typeface="Aharoni" panose="02010803020104030203" pitchFamily="2" charset="-79"/>
              </a:rPr>
              <a:t>A runner checking other athletes during a race on the big screen in the stadium</a:t>
            </a:r>
          </a:p>
        </p:txBody>
      </p:sp>
      <p:sp>
        <p:nvSpPr>
          <p:cNvPr id="23" name="1i answer"/>
          <p:cNvSpPr txBox="1"/>
          <p:nvPr/>
        </p:nvSpPr>
        <p:spPr>
          <a:xfrm>
            <a:off x="713466" y="3219178"/>
            <a:ext cx="6306806" cy="461665"/>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5750" indent="-285750">
              <a:buFont typeface="Wingdings" panose="05000000000000000000" pitchFamily="2" charset="2"/>
              <a:buChar char="F"/>
            </a:pPr>
            <a:r>
              <a:rPr lang="en-GB" sz="2400" dirty="0" smtClean="0">
                <a:solidFill>
                  <a:schemeClr val="bg1"/>
                </a:solidFill>
              </a:rPr>
              <a:t>Click </a:t>
            </a:r>
            <a:r>
              <a:rPr lang="en-GB" sz="2400" dirty="0">
                <a:solidFill>
                  <a:schemeClr val="bg1"/>
                </a:solidFill>
              </a:rPr>
              <a:t>to reveal </a:t>
            </a:r>
            <a:r>
              <a:rPr lang="en-GB" sz="2400" dirty="0" smtClean="0">
                <a:solidFill>
                  <a:schemeClr val="bg1"/>
                </a:solidFill>
              </a:rPr>
              <a:t>answer</a:t>
            </a:r>
            <a:r>
              <a:rPr lang="en-GB" sz="2400" dirty="0">
                <a:solidFill>
                  <a:schemeClr val="bg1"/>
                </a:solidFill>
              </a:rPr>
              <a:t>!</a:t>
            </a:r>
            <a:endParaRPr lang="en-GB" sz="2400" dirty="0" smtClean="0">
              <a:solidFill>
                <a:schemeClr val="bg1"/>
              </a:solidFill>
            </a:endParaRPr>
          </a:p>
        </p:txBody>
      </p:sp>
      <p:grpSp>
        <p:nvGrpSpPr>
          <p:cNvPr id="18" name="Group 3"/>
          <p:cNvGrpSpPr>
            <a:grpSpLocks/>
          </p:cNvGrpSpPr>
          <p:nvPr/>
        </p:nvGrpSpPr>
        <p:grpSpPr bwMode="auto">
          <a:xfrm>
            <a:off x="603250" y="-27384"/>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16</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8" name="TextBox 17"/>
          <p:cNvSpPr txBox="1"/>
          <p:nvPr/>
        </p:nvSpPr>
        <p:spPr>
          <a:xfrm>
            <a:off x="642732" y="1393178"/>
            <a:ext cx="7818973" cy="1477328"/>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Lst>
            </a:pPr>
            <a:r>
              <a:rPr lang="en-GB" b="1" dirty="0" smtClean="0">
                <a:solidFill>
                  <a:schemeClr val="tx1"/>
                </a:solidFill>
                <a:latin typeface="Roboto Condensed" panose="02000000000000000000" pitchFamily="2" charset="0"/>
              </a:rPr>
              <a:t>2.	</a:t>
            </a:r>
            <a:r>
              <a:rPr lang="en-GB" dirty="0" smtClean="0">
                <a:solidFill>
                  <a:schemeClr val="tx1"/>
                </a:solidFill>
                <a:latin typeface="Roboto Condensed" panose="02000000000000000000" pitchFamily="2" charset="0"/>
              </a:rPr>
              <a:t>Rachael is a gymnastics coach who has just taken on a group of new gymnasts in her recreational group for 10–12-year-olds.</a:t>
            </a:r>
          </a:p>
          <a:p>
            <a:pPr>
              <a:tabLst>
                <a:tab pos="266700" algn="l"/>
              </a:tabLst>
            </a:pPr>
            <a:r>
              <a:rPr lang="en-GB" b="1" dirty="0" smtClean="0">
                <a:solidFill>
                  <a:schemeClr val="tx1"/>
                </a:solidFill>
                <a:latin typeface="Roboto Condensed" panose="02000000000000000000" pitchFamily="2" charset="0"/>
              </a:rPr>
              <a:t> </a:t>
            </a:r>
          </a:p>
          <a:p>
            <a:pPr>
              <a:tabLst>
                <a:tab pos="266700" algn="l"/>
              </a:tabLst>
            </a:pPr>
            <a:r>
              <a:rPr lang="en-GB" dirty="0" smtClean="0">
                <a:solidFill>
                  <a:schemeClr val="tx1"/>
                </a:solidFill>
                <a:latin typeface="Roboto Condensed" panose="02000000000000000000" pitchFamily="2" charset="0"/>
              </a:rPr>
              <a:t>Explain </a:t>
            </a:r>
            <a:r>
              <a:rPr lang="en-GB" b="1" dirty="0" smtClean="0">
                <a:solidFill>
                  <a:schemeClr val="tx1"/>
                </a:solidFill>
                <a:latin typeface="Roboto Condensed" panose="02000000000000000000" pitchFamily="2" charset="0"/>
              </a:rPr>
              <a:t>two </a:t>
            </a:r>
            <a:r>
              <a:rPr lang="en-GB" dirty="0" smtClean="0">
                <a:solidFill>
                  <a:schemeClr val="tx1"/>
                </a:solidFill>
                <a:latin typeface="Roboto Condensed" panose="02000000000000000000" pitchFamily="2" charset="0"/>
              </a:rPr>
              <a:t>advantages of Rachael using mechanical guidance when teaching.	</a:t>
            </a:r>
          </a:p>
          <a:p>
            <a:pPr>
              <a:tabLst>
                <a:tab pos="266700" algn="l"/>
              </a:tabLst>
            </a:pP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(4 </a:t>
            </a:r>
            <a:r>
              <a:rPr lang="en-GB" b="1" dirty="0">
                <a:solidFill>
                  <a:schemeClr val="tx1"/>
                </a:solidFill>
                <a:latin typeface="Roboto Condensed" panose="02000000000000000000" pitchFamily="2" charset="0"/>
              </a:rPr>
              <a:t>marks)</a:t>
            </a:r>
          </a:p>
        </p:txBody>
      </p:sp>
      <p:sp>
        <p:nvSpPr>
          <p:cNvPr id="27" name="TextBox 26"/>
          <p:cNvSpPr txBox="1"/>
          <p:nvPr/>
        </p:nvSpPr>
        <p:spPr>
          <a:xfrm>
            <a:off x="630164" y="2966589"/>
            <a:ext cx="7758260" cy="343940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solidFill>
                  <a:schemeClr val="tx1"/>
                </a:solidFill>
                <a:ea typeface="Roboto" pitchFamily="2" charset="0"/>
              </a:rPr>
              <a:t>2 × AO1 marks for identifying advantages: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Useful for novice performers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Improves the safety of performing skills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Effective alongside visual guidance</a:t>
            </a:r>
          </a:p>
          <a:p>
            <a:pPr marL="285750" indent="-285750">
              <a:buFont typeface="Arial" panose="020B0604020202020204" pitchFamily="34" charset="0"/>
              <a:buChar char="•"/>
              <a:tabLst>
                <a:tab pos="266700" algn="l"/>
              </a:tabLst>
            </a:pPr>
            <a:endParaRPr lang="en-GB" sz="1450" b="1" i="1" dirty="0">
              <a:solidFill>
                <a:schemeClr val="tx1"/>
              </a:solidFill>
              <a:ea typeface="Roboto" pitchFamily="2" charset="0"/>
            </a:endParaRPr>
          </a:p>
          <a:p>
            <a:pPr>
              <a:tabLst>
                <a:tab pos="266700" algn="l"/>
              </a:tabLst>
            </a:pPr>
            <a:r>
              <a:rPr lang="en-GB" sz="1450" b="1" i="1" dirty="0" smtClean="0">
                <a:solidFill>
                  <a:schemeClr val="tx1"/>
                </a:solidFill>
                <a:ea typeface="Roboto" pitchFamily="2" charset="0"/>
              </a:rPr>
              <a:t>2 × AO2 marks for explaining advantages: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(Useful for novices) 10–12-year-olds </a:t>
            </a:r>
            <a:r>
              <a:rPr lang="en-GB" sz="1450" i="1" dirty="0">
                <a:solidFill>
                  <a:schemeClr val="tx1"/>
                </a:solidFill>
                <a:ea typeface="Roboto" pitchFamily="2" charset="0"/>
              </a:rPr>
              <a:t>may be new to the sport, so mechanical guidance could be useful for </a:t>
            </a:r>
            <a:r>
              <a:rPr lang="en-GB" sz="1450" i="1" dirty="0" smtClean="0">
                <a:solidFill>
                  <a:schemeClr val="tx1"/>
                </a:solidFill>
                <a:ea typeface="Roboto" pitchFamily="2" charset="0"/>
              </a:rPr>
              <a:t>an introduction with movements (1)</a:t>
            </a:r>
            <a:endParaRPr lang="en-GB" sz="1450" i="1" dirty="0">
              <a:solidFill>
                <a:schemeClr val="tx1"/>
              </a:solidFill>
              <a:ea typeface="Roboto" pitchFamily="2" charset="0"/>
            </a:endParaRP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(Improved safety) allows performers to attempt high-risk skills in a safe environment, e.g. by using a harness when trampolining (1)</a:t>
            </a:r>
            <a:endParaRPr lang="en-GB" sz="1450" i="1" dirty="0">
              <a:solidFill>
                <a:schemeClr val="tx1"/>
              </a:solidFill>
              <a:ea typeface="Roboto" pitchFamily="2" charset="0"/>
            </a:endParaRP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(Effectiveness alongside </a:t>
            </a:r>
            <a:r>
              <a:rPr lang="en-GB" sz="1450" i="1" dirty="0">
                <a:solidFill>
                  <a:schemeClr val="tx1"/>
                </a:solidFill>
                <a:ea typeface="Roboto" pitchFamily="2" charset="0"/>
              </a:rPr>
              <a:t>visual </a:t>
            </a:r>
            <a:r>
              <a:rPr lang="en-GB" sz="1450" i="1" dirty="0" smtClean="0">
                <a:solidFill>
                  <a:schemeClr val="tx1"/>
                </a:solidFill>
                <a:ea typeface="Roboto" pitchFamily="2" charset="0"/>
              </a:rPr>
              <a:t>guidance) </a:t>
            </a:r>
            <a:r>
              <a:rPr lang="en-GB" sz="1450" i="1" dirty="0">
                <a:solidFill>
                  <a:schemeClr val="tx1"/>
                </a:solidFill>
                <a:ea typeface="Roboto" pitchFamily="2" charset="0"/>
              </a:rPr>
              <a:t>so that the performer can build up an understanding of what movements should look </a:t>
            </a:r>
            <a:r>
              <a:rPr lang="en-GB" sz="1450" i="1" dirty="0" smtClean="0">
                <a:solidFill>
                  <a:schemeClr val="tx1"/>
                </a:solidFill>
                <a:ea typeface="Roboto" pitchFamily="2" charset="0"/>
              </a:rPr>
              <a:t>like (1)</a:t>
            </a:r>
            <a:endParaRPr lang="en-GB" sz="1450" b="1" i="1" dirty="0">
              <a:solidFill>
                <a:schemeClr val="tx1"/>
              </a:solidFill>
              <a:ea typeface="Roboto" pitchFamily="2" charset="0"/>
            </a:endParaRPr>
          </a:p>
          <a:p>
            <a:pPr>
              <a:tabLst>
                <a:tab pos="266700" algn="l"/>
              </a:tabLst>
            </a:pPr>
            <a:endParaRPr lang="en-GB" sz="1450" dirty="0" smtClean="0">
              <a:solidFill>
                <a:schemeClr val="tx1"/>
              </a:solidFill>
              <a:ea typeface="Roboto" pitchFamily="2" charset="0"/>
            </a:endParaRPr>
          </a:p>
          <a:p>
            <a:pPr>
              <a:tabLst>
                <a:tab pos="266700" algn="l"/>
              </a:tabLst>
            </a:pPr>
            <a:r>
              <a:rPr lang="en-GB" sz="1450" dirty="0" smtClean="0">
                <a:solidFill>
                  <a:schemeClr val="tx1"/>
                </a:solidFill>
                <a:ea typeface="Roboto" pitchFamily="2" charset="0"/>
              </a:rPr>
              <a:t>Accept any other suitable answers.</a:t>
            </a:r>
          </a:p>
          <a:p>
            <a:pPr marL="533400" indent="-533400">
              <a:tabLst>
                <a:tab pos="266700" algn="l"/>
              </a:tabLst>
            </a:pPr>
            <a:endParaRPr lang="en-GB" sz="1450" i="1" dirty="0">
              <a:solidFill>
                <a:schemeClr val="tx1"/>
              </a:solidFill>
              <a:ea typeface="Roboto" pitchFamily="2" charset="0"/>
            </a:endParaRPr>
          </a:p>
        </p:txBody>
      </p:sp>
      <p:sp>
        <p:nvSpPr>
          <p:cNvPr id="28" name="1ii answer"/>
          <p:cNvSpPr txBox="1"/>
          <p:nvPr/>
        </p:nvSpPr>
        <p:spPr>
          <a:xfrm>
            <a:off x="651990" y="2966589"/>
            <a:ext cx="7793836" cy="3323987"/>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smtClean="0"/>
          </a:p>
          <a:p>
            <a:endParaRPr lang="en-GB" dirty="0" smtClean="0"/>
          </a:p>
          <a:p>
            <a:endParaRPr lang="en-GB" dirty="0" smtClean="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smtClean="0"/>
          </a:p>
          <a:p>
            <a:endParaRPr lang="en-GB" dirty="0"/>
          </a:p>
          <a:p>
            <a:endParaRPr lang="en-GB" dirty="0"/>
          </a:p>
          <a:p>
            <a:endParaRPr lang="en-GB" dirty="0" smtClean="0"/>
          </a:p>
          <a:p>
            <a:endParaRPr lang="en-GB" dirty="0"/>
          </a:p>
        </p:txBody>
      </p:sp>
      <p:grpSp>
        <p:nvGrpSpPr>
          <p:cNvPr id="17" name="Group 3"/>
          <p:cNvGrpSpPr>
            <a:grpSpLocks/>
          </p:cNvGrpSpPr>
          <p:nvPr/>
        </p:nvGrpSpPr>
        <p:grpSpPr bwMode="auto">
          <a:xfrm>
            <a:off x="603250" y="-27384"/>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104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445463"/>
            <a:ext cx="7560840" cy="646331"/>
          </a:xfrm>
          <a:prstGeom prst="rect">
            <a:avLst/>
          </a:prstGeom>
          <a:noFill/>
        </p:spPr>
        <p:txBody>
          <a:bodyPr wrap="square" rtlCol="0">
            <a:spAutoFit/>
          </a:bodyPr>
          <a:lstStyle/>
          <a:p>
            <a:r>
              <a:rPr lang="en-GB" dirty="0">
                <a:latin typeface="Roboto Condensed" panose="02000000000000000000" pitchFamily="2" charset="0"/>
              </a:rPr>
              <a:t>Guidance is the way in which </a:t>
            </a:r>
            <a:r>
              <a:rPr lang="en-GB" dirty="0" smtClean="0">
                <a:latin typeface="Roboto Condensed" panose="02000000000000000000" pitchFamily="2" charset="0"/>
              </a:rPr>
              <a:t>information is conveyed to a performer to help them learn </a:t>
            </a:r>
            <a:r>
              <a:rPr lang="en-GB" dirty="0">
                <a:latin typeface="Roboto Condensed" panose="02000000000000000000" pitchFamily="2" charset="0"/>
              </a:rPr>
              <a:t>a new skill.</a:t>
            </a:r>
          </a:p>
        </p:txBody>
      </p:sp>
      <p:sp>
        <p:nvSpPr>
          <p:cNvPr id="13" name="TextBox 12"/>
          <p:cNvSpPr txBox="1"/>
          <p:nvPr/>
        </p:nvSpPr>
        <p:spPr>
          <a:xfrm>
            <a:off x="117672" y="2129668"/>
            <a:ext cx="3384376" cy="369332"/>
          </a:xfrm>
          <a:prstGeom prst="rect">
            <a:avLst/>
          </a:prstGeom>
          <a:noFill/>
        </p:spPr>
        <p:txBody>
          <a:bodyPr wrap="square" rtlCol="0">
            <a:spAutoFit/>
          </a:bodyPr>
          <a:lstStyle/>
          <a:p>
            <a:r>
              <a:rPr lang="en-GB" dirty="0">
                <a:latin typeface="Roboto Condensed" panose="02000000000000000000" pitchFamily="2" charset="0"/>
              </a:rPr>
              <a:t>There are four types of guidance:</a:t>
            </a:r>
          </a:p>
        </p:txBody>
      </p:sp>
      <p:sp>
        <p:nvSpPr>
          <p:cNvPr id="14" name="TextBox 13"/>
          <p:cNvSpPr txBox="1"/>
          <p:nvPr/>
        </p:nvSpPr>
        <p:spPr>
          <a:xfrm>
            <a:off x="1432407" y="4720596"/>
            <a:ext cx="6410246" cy="646331"/>
          </a:xfrm>
          <a:prstGeom prst="rect">
            <a:avLst/>
          </a:prstGeom>
          <a:noFill/>
        </p:spPr>
        <p:txBody>
          <a:bodyPr wrap="square" rtlCol="0">
            <a:spAutoFit/>
          </a:bodyPr>
          <a:lstStyle/>
          <a:p>
            <a:pPr algn="ctr"/>
            <a:r>
              <a:rPr lang="en-GB" dirty="0" smtClean="0">
                <a:latin typeface="Roboto Condensed" panose="02000000000000000000" pitchFamily="2" charset="0"/>
              </a:rPr>
              <a:t>The effectiveness and appropriateness of the type of guidance used is dependent on the ability level of the performer.</a:t>
            </a:r>
            <a:endParaRPr lang="en-GB" dirty="0">
              <a:latin typeface="Roboto Condensed" panose="02000000000000000000" pitchFamily="2" charset="0"/>
            </a:endParaRPr>
          </a:p>
        </p:txBody>
      </p:sp>
      <p:pic>
        <p:nvPicPr>
          <p:cNvPr id="1026" name="Picture 2" descr="File:141100 - Wheelchair basketball Peter Corr coach - 3b - 2000 Sydney match photo.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30" y="2578801"/>
            <a:ext cx="1901252" cy="12785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88533" y="5891703"/>
            <a:ext cx="253093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each </a:t>
            </a:r>
            <a:r>
              <a:rPr lang="en-GB" dirty="0" smtClean="0">
                <a:solidFill>
                  <a:schemeClr val="tx1"/>
                </a:solidFill>
              </a:rPr>
              <a:t>button (below each image) to explore more on each type of guidance.</a:t>
            </a:r>
            <a:endParaRPr lang="en-GB" dirty="0">
              <a:solidFill>
                <a:schemeClr val="tx1"/>
              </a:solidFill>
            </a:endParaRPr>
          </a:p>
        </p:txBody>
      </p:sp>
      <p:sp>
        <p:nvSpPr>
          <p:cNvPr id="21"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Introduction to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457" y="6078988"/>
            <a:ext cx="372318" cy="586584"/>
          </a:xfrm>
          <a:prstGeom prst="rect">
            <a:avLst/>
          </a:prstGeom>
        </p:spPr>
      </p:pic>
      <p:sp>
        <p:nvSpPr>
          <p:cNvPr id="28" name="TextBox 27"/>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31"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32"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4" name="Picture 2" descr="Swim, Swimming Pool, Floating Noodle, Water, Noodle">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762" y="2578801"/>
            <a:ext cx="1933437" cy="12889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3/3a/780px-Long-through.PNG">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995" b="4514"/>
          <a:stretch/>
        </p:blipFill>
        <p:spPr bwMode="auto">
          <a:xfrm>
            <a:off x="251521" y="2578801"/>
            <a:ext cx="1933437" cy="1296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1908" y="2578801"/>
            <a:ext cx="1927101" cy="1284734"/>
          </a:xfrm>
          <a:prstGeom prst="rect">
            <a:avLst/>
          </a:prstGeom>
          <a:noFill/>
          <a:ln>
            <a:solidFill>
              <a:schemeClr val="tx1"/>
            </a:solidFill>
          </a:ln>
        </p:spPr>
      </p:pic>
      <p:sp>
        <p:nvSpPr>
          <p:cNvPr id="18" name="TextBox 17">
            <a:hlinkClick r:id="rId6" action="ppaction://hlinksldjump"/>
          </p:cNvPr>
          <p:cNvSpPr txBox="1"/>
          <p:nvPr/>
        </p:nvSpPr>
        <p:spPr>
          <a:xfrm>
            <a:off x="6769758" y="3905768"/>
            <a:ext cx="1960499"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Mechanical</a:t>
            </a:r>
            <a:endParaRPr lang="en-GB" dirty="0">
              <a:latin typeface="Roboto Condensed" panose="02000000000000000000" pitchFamily="2" charset="0"/>
            </a:endParaRPr>
          </a:p>
        </p:txBody>
      </p:sp>
      <p:sp>
        <p:nvSpPr>
          <p:cNvPr id="19" name="TextBox 18">
            <a:hlinkClick r:id="rId3" action="ppaction://hlinksldjump"/>
          </p:cNvPr>
          <p:cNvSpPr txBox="1"/>
          <p:nvPr/>
        </p:nvSpPr>
        <p:spPr>
          <a:xfrm>
            <a:off x="2461331" y="3905768"/>
            <a:ext cx="1901252"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Verbal</a:t>
            </a:r>
            <a:endParaRPr lang="en-GB" dirty="0">
              <a:latin typeface="Roboto Condensed" panose="02000000000000000000" pitchFamily="2" charset="0"/>
            </a:endParaRPr>
          </a:p>
        </p:txBody>
      </p:sp>
      <p:sp>
        <p:nvSpPr>
          <p:cNvPr id="20" name="TextBox 19">
            <a:hlinkClick r:id="rId8" action="ppaction://hlinksldjump"/>
          </p:cNvPr>
          <p:cNvSpPr txBox="1"/>
          <p:nvPr/>
        </p:nvSpPr>
        <p:spPr>
          <a:xfrm>
            <a:off x="251520" y="3905768"/>
            <a:ext cx="1933437"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Visual</a:t>
            </a:r>
          </a:p>
        </p:txBody>
      </p:sp>
      <p:sp>
        <p:nvSpPr>
          <p:cNvPr id="9" name="TextBox 8">
            <a:hlinkClick r:id="rId10" action="ppaction://hlinksldjump"/>
          </p:cNvPr>
          <p:cNvSpPr txBox="1"/>
          <p:nvPr/>
        </p:nvSpPr>
        <p:spPr>
          <a:xfrm>
            <a:off x="4641905" y="3905768"/>
            <a:ext cx="1927104"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Manual</a:t>
            </a:r>
            <a:endParaRPr lang="en-GB" dirty="0">
              <a:latin typeface="Roboto Condensed" panose="02000000000000000000" pitchFamily="2" charset="0"/>
            </a:endParaRPr>
          </a:p>
        </p:txBody>
      </p:sp>
      <p:grpSp>
        <p:nvGrpSpPr>
          <p:cNvPr id="23"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31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16"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P spid="18" grpId="0" animBg="1"/>
      <p:bldP spid="19" grpId="0" animBg="1"/>
      <p:bldP spid="20"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p:cNvSpPr txBox="1"/>
          <p:nvPr/>
        </p:nvSpPr>
        <p:spPr>
          <a:xfrm>
            <a:off x="3117644" y="3239771"/>
            <a:ext cx="5590327" cy="2031325"/>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891081297"/>
              </p:ext>
            </p:extLst>
          </p:nvPr>
        </p:nvGraphicFramePr>
        <p:xfrm>
          <a:off x="3187226" y="3277534"/>
          <a:ext cx="5451164" cy="1955800"/>
        </p:xfrm>
        <a:graphic>
          <a:graphicData uri="http://schemas.openxmlformats.org/drawingml/2006/table">
            <a:tbl>
              <a:tblPr firstRow="1" bandRow="1">
                <a:tableStyleId>{21E4AEA4-8DFA-4A89-87EB-49C32662AFE0}</a:tableStyleId>
              </a:tblPr>
              <a:tblGrid>
                <a:gridCol w="2725582"/>
                <a:gridCol w="2725582"/>
              </a:tblGrid>
              <a:tr h="370840">
                <a:tc>
                  <a:txBody>
                    <a:bodyPr/>
                    <a:lstStyle/>
                    <a:p>
                      <a:pPr algn="ctr"/>
                      <a:r>
                        <a:rPr lang="en-GB" sz="1400" kern="1200" dirty="0" smtClean="0">
                          <a:latin typeface="Roboto Condensed" panose="02000000000000000000" pitchFamily="2" charset="0"/>
                          <a:ea typeface="Roboto Condensed" panose="02000000000000000000" pitchFamily="2" charset="0"/>
                        </a:rPr>
                        <a:t>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pPr algn="ctr"/>
                      <a:r>
                        <a:rPr lang="en-GB" sz="1400" kern="1200" dirty="0" smtClean="0">
                          <a:latin typeface="Roboto Condensed" panose="02000000000000000000" pitchFamily="2" charset="0"/>
                          <a:ea typeface="Roboto Condensed" panose="02000000000000000000" pitchFamily="2" charset="0"/>
                        </a:rPr>
                        <a:t>Disadvantages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txBody>
                  <a:tcPr/>
                </a:tc>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txBody>
                  <a:tcPr/>
                </a:tc>
              </a:tr>
            </a:tbl>
          </a:graphicData>
        </a:graphic>
      </p:graphicFrame>
      <p:sp>
        <p:nvSpPr>
          <p:cNvPr id="20" name="TextBox 19"/>
          <p:cNvSpPr txBox="1"/>
          <p:nvPr/>
        </p:nvSpPr>
        <p:spPr>
          <a:xfrm>
            <a:off x="3187226" y="3663540"/>
            <a:ext cx="2672721" cy="1600438"/>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Allows performers to see how a skill should be performed (i.e. a perfect model)</a:t>
            </a: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Performers are able to mimic the movement being performed</a:t>
            </a: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Can be used alongside verbal guidance for cues and tips </a:t>
            </a:r>
          </a:p>
        </p:txBody>
      </p:sp>
      <p:sp>
        <p:nvSpPr>
          <p:cNvPr id="21" name="TextBox 20"/>
          <p:cNvSpPr txBox="1"/>
          <p:nvPr/>
        </p:nvSpPr>
        <p:spPr>
          <a:xfrm>
            <a:off x="5931619" y="3672615"/>
            <a:ext cx="2737695" cy="1600438"/>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û"/>
            </a:pPr>
            <a:r>
              <a:rPr lang="en-GB" sz="1400" dirty="0">
                <a:latin typeface="Roboto Condensed" panose="02000000000000000000" pitchFamily="2" charset="0"/>
                <a:ea typeface="Roboto Condensed" panose="02000000000000000000" pitchFamily="2" charset="0"/>
              </a:rPr>
              <a:t>Difficult to mimic complex skills which need breaking down</a:t>
            </a:r>
          </a:p>
          <a:p>
            <a:pPr marL="285750" indent="-285750">
              <a:buFont typeface="Wingdings" panose="05000000000000000000" pitchFamily="2" charset="2"/>
              <a:buChar char="û"/>
            </a:pPr>
            <a:r>
              <a:rPr lang="en-GB" sz="1400" dirty="0">
                <a:latin typeface="Roboto Condensed" panose="02000000000000000000" pitchFamily="2" charset="0"/>
                <a:ea typeface="Roboto Condensed" panose="02000000000000000000" pitchFamily="2" charset="0"/>
              </a:rPr>
              <a:t>Ineffective if used alone without verbal guidance</a:t>
            </a:r>
          </a:p>
          <a:p>
            <a:pPr marL="285750" indent="-285750">
              <a:buFont typeface="Wingdings" panose="05000000000000000000" pitchFamily="2" charset="2"/>
              <a:buChar char="û"/>
            </a:pPr>
            <a:r>
              <a:rPr lang="en-GB" sz="1400" dirty="0">
                <a:latin typeface="Roboto Condensed" panose="02000000000000000000" pitchFamily="2" charset="0"/>
                <a:ea typeface="Roboto Condensed" panose="02000000000000000000" pitchFamily="2" charset="0"/>
              </a:rPr>
              <a:t>The correct technique must be </a:t>
            </a:r>
            <a:r>
              <a:rPr lang="en-GB" sz="1400" dirty="0" smtClean="0">
                <a:latin typeface="Roboto Condensed" panose="02000000000000000000" pitchFamily="2" charset="0"/>
                <a:ea typeface="Roboto Condensed" panose="02000000000000000000" pitchFamily="2" charset="0"/>
              </a:rPr>
              <a:t>shown, </a:t>
            </a:r>
            <a:r>
              <a:rPr lang="en-GB" sz="1400" dirty="0">
                <a:latin typeface="Roboto Condensed" panose="02000000000000000000" pitchFamily="2" charset="0"/>
                <a:ea typeface="Roboto Condensed" panose="02000000000000000000" pitchFamily="2" charset="0"/>
              </a:rPr>
              <a:t>otherwise learners pick up bad habits</a:t>
            </a:r>
          </a:p>
        </p:txBody>
      </p:sp>
      <p:pic>
        <p:nvPicPr>
          <p:cNvPr id="3" name="Observational Learning (cricket Bowling) - Adam Howells &amp; Owen Walters-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4920"/>
          <a:stretch/>
        </p:blipFill>
        <p:spPr>
          <a:xfrm rot="5400000">
            <a:off x="-14421" y="2975139"/>
            <a:ext cx="3390130" cy="2241356"/>
          </a:xfrm>
          <a:prstGeom prst="rect">
            <a:avLst/>
          </a:prstGeom>
          <a:ln>
            <a:solidFill>
              <a:schemeClr val="tx1"/>
            </a:solidFill>
          </a:ln>
        </p:spPr>
      </p:pic>
      <p:sp>
        <p:nvSpPr>
          <p:cNvPr id="8" name="TextBox 7"/>
          <p:cNvSpPr txBox="1"/>
          <p:nvPr/>
        </p:nvSpPr>
        <p:spPr>
          <a:xfrm>
            <a:off x="251691" y="1174895"/>
            <a:ext cx="7141346" cy="646331"/>
          </a:xfrm>
          <a:prstGeom prst="rect">
            <a:avLst/>
          </a:prstGeom>
          <a:noFill/>
        </p:spPr>
        <p:txBody>
          <a:bodyPr wrap="square" rtlCol="0">
            <a:spAutoFit/>
          </a:bodyPr>
          <a:lstStyle/>
          <a:p>
            <a:r>
              <a:rPr lang="en-GB" dirty="0">
                <a:latin typeface="Roboto Condensed" panose="02000000000000000000" pitchFamily="2" charset="0"/>
              </a:rPr>
              <a:t>Visual guidance involves the coach providing a demonstration </a:t>
            </a:r>
            <a:r>
              <a:rPr lang="en-GB" dirty="0" smtClean="0">
                <a:latin typeface="Roboto Condensed" panose="02000000000000000000" pitchFamily="2" charset="0"/>
              </a:rPr>
              <a:t>of how to perform a skill, or use of a visual aid to outline performance.</a:t>
            </a:r>
            <a:endParaRPr lang="en-GB" dirty="0">
              <a:latin typeface="Roboto Condensed" panose="02000000000000000000" pitchFamily="2" charset="0"/>
            </a:endParaRPr>
          </a:p>
        </p:txBody>
      </p:sp>
      <p:sp>
        <p:nvSpPr>
          <p:cNvPr id="16" name="Title 1"/>
          <p:cNvSpPr txBox="1">
            <a:spLocks/>
          </p:cNvSpPr>
          <p:nvPr/>
        </p:nvSpPr>
        <p:spPr>
          <a:xfrm>
            <a:off x="177418" y="35226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Visual 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5" name="TextBox 2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27"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2" name="TextBox 31"/>
          <p:cNvSpPr txBox="1"/>
          <p:nvPr/>
        </p:nvSpPr>
        <p:spPr>
          <a:xfrm>
            <a:off x="454518" y="1898941"/>
            <a:ext cx="253291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video to show how a visual demonstration can be used by a coach.</a:t>
            </a:r>
            <a:endParaRPr lang="en-GB" dirty="0">
              <a:solidFill>
                <a:schemeClr val="tx1"/>
              </a:solidFill>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0587" y="2107460"/>
            <a:ext cx="372318" cy="586584"/>
          </a:xfrm>
          <a:prstGeom prst="rect">
            <a:avLst/>
          </a:prstGeom>
        </p:spPr>
      </p:pic>
      <p:sp>
        <p:nvSpPr>
          <p:cNvPr id="34" name="TextBox 33"/>
          <p:cNvSpPr txBox="1"/>
          <p:nvPr/>
        </p:nvSpPr>
        <p:spPr>
          <a:xfrm>
            <a:off x="3279869" y="1900119"/>
            <a:ext cx="5389445" cy="1169551"/>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gymnastics coach showing their performer how to safely dismount from the high bar.</a:t>
            </a:r>
          </a:p>
          <a:p>
            <a:pPr marL="285750" indent="-285750">
              <a:buFont typeface="Arial" panose="020B0604020202020204" pitchFamily="34" charset="0"/>
              <a:buChar char="•"/>
            </a:pPr>
            <a:r>
              <a:rPr lang="en-GB" sz="1400" dirty="0" smtClean="0">
                <a:latin typeface="Roboto Condensed" panose="02000000000000000000" pitchFamily="2" charset="0"/>
              </a:rPr>
              <a:t>A football coach displaying the team’s formation on a whiteboard so it is clear in which positions everyone will play.</a:t>
            </a:r>
            <a:endParaRPr lang="en-GB" sz="1400" dirty="0">
              <a:latin typeface="Roboto Condensed" panose="02000000000000000000" pitchFamily="2" charset="0"/>
            </a:endParaRPr>
          </a:p>
        </p:txBody>
      </p:sp>
      <p:sp>
        <p:nvSpPr>
          <p:cNvPr id="37" name="TextBox 36">
            <a:hlinkClick r:id="rId7"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sp>
        <p:nvSpPr>
          <p:cNvPr id="22" name="TextBox 21"/>
          <p:cNvSpPr txBox="1"/>
          <p:nvPr/>
        </p:nvSpPr>
        <p:spPr>
          <a:xfrm>
            <a:off x="3202222" y="5354254"/>
            <a:ext cx="5402118" cy="1384995"/>
          </a:xfrm>
          <a:prstGeom prst="rect">
            <a:avLst/>
          </a:prstGeom>
          <a:noFill/>
        </p:spPr>
        <p:txBody>
          <a:bodyPr wrap="square" rtlCol="0">
            <a:spAutoFit/>
          </a:bodyPr>
          <a:lstStyle/>
          <a:p>
            <a:pPr fontAlgn="t"/>
            <a:r>
              <a:rPr lang="en-GB" sz="1400" dirty="0">
                <a:latin typeface="Roboto Condensed" panose="02000000000000000000" pitchFamily="2" charset="0"/>
                <a:ea typeface="Roboto Condensed" panose="02000000000000000000" pitchFamily="2" charset="0"/>
              </a:rPr>
              <a:t>Beginner performers will benefit from seeing a skill demonstrated by a coach or performer as they can create a mental image of how it is meant to be performed</a:t>
            </a:r>
            <a:r>
              <a:rPr lang="en-GB" sz="1400" dirty="0" smtClean="0">
                <a:latin typeface="Roboto Condensed" panose="02000000000000000000" pitchFamily="2" charset="0"/>
                <a:ea typeface="Roboto Condensed" panose="02000000000000000000" pitchFamily="2" charset="0"/>
              </a:rPr>
              <a:t>.</a:t>
            </a:r>
          </a:p>
          <a:p>
            <a:pPr fontAlgn="t"/>
            <a:endParaRPr lang="en-GB" sz="1400" dirty="0" smtClean="0">
              <a:latin typeface="Roboto Condensed" panose="02000000000000000000" pitchFamily="2" charset="0"/>
              <a:ea typeface="Roboto Condensed" panose="02000000000000000000" pitchFamily="2" charset="0"/>
            </a:endParaRPr>
          </a:p>
          <a:p>
            <a:pPr fontAlgn="t"/>
            <a:r>
              <a:rPr lang="en-GB" sz="1400" dirty="0" smtClean="0">
                <a:latin typeface="Roboto Condensed" panose="02000000000000000000" pitchFamily="2" charset="0"/>
                <a:ea typeface="Roboto Condensed" panose="02000000000000000000" pitchFamily="2" charset="0"/>
              </a:rPr>
              <a:t>Expert performers </a:t>
            </a:r>
            <a:r>
              <a:rPr lang="en-GB" sz="1400" dirty="0">
                <a:latin typeface="Roboto Condensed" panose="02000000000000000000" pitchFamily="2" charset="0"/>
                <a:ea typeface="Roboto Condensed" panose="02000000000000000000" pitchFamily="2" charset="0"/>
              </a:rPr>
              <a:t>already know how a skill should look so seeing it performed by another person would have limited added value.</a:t>
            </a:r>
          </a:p>
        </p:txBody>
      </p:sp>
      <p:grpSp>
        <p:nvGrpSpPr>
          <p:cNvPr id="23"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6"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38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fade">
                                      <p:cBhvr>
                                        <p:cTn id="44" dur="1000"/>
                                        <p:tgtEl>
                                          <p:spTgt spid="22">
                                            <p:txEl>
                                              <p:pRg st="0" end="0"/>
                                            </p:txEl>
                                          </p:spTgt>
                                        </p:tgtEl>
                                      </p:cBhvr>
                                    </p:animEffect>
                                    <p:anim calcmode="lin" valueType="num">
                                      <p:cBhvr>
                                        <p:cTn id="4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2">
                                            <p:txEl>
                                              <p:pRg st="2" end="2"/>
                                            </p:txEl>
                                          </p:spTgt>
                                        </p:tgtEl>
                                        <p:attrNameLst>
                                          <p:attrName>style.visibility</p:attrName>
                                        </p:attrNameLst>
                                      </p:cBhvr>
                                      <p:to>
                                        <p:strVal val="visible"/>
                                      </p:to>
                                    </p:set>
                                    <p:animEffect transition="in" filter="fade">
                                      <p:cBhvr>
                                        <p:cTn id="51" dur="1000"/>
                                        <p:tgtEl>
                                          <p:spTgt spid="22">
                                            <p:txEl>
                                              <p:pRg st="2" end="2"/>
                                            </p:txEl>
                                          </p:spTgt>
                                        </p:tgtEl>
                                      </p:cBhvr>
                                    </p:animEffect>
                                    <p:anim calcmode="lin" valueType="num">
                                      <p:cBhvr>
                                        <p:cTn id="5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3"/>
                </p:tgtEl>
              </p:cMediaNode>
            </p:video>
          </p:childTnLst>
        </p:cTn>
      </p:par>
    </p:tnLst>
    <p:bldLst>
      <p:bldP spid="18" grpId="0" animBg="1"/>
      <p:bldP spid="20" grpId="0"/>
      <p:bldP spid="21" grpId="0"/>
      <p:bldP spid="32"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79512" y="1089885"/>
            <a:ext cx="8694375" cy="369332"/>
          </a:xfrm>
          <a:prstGeom prst="rect">
            <a:avLst/>
          </a:prstGeom>
          <a:noFill/>
        </p:spPr>
        <p:txBody>
          <a:bodyPr wrap="square" rtlCol="0">
            <a:spAutoFit/>
          </a:bodyPr>
          <a:lstStyle/>
          <a:p>
            <a:r>
              <a:rPr lang="en-GB" dirty="0">
                <a:latin typeface="Roboto Condensed" panose="02000000000000000000" pitchFamily="2" charset="0"/>
              </a:rPr>
              <a:t>Verbal guidance involves the </a:t>
            </a:r>
            <a:r>
              <a:rPr lang="en-GB" dirty="0" smtClean="0">
                <a:latin typeface="Roboto Condensed" panose="02000000000000000000" pitchFamily="2" charset="0"/>
              </a:rPr>
              <a:t>use of words to talk the learner through a skill.</a:t>
            </a:r>
            <a:endParaRPr lang="en-GB" dirty="0">
              <a:latin typeface="Roboto Condensed" panose="02000000000000000000" pitchFamily="2" charset="0"/>
            </a:endParaRPr>
          </a:p>
        </p:txBody>
      </p:sp>
      <p:sp>
        <p:nvSpPr>
          <p:cNvPr id="10" name="TextBox 9"/>
          <p:cNvSpPr txBox="1"/>
          <p:nvPr/>
        </p:nvSpPr>
        <p:spPr>
          <a:xfrm>
            <a:off x="3248712" y="1569528"/>
            <a:ext cx="5526409" cy="1169551"/>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track cycling coach informing their athletes how far the opposition team is behind them in the team pursuit.</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 boxing coach guiding their performer through different combinations by calling out commands such as ‘jab, jab, cross’. </a:t>
            </a:r>
            <a:endParaRPr lang="en-GB" sz="1400" dirty="0">
              <a:latin typeface="Roboto Condensed" panose="02000000000000000000"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797582"/>
            <a:ext cx="2621684" cy="3932527"/>
          </a:xfrm>
          <a:prstGeom prst="rect">
            <a:avLst/>
          </a:prstGeom>
          <a:ln>
            <a:solidFill>
              <a:schemeClr val="tx1"/>
            </a:solidFill>
          </a:ln>
        </p:spPr>
      </p:pic>
      <p:sp>
        <p:nvSpPr>
          <p:cNvPr id="14" name="Title 1"/>
          <p:cNvSpPr txBox="1">
            <a:spLocks/>
          </p:cNvSpPr>
          <p:nvPr/>
        </p:nvSpPr>
        <p:spPr>
          <a:xfrm>
            <a:off x="126096" y="311171"/>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Verbal 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4" name="Slide Number Placeholder 1"/>
          <p:cNvSpPr txBox="1">
            <a:spLocks/>
          </p:cNvSpPr>
          <p:nvPr/>
        </p:nvSpPr>
        <p:spPr>
          <a:xfrm>
            <a:off x="179512" y="6385781"/>
            <a:ext cx="360000" cy="472219"/>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BE1ABE-4073-4494-BFC2-5858710217CE}" type="slidenum">
              <a:rPr lang="en-GB" smtClean="0"/>
              <a:pPr algn="ctr"/>
              <a:t>4</a:t>
            </a:fld>
            <a:endParaRPr lang="en-GB" dirty="0"/>
          </a:p>
        </p:txBody>
      </p:sp>
      <p:sp>
        <p:nvSpPr>
          <p:cNvPr id="2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8" name="TextBox 17">
            <a:hlinkClick r:id="rId4"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sp>
        <p:nvSpPr>
          <p:cNvPr id="19" name="TextBox 18"/>
          <p:cNvSpPr txBox="1"/>
          <p:nvPr/>
        </p:nvSpPr>
        <p:spPr>
          <a:xfrm>
            <a:off x="3247573" y="2948176"/>
            <a:ext cx="5526409" cy="2124000"/>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824155098"/>
              </p:ext>
            </p:extLst>
          </p:nvPr>
        </p:nvGraphicFramePr>
        <p:xfrm>
          <a:off x="3285195" y="3023702"/>
          <a:ext cx="5451164" cy="1955800"/>
        </p:xfrm>
        <a:graphic>
          <a:graphicData uri="http://schemas.openxmlformats.org/drawingml/2006/table">
            <a:tbl>
              <a:tblPr firstRow="1" bandRow="1">
                <a:tableStyleId>{21E4AEA4-8DFA-4A89-87EB-49C32662AFE0}</a:tableStyleId>
              </a:tblPr>
              <a:tblGrid>
                <a:gridCol w="2725582"/>
                <a:gridCol w="2725582"/>
              </a:tblGrid>
              <a:tr h="370840">
                <a:tc>
                  <a:txBody>
                    <a:bodyPr/>
                    <a:lstStyle/>
                    <a:p>
                      <a:pPr algn="ctr"/>
                      <a:r>
                        <a:rPr lang="en-GB" sz="1400" kern="1200" dirty="0" smtClean="0">
                          <a:latin typeface="Roboto Condensed" panose="02000000000000000000" pitchFamily="2" charset="0"/>
                          <a:ea typeface="Roboto Condensed" panose="02000000000000000000" pitchFamily="2" charset="0"/>
                        </a:rPr>
                        <a:t>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pPr algn="ctr"/>
                      <a:r>
                        <a:rPr lang="en-GB" sz="1400" kern="1200" dirty="0" smtClean="0">
                          <a:latin typeface="Roboto Condensed" panose="02000000000000000000" pitchFamily="2" charset="0"/>
                          <a:ea typeface="Roboto Condensed" panose="02000000000000000000" pitchFamily="2" charset="0"/>
                        </a:rPr>
                        <a:t>Disadvantages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txBody>
                  <a:tcPr/>
                </a:tc>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cs typeface="+mn-cs"/>
                      </a:endParaRPr>
                    </a:p>
                  </a:txBody>
                  <a:tcPr/>
                </a:tc>
              </a:tr>
            </a:tbl>
          </a:graphicData>
        </a:graphic>
      </p:graphicFrame>
      <p:sp>
        <p:nvSpPr>
          <p:cNvPr id="21" name="TextBox 20"/>
          <p:cNvSpPr txBox="1"/>
          <p:nvPr/>
        </p:nvSpPr>
        <p:spPr>
          <a:xfrm>
            <a:off x="3285195" y="3409708"/>
            <a:ext cx="2706770" cy="1384995"/>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Allows </a:t>
            </a:r>
            <a:r>
              <a:rPr lang="en-GB" sz="1400" dirty="0" smtClean="0">
                <a:latin typeface="Roboto Condensed" panose="02000000000000000000" pitchFamily="2" charset="0"/>
                <a:ea typeface="Roboto Condensed" panose="02000000000000000000" pitchFamily="2" charset="0"/>
              </a:rPr>
              <a:t>explanations to be given to the performer</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ü"/>
            </a:pPr>
            <a:r>
              <a:rPr lang="en-GB" sz="1400" dirty="0" smtClean="0">
                <a:latin typeface="Roboto Condensed" panose="02000000000000000000" pitchFamily="2" charset="0"/>
                <a:ea typeface="Roboto Condensed" panose="02000000000000000000" pitchFamily="2" charset="0"/>
              </a:rPr>
              <a:t>Effective alongside visual guidance</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Can be used </a:t>
            </a:r>
            <a:r>
              <a:rPr lang="en-GB" sz="1400" dirty="0" smtClean="0">
                <a:latin typeface="Roboto Condensed" panose="02000000000000000000" pitchFamily="2" charset="0"/>
                <a:ea typeface="Roboto Condensed" panose="02000000000000000000" pitchFamily="2" charset="0"/>
              </a:rPr>
              <a:t>to give cues and tips</a:t>
            </a:r>
            <a:endParaRPr lang="en-GB" sz="1400" dirty="0">
              <a:latin typeface="Roboto Condensed" panose="02000000000000000000" pitchFamily="2" charset="0"/>
              <a:ea typeface="Roboto Condensed" panose="02000000000000000000" pitchFamily="2" charset="0"/>
            </a:endParaRPr>
          </a:p>
        </p:txBody>
      </p:sp>
      <p:sp>
        <p:nvSpPr>
          <p:cNvPr id="22" name="TextBox 21"/>
          <p:cNvSpPr txBox="1"/>
          <p:nvPr/>
        </p:nvSpPr>
        <p:spPr>
          <a:xfrm>
            <a:off x="6029588" y="3418783"/>
            <a:ext cx="2744393" cy="1600438"/>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May result in information overload for the performer</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Beginner performers may struggle to understand complex instructions and terminology</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Assumes the performer knows what the skill should look like</a:t>
            </a:r>
            <a:endParaRPr lang="en-GB" sz="1400" dirty="0">
              <a:latin typeface="Roboto Condensed" panose="02000000000000000000" pitchFamily="2" charset="0"/>
              <a:ea typeface="Roboto Condensed" panose="02000000000000000000" pitchFamily="2" charset="0"/>
            </a:endParaRPr>
          </a:p>
        </p:txBody>
      </p:sp>
      <p:sp>
        <p:nvSpPr>
          <p:cNvPr id="29" name="TextBox 28"/>
          <p:cNvSpPr txBox="1"/>
          <p:nvPr/>
        </p:nvSpPr>
        <p:spPr>
          <a:xfrm>
            <a:off x="3244857" y="5213163"/>
            <a:ext cx="5402118" cy="1384995"/>
          </a:xfrm>
          <a:prstGeom prst="rect">
            <a:avLst/>
          </a:prstGeom>
          <a:noFill/>
        </p:spPr>
        <p:txBody>
          <a:bodyPr wrap="square" rtlCol="0">
            <a:spAutoFit/>
          </a:bodyPr>
          <a:lstStyle/>
          <a:p>
            <a:pPr fontAlgn="t"/>
            <a:r>
              <a:rPr lang="en-GB" sz="1400" dirty="0" smtClean="0">
                <a:latin typeface="Roboto Condensed" panose="02000000000000000000" pitchFamily="2" charset="0"/>
                <a:ea typeface="Roboto Condensed" panose="02000000000000000000" pitchFamily="2" charset="0"/>
              </a:rPr>
              <a:t>Beginner </a:t>
            </a:r>
            <a:r>
              <a:rPr lang="en-GB" sz="1400" dirty="0">
                <a:latin typeface="Roboto Condensed" panose="02000000000000000000" pitchFamily="2" charset="0"/>
                <a:ea typeface="Roboto Condensed" panose="02000000000000000000" pitchFamily="2" charset="0"/>
              </a:rPr>
              <a:t>performers don’t have a clear understanding of how movements should look or feel so may struggle to understand the use of verbal guidance on its own</a:t>
            </a:r>
            <a:r>
              <a:rPr lang="en-GB" sz="1400" dirty="0" smtClean="0">
                <a:latin typeface="Roboto Condensed" panose="02000000000000000000" pitchFamily="2" charset="0"/>
                <a:ea typeface="Roboto Condensed" panose="02000000000000000000" pitchFamily="2" charset="0"/>
              </a:rPr>
              <a:t>.</a:t>
            </a:r>
          </a:p>
          <a:p>
            <a:pPr fontAlgn="t"/>
            <a:endParaRPr lang="en-GB" sz="1400" dirty="0" smtClean="0">
              <a:latin typeface="Roboto Condensed" panose="02000000000000000000" pitchFamily="2" charset="0"/>
              <a:ea typeface="Roboto Condensed" panose="02000000000000000000" pitchFamily="2" charset="0"/>
            </a:endParaRPr>
          </a:p>
          <a:p>
            <a:pPr fontAlgn="t"/>
            <a:r>
              <a:rPr lang="en-GB" sz="1400" dirty="0" smtClean="0">
                <a:latin typeface="Roboto Condensed" panose="02000000000000000000" pitchFamily="2" charset="0"/>
                <a:ea typeface="Roboto Condensed" panose="02000000000000000000" pitchFamily="2" charset="0"/>
              </a:rPr>
              <a:t>The </a:t>
            </a:r>
            <a:r>
              <a:rPr lang="en-GB" sz="1400" dirty="0">
                <a:latin typeface="Roboto Condensed" panose="02000000000000000000" pitchFamily="2" charset="0"/>
                <a:ea typeface="Roboto Condensed" panose="02000000000000000000" pitchFamily="2" charset="0"/>
              </a:rPr>
              <a:t>style of verbal guidance can be adapted to suit expert performers, e.g. through use of </a:t>
            </a:r>
            <a:r>
              <a:rPr lang="en-GB" sz="1400" dirty="0" smtClean="0">
                <a:latin typeface="Roboto Condensed" panose="02000000000000000000" pitchFamily="2" charset="0"/>
                <a:ea typeface="Roboto Condensed" panose="02000000000000000000" pitchFamily="2" charset="0"/>
              </a:rPr>
              <a:t>specialist terminology which they will understand.</a:t>
            </a:r>
            <a:endParaRPr lang="en-GB" dirty="0">
              <a:latin typeface="Roboto Condensed" panose="02000000000000000000" pitchFamily="2" charset="0"/>
              <a:ea typeface="Roboto Condensed" panose="02000000000000000000" pitchFamily="2" charset="0"/>
            </a:endParaRPr>
          </a:p>
        </p:txBody>
      </p:sp>
      <p:grpSp>
        <p:nvGrpSpPr>
          <p:cNvPr id="17" name="Group 3"/>
          <p:cNvGrpSpPr>
            <a:grpSpLocks/>
          </p:cNvGrpSpPr>
          <p:nvPr/>
        </p:nvGrpSpPr>
        <p:grpSpPr bwMode="auto">
          <a:xfrm>
            <a:off x="603250" y="-27384"/>
            <a:ext cx="8540750" cy="6940550"/>
            <a:chOff x="583271" y="42867"/>
            <a:chExt cx="9232725" cy="7502525"/>
          </a:xfrm>
        </p:grpSpPr>
        <p:sp>
          <p:nvSpPr>
            <p:cNvPr id="28" name="Rectangle 2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923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xEl>
                                              <p:pRg st="0" end="0"/>
                                            </p:txEl>
                                          </p:spTgt>
                                        </p:tgtEl>
                                        <p:attrNameLst>
                                          <p:attrName>style.visibility</p:attrName>
                                        </p:attrNameLst>
                                      </p:cBhvr>
                                      <p:to>
                                        <p:strVal val="visible"/>
                                      </p:to>
                                    </p:set>
                                    <p:animEffect transition="in" filter="fade">
                                      <p:cBhvr>
                                        <p:cTn id="38" dur="1000"/>
                                        <p:tgtEl>
                                          <p:spTgt spid="29">
                                            <p:txEl>
                                              <p:pRg st="0" end="0"/>
                                            </p:txEl>
                                          </p:spTgt>
                                        </p:tgtEl>
                                      </p:cBhvr>
                                    </p:animEffect>
                                    <p:anim calcmode="lin" valueType="num">
                                      <p:cBhvr>
                                        <p:cTn id="3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xEl>
                                              <p:pRg st="2" end="2"/>
                                            </p:txEl>
                                          </p:spTgt>
                                        </p:tgtEl>
                                        <p:attrNameLst>
                                          <p:attrName>style.visibility</p:attrName>
                                        </p:attrNameLst>
                                      </p:cBhvr>
                                      <p:to>
                                        <p:strVal val="visible"/>
                                      </p:to>
                                    </p:set>
                                    <p:animEffect transition="in" filter="fade">
                                      <p:cBhvr>
                                        <p:cTn id="45" dur="1000"/>
                                        <p:tgtEl>
                                          <p:spTgt spid="29">
                                            <p:txEl>
                                              <p:pRg st="2" end="2"/>
                                            </p:txEl>
                                          </p:spTgt>
                                        </p:tgtEl>
                                      </p:cBhvr>
                                    </p:animEffect>
                                    <p:anim calcmode="lin" valueType="num">
                                      <p:cBhvr>
                                        <p:cTn id="46"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86772" y="1119223"/>
            <a:ext cx="6696744"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Manual guidance involves </a:t>
            </a:r>
            <a:r>
              <a:rPr lang="en-GB" dirty="0" smtClean="0">
                <a:solidFill>
                  <a:prstClr val="black"/>
                </a:solidFill>
                <a:latin typeface="Roboto Condensed" panose="02000000000000000000" pitchFamily="2" charset="0"/>
              </a:rPr>
              <a:t>a ‘hands-on’ approach to providing assistance to the performer when performing a skill.</a:t>
            </a:r>
            <a:endParaRPr lang="en-GB" dirty="0">
              <a:solidFill>
                <a:prstClr val="black"/>
              </a:solidFill>
              <a:latin typeface="Roboto Condensed"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43" y="1971316"/>
            <a:ext cx="2587934" cy="3450579"/>
          </a:xfrm>
          <a:prstGeom prst="rect">
            <a:avLst/>
          </a:prstGeom>
          <a:ln>
            <a:solidFill>
              <a:schemeClr val="tx1"/>
            </a:solidFill>
          </a:ln>
        </p:spPr>
      </p:pic>
      <p:sp>
        <p:nvSpPr>
          <p:cNvPr id="14" name="Title 1"/>
          <p:cNvSpPr txBox="1">
            <a:spLocks/>
          </p:cNvSpPr>
          <p:nvPr/>
        </p:nvSpPr>
        <p:spPr>
          <a:xfrm>
            <a:off x="186772" y="22275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Manual guidance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4"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2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0" name="TextBox 29"/>
          <p:cNvSpPr txBox="1"/>
          <p:nvPr/>
        </p:nvSpPr>
        <p:spPr>
          <a:xfrm>
            <a:off x="3143612" y="1958392"/>
            <a:ext cx="5557574" cy="954107"/>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fitness trainer helping their client to perform a pull-up.</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 swimming coach holding their performer’s body at the top of the water to show how they should keep their body from sinking.</a:t>
            </a:r>
            <a:endParaRPr lang="en-GB" sz="1400" dirty="0">
              <a:latin typeface="Roboto Condensed" panose="02000000000000000000" pitchFamily="2" charset="0"/>
            </a:endParaRPr>
          </a:p>
        </p:txBody>
      </p:sp>
      <p:sp>
        <p:nvSpPr>
          <p:cNvPr id="19" name="TextBox 18">
            <a:hlinkClick r:id="rId4"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sp>
        <p:nvSpPr>
          <p:cNvPr id="20" name="TextBox 19"/>
          <p:cNvSpPr txBox="1"/>
          <p:nvPr/>
        </p:nvSpPr>
        <p:spPr>
          <a:xfrm>
            <a:off x="3135253" y="3079586"/>
            <a:ext cx="5557574" cy="2052000"/>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83670832"/>
              </p:ext>
            </p:extLst>
          </p:nvPr>
        </p:nvGraphicFramePr>
        <p:xfrm>
          <a:off x="3257230" y="3150094"/>
          <a:ext cx="5313620" cy="1955800"/>
        </p:xfrm>
        <a:graphic>
          <a:graphicData uri="http://schemas.openxmlformats.org/drawingml/2006/table">
            <a:tbl>
              <a:tblPr firstRow="1" bandRow="1">
                <a:tableStyleId>{21E4AEA4-8DFA-4A89-87EB-49C32662AFE0}</a:tableStyleId>
              </a:tblPr>
              <a:tblGrid>
                <a:gridCol w="2656810"/>
                <a:gridCol w="2656810"/>
              </a:tblGrid>
              <a:tr h="370840">
                <a:tc>
                  <a:txBody>
                    <a:bodyPr/>
                    <a:lstStyle/>
                    <a:p>
                      <a:pPr algn="ctr"/>
                      <a:r>
                        <a:rPr lang="en-GB" sz="1400" kern="1200" dirty="0" smtClean="0">
                          <a:latin typeface="Roboto Condensed" panose="02000000000000000000" pitchFamily="2" charset="0"/>
                          <a:ea typeface="Roboto Condensed" panose="02000000000000000000" pitchFamily="2" charset="0"/>
                        </a:rPr>
                        <a:t>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pPr algn="ctr"/>
                      <a:r>
                        <a:rPr lang="en-GB" sz="1400" kern="1200" dirty="0" smtClean="0">
                          <a:latin typeface="Roboto Condensed" panose="02000000000000000000" pitchFamily="2" charset="0"/>
                          <a:ea typeface="Roboto Condensed" panose="02000000000000000000" pitchFamily="2" charset="0"/>
                        </a:rPr>
                        <a:t>Disadvantages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txBody>
                  <a:tcPr/>
                </a:tc>
                <a:tc>
                  <a:txBody>
                    <a:bodyPr/>
                    <a:lstStyle/>
                    <a:p>
                      <a:pPr marL="285750" indent="-285750">
                        <a:buFont typeface="Wingdings" panose="05000000000000000000" pitchFamily="2" charset="2"/>
                        <a:buChar char="Ø"/>
                      </a:pPr>
                      <a:endParaRPr lang="en-GB" sz="1400" kern="1200" dirty="0">
                        <a:solidFill>
                          <a:srgbClr val="FF0000"/>
                        </a:solidFill>
                        <a:latin typeface="Roboto Condensed" panose="02000000000000000000" pitchFamily="2" charset="0"/>
                        <a:ea typeface="Roboto Condensed" panose="02000000000000000000" pitchFamily="2" charset="0"/>
                        <a:cs typeface="+mn-cs"/>
                      </a:endParaRPr>
                    </a:p>
                  </a:txBody>
                  <a:tcPr/>
                </a:tc>
              </a:tr>
            </a:tbl>
          </a:graphicData>
        </a:graphic>
      </p:graphicFrame>
      <p:sp>
        <p:nvSpPr>
          <p:cNvPr id="22" name="TextBox 21"/>
          <p:cNvSpPr txBox="1"/>
          <p:nvPr/>
        </p:nvSpPr>
        <p:spPr>
          <a:xfrm>
            <a:off x="3257230" y="3522441"/>
            <a:ext cx="2672721" cy="1384995"/>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Helps to build confidence with a skill</a:t>
            </a: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Allows performers to get a feel for how the </a:t>
            </a:r>
            <a:r>
              <a:rPr lang="en-GB" sz="1400" dirty="0" smtClean="0">
                <a:latin typeface="Roboto Condensed" panose="02000000000000000000" pitchFamily="2" charset="0"/>
                <a:ea typeface="Roboto Condensed" panose="02000000000000000000" pitchFamily="2" charset="0"/>
              </a:rPr>
              <a:t>skill </a:t>
            </a:r>
            <a:r>
              <a:rPr lang="en-GB" sz="1400" dirty="0">
                <a:latin typeface="Roboto Condensed" panose="02000000000000000000" pitchFamily="2" charset="0"/>
                <a:ea typeface="Roboto Condensed" panose="02000000000000000000" pitchFamily="2" charset="0"/>
              </a:rPr>
              <a:t>is performed (kinaesthetic learning)</a:t>
            </a: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Reduces fear with a skill</a:t>
            </a:r>
          </a:p>
        </p:txBody>
      </p:sp>
      <p:sp>
        <p:nvSpPr>
          <p:cNvPr id="31" name="TextBox 30"/>
          <p:cNvSpPr txBox="1"/>
          <p:nvPr/>
        </p:nvSpPr>
        <p:spPr>
          <a:xfrm>
            <a:off x="5914040" y="3522441"/>
            <a:ext cx="2672721" cy="1384995"/>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û"/>
            </a:pPr>
            <a:r>
              <a:rPr lang="en-GB" sz="1400" dirty="0">
                <a:latin typeface="Roboto Condensed" panose="02000000000000000000" pitchFamily="2" charset="0"/>
                <a:ea typeface="Roboto Condensed" panose="02000000000000000000" pitchFamily="2" charset="0"/>
              </a:rPr>
              <a:t>Performer may become reliant on another’s support to perform the skill</a:t>
            </a:r>
          </a:p>
          <a:p>
            <a:pPr marL="285750" indent="-285750">
              <a:buFont typeface="Wingdings" panose="05000000000000000000" pitchFamily="2" charset="2"/>
              <a:buChar char="û"/>
            </a:pPr>
            <a:r>
              <a:rPr lang="en-GB" sz="1400" dirty="0">
                <a:latin typeface="Roboto Condensed" panose="02000000000000000000" pitchFamily="2" charset="0"/>
                <a:ea typeface="Roboto Condensed" panose="02000000000000000000" pitchFamily="2" charset="0"/>
              </a:rPr>
              <a:t>Too much assistance may be given which makes it difficult to ‘feel’ the movement</a:t>
            </a:r>
          </a:p>
        </p:txBody>
      </p:sp>
      <p:sp>
        <p:nvSpPr>
          <p:cNvPr id="32" name="TextBox 31"/>
          <p:cNvSpPr txBox="1"/>
          <p:nvPr/>
        </p:nvSpPr>
        <p:spPr>
          <a:xfrm>
            <a:off x="3143612" y="5232269"/>
            <a:ext cx="5688177" cy="1384995"/>
          </a:xfrm>
          <a:prstGeom prst="rect">
            <a:avLst/>
          </a:prstGeom>
          <a:noFill/>
        </p:spPr>
        <p:txBody>
          <a:bodyPr wrap="square" rtlCol="0">
            <a:spAutoFit/>
          </a:bodyPr>
          <a:lstStyle/>
          <a:p>
            <a:pPr fontAlgn="t"/>
            <a:r>
              <a:rPr lang="en-GB" sz="1400" dirty="0">
                <a:latin typeface="Roboto Condensed" panose="02000000000000000000" pitchFamily="2" charset="0"/>
                <a:ea typeface="Roboto Condensed" panose="02000000000000000000" pitchFamily="2" charset="0"/>
              </a:rPr>
              <a:t>Beginner performers are unaware of how a movement should feel, so having a coach manually guide them through the movement will give them a good understanding of how they should perform the skill on their own</a:t>
            </a:r>
            <a:r>
              <a:rPr lang="en-GB" sz="1400" dirty="0" smtClean="0">
                <a:latin typeface="Roboto Condensed" panose="02000000000000000000" pitchFamily="2" charset="0"/>
                <a:ea typeface="Roboto Condensed" panose="02000000000000000000" pitchFamily="2" charset="0"/>
              </a:rPr>
              <a:t>.</a:t>
            </a:r>
          </a:p>
          <a:p>
            <a:pPr fontAlgn="t"/>
            <a:endParaRPr lang="en-GB" sz="1400" dirty="0" smtClean="0">
              <a:latin typeface="Roboto Condensed" panose="02000000000000000000" pitchFamily="2" charset="0"/>
              <a:ea typeface="Roboto Condensed" panose="02000000000000000000" pitchFamily="2" charset="0"/>
            </a:endParaRPr>
          </a:p>
          <a:p>
            <a:pPr fontAlgn="t"/>
            <a:r>
              <a:rPr lang="en-GB" sz="1400" dirty="0" smtClean="0">
                <a:latin typeface="Roboto Condensed" panose="02000000000000000000" pitchFamily="2" charset="0"/>
                <a:ea typeface="Roboto Condensed" panose="02000000000000000000" pitchFamily="2" charset="0"/>
              </a:rPr>
              <a:t>Expert </a:t>
            </a:r>
            <a:r>
              <a:rPr lang="en-GB" sz="1400" dirty="0">
                <a:latin typeface="Roboto Condensed" panose="02000000000000000000" pitchFamily="2" charset="0"/>
                <a:ea typeface="Roboto Condensed" panose="02000000000000000000" pitchFamily="2" charset="0"/>
              </a:rPr>
              <a:t>performers already know how the skill should feel, and so will obtain no further benefit from manual guidance.</a:t>
            </a:r>
          </a:p>
        </p:txBody>
      </p:sp>
      <p:grpSp>
        <p:nvGrpSpPr>
          <p:cNvPr id="28" name="Group 3"/>
          <p:cNvGrpSpPr>
            <a:grpSpLocks/>
          </p:cNvGrpSpPr>
          <p:nvPr/>
        </p:nvGrpSpPr>
        <p:grpSpPr bwMode="auto">
          <a:xfrm>
            <a:off x="603250" y="-27384"/>
            <a:ext cx="8540750" cy="6940550"/>
            <a:chOff x="583271" y="42867"/>
            <a:chExt cx="9232725" cy="7502525"/>
          </a:xfrm>
        </p:grpSpPr>
        <p:sp>
          <p:nvSpPr>
            <p:cNvPr id="29" name="Rectangle 2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6"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136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fade">
                                      <p:cBhvr>
                                        <p:cTn id="38" dur="1000"/>
                                        <p:tgtEl>
                                          <p:spTgt spid="32">
                                            <p:txEl>
                                              <p:pRg st="0" end="0"/>
                                            </p:txEl>
                                          </p:spTgt>
                                        </p:tgtEl>
                                      </p:cBhvr>
                                    </p:animEffect>
                                    <p:anim calcmode="lin" valueType="num">
                                      <p:cBhvr>
                                        <p:cTn id="3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2">
                                            <p:txEl>
                                              <p:pRg st="2" end="2"/>
                                            </p:txEl>
                                          </p:spTgt>
                                        </p:tgtEl>
                                        <p:attrNameLst>
                                          <p:attrName>style.visibility</p:attrName>
                                        </p:attrNameLst>
                                      </p:cBhvr>
                                      <p:to>
                                        <p:strVal val="visible"/>
                                      </p:to>
                                    </p:set>
                                    <p:animEffect transition="in" filter="fade">
                                      <p:cBhvr>
                                        <p:cTn id="45" dur="1000"/>
                                        <p:tgtEl>
                                          <p:spTgt spid="32">
                                            <p:txEl>
                                              <p:pRg st="2" end="2"/>
                                            </p:txEl>
                                          </p:spTgt>
                                        </p:tgtEl>
                                      </p:cBhvr>
                                    </p:animEffect>
                                    <p:anim calcmode="lin" valueType="num">
                                      <p:cBhvr>
                                        <p:cTn id="4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45688" y="1059875"/>
            <a:ext cx="6840760"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Mechanical guidance involves </a:t>
            </a:r>
            <a:r>
              <a:rPr lang="en-GB" dirty="0" smtClean="0">
                <a:solidFill>
                  <a:prstClr val="black"/>
                </a:solidFill>
                <a:latin typeface="Roboto Condensed" panose="02000000000000000000" pitchFamily="2" charset="0"/>
              </a:rPr>
              <a:t>the use of </a:t>
            </a:r>
            <a:r>
              <a:rPr lang="en-GB" dirty="0">
                <a:solidFill>
                  <a:prstClr val="black"/>
                </a:solidFill>
                <a:latin typeface="Roboto Condensed" panose="02000000000000000000" pitchFamily="2" charset="0"/>
              </a:rPr>
              <a:t>equipment to provide support to the learner as they </a:t>
            </a:r>
            <a:r>
              <a:rPr lang="en-GB" dirty="0" smtClean="0">
                <a:solidFill>
                  <a:prstClr val="black"/>
                </a:solidFill>
                <a:latin typeface="Roboto Condensed" panose="02000000000000000000" pitchFamily="2" charset="0"/>
              </a:rPr>
              <a:t>perform a skill.</a:t>
            </a:r>
            <a:endParaRPr lang="en-GB" dirty="0">
              <a:solidFill>
                <a:prstClr val="black"/>
              </a:solidFill>
              <a:latin typeface="Roboto Condensed" panose="02000000000000000000" pitchFamily="2" charset="0"/>
            </a:endParaRPr>
          </a:p>
        </p:txBody>
      </p:sp>
      <p:sp>
        <p:nvSpPr>
          <p:cNvPr id="14" name="Title 1"/>
          <p:cNvSpPr txBox="1">
            <a:spLocks/>
          </p:cNvSpPr>
          <p:nvPr/>
        </p:nvSpPr>
        <p:spPr>
          <a:xfrm>
            <a:off x="145688" y="17860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Mechanical guidance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pic>
        <p:nvPicPr>
          <p:cNvPr id="3" name="Child On Trampoline (mechanical Guidance) - Cc0 Licens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391" t="1856" r="871" b="871"/>
          <a:stretch/>
        </p:blipFill>
        <p:spPr>
          <a:xfrm>
            <a:off x="359512" y="2351270"/>
            <a:ext cx="3024336" cy="1907820"/>
          </a:xfrm>
          <a:prstGeom prst="rect">
            <a:avLst/>
          </a:prstGeom>
          <a:ln>
            <a:solidFill>
              <a:schemeClr val="tx1"/>
            </a:solidFill>
          </a:ln>
        </p:spPr>
      </p:pic>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4"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2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0" name="TextBox 29"/>
          <p:cNvSpPr txBox="1"/>
          <p:nvPr/>
        </p:nvSpPr>
        <p:spPr>
          <a:xfrm>
            <a:off x="539512" y="4904155"/>
            <a:ext cx="237630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video to show how equipment can be used to guide a learner.</a:t>
            </a:r>
            <a:endParaRPr lang="en-GB" dirty="0">
              <a:solidFill>
                <a:schemeClr val="tx1"/>
              </a:solidFil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541" y="4886882"/>
            <a:ext cx="372318" cy="586584"/>
          </a:xfrm>
          <a:prstGeom prst="rect">
            <a:avLst/>
          </a:prstGeom>
        </p:spPr>
      </p:pic>
      <p:sp>
        <p:nvSpPr>
          <p:cNvPr id="32" name="TextBox 31"/>
          <p:cNvSpPr txBox="1"/>
          <p:nvPr/>
        </p:nvSpPr>
        <p:spPr>
          <a:xfrm>
            <a:off x="3552353" y="1774377"/>
            <a:ext cx="5287256" cy="954107"/>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Using a hoist/harness to practise somersaulting </a:t>
            </a:r>
            <a:r>
              <a:rPr lang="en-GB" sz="1400" dirty="0">
                <a:latin typeface="Roboto Condensed" panose="02000000000000000000" pitchFamily="2" charset="0"/>
              </a:rPr>
              <a:t>o</a:t>
            </a:r>
            <a:r>
              <a:rPr lang="en-GB" sz="1400" dirty="0" smtClean="0">
                <a:latin typeface="Roboto Condensed" panose="02000000000000000000" pitchFamily="2" charset="0"/>
              </a:rPr>
              <a:t>n the trampoline.</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Using armbands to allow a beginner swimmer to stay afloat and practise their technique.</a:t>
            </a:r>
            <a:endParaRPr lang="en-GB" sz="1400" dirty="0">
              <a:latin typeface="Roboto Condensed" panose="02000000000000000000" pitchFamily="2" charset="0"/>
            </a:endParaRPr>
          </a:p>
        </p:txBody>
      </p:sp>
      <p:sp>
        <p:nvSpPr>
          <p:cNvPr id="21" name="TextBox 20">
            <a:hlinkClick r:id="rId7"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sp>
        <p:nvSpPr>
          <p:cNvPr id="22" name="TextBox 21"/>
          <p:cNvSpPr txBox="1"/>
          <p:nvPr/>
        </p:nvSpPr>
        <p:spPr>
          <a:xfrm>
            <a:off x="3577291" y="2904101"/>
            <a:ext cx="5262318" cy="2052000"/>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2887407767"/>
              </p:ext>
            </p:extLst>
          </p:nvPr>
        </p:nvGraphicFramePr>
        <p:xfrm>
          <a:off x="3668436" y="2974188"/>
          <a:ext cx="5080028" cy="1955800"/>
        </p:xfrm>
        <a:graphic>
          <a:graphicData uri="http://schemas.openxmlformats.org/drawingml/2006/table">
            <a:tbl>
              <a:tblPr firstRow="1" bandRow="1">
                <a:tableStyleId>{21E4AEA4-8DFA-4A89-87EB-49C32662AFE0}</a:tableStyleId>
              </a:tblPr>
              <a:tblGrid>
                <a:gridCol w="2656810"/>
                <a:gridCol w="2423218"/>
              </a:tblGrid>
              <a:tr h="370840">
                <a:tc>
                  <a:txBody>
                    <a:bodyPr/>
                    <a:lstStyle/>
                    <a:p>
                      <a:pPr algn="ctr"/>
                      <a:r>
                        <a:rPr lang="en-GB" sz="1400" kern="1200" dirty="0" smtClean="0">
                          <a:latin typeface="Roboto Condensed" panose="02000000000000000000" pitchFamily="2" charset="0"/>
                          <a:ea typeface="Roboto Condensed" panose="02000000000000000000" pitchFamily="2" charset="0"/>
                        </a:rPr>
                        <a:t>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pPr algn="ctr"/>
                      <a:r>
                        <a:rPr lang="en-GB" sz="1400" kern="1200" dirty="0" smtClean="0">
                          <a:latin typeface="Roboto Condensed" panose="02000000000000000000" pitchFamily="2" charset="0"/>
                          <a:ea typeface="Roboto Condensed" panose="02000000000000000000" pitchFamily="2" charset="0"/>
                        </a:rPr>
                        <a:t>Disadvantages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Ø"/>
                      </a:pPr>
                      <a:endParaRPr lang="en-GB" sz="1400" kern="1200" dirty="0" smtClean="0">
                        <a:solidFill>
                          <a:srgbClr val="FF0000"/>
                        </a:solidFill>
                        <a:latin typeface="Roboto Condensed" panose="02000000000000000000" pitchFamily="2" charset="0"/>
                        <a:ea typeface="Roboto Condensed" panose="02000000000000000000" pitchFamily="2" charset="0"/>
                      </a:endParaRPr>
                    </a:p>
                  </a:txBody>
                  <a:tcPr/>
                </a:tc>
                <a:tc>
                  <a:txBody>
                    <a:bodyPr/>
                    <a:lstStyle/>
                    <a:p>
                      <a:pPr marL="285750" indent="-285750">
                        <a:buFont typeface="Wingdings" panose="05000000000000000000" pitchFamily="2" charset="2"/>
                        <a:buChar char="Ø"/>
                      </a:pPr>
                      <a:endParaRPr lang="en-GB" sz="1400" kern="1200" dirty="0">
                        <a:solidFill>
                          <a:srgbClr val="FF0000"/>
                        </a:solidFill>
                        <a:latin typeface="Roboto Condensed" panose="02000000000000000000" pitchFamily="2" charset="0"/>
                        <a:ea typeface="Roboto Condensed" panose="02000000000000000000" pitchFamily="2" charset="0"/>
                        <a:cs typeface="+mn-cs"/>
                      </a:endParaRPr>
                    </a:p>
                  </a:txBody>
                  <a:tcPr/>
                </a:tc>
              </a:tr>
            </a:tbl>
          </a:graphicData>
        </a:graphic>
      </p:graphicFrame>
      <p:sp>
        <p:nvSpPr>
          <p:cNvPr id="34" name="TextBox 33"/>
          <p:cNvSpPr txBox="1"/>
          <p:nvPr/>
        </p:nvSpPr>
        <p:spPr>
          <a:xfrm>
            <a:off x="3668437" y="3346535"/>
            <a:ext cx="2645448" cy="1600438"/>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Helps to build confidence with a </a:t>
            </a:r>
            <a:r>
              <a:rPr lang="en-GB" sz="1400" dirty="0" smtClean="0">
                <a:latin typeface="Roboto Condensed" panose="02000000000000000000" pitchFamily="2" charset="0"/>
                <a:ea typeface="Roboto Condensed" panose="02000000000000000000" pitchFamily="2" charset="0"/>
              </a:rPr>
              <a:t>skill</a:t>
            </a: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Allows performers to practise difficult skills </a:t>
            </a:r>
            <a:r>
              <a:rPr lang="en-GB" sz="1400" dirty="0" smtClean="0">
                <a:latin typeface="Roboto Condensed" panose="02000000000000000000" pitchFamily="2" charset="0"/>
                <a:ea typeface="Roboto Condensed" panose="02000000000000000000" pitchFamily="2" charset="0"/>
              </a:rPr>
              <a:t>safely</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ü"/>
            </a:pPr>
            <a:r>
              <a:rPr lang="en-GB" sz="1400" dirty="0">
                <a:latin typeface="Roboto Condensed" panose="02000000000000000000" pitchFamily="2" charset="0"/>
                <a:ea typeface="Roboto Condensed" panose="02000000000000000000" pitchFamily="2" charset="0"/>
              </a:rPr>
              <a:t>Allows performers to get a feel for how </a:t>
            </a:r>
            <a:r>
              <a:rPr lang="en-GB" sz="1400" dirty="0" smtClean="0">
                <a:latin typeface="Roboto Condensed" panose="02000000000000000000" pitchFamily="2" charset="0"/>
                <a:ea typeface="Roboto Condensed" panose="02000000000000000000" pitchFamily="2" charset="0"/>
              </a:rPr>
              <a:t>complex skills are performed </a:t>
            </a:r>
            <a:endParaRPr lang="en-GB" sz="1400" dirty="0">
              <a:latin typeface="Roboto Condensed" panose="02000000000000000000" pitchFamily="2" charset="0"/>
              <a:ea typeface="Roboto Condensed" panose="02000000000000000000" pitchFamily="2" charset="0"/>
            </a:endParaRPr>
          </a:p>
        </p:txBody>
      </p:sp>
      <p:sp>
        <p:nvSpPr>
          <p:cNvPr id="35" name="TextBox 34"/>
          <p:cNvSpPr txBox="1"/>
          <p:nvPr/>
        </p:nvSpPr>
        <p:spPr>
          <a:xfrm>
            <a:off x="6332090" y="3360534"/>
            <a:ext cx="2398168" cy="1600438"/>
          </a:xfrm>
          <a:prstGeom prst="roundRect">
            <a:avLst>
              <a:gd name="adj" fmla="val 0"/>
            </a:avLst>
          </a:prstGeom>
          <a:noFill/>
          <a:ln>
            <a:noFill/>
          </a:ln>
          <a:effectLst/>
        </p:spPr>
        <p:txBody>
          <a:bodyPr wrap="square" rtlCol="0">
            <a:spAutoFit/>
          </a:bodyPr>
          <a:lstStyle/>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Coaches and performers may not have access to assistive equipment</a:t>
            </a:r>
            <a:endParaRPr lang="en-GB" sz="1400" dirty="0">
              <a:latin typeface="Roboto Condensed" panose="02000000000000000000" pitchFamily="2" charset="0"/>
              <a:ea typeface="Roboto Condensed" panose="02000000000000000000" pitchFamily="2" charset="0"/>
            </a:endParaRPr>
          </a:p>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Takes way the natural feel for the movement</a:t>
            </a:r>
          </a:p>
          <a:p>
            <a:pPr marL="285750" indent="-285750">
              <a:buFont typeface="Wingdings" panose="05000000000000000000" pitchFamily="2" charset="2"/>
              <a:buChar char="û"/>
            </a:pPr>
            <a:r>
              <a:rPr lang="en-GB" sz="1400" dirty="0" smtClean="0">
                <a:latin typeface="Roboto Condensed" panose="02000000000000000000" pitchFamily="2" charset="0"/>
                <a:ea typeface="Roboto Condensed" panose="02000000000000000000" pitchFamily="2" charset="0"/>
              </a:rPr>
              <a:t>Performers may become dependent on support</a:t>
            </a:r>
            <a:endParaRPr lang="en-GB" sz="1400" dirty="0">
              <a:latin typeface="Roboto Condensed" panose="02000000000000000000" pitchFamily="2" charset="0"/>
              <a:ea typeface="Roboto Condensed" panose="02000000000000000000" pitchFamily="2" charset="0"/>
            </a:endParaRPr>
          </a:p>
        </p:txBody>
      </p:sp>
      <p:sp>
        <p:nvSpPr>
          <p:cNvPr id="36" name="TextBox 35"/>
          <p:cNvSpPr txBox="1"/>
          <p:nvPr/>
        </p:nvSpPr>
        <p:spPr>
          <a:xfrm>
            <a:off x="3484301" y="5180174"/>
            <a:ext cx="5688177" cy="1169551"/>
          </a:xfrm>
          <a:prstGeom prst="rect">
            <a:avLst/>
          </a:prstGeom>
          <a:noFill/>
        </p:spPr>
        <p:txBody>
          <a:bodyPr wrap="square" rtlCol="0">
            <a:spAutoFit/>
          </a:bodyPr>
          <a:lstStyle/>
          <a:p>
            <a:pPr fontAlgn="t"/>
            <a:r>
              <a:rPr lang="en-GB" sz="1400" dirty="0">
                <a:latin typeface="Roboto Condensed" panose="02000000000000000000" pitchFamily="2" charset="0"/>
                <a:ea typeface="Roboto Condensed" panose="02000000000000000000" pitchFamily="2" charset="0"/>
              </a:rPr>
              <a:t>Mechanical guidance can be beneficial for beginners by allowing them to build up their confidence in performing a movement in a safe manner.</a:t>
            </a:r>
          </a:p>
          <a:p>
            <a:pPr fontAlgn="t"/>
            <a:endParaRPr lang="en-GB" sz="1400" dirty="0" smtClean="0">
              <a:latin typeface="Roboto Condensed" panose="02000000000000000000" pitchFamily="2" charset="0"/>
              <a:ea typeface="Roboto Condensed" panose="02000000000000000000" pitchFamily="2" charset="0"/>
            </a:endParaRPr>
          </a:p>
          <a:p>
            <a:pPr fontAlgn="t"/>
            <a:r>
              <a:rPr lang="en-GB" sz="1400" dirty="0" smtClean="0">
                <a:latin typeface="Roboto Condensed" panose="02000000000000000000" pitchFamily="2" charset="0"/>
                <a:ea typeface="Roboto Condensed" panose="02000000000000000000" pitchFamily="2" charset="0"/>
              </a:rPr>
              <a:t>Expert </a:t>
            </a:r>
            <a:r>
              <a:rPr lang="en-GB" sz="1400" dirty="0">
                <a:latin typeface="Roboto Condensed" panose="02000000000000000000" pitchFamily="2" charset="0"/>
                <a:ea typeface="Roboto Condensed" panose="02000000000000000000" pitchFamily="2" charset="0"/>
              </a:rPr>
              <a:t>performers should already be able to safely perform most skills, so mechanical guidance will be of limited use.</a:t>
            </a:r>
          </a:p>
        </p:txBody>
      </p:sp>
      <p:grpSp>
        <p:nvGrpSpPr>
          <p:cNvPr id="20" name="Group 3"/>
          <p:cNvGrpSpPr>
            <a:grpSpLocks/>
          </p:cNvGrpSpPr>
          <p:nvPr/>
        </p:nvGrpSpPr>
        <p:grpSpPr bwMode="auto">
          <a:xfrm>
            <a:off x="603250" y="-27384"/>
            <a:ext cx="8540750" cy="6940550"/>
            <a:chOff x="583271" y="42867"/>
            <a:chExt cx="9232725" cy="7502525"/>
          </a:xfrm>
        </p:grpSpPr>
        <p:sp>
          <p:nvSpPr>
            <p:cNvPr id="28" name="Rectangle 2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9"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35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fade">
                                      <p:cBhvr>
                                        <p:cTn id="44" dur="1000"/>
                                        <p:tgtEl>
                                          <p:spTgt spid="36">
                                            <p:txEl>
                                              <p:pRg st="0" end="0"/>
                                            </p:txEl>
                                          </p:spTgt>
                                        </p:tgtEl>
                                      </p:cBhvr>
                                    </p:animEffect>
                                    <p:anim calcmode="lin" valueType="num">
                                      <p:cBhvr>
                                        <p:cTn id="45"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6">
                                            <p:txEl>
                                              <p:pRg st="2" end="2"/>
                                            </p:txEl>
                                          </p:spTgt>
                                        </p:tgtEl>
                                        <p:attrNameLst>
                                          <p:attrName>style.visibility</p:attrName>
                                        </p:attrNameLst>
                                      </p:cBhvr>
                                      <p:to>
                                        <p:strVal val="visible"/>
                                      </p:to>
                                    </p:set>
                                    <p:animEffect transition="in" filter="fade">
                                      <p:cBhvr>
                                        <p:cTn id="51" dur="1000"/>
                                        <p:tgtEl>
                                          <p:spTgt spid="36">
                                            <p:txEl>
                                              <p:pRg st="2" end="2"/>
                                            </p:txEl>
                                          </p:spTgt>
                                        </p:tgtEl>
                                      </p:cBhvr>
                                    </p:animEffect>
                                    <p:anim calcmode="lin" valueType="num">
                                      <p:cBhvr>
                                        <p:cTn id="52"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4" fill="hold" display="0">
                  <p:stCondLst>
                    <p:cond delay="indefinite"/>
                  </p:stCondLst>
                </p:cTn>
                <p:tgtEl>
                  <p:spTgt spid="3"/>
                </p:tgtEl>
              </p:cMediaNode>
            </p:video>
          </p:childTnLst>
        </p:cTn>
      </p:par>
    </p:tnLst>
    <p:bldLst>
      <p:bldP spid="30" grpId="0" animBg="1"/>
      <p:bldP spid="32" grpId="0" animBg="1"/>
      <p:bldP spid="22" grpId="0" animBg="1"/>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5" name="Table - Manual"/>
          <p:cNvGraphicFramePr>
            <a:graphicFrameLocks noGrp="1"/>
          </p:cNvGraphicFramePr>
          <p:nvPr>
            <p:extLst>
              <p:ext uri="{D42A27DB-BD31-4B8C-83A1-F6EECF244321}">
                <p14:modId xmlns:p14="http://schemas.microsoft.com/office/powerpoint/2010/main" val="2351615543"/>
              </p:ext>
            </p:extLst>
          </p:nvPr>
        </p:nvGraphicFramePr>
        <p:xfrm>
          <a:off x="429615" y="4413517"/>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 xmlns:a16="http://schemas.microsoft.com/office/drawing/2014/main" val="20000"/>
                    </a:ext>
                  </a:extLst>
                </a:gridCol>
              </a:tblGrid>
              <a:tr h="347754">
                <a:tc>
                  <a:txBody>
                    <a:bodyPr/>
                    <a:lstStyle/>
                    <a:p>
                      <a:pPr algn="ctr"/>
                      <a:r>
                        <a:rPr lang="en-GB" sz="1200" dirty="0" smtClean="0"/>
                        <a:t>Manual</a:t>
                      </a:r>
                      <a:endParaRPr lang="en-GB" sz="1200" dirty="0"/>
                    </a:p>
                  </a:txBody>
                  <a:tcPr/>
                </a:tc>
                <a:extLst>
                  <a:ext uri="{0D108BD9-81ED-4DB2-BD59-A6C34878D82A}">
                    <a16:rowId xmlns="" xmlns:a16="http://schemas.microsoft.com/office/drawing/2014/main" val="10000"/>
                  </a:ext>
                </a:extLst>
              </a:tr>
              <a:tr h="1270390">
                <a:tc>
                  <a:txBody>
                    <a:bodyPr/>
                    <a:lstStyle/>
                    <a:p>
                      <a:endParaRPr lang="en-GB" dirty="0"/>
                    </a:p>
                  </a:txBody>
                  <a:tcPr/>
                </a:tc>
                <a:extLst>
                  <a:ext uri="{0D108BD9-81ED-4DB2-BD59-A6C34878D82A}">
                    <a16:rowId xmlns="" xmlns:a16="http://schemas.microsoft.com/office/drawing/2014/main" val="10001"/>
                  </a:ext>
                </a:extLst>
              </a:tr>
            </a:tbl>
          </a:graphicData>
        </a:graphic>
      </p:graphicFrame>
      <p:graphicFrame>
        <p:nvGraphicFramePr>
          <p:cNvPr id="29" name="Table - Mechanical"/>
          <p:cNvGraphicFramePr>
            <a:graphicFrameLocks noGrp="1"/>
          </p:cNvGraphicFramePr>
          <p:nvPr>
            <p:extLst>
              <p:ext uri="{D42A27DB-BD31-4B8C-83A1-F6EECF244321}">
                <p14:modId xmlns:p14="http://schemas.microsoft.com/office/powerpoint/2010/main" val="5668431"/>
              </p:ext>
            </p:extLst>
          </p:nvPr>
        </p:nvGraphicFramePr>
        <p:xfrm>
          <a:off x="4664648" y="4413517"/>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 xmlns:a16="http://schemas.microsoft.com/office/drawing/2014/main" val="20000"/>
                    </a:ext>
                  </a:extLst>
                </a:gridCol>
              </a:tblGrid>
              <a:tr h="347754">
                <a:tc>
                  <a:txBody>
                    <a:bodyPr/>
                    <a:lstStyle/>
                    <a:p>
                      <a:pPr algn="ctr"/>
                      <a:r>
                        <a:rPr lang="en-GB" sz="1200" dirty="0" smtClean="0"/>
                        <a:t>Mechanical</a:t>
                      </a:r>
                      <a:endParaRPr lang="en-GB" sz="1200" dirty="0"/>
                    </a:p>
                  </a:txBody>
                  <a:tcPr/>
                </a:tc>
                <a:extLst>
                  <a:ext uri="{0D108BD9-81ED-4DB2-BD59-A6C34878D82A}">
                    <a16:rowId xmlns="" xmlns:a16="http://schemas.microsoft.com/office/drawing/2014/main" val="10000"/>
                  </a:ext>
                </a:extLst>
              </a:tr>
              <a:tr h="1270390">
                <a:tc>
                  <a:txBody>
                    <a:bodyPr/>
                    <a:lstStyle/>
                    <a:p>
                      <a:endParaRPr lang="en-GB" dirty="0"/>
                    </a:p>
                  </a:txBody>
                  <a:tcPr/>
                </a:tc>
                <a:extLst>
                  <a:ext uri="{0D108BD9-81ED-4DB2-BD59-A6C34878D82A}">
                    <a16:rowId xmlns="" xmlns:a16="http://schemas.microsoft.com/office/drawing/2014/main" val="10001"/>
                  </a:ext>
                </a:extLst>
              </a:tr>
            </a:tbl>
          </a:graphicData>
        </a:graphic>
      </p:graphicFrame>
      <p:graphicFrame>
        <p:nvGraphicFramePr>
          <p:cNvPr id="46" name="Table - Verbal"/>
          <p:cNvGraphicFramePr>
            <a:graphicFrameLocks noGrp="1"/>
          </p:cNvGraphicFramePr>
          <p:nvPr>
            <p:extLst>
              <p:ext uri="{D42A27DB-BD31-4B8C-83A1-F6EECF244321}">
                <p14:modId xmlns:p14="http://schemas.microsoft.com/office/powerpoint/2010/main" val="4232410958"/>
              </p:ext>
            </p:extLst>
          </p:nvPr>
        </p:nvGraphicFramePr>
        <p:xfrm>
          <a:off x="4664648" y="2351388"/>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 xmlns:a16="http://schemas.microsoft.com/office/drawing/2014/main" val="20000"/>
                    </a:ext>
                  </a:extLst>
                </a:gridCol>
              </a:tblGrid>
              <a:tr h="347754">
                <a:tc>
                  <a:txBody>
                    <a:bodyPr/>
                    <a:lstStyle/>
                    <a:p>
                      <a:pPr algn="ctr"/>
                      <a:r>
                        <a:rPr lang="en-GB" sz="1200" dirty="0" smtClean="0"/>
                        <a:t>Verbal</a:t>
                      </a:r>
                      <a:endParaRPr lang="en-GB" sz="1200" dirty="0"/>
                    </a:p>
                  </a:txBody>
                  <a:tcPr/>
                </a:tc>
                <a:extLst>
                  <a:ext uri="{0D108BD9-81ED-4DB2-BD59-A6C34878D82A}">
                    <a16:rowId xmlns="" xmlns:a16="http://schemas.microsoft.com/office/drawing/2014/main" val="10000"/>
                  </a:ext>
                </a:extLst>
              </a:tr>
              <a:tr h="1270390">
                <a:tc>
                  <a:txBody>
                    <a:bodyPr/>
                    <a:lstStyle/>
                    <a:p>
                      <a:endParaRPr lang="en-GB" dirty="0"/>
                    </a:p>
                  </a:txBody>
                  <a:tcPr/>
                </a:tc>
                <a:extLst>
                  <a:ext uri="{0D108BD9-81ED-4DB2-BD59-A6C34878D82A}">
                    <a16:rowId xmlns="" xmlns:a16="http://schemas.microsoft.com/office/drawing/2014/main" val="10001"/>
                  </a:ext>
                </a:extLst>
              </a:tr>
            </a:tbl>
          </a:graphicData>
        </a:graphic>
      </p:graphicFrame>
      <p:graphicFrame>
        <p:nvGraphicFramePr>
          <p:cNvPr id="47" name="Table - Visual"/>
          <p:cNvGraphicFramePr>
            <a:graphicFrameLocks noGrp="1"/>
          </p:cNvGraphicFramePr>
          <p:nvPr>
            <p:extLst>
              <p:ext uri="{D42A27DB-BD31-4B8C-83A1-F6EECF244321}">
                <p14:modId xmlns:p14="http://schemas.microsoft.com/office/powerpoint/2010/main" val="3523193885"/>
              </p:ext>
            </p:extLst>
          </p:nvPr>
        </p:nvGraphicFramePr>
        <p:xfrm>
          <a:off x="429615" y="2351388"/>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 xmlns:a16="http://schemas.microsoft.com/office/drawing/2014/main" val="20000"/>
                    </a:ext>
                  </a:extLst>
                </a:gridCol>
              </a:tblGrid>
              <a:tr h="347754">
                <a:tc>
                  <a:txBody>
                    <a:bodyPr/>
                    <a:lstStyle/>
                    <a:p>
                      <a:pPr algn="ctr"/>
                      <a:r>
                        <a:rPr lang="en-GB" sz="1200" dirty="0" smtClean="0"/>
                        <a:t>Visual</a:t>
                      </a:r>
                      <a:endParaRPr lang="en-GB" sz="1200" dirty="0"/>
                    </a:p>
                  </a:txBody>
                  <a:tcPr/>
                </a:tc>
                <a:extLst>
                  <a:ext uri="{0D108BD9-81ED-4DB2-BD59-A6C34878D82A}">
                    <a16:rowId xmlns="" xmlns:a16="http://schemas.microsoft.com/office/drawing/2014/main" val="10000"/>
                  </a:ext>
                </a:extLst>
              </a:tr>
              <a:tr h="1270390">
                <a:tc>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black"/>
                </a:solidFill>
                <a:latin typeface="Roboto Condensed" panose="02000000000000000000" pitchFamily="2" charset="0"/>
              </a:rPr>
              <a:t>© ZigZag Education, </a:t>
            </a:r>
            <a:r>
              <a:rPr lang="en-GB" sz="900" dirty="0" smtClean="0">
                <a:solidFill>
                  <a:prstClr val="black"/>
                </a:solidFill>
                <a:latin typeface="Roboto Condensed" panose="02000000000000000000" pitchFamily="2" charset="0"/>
              </a:rPr>
              <a:t>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a:solidFill>
                  <a:prstClr val="black"/>
                </a:solidFill>
              </a:rPr>
              <a:pPr algn="ctr"/>
              <a:t>7</a:t>
            </a:fld>
            <a:endParaRPr dirty="0">
              <a:solidFill>
                <a:prstClr val="black"/>
              </a:solidFill>
            </a:endParaRPr>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Activity</a:t>
            </a:r>
            <a:endParaRPr lang="en-US" b="1" dirty="0">
              <a:solidFill>
                <a:prstClr val="black"/>
              </a:solidFill>
            </a:endParaRPr>
          </a:p>
        </p:txBody>
      </p:sp>
      <p:sp>
        <p:nvSpPr>
          <p:cNvPr id="7" name="TextBox 6">
            <a:extLst>
              <a:ext uri="{FF2B5EF4-FFF2-40B4-BE49-F238E27FC236}">
                <a16:creationId xmlns="" xmlns:a16="http://schemas.microsoft.com/office/drawing/2014/main" id="{225BDE5E-76F4-41A4-B4C1-30932DB32F32}"/>
              </a:ext>
            </a:extLst>
          </p:cNvPr>
          <p:cNvSpPr txBox="1"/>
          <p:nvPr/>
        </p:nvSpPr>
        <p:spPr>
          <a:xfrm>
            <a:off x="210980" y="293054"/>
            <a:ext cx="7358597" cy="369332"/>
          </a:xfrm>
          <a:prstGeom prst="rect">
            <a:avLst/>
          </a:prstGeom>
          <a:noFill/>
        </p:spPr>
        <p:txBody>
          <a:bodyPr wrap="square" rtlCol="0">
            <a:spAutoFit/>
          </a:bodyPr>
          <a:lstStyle/>
          <a:p>
            <a:r>
              <a:rPr lang="en-GB" dirty="0">
                <a:solidFill>
                  <a:prstClr val="black"/>
                </a:solidFill>
              </a:rPr>
              <a:t>Categorise each </a:t>
            </a:r>
            <a:r>
              <a:rPr lang="en-GB" dirty="0" smtClean="0">
                <a:solidFill>
                  <a:prstClr val="black"/>
                </a:solidFill>
              </a:rPr>
              <a:t>of the different examples into the correct type of guidance.</a:t>
            </a:r>
            <a:endParaRPr lang="en-GB" dirty="0">
              <a:solidFill>
                <a:prstClr val="black"/>
              </a:solidFill>
            </a:endParaRPr>
          </a:p>
        </p:txBody>
      </p:sp>
      <p:sp>
        <p:nvSpPr>
          <p:cNvPr id="38" name="Text Box Femur"/>
          <p:cNvSpPr txBox="1"/>
          <p:nvPr/>
        </p:nvSpPr>
        <p:spPr>
          <a:xfrm>
            <a:off x="424716" y="702674"/>
            <a:ext cx="2410889"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The use of demonstrations to show how a skill should be performed.</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48" name="Text Box Femur"/>
          <p:cNvSpPr txBox="1"/>
          <p:nvPr/>
        </p:nvSpPr>
        <p:spPr>
          <a:xfrm>
            <a:off x="3131840" y="702674"/>
            <a:ext cx="2243474"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Providing a float to focus on kicking technique in swimming.</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49" name="Text Box Femur"/>
          <p:cNvSpPr txBox="1"/>
          <p:nvPr/>
        </p:nvSpPr>
        <p:spPr>
          <a:xfrm>
            <a:off x="424716" y="1233594"/>
            <a:ext cx="2410889"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Reminding a performer to wrap their arms when tackling in rugby.</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0" name="Text Box Femur"/>
          <p:cNvSpPr txBox="1"/>
          <p:nvPr/>
        </p:nvSpPr>
        <p:spPr>
          <a:xfrm>
            <a:off x="5612724" y="702674"/>
            <a:ext cx="1971284"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Holding a performer in a handstand position.</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1" name="Text Box Femur"/>
          <p:cNvSpPr txBox="1"/>
          <p:nvPr/>
        </p:nvSpPr>
        <p:spPr>
          <a:xfrm>
            <a:off x="3131840" y="1233594"/>
            <a:ext cx="2243474"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Watching a video of a perfect model executing a skill.</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2" name="Text Box Femur"/>
          <p:cNvSpPr txBox="1"/>
          <p:nvPr/>
        </p:nvSpPr>
        <p:spPr>
          <a:xfrm>
            <a:off x="5612723" y="1235973"/>
            <a:ext cx="1971285"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Using stabilisers on a bike in order to practise how to ride.</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grpSp>
        <p:nvGrpSpPr>
          <p:cNvPr id="3" name="Group 2"/>
          <p:cNvGrpSpPr/>
          <p:nvPr/>
        </p:nvGrpSpPr>
        <p:grpSpPr>
          <a:xfrm>
            <a:off x="6830085" y="1772832"/>
            <a:ext cx="2088232" cy="872209"/>
            <a:chOff x="6624228" y="3366266"/>
            <a:chExt cx="2088232" cy="872209"/>
          </a:xfrm>
        </p:grpSpPr>
        <p:sp>
          <p:nvSpPr>
            <p:cNvPr id="21" name="TextBox 20"/>
            <p:cNvSpPr txBox="1"/>
            <p:nvPr/>
          </p:nvSpPr>
          <p:spPr>
            <a:xfrm>
              <a:off x="6624228" y="3366266"/>
              <a:ext cx="2088232"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different examples to see how they are categorised.</a:t>
              </a:r>
              <a:endParaRPr lang="en-GB" dirty="0">
                <a:solidFill>
                  <a:schemeClr val="tx1"/>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0081" y="3651891"/>
              <a:ext cx="372318" cy="586584"/>
            </a:xfrm>
            <a:prstGeom prst="rect">
              <a:avLst/>
            </a:prstGeom>
          </p:spPr>
        </p:pic>
      </p:grpSp>
      <p:sp>
        <p:nvSpPr>
          <p:cNvPr id="24" name="TextBox 23">
            <a:extLst>
              <a:ext uri="{FF2B5EF4-FFF2-40B4-BE49-F238E27FC236}">
                <a16:creationId xmlns="" xmlns:a16="http://schemas.microsoft.com/office/drawing/2014/main" id="{225BDE5E-76F4-41A4-B4C1-30932DB32F32}"/>
              </a:ext>
            </a:extLst>
          </p:cNvPr>
          <p:cNvSpPr txBox="1"/>
          <p:nvPr/>
        </p:nvSpPr>
        <p:spPr>
          <a:xfrm>
            <a:off x="225412" y="1822610"/>
            <a:ext cx="7358597" cy="338554"/>
          </a:xfrm>
          <a:prstGeom prst="rect">
            <a:avLst/>
          </a:prstGeom>
          <a:noFill/>
        </p:spPr>
        <p:txBody>
          <a:bodyPr wrap="square" rtlCol="0">
            <a:spAutoFit/>
          </a:bodyPr>
          <a:lstStyle/>
          <a:p>
            <a:r>
              <a:rPr lang="en-GB" sz="1600" i="1" dirty="0" smtClean="0">
                <a:solidFill>
                  <a:prstClr val="black"/>
                </a:solidFill>
              </a:rPr>
              <a:t>Can you list any further examples?</a:t>
            </a:r>
            <a:endParaRPr lang="en-GB" sz="1600" i="1" dirty="0">
              <a:solidFill>
                <a:prstClr val="black"/>
              </a:solidFill>
            </a:endParaRPr>
          </a:p>
        </p:txBody>
      </p:sp>
      <p:grpSp>
        <p:nvGrpSpPr>
          <p:cNvPr id="25" name="Group 3"/>
          <p:cNvGrpSpPr>
            <a:grpSpLocks/>
          </p:cNvGrpSpPr>
          <p:nvPr/>
        </p:nvGrpSpPr>
        <p:grpSpPr bwMode="auto">
          <a:xfrm>
            <a:off x="603250" y="-27384"/>
            <a:ext cx="8540750" cy="6940550"/>
            <a:chOff x="583271" y="42867"/>
            <a:chExt cx="9232725" cy="7502525"/>
          </a:xfrm>
        </p:grpSpPr>
        <p:sp>
          <p:nvSpPr>
            <p:cNvPr id="26" name="Rectangle 2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5415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50" presetClass="path" presetSubtype="0" accel="50000" decel="50000" fill="hold" grpId="0" nodeType="clickEffect">
                                  <p:stCondLst>
                                    <p:cond delay="0"/>
                                  </p:stCondLst>
                                  <p:childTnLst>
                                    <p:animMotion origin="layout" path="M 1.38889E-6 -1.11111E-6 L 0.03871 -1.11111E-6 C 0.05608 -1.11111E-6 0.0776 0.08565 0.0776 0.15556 L 0.0776 0.31134 " pathEditMode="relative" rAng="0" ptsTypes="AAAA">
                                      <p:cBhvr>
                                        <p:cTn id="21" dur="2000" fill="hold"/>
                                        <p:tgtEl>
                                          <p:spTgt spid="38"/>
                                        </p:tgtEl>
                                        <p:attrNameLst>
                                          <p:attrName>ppt_x</p:attrName>
                                          <p:attrName>ppt_y</p:attrName>
                                        </p:attrNameLst>
                                      </p:cBhvr>
                                      <p:rCtr x="3872" y="15556"/>
                                    </p:animMotion>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4.16667E-6 4.07407E-6 L -0.10468 4.07407E-6 C -0.15173 4.07407E-6 -0.2092 0.08472 -0.2092 0.15347 L -0.2092 0.30763 " pathEditMode="relative" rAng="0" ptsTypes="AAAA">
                                      <p:cBhvr>
                                        <p:cTn id="26" dur="2000" fill="hold"/>
                                        <p:tgtEl>
                                          <p:spTgt spid="51"/>
                                        </p:tgtEl>
                                        <p:attrNameLst>
                                          <p:attrName>ppt_x</p:attrName>
                                          <p:attrName>ppt_y</p:attrName>
                                        </p:attrNameLst>
                                      </p:cBhvr>
                                      <p:rCtr x="-10469" y="15370"/>
                                    </p:animMotion>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48"/>
                    </p:tgtEl>
                  </p:cond>
                </p:stCondLst>
                <p:endSync evt="end" delay="0">
                  <p:rtn val="all"/>
                </p:endSync>
                <p:childTnLst>
                  <p:par>
                    <p:cTn id="28" fill="hold">
                      <p:stCondLst>
                        <p:cond delay="0"/>
                      </p:stCondLst>
                      <p:childTnLst>
                        <p:par>
                          <p:cTn id="29" fill="hold">
                            <p:stCondLst>
                              <p:cond delay="0"/>
                            </p:stCondLst>
                            <p:childTnLst>
                              <p:par>
                                <p:cTn id="30" presetID="50" presetClass="path" presetSubtype="0" accel="50000" decel="50000" fill="hold" grpId="0" nodeType="clickEffect">
                                  <p:stCondLst>
                                    <p:cond delay="0"/>
                                  </p:stCondLst>
                                  <p:childTnLst>
                                    <p:animMotion origin="layout" path="M -4.16667E-6 -1.11111E-6 L 0.12275 -1.11111E-6 C 0.17813 -1.11111E-6 0.24601 0.1669 0.24601 0.30232 L 0.24601 0.60533 " pathEditMode="relative" rAng="0" ptsTypes="AAAA">
                                      <p:cBhvr>
                                        <p:cTn id="31" dur="2000" fill="hold"/>
                                        <p:tgtEl>
                                          <p:spTgt spid="48"/>
                                        </p:tgtEl>
                                        <p:attrNameLst>
                                          <p:attrName>ppt_x</p:attrName>
                                          <p:attrName>ppt_y</p:attrName>
                                        </p:attrNameLst>
                                      </p:cBhvr>
                                      <p:rCtr x="12292" y="30255"/>
                                    </p:animMotion>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50" presetClass="path" presetSubtype="0" accel="50000" decel="50000" fill="hold" grpId="0" nodeType="clickEffect">
                                  <p:stCondLst>
                                    <p:cond delay="0"/>
                                  </p:stCondLst>
                                  <p:childTnLst>
                                    <p:animMotion origin="layout" path="M -0.01007 2.59259E-6 L -0.00747 2.59259E-6 C -0.00625 2.59259E-6 -0.00504 0.16875 -0.00504 0.30555 L -0.00504 0.6118 " pathEditMode="relative" rAng="0" ptsTypes="AAAA">
                                      <p:cBhvr>
                                        <p:cTn id="36" dur="2000" fill="hold"/>
                                        <p:tgtEl>
                                          <p:spTgt spid="52"/>
                                        </p:tgtEl>
                                        <p:attrNameLst>
                                          <p:attrName>ppt_x</p:attrName>
                                          <p:attrName>ppt_y</p:attrName>
                                        </p:attrNameLst>
                                      </p:cBhvr>
                                      <p:rCtr x="243" y="30579"/>
                                    </p:animMotion>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accel="50000" decel="50000" fill="hold" grpId="0" nodeType="clickEffect">
                                  <p:stCondLst>
                                    <p:cond delay="0"/>
                                  </p:stCondLst>
                                  <p:childTnLst>
                                    <p:animMotion origin="layout" path="M 8.33333E-7 -1.11111E-6 L -0.23125 -1.11111E-6 C -0.3349 -1.11111E-6 -0.46233 0.16667 -0.46233 0.30255 L -0.46233 0.60533 " pathEditMode="relative" rAng="0" ptsTypes="AAAA">
                                      <p:cBhvr>
                                        <p:cTn id="41" dur="2000" fill="hold"/>
                                        <p:tgtEl>
                                          <p:spTgt spid="50"/>
                                        </p:tgtEl>
                                        <p:attrNameLst>
                                          <p:attrName>ppt_x</p:attrName>
                                          <p:attrName>ppt_y</p:attrName>
                                        </p:attrNameLst>
                                      </p:cBhvr>
                                      <p:rCtr x="-23125" y="30255"/>
                                    </p:animMotion>
                                  </p:childTnLst>
                                </p:cTn>
                              </p:par>
                            </p:childTnLst>
                          </p:cTn>
                        </p:par>
                      </p:childTnLst>
                    </p:cTn>
                  </p:par>
                </p:childTnLst>
              </p:cTn>
              <p:nextCondLst>
                <p:cond evt="onClick" delay="0">
                  <p:tgtEl>
                    <p:spTgt spid="50"/>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grpId="0" nodeType="clickEffect">
                                  <p:stCondLst>
                                    <p:cond delay="0"/>
                                  </p:stCondLst>
                                  <p:childTnLst>
                                    <p:animMotion origin="layout" path="M 1.38889E-6 4.07407E-6 L 0.27101 4.07407E-6 C 0.39271 4.07407E-6 0.54219 0.0625 0.54219 0.11342 L 0.54219 0.22708 " pathEditMode="relative" rAng="0" ptsTypes="AAAA">
                                      <p:cBhvr>
                                        <p:cTn id="46" dur="2000" fill="hold"/>
                                        <p:tgtEl>
                                          <p:spTgt spid="49"/>
                                        </p:tgtEl>
                                        <p:attrNameLst>
                                          <p:attrName>ppt_x</p:attrName>
                                          <p:attrName>ppt_y</p:attrName>
                                        </p:attrNameLst>
                                      </p:cBhvr>
                                      <p:rCtr x="27101" y="11343"/>
                                    </p:animMotion>
                                  </p:childTnLst>
                                </p:cTn>
                              </p:par>
                            </p:childTnLst>
                          </p:cTn>
                        </p:par>
                      </p:childTnLst>
                    </p:cTn>
                  </p:par>
                </p:childTnLst>
              </p:cTn>
              <p:nextCondLst>
                <p:cond evt="onClick" delay="0">
                  <p:tgtEl>
                    <p:spTgt spid="49"/>
                  </p:tgtEl>
                </p:cond>
              </p:nextCondLst>
            </p:seq>
          </p:childTnLst>
        </p:cTn>
      </p:par>
    </p:tnLst>
    <p:bldLst>
      <p:bldP spid="38" grpId="0" animBg="1"/>
      <p:bldP spid="48" grpId="0" animBg="1"/>
      <p:bldP spid="49" grpId="0" animBg="1"/>
      <p:bldP spid="50" grpId="0" animBg="1"/>
      <p:bldP spid="51" grpId="0" animBg="1"/>
      <p:bldP spid="52"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3683 | Men&amp;#39;s 400m Hurdles Semifinals , rounding the firs… | Flickr"/>
          <p:cNvPicPr>
            <a:picLocks noChangeAspect="1" noChangeArrowheads="1"/>
          </p:cNvPicPr>
          <p:nvPr/>
        </p:nvPicPr>
        <p:blipFill rotWithShape="1">
          <a:blip r:embed="rId4">
            <a:extLst>
              <a:ext uri="{28A0092B-C50C-407E-A947-70E740481C1C}">
                <a14:useLocalDpi xmlns:a14="http://schemas.microsoft.com/office/drawing/2010/main" val="0"/>
              </a:ext>
            </a:extLst>
          </a:blip>
          <a:srcRect r="15182"/>
          <a:stretch/>
        </p:blipFill>
        <p:spPr bwMode="auto">
          <a:xfrm>
            <a:off x="251520" y="1901660"/>
            <a:ext cx="5305040" cy="41717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9942" y="1087905"/>
            <a:ext cx="7404525" cy="646331"/>
          </a:xfrm>
          <a:prstGeom prst="rect">
            <a:avLst/>
          </a:prstGeom>
          <a:noFill/>
          <a:ln>
            <a:noFill/>
          </a:ln>
        </p:spPr>
        <p:txBody>
          <a:bodyPr wrap="square" rtlCol="0">
            <a:spAutoFit/>
          </a:bodyPr>
          <a:lstStyle/>
          <a:p>
            <a:r>
              <a:rPr lang="en-GB" dirty="0">
                <a:latin typeface="Roboto Condensed" panose="02000000000000000000" pitchFamily="2" charset="0"/>
              </a:rPr>
              <a:t>Athletes can gain </a:t>
            </a:r>
            <a:r>
              <a:rPr lang="en-GB" dirty="0" smtClean="0">
                <a:latin typeface="Roboto Condensed" panose="02000000000000000000" pitchFamily="2" charset="0"/>
              </a:rPr>
              <a:t>different types of feedback </a:t>
            </a:r>
            <a:r>
              <a:rPr lang="en-GB" dirty="0">
                <a:latin typeface="Roboto Condensed" panose="02000000000000000000" pitchFamily="2" charset="0"/>
              </a:rPr>
              <a:t>from </a:t>
            </a:r>
            <a:r>
              <a:rPr lang="en-GB" dirty="0" smtClean="0">
                <a:latin typeface="Roboto Condensed" panose="02000000000000000000" pitchFamily="2" charset="0"/>
              </a:rPr>
              <a:t>various </a:t>
            </a:r>
            <a:r>
              <a:rPr lang="en-GB" dirty="0">
                <a:latin typeface="Roboto Condensed" panose="02000000000000000000" pitchFamily="2" charset="0"/>
              </a:rPr>
              <a:t>sources in order to improve their performance. </a:t>
            </a:r>
          </a:p>
        </p:txBody>
      </p:sp>
      <p:sp>
        <p:nvSpPr>
          <p:cNvPr id="25" name="Title 1"/>
          <p:cNvSpPr txBox="1">
            <a:spLocks/>
          </p:cNvSpPr>
          <p:nvPr/>
        </p:nvSpPr>
        <p:spPr>
          <a:xfrm>
            <a:off x="101084" y="31496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Introduction to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feedback</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5" name="TextBox 3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3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8</a:t>
            </a:fld>
            <a:endParaRPr lang="en-GB" dirty="0"/>
          </a:p>
        </p:txBody>
      </p:sp>
      <p:sp>
        <p:nvSpPr>
          <p:cNvPr id="37"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6" name="TextBox 25"/>
          <p:cNvSpPr txBox="1"/>
          <p:nvPr/>
        </p:nvSpPr>
        <p:spPr>
          <a:xfrm>
            <a:off x="5832238" y="2069804"/>
            <a:ext cx="3012324" cy="1077218"/>
          </a:xfrm>
          <a:prstGeom prst="rect">
            <a:avLst/>
          </a:prstGeom>
          <a:noFill/>
          <a:ln>
            <a:noFill/>
          </a:ln>
        </p:spPr>
        <p:txBody>
          <a:bodyPr wrap="square" rtlCol="0">
            <a:spAutoFit/>
          </a:bodyPr>
          <a:lstStyle/>
          <a:p>
            <a:pPr algn="ctr"/>
            <a:r>
              <a:rPr lang="en-GB" sz="1600" dirty="0" smtClean="0">
                <a:latin typeface="Roboto Condensed" panose="02000000000000000000" pitchFamily="2" charset="0"/>
              </a:rPr>
              <a:t>What examples of the following types of feedback can the 400 m hurdlers in the image use to optimise their performance?</a:t>
            </a:r>
          </a:p>
        </p:txBody>
      </p:sp>
      <p:sp>
        <p:nvSpPr>
          <p:cNvPr id="28" name="TextBox 27"/>
          <p:cNvSpPr txBox="1"/>
          <p:nvPr/>
        </p:nvSpPr>
        <p:spPr>
          <a:xfrm>
            <a:off x="5757034" y="3249365"/>
            <a:ext cx="3162732" cy="1600438"/>
          </a:xfrm>
          <a:prstGeom prst="rect">
            <a:avLst/>
          </a:prstGeom>
          <a:solidFill>
            <a:srgbClr val="B98183"/>
          </a:solidFill>
          <a:ln>
            <a:noFill/>
          </a:ln>
          <a:effectLst>
            <a:outerShdw blurRad="50800" dist="38100" dir="16200000" rotWithShape="0">
              <a:prstClr val="black">
                <a:alpha val="40000"/>
              </a:prstClr>
            </a:outerShdw>
          </a:effectLst>
        </p:spPr>
        <p:txBody>
          <a:bodyPr wrap="square" rtlCol="0">
            <a:spAutoFit/>
          </a:bodyPr>
          <a:lstStyle/>
          <a:p>
            <a:r>
              <a:rPr lang="en-GB" sz="1400" b="1" dirty="0" smtClean="0">
                <a:solidFill>
                  <a:schemeClr val="bg1">
                    <a:lumMod val="95000"/>
                  </a:schemeClr>
                </a:solidFill>
                <a:latin typeface="Roboto Condensed" panose="02000000000000000000" pitchFamily="2" charset="0"/>
              </a:rPr>
              <a:t>Extrinsic </a:t>
            </a:r>
            <a:r>
              <a:rPr lang="en-GB" sz="1400" dirty="0" smtClean="0">
                <a:solidFill>
                  <a:schemeClr val="bg1">
                    <a:lumMod val="95000"/>
                  </a:schemeClr>
                </a:solidFill>
                <a:latin typeface="Roboto Condensed" panose="02000000000000000000" pitchFamily="2" charset="0"/>
              </a:rPr>
              <a:t>– from outside sources</a:t>
            </a:r>
          </a:p>
          <a:p>
            <a:endParaRPr lang="en-GB" sz="1400" b="1" dirty="0" smtClean="0">
              <a:solidFill>
                <a:schemeClr val="bg1">
                  <a:lumMod val="95000"/>
                </a:schemeClr>
              </a:solidFill>
              <a:latin typeface="Roboto Condensed" panose="02000000000000000000" pitchFamily="2" charset="0"/>
            </a:endParaRPr>
          </a:p>
          <a:p>
            <a:r>
              <a:rPr lang="en-GB" sz="1400" b="1" dirty="0" smtClean="0">
                <a:solidFill>
                  <a:schemeClr val="bg1">
                    <a:lumMod val="95000"/>
                  </a:schemeClr>
                </a:solidFill>
                <a:latin typeface="Roboto Condensed" panose="02000000000000000000" pitchFamily="2" charset="0"/>
              </a:rPr>
              <a:t>Intrinsic </a:t>
            </a:r>
            <a:r>
              <a:rPr lang="en-GB" sz="1400" dirty="0" smtClean="0">
                <a:solidFill>
                  <a:schemeClr val="bg1">
                    <a:lumMod val="95000"/>
                  </a:schemeClr>
                </a:solidFill>
                <a:latin typeface="Roboto Condensed" panose="02000000000000000000" pitchFamily="2" charset="0"/>
              </a:rPr>
              <a:t>– obtained from within</a:t>
            </a:r>
          </a:p>
          <a:p>
            <a:endParaRPr lang="en-GB" sz="1400" b="1" dirty="0" smtClean="0">
              <a:solidFill>
                <a:schemeClr val="bg1">
                  <a:lumMod val="95000"/>
                </a:schemeClr>
              </a:solidFill>
              <a:latin typeface="Roboto Condensed" panose="02000000000000000000" pitchFamily="2" charset="0"/>
            </a:endParaRPr>
          </a:p>
          <a:p>
            <a:r>
              <a:rPr lang="en-GB" sz="1400" b="1" dirty="0" smtClean="0">
                <a:solidFill>
                  <a:schemeClr val="bg1">
                    <a:lumMod val="95000"/>
                  </a:schemeClr>
                </a:solidFill>
                <a:latin typeface="Roboto Condensed" panose="02000000000000000000" pitchFamily="2" charset="0"/>
              </a:rPr>
              <a:t>Concurrent </a:t>
            </a:r>
            <a:r>
              <a:rPr lang="en-GB" sz="1400" dirty="0" smtClean="0">
                <a:solidFill>
                  <a:schemeClr val="bg1">
                    <a:lumMod val="95000"/>
                  </a:schemeClr>
                </a:solidFill>
                <a:latin typeface="Roboto Condensed" panose="02000000000000000000" pitchFamily="2" charset="0"/>
              </a:rPr>
              <a:t>– received during performance</a:t>
            </a:r>
          </a:p>
          <a:p>
            <a:endParaRPr lang="en-GB" sz="1400" b="1" dirty="0" smtClean="0">
              <a:solidFill>
                <a:schemeClr val="bg1">
                  <a:lumMod val="95000"/>
                </a:schemeClr>
              </a:solidFill>
              <a:latin typeface="Roboto Condensed" panose="02000000000000000000" pitchFamily="2" charset="0"/>
            </a:endParaRPr>
          </a:p>
          <a:p>
            <a:r>
              <a:rPr lang="en-GB" sz="1400" b="1" dirty="0" smtClean="0">
                <a:solidFill>
                  <a:schemeClr val="bg1">
                    <a:lumMod val="95000"/>
                  </a:schemeClr>
                </a:solidFill>
                <a:latin typeface="Roboto Condensed" panose="02000000000000000000" pitchFamily="2" charset="0"/>
              </a:rPr>
              <a:t>Terminal </a:t>
            </a:r>
            <a:r>
              <a:rPr lang="en-GB" sz="1400" dirty="0" smtClean="0">
                <a:solidFill>
                  <a:schemeClr val="bg1">
                    <a:lumMod val="95000"/>
                  </a:schemeClr>
                </a:solidFill>
                <a:latin typeface="Roboto Condensed" panose="02000000000000000000" pitchFamily="2" charset="0"/>
              </a:rPr>
              <a:t>– occurring after performance</a:t>
            </a:r>
            <a:endParaRPr lang="en-GB" sz="1400" b="1" dirty="0" smtClean="0">
              <a:solidFill>
                <a:schemeClr val="bg1">
                  <a:lumMod val="95000"/>
                </a:schemeClr>
              </a:solidFill>
              <a:latin typeface="Roboto Condensed" panose="02000000000000000000" pitchFamily="2" charset="0"/>
            </a:endParaRPr>
          </a:p>
        </p:txBody>
      </p:sp>
      <p:grpSp>
        <p:nvGrpSpPr>
          <p:cNvPr id="12" name="Group 3"/>
          <p:cNvGrpSpPr>
            <a:grpSpLocks/>
          </p:cNvGrpSpPr>
          <p:nvPr/>
        </p:nvGrpSpPr>
        <p:grpSpPr bwMode="auto">
          <a:xfrm>
            <a:off x="603250" y="-27384"/>
            <a:ext cx="8540750" cy="6940550"/>
            <a:chOff x="583271" y="42867"/>
            <a:chExt cx="9232725" cy="7502525"/>
          </a:xfrm>
        </p:grpSpPr>
        <p:sp>
          <p:nvSpPr>
            <p:cNvPr id="13" name="Rectangle 1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5"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21989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062254"/>
            <a:ext cx="8208912"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Extrinsic feedback </a:t>
            </a:r>
            <a:r>
              <a:rPr lang="en-GB" dirty="0" smtClean="0">
                <a:solidFill>
                  <a:prstClr val="black"/>
                </a:solidFill>
                <a:latin typeface="Roboto Condensed" panose="02000000000000000000" pitchFamily="2" charset="0"/>
              </a:rPr>
              <a:t>is </a:t>
            </a:r>
            <a:r>
              <a:rPr lang="en-GB" dirty="0">
                <a:solidFill>
                  <a:prstClr val="black"/>
                </a:solidFill>
                <a:latin typeface="Roboto Condensed" panose="02000000000000000000" pitchFamily="2" charset="0"/>
              </a:rPr>
              <a:t>received from </a:t>
            </a:r>
            <a:r>
              <a:rPr lang="en-GB" dirty="0" smtClean="0">
                <a:solidFill>
                  <a:prstClr val="black"/>
                </a:solidFill>
                <a:latin typeface="Roboto Condensed" panose="02000000000000000000" pitchFamily="2" charset="0"/>
              </a:rPr>
              <a:t>a source external to the athlete.</a:t>
            </a:r>
            <a:endParaRPr lang="en-GB" dirty="0">
              <a:solidFill>
                <a:prstClr val="black"/>
              </a:solidFill>
              <a:latin typeface="Roboto Condensed" panose="02000000000000000000" pitchFamily="2" charset="0"/>
            </a:endParaRPr>
          </a:p>
        </p:txBody>
      </p:sp>
      <p:sp>
        <p:nvSpPr>
          <p:cNvPr id="10" name="TextBox 9"/>
          <p:cNvSpPr txBox="1"/>
          <p:nvPr/>
        </p:nvSpPr>
        <p:spPr>
          <a:xfrm>
            <a:off x="131207" y="2349700"/>
            <a:ext cx="1704489" cy="2308324"/>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can use the </a:t>
            </a:r>
            <a:r>
              <a:rPr lang="en-GB" b="1" dirty="0"/>
              <a:t>noise from the crowd</a:t>
            </a:r>
            <a:r>
              <a:rPr lang="en-GB" dirty="0"/>
              <a:t> to spur them on in the race.</a:t>
            </a:r>
          </a:p>
        </p:txBody>
      </p:sp>
      <p:sp>
        <p:nvSpPr>
          <p:cNvPr id="14" name="Title 1"/>
          <p:cNvSpPr txBox="1">
            <a:spLocks/>
          </p:cNvSpPr>
          <p:nvPr/>
        </p:nvSpPr>
        <p:spPr>
          <a:xfrm>
            <a:off x="155808" y="35546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Extrinsic feedback</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9</a:t>
            </a:fld>
            <a:endParaRPr lang="en-GB" dirty="0"/>
          </a:p>
        </p:txBody>
      </p:sp>
      <p:sp>
        <p:nvSpPr>
          <p:cNvPr id="26"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0" name="TextBox 29"/>
          <p:cNvSpPr txBox="1"/>
          <p:nvPr/>
        </p:nvSpPr>
        <p:spPr>
          <a:xfrm>
            <a:off x="3707903" y="2031203"/>
            <a:ext cx="5009550"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cricket coach who informs their young athlete that they have scored six runs by playing the ball over the boundary without it touching the floor.</a:t>
            </a:r>
            <a:endParaRPr lang="en-GB" sz="1400" dirty="0">
              <a:latin typeface="Roboto Condensed" panose="02000000000000000000" pitchFamily="2" charset="0"/>
            </a:endParaRPr>
          </a:p>
        </p:txBody>
      </p:sp>
      <p:sp>
        <p:nvSpPr>
          <p:cNvPr id="32" name="TextBox 31"/>
          <p:cNvSpPr txBox="1"/>
          <p:nvPr/>
        </p:nvSpPr>
        <p:spPr>
          <a:xfrm>
            <a:off x="4759679" y="5243039"/>
            <a:ext cx="1470999"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pic>
        <p:nvPicPr>
          <p:cNvPr id="33" name="Picture 2" descr="Children, Playing, Exercise, Play, Sports, Gymnastic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73" t="20075" r="51702" b="20075"/>
          <a:stretch/>
        </p:blipFill>
        <p:spPr bwMode="auto">
          <a:xfrm>
            <a:off x="6230678" y="5087981"/>
            <a:ext cx="477043" cy="956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12" y="1795281"/>
            <a:ext cx="4353344" cy="3254125"/>
          </a:xfrm>
          <a:prstGeom prst="rect">
            <a:avLst/>
          </a:prstGeom>
        </p:spPr>
      </p:pic>
      <p:sp>
        <p:nvSpPr>
          <p:cNvPr id="20" name="TextBox 19"/>
          <p:cNvSpPr txBox="1"/>
          <p:nvPr/>
        </p:nvSpPr>
        <p:spPr>
          <a:xfrm>
            <a:off x="3707903" y="3005789"/>
            <a:ext cx="5009549" cy="1815882"/>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smtClean="0">
                <a:latin typeface="Roboto Condensed" panose="02000000000000000000" pitchFamily="2" charset="0"/>
              </a:rPr>
              <a:t>Most common type of feedback</a:t>
            </a:r>
          </a:p>
          <a:p>
            <a:pPr marL="285750" indent="-285750">
              <a:buFont typeface="Arial" panose="020B0604020202020204" pitchFamily="34" charset="0"/>
              <a:buChar char="•"/>
            </a:pPr>
            <a:r>
              <a:rPr lang="en-GB" sz="1400" dirty="0" smtClean="0">
                <a:latin typeface="Roboto Condensed" panose="02000000000000000000" pitchFamily="2" charset="0"/>
              </a:rPr>
              <a:t>Can come from:</a:t>
            </a:r>
          </a:p>
          <a:p>
            <a:pPr marL="800100" lvl="1" indent="-342900">
              <a:buFont typeface="+mj-lt"/>
              <a:buAutoNum type="arabicPeriod"/>
            </a:pPr>
            <a:r>
              <a:rPr lang="en-GB" sz="1400" dirty="0">
                <a:latin typeface="Roboto Condensed" panose="02000000000000000000" pitchFamily="2" charset="0"/>
              </a:rPr>
              <a:t>M</a:t>
            </a:r>
            <a:r>
              <a:rPr lang="en-GB" sz="1400" dirty="0" smtClean="0">
                <a:latin typeface="Roboto Condensed" panose="02000000000000000000" pitchFamily="2" charset="0"/>
              </a:rPr>
              <a:t>ultiple external sources, e.g. coaches, spectators, teammates</a:t>
            </a:r>
          </a:p>
          <a:p>
            <a:pPr marL="800100" lvl="1" indent="-342900">
              <a:buFont typeface="+mj-lt"/>
              <a:buAutoNum type="arabicPeriod"/>
            </a:pPr>
            <a:r>
              <a:rPr lang="en-GB" sz="1400" dirty="0" smtClean="0">
                <a:latin typeface="Roboto Condensed" panose="02000000000000000000" pitchFamily="2" charset="0"/>
              </a:rPr>
              <a:t>The form of trophies, prize money and awards.</a:t>
            </a:r>
          </a:p>
          <a:p>
            <a:endParaRPr lang="en-GB" sz="1400" dirty="0">
              <a:latin typeface="Roboto Condensed" panose="02000000000000000000" pitchFamily="2" charset="0"/>
            </a:endParaRPr>
          </a:p>
          <a:p>
            <a:r>
              <a:rPr lang="en-GB" sz="1400" dirty="0" smtClean="0">
                <a:latin typeface="Roboto Condensed" panose="02000000000000000000" pitchFamily="2" charset="0"/>
              </a:rPr>
              <a:t>It is essential for </a:t>
            </a:r>
            <a:r>
              <a:rPr lang="en-GB" sz="1400" b="1" dirty="0" smtClean="0">
                <a:latin typeface="Roboto Condensed" panose="02000000000000000000" pitchFamily="2" charset="0"/>
              </a:rPr>
              <a:t>beginner</a:t>
            </a:r>
            <a:r>
              <a:rPr lang="en-GB" sz="1400" dirty="0" smtClean="0">
                <a:latin typeface="Roboto Condensed" panose="02000000000000000000" pitchFamily="2" charset="0"/>
              </a:rPr>
              <a:t> performers as they are not experienced enough to feed back on their own performance. </a:t>
            </a:r>
          </a:p>
        </p:txBody>
      </p:sp>
      <p:grpSp>
        <p:nvGrpSpPr>
          <p:cNvPr id="16" name="Group 3"/>
          <p:cNvGrpSpPr>
            <a:grpSpLocks/>
          </p:cNvGrpSpPr>
          <p:nvPr/>
        </p:nvGrpSpPr>
        <p:grpSpPr bwMode="auto">
          <a:xfrm>
            <a:off x="603250" y="-27384"/>
            <a:ext cx="8540750" cy="6940550"/>
            <a:chOff x="583271" y="42867"/>
            <a:chExt cx="9232725" cy="7502525"/>
          </a:xfrm>
        </p:grpSpPr>
        <p:sp>
          <p:nvSpPr>
            <p:cNvPr id="17" name="Rectangle 1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44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4675</TotalTime>
  <Words>2653</Words>
  <Application>Microsoft Office PowerPoint</Application>
  <PresentationFormat>On-screen Show (4:3)</PresentationFormat>
  <Paragraphs>417</Paragraphs>
  <Slides>16</Slides>
  <Notes>16</Notes>
  <HiddenSlides>4</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Wingdings</vt:lpstr>
      <vt:lpstr>Aharoni</vt:lpstr>
      <vt:lpstr>Calibri Light</vt:lpstr>
      <vt:lpstr>Palatino Linotype</vt:lpstr>
      <vt:lpstr>Calibri</vt:lpstr>
      <vt:lpstr>Century Gothic</vt:lpstr>
      <vt:lpstr>Lato Medium</vt:lpstr>
      <vt:lpstr>Times New Roman</vt:lpstr>
      <vt:lpstr>Arial</vt:lpstr>
      <vt:lpstr>Segoe UI Semilight</vt:lpstr>
      <vt:lpstr>Roboto Condensed</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Nadine Williams</cp:lastModifiedBy>
  <cp:revision>420</cp:revision>
  <dcterms:created xsi:type="dcterms:W3CDTF">2016-05-10T20:25:22Z</dcterms:created>
  <dcterms:modified xsi:type="dcterms:W3CDTF">2023-08-29T10:08:11Z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