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Lst>
  <p:notesMasterIdLst>
    <p:notesMasterId r:id="rId12"/>
  </p:notesMasterIdLst>
  <p:handoutMasterIdLst>
    <p:handoutMasterId r:id="rId13"/>
  </p:handoutMasterIdLst>
  <p:sldIdLst>
    <p:sldId id="344" r:id="rId2"/>
    <p:sldId id="352" r:id="rId3"/>
    <p:sldId id="363" r:id="rId4"/>
    <p:sldId id="366" r:id="rId5"/>
    <p:sldId id="367" r:id="rId6"/>
    <p:sldId id="355" r:id="rId7"/>
    <p:sldId id="354" r:id="rId8"/>
    <p:sldId id="368" r:id="rId9"/>
    <p:sldId id="348" r:id="rId10"/>
    <p:sldId id="350" r:id="rId11"/>
  </p:sldIdLst>
  <p:sldSz cx="9144000" cy="6858000" type="screen4x3"/>
  <p:notesSz cx="6858000" cy="9144000"/>
  <p:embeddedFontLst>
    <p:embeddedFont>
      <p:font typeface="Digital-7" panose="02000000000000000000" pitchFamily="2" charset="0"/>
      <p:regular r:id="rId14"/>
    </p:embeddedFont>
    <p:embeddedFont>
      <p:font typeface="Aharoni" panose="02010803020104030203" pitchFamily="2" charset="-79"/>
      <p:bold r:id="rId15"/>
    </p:embeddedFont>
    <p:embeddedFont>
      <p:font typeface="Calibri Light" panose="020F0302020204030204" pitchFamily="34" charset="0"/>
      <p:regular r:id="rId16"/>
      <p:italic r:id="rId17"/>
    </p:embeddedFont>
    <p:embeddedFont>
      <p:font typeface="Palatino Linotype" panose="02040502050505030304" pitchFamily="18"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Lato Medium" panose="020F0502020204030203" pitchFamily="34" charset="0"/>
      <p:regular r:id="rId30"/>
      <p:italic r:id="rId31"/>
    </p:embeddedFont>
    <p:embeddedFont>
      <p:font typeface="Segoe UI Semilight" panose="020B0402040204020203" pitchFamily="34" charset="0"/>
      <p:regular r:id="rId32"/>
      <p:italic r:id="rId33"/>
    </p:embeddedFont>
    <p:embeddedFont>
      <p:font typeface="Roboto Condensed" panose="02000000000000000000" pitchFamily="2" charset="0"/>
      <p:regular r:id="rId34"/>
      <p:bold r:id="rId35"/>
      <p:italic r:id="rId36"/>
      <p:boldItalic r:id="rId37"/>
    </p:embeddedFont>
    <p:embeddedFont>
      <p:font typeface="Roboto" pitchFamily="2" charset="0"/>
      <p:regular r:id="rId38"/>
      <p:bold r:id="rId39"/>
      <p:italic r:id="rId40"/>
      <p:bold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dentary Lifestyle" id="{A46B1110-DC9C-4F21-B5B4-2707017DED1E}">
          <p14:sldIdLst>
            <p14:sldId id="344"/>
            <p14:sldId id="352"/>
            <p14:sldId id="363"/>
            <p14:sldId id="366"/>
            <p14:sldId id="367"/>
            <p14:sldId id="355"/>
            <p14:sldId id="354"/>
            <p14:sldId id="368"/>
            <p14:sldId id="348"/>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18" clrIdx="0"/>
  <p:cmAuthor id="2" name="Jacques Robertson" initials="JR" lastIdx="1" clrIdx="1"/>
  <p:cmAuthor id="3" name="Naomi Laws" initials="NL" lastIdx="4" clrIdx="2"/>
  <p:cmAuthor id="4" name="Daniel Embleton" initials="DE" lastIdx="4"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7518"/>
    <a:srgbClr val="FC7C9A"/>
    <a:srgbClr val="E16280"/>
    <a:srgbClr val="9DC3E6"/>
    <a:srgbClr val="FF8181"/>
    <a:srgbClr val="FBE5D6"/>
    <a:srgbClr val="FFDF9F"/>
    <a:srgbClr val="F3E795"/>
    <a:srgbClr val="04040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6" autoAdjust="0"/>
    <p:restoredTop sz="86451" autoAdjust="0"/>
  </p:normalViewPr>
  <p:slideViewPr>
    <p:cSldViewPr>
      <p:cViewPr varScale="1">
        <p:scale>
          <a:sx n="97" d="100"/>
          <a:sy n="97" d="100"/>
        </p:scale>
        <p:origin x="1614" y="8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font" Target="fonts/font26.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font" Target="fonts/font21.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font" Target="fonts/font25.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41"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font" Target="fonts/font24.fntdata"/><Relationship Id="rId40" Type="http://schemas.openxmlformats.org/officeDocument/2006/relationships/font" Target="fonts/font27.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font" Target="fonts/font23.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font" Target="fonts/font18.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Male</c:v>
                </c:pt>
              </c:strCache>
            </c:strRef>
          </c:tx>
          <c:spPr>
            <a:ln w="28575" cap="rnd">
              <a:solidFill>
                <a:schemeClr val="accent1"/>
              </a:solidFill>
              <a:round/>
            </a:ln>
            <a:effectLst/>
          </c:spPr>
          <c:marker>
            <c:symbol val="none"/>
          </c:marker>
          <c:cat>
            <c:strRef>
              <c:f>Sheet1!$A$2:$A$12</c:f>
              <c:strCache>
                <c:ptCount val="11"/>
                <c:pt idx="0">
                  <c:v>2008/09</c:v>
                </c:pt>
                <c:pt idx="1">
                  <c:v>2009/10</c:v>
                </c:pt>
                <c:pt idx="2">
                  <c:v>2010/11</c:v>
                </c:pt>
                <c:pt idx="3">
                  <c:v>2011/12</c:v>
                </c:pt>
                <c:pt idx="4">
                  <c:v>2012/13</c:v>
                </c:pt>
                <c:pt idx="5">
                  <c:v>2013/14</c:v>
                </c:pt>
                <c:pt idx="6">
                  <c:v>2014/15</c:v>
                </c:pt>
                <c:pt idx="7">
                  <c:v>2015/16</c:v>
                </c:pt>
                <c:pt idx="8">
                  <c:v>2016/17</c:v>
                </c:pt>
                <c:pt idx="9">
                  <c:v>2017/18</c:v>
                </c:pt>
                <c:pt idx="10">
                  <c:v>2018/19</c:v>
                </c:pt>
              </c:strCache>
            </c:strRef>
          </c:cat>
          <c:val>
            <c:numRef>
              <c:f>Sheet1!$B$2:$B$12</c:f>
              <c:numCache>
                <c:formatCode>General</c:formatCode>
                <c:ptCount val="11"/>
                <c:pt idx="0">
                  <c:v>2077</c:v>
                </c:pt>
                <c:pt idx="1">
                  <c:v>2495</c:v>
                </c:pt>
                <c:pt idx="2">
                  <c:v>2919</c:v>
                </c:pt>
                <c:pt idx="3">
                  <c:v>2993</c:v>
                </c:pt>
                <c:pt idx="4">
                  <c:v>2950</c:v>
                </c:pt>
                <c:pt idx="5">
                  <c:v>2578</c:v>
                </c:pt>
                <c:pt idx="6">
                  <c:v>2496</c:v>
                </c:pt>
                <c:pt idx="7">
                  <c:v>2573</c:v>
                </c:pt>
                <c:pt idx="8">
                  <c:v>2959</c:v>
                </c:pt>
                <c:pt idx="9">
                  <c:v>2772</c:v>
                </c:pt>
                <c:pt idx="10">
                  <c:v>2880</c:v>
                </c:pt>
              </c:numCache>
            </c:numRef>
          </c:val>
          <c:smooth val="0"/>
        </c:ser>
        <c:ser>
          <c:idx val="1"/>
          <c:order val="1"/>
          <c:tx>
            <c:strRef>
              <c:f>Sheet1!$C$1</c:f>
              <c:strCache>
                <c:ptCount val="1"/>
                <c:pt idx="0">
                  <c:v>Female</c:v>
                </c:pt>
              </c:strCache>
            </c:strRef>
          </c:tx>
          <c:spPr>
            <a:ln w="28575" cap="rnd">
              <a:solidFill>
                <a:schemeClr val="accent2">
                  <a:lumMod val="60000"/>
                  <a:lumOff val="40000"/>
                </a:schemeClr>
              </a:solidFill>
              <a:round/>
            </a:ln>
            <a:effectLst/>
          </c:spPr>
          <c:marker>
            <c:symbol val="none"/>
          </c:marker>
          <c:cat>
            <c:strRef>
              <c:f>Sheet1!$A$2:$A$12</c:f>
              <c:strCache>
                <c:ptCount val="11"/>
                <c:pt idx="0">
                  <c:v>2008/09</c:v>
                </c:pt>
                <c:pt idx="1">
                  <c:v>2009/10</c:v>
                </c:pt>
                <c:pt idx="2">
                  <c:v>2010/11</c:v>
                </c:pt>
                <c:pt idx="3">
                  <c:v>2011/12</c:v>
                </c:pt>
                <c:pt idx="4">
                  <c:v>2012/13</c:v>
                </c:pt>
                <c:pt idx="5">
                  <c:v>2013/14</c:v>
                </c:pt>
                <c:pt idx="6">
                  <c:v>2014/15</c:v>
                </c:pt>
                <c:pt idx="7">
                  <c:v>2015/16</c:v>
                </c:pt>
                <c:pt idx="8">
                  <c:v>2016/17</c:v>
                </c:pt>
                <c:pt idx="9">
                  <c:v>2017/18</c:v>
                </c:pt>
                <c:pt idx="10">
                  <c:v>2018/19</c:v>
                </c:pt>
              </c:strCache>
            </c:strRef>
          </c:cat>
          <c:val>
            <c:numRef>
              <c:f>Sheet1!$C$2:$C$12</c:f>
              <c:numCache>
                <c:formatCode>General</c:formatCode>
                <c:ptCount val="11"/>
                <c:pt idx="0">
                  <c:v>5910</c:v>
                </c:pt>
                <c:pt idx="1">
                  <c:v>8074</c:v>
                </c:pt>
                <c:pt idx="2">
                  <c:v>8654</c:v>
                </c:pt>
                <c:pt idx="3">
                  <c:v>8740</c:v>
                </c:pt>
                <c:pt idx="4">
                  <c:v>8007</c:v>
                </c:pt>
                <c:pt idx="5">
                  <c:v>6746</c:v>
                </c:pt>
                <c:pt idx="6">
                  <c:v>6633</c:v>
                </c:pt>
                <c:pt idx="7">
                  <c:v>7356</c:v>
                </c:pt>
                <c:pt idx="8">
                  <c:v>7745</c:v>
                </c:pt>
                <c:pt idx="9">
                  <c:v>7885</c:v>
                </c:pt>
                <c:pt idx="10">
                  <c:v>8237</c:v>
                </c:pt>
              </c:numCache>
            </c:numRef>
          </c:val>
          <c:smooth val="0"/>
        </c:ser>
        <c:dLbls>
          <c:showLegendKey val="0"/>
          <c:showVal val="0"/>
          <c:showCatName val="0"/>
          <c:showSerName val="0"/>
          <c:showPercent val="0"/>
          <c:showBubbleSize val="0"/>
        </c:dLbls>
        <c:smooth val="0"/>
        <c:axId val="482998368"/>
        <c:axId val="483002680"/>
      </c:lineChart>
      <c:catAx>
        <c:axId val="48299836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smtClean="0">
                    <a:solidFill>
                      <a:schemeClr val="tx1"/>
                    </a:solidFill>
                  </a:rPr>
                  <a:t>Year</a:t>
                </a:r>
                <a:endParaRPr lang="en-GB" sz="1200" b="1" dirty="0">
                  <a:solidFill>
                    <a:schemeClr val="tx1"/>
                  </a:solidFill>
                </a:endParaRP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483002680"/>
        <c:crosses val="autoZero"/>
        <c:auto val="1"/>
        <c:lblAlgn val="ctr"/>
        <c:lblOffset val="100"/>
        <c:noMultiLvlLbl val="0"/>
      </c:catAx>
      <c:valAx>
        <c:axId val="483002680"/>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dirty="0" smtClean="0">
                    <a:solidFill>
                      <a:schemeClr val="tx1"/>
                    </a:solidFill>
                  </a:rPr>
                  <a:t>Hospital admissions with obesity as primary diagnosis</a:t>
                </a:r>
                <a:endParaRPr lang="en-GB" sz="12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482998368"/>
        <c:crosses val="autoZero"/>
        <c:crossBetween val="between"/>
      </c:valAx>
      <c:spPr>
        <a:noFill/>
        <a:ln w="25400">
          <a:noFill/>
        </a:ln>
        <a:effectLst/>
      </c:spPr>
    </c:plotArea>
    <c:legend>
      <c:legendPos val="b"/>
      <c:layout>
        <c:manualLayout>
          <c:xMode val="edge"/>
          <c:yMode val="edge"/>
          <c:x val="0.4065404538249644"/>
          <c:y val="9.6768530191563683E-3"/>
          <c:w val="0.32886143797058881"/>
          <c:h val="6.444589700836855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2852936" y="0"/>
            <a:ext cx="4003477" cy="458788"/>
          </a:xfrm>
          <a:prstGeom prst="rect">
            <a:avLst/>
          </a:prstGeom>
        </p:spPr>
        <p:txBody>
          <a:bodyPr vert="horz" lIns="91440" tIns="45720" rIns="91440" bIns="45720" rtlCol="0"/>
          <a:lstStyle>
            <a:lvl1pPr algn="r">
              <a:defRPr sz="1200"/>
            </a:lvl1pPr>
          </a:lstStyle>
          <a:p>
            <a:r>
              <a:rPr lang="en-GB" dirty="0"/>
              <a:t>Interactive PowerPoints for Edexcel GCSE (9–1) PE: Paper 2</a:t>
            </a:r>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GB" dirty="0"/>
              <a:t> © ZigZag Education, 2023</a:t>
            </a: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29/08/2023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10</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the definition of a sedentary lifestyle, then click through the slide to learn the definition.</a:t>
            </a:r>
          </a:p>
          <a:p>
            <a:pPr marL="228600" indent="-228600">
              <a:buFont typeface="Arial" panose="020B0604020202020204" pitchFamily="34" charset="0"/>
              <a:buChar char="•"/>
            </a:pPr>
            <a:r>
              <a:rPr lang="en-GB" baseline="0" dirty="0" smtClean="0"/>
              <a:t>Click on the play button to watch the video on the health risks of prolonged sitting.</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2</a:t>
            </a:fld>
            <a:endParaRPr lang="en-GB" dirty="0"/>
          </a:p>
        </p:txBody>
      </p:sp>
    </p:spTree>
    <p:extLst>
      <p:ext uri="{BB962C8B-B14F-4D97-AF65-F5344CB8AC3E}">
        <p14:creationId xmlns:p14="http://schemas.microsoft.com/office/powerpoint/2010/main" val="342153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what is meant by overweight and obesity and click through the slide to see how they are defined.</a:t>
            </a:r>
          </a:p>
          <a:p>
            <a:pPr marL="228600" indent="-228600">
              <a:buFont typeface="Arial" panose="020B0604020202020204" pitchFamily="34" charset="0"/>
              <a:buChar char="•"/>
            </a:pPr>
            <a:r>
              <a:rPr lang="en-GB" baseline="0" dirty="0" smtClean="0"/>
              <a:t>Calculate the BMI of the individual displayed – what does this show?</a:t>
            </a:r>
          </a:p>
          <a:p>
            <a:pPr marL="228600" indent="-228600">
              <a:buFont typeface="Arial" panose="020B0604020202020204" pitchFamily="34" charset="0"/>
              <a:buChar char="•"/>
            </a:pPr>
            <a:r>
              <a:rPr lang="en-GB" baseline="0" dirty="0" smtClean="0"/>
              <a:t>(Optional) Use a BMI calculator to calculate some other examples (or students’ own BMIs, if appropriate).</a:t>
            </a:r>
          </a:p>
          <a:p>
            <a:pPr marL="228600" indent="-228600">
              <a:buFont typeface="Arial" panose="020B0604020202020204" pitchFamily="34" charset="0"/>
              <a:buChar char="•"/>
            </a:pPr>
            <a:r>
              <a:rPr lang="en-GB" baseline="0" dirty="0" smtClean="0"/>
              <a:t>Introduce the term overfat and discuss why it is used.</a:t>
            </a:r>
          </a:p>
          <a:p>
            <a:pPr marL="228600" indent="-228600">
              <a:buFont typeface="Arial" panose="020B0604020202020204" pitchFamily="34" charset="0"/>
              <a:buChar char="•"/>
            </a:pPr>
            <a:r>
              <a:rPr lang="en-GB" baseline="0" dirty="0" smtClean="0"/>
              <a:t>Watch the video and discuss the issues with BMI.</a:t>
            </a:r>
          </a:p>
        </p:txBody>
      </p:sp>
      <p:sp>
        <p:nvSpPr>
          <p:cNvPr id="4" name="Slide Number Placeholder 3"/>
          <p:cNvSpPr>
            <a:spLocks noGrp="1"/>
          </p:cNvSpPr>
          <p:nvPr>
            <p:ph type="sldNum" sz="quarter" idx="10"/>
          </p:nvPr>
        </p:nvSpPr>
        <p:spPr/>
        <p:txBody>
          <a:bodyPr/>
          <a:lstStyle/>
          <a:p>
            <a:fld id="{8C5E9862-D56C-4F44-BE50-9B69531FB6F9}" type="slidenum">
              <a:rPr lang="en-GB" smtClean="0"/>
              <a:pPr/>
              <a:t>3</a:t>
            </a:fld>
            <a:endParaRPr lang="en-GB" dirty="0"/>
          </a:p>
        </p:txBody>
      </p:sp>
    </p:spTree>
    <p:extLst>
      <p:ext uri="{BB962C8B-B14F-4D97-AF65-F5344CB8AC3E}">
        <p14:creationId xmlns:p14="http://schemas.microsoft.com/office/powerpoint/2010/main" val="8035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the different effects that obesity and a sedentary lifestyle can have on physical health.</a:t>
            </a:r>
          </a:p>
        </p:txBody>
      </p:sp>
      <p:sp>
        <p:nvSpPr>
          <p:cNvPr id="4" name="Slide Number Placeholder 3"/>
          <p:cNvSpPr>
            <a:spLocks noGrp="1"/>
          </p:cNvSpPr>
          <p:nvPr>
            <p:ph type="sldNum" sz="quarter" idx="10"/>
          </p:nvPr>
        </p:nvSpPr>
        <p:spPr/>
        <p:txBody>
          <a:bodyPr/>
          <a:lstStyle/>
          <a:p>
            <a:fld id="{8C5E9862-D56C-4F44-BE50-9B69531FB6F9}" type="slidenum">
              <a:rPr lang="en-GB" smtClean="0"/>
              <a:pPr/>
              <a:t>4</a:t>
            </a:fld>
            <a:endParaRPr lang="en-GB" dirty="0"/>
          </a:p>
        </p:txBody>
      </p:sp>
    </p:spTree>
    <p:extLst>
      <p:ext uri="{BB962C8B-B14F-4D97-AF65-F5344CB8AC3E}">
        <p14:creationId xmlns:p14="http://schemas.microsoft.com/office/powerpoint/2010/main" val="1523829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reveal more information about the different consequences of a sedentary lifestyle.</a:t>
            </a:r>
          </a:p>
          <a:p>
            <a:pPr marL="228600" indent="-228600">
              <a:buFont typeface="Arial" panose="020B0604020202020204" pitchFamily="34" charset="0"/>
              <a:buChar char="•"/>
            </a:pPr>
            <a:r>
              <a:rPr lang="en-GB" baseline="0" dirty="0" smtClean="0"/>
              <a:t>See whether you can recall how a sedentary lifestyle leads to each consequence.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425253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the different effects that leading a sedentary lifestyle can have on mental health.</a:t>
            </a:r>
          </a:p>
          <a:p>
            <a:pPr marL="228600" indent="-228600">
              <a:buFont typeface="Arial" panose="020B0604020202020204" pitchFamily="34" charset="0"/>
              <a:buChar char="•"/>
            </a:pPr>
            <a:r>
              <a:rPr lang="en-GB" baseline="0" dirty="0" smtClean="0"/>
              <a:t>Click through the slide to reveal more information about the different effects that a </a:t>
            </a:r>
            <a:r>
              <a:rPr lang="en-GB" baseline="0" smtClean="0"/>
              <a:t>sedentary lifestyle can </a:t>
            </a:r>
            <a:r>
              <a:rPr lang="en-GB" baseline="0" dirty="0" smtClean="0"/>
              <a:t>have.</a:t>
            </a:r>
          </a:p>
          <a:p>
            <a:pPr marL="228600" indent="-228600">
              <a:buFont typeface="Arial" panose="020B0604020202020204" pitchFamily="34" charset="0"/>
              <a:buChar char="•"/>
            </a:pPr>
            <a:r>
              <a:rPr lang="en-GB" baseline="0" dirty="0" smtClean="0"/>
              <a:t>Click on the info button to reveal a short blog post on the relationship between obesity and mental health.</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6</a:t>
            </a:fld>
            <a:endParaRPr lang="en-GB" dirty="0"/>
          </a:p>
        </p:txBody>
      </p:sp>
    </p:spTree>
    <p:extLst>
      <p:ext uri="{BB962C8B-B14F-4D97-AF65-F5344CB8AC3E}">
        <p14:creationId xmlns:p14="http://schemas.microsoft.com/office/powerpoint/2010/main" val="368795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different components of fitness that may be affected by a sedentary lifestyle, and why.</a:t>
            </a:r>
          </a:p>
          <a:p>
            <a:pPr marL="228600" indent="-228600">
              <a:buFont typeface="Arial" panose="020B0604020202020204" pitchFamily="34" charset="0"/>
              <a:buChar char="•"/>
            </a:pPr>
            <a:r>
              <a:rPr lang="en-GB" baseline="0" dirty="0" smtClean="0"/>
              <a:t>Click through the slide to reveal some of these components and the reasons they are affected.</a:t>
            </a:r>
          </a:p>
          <a:p>
            <a:pPr marL="228600" indent="-228600">
              <a:buFont typeface="Arial" panose="020B0604020202020204" pitchFamily="34" charset="0"/>
              <a:buChar char="•"/>
            </a:pPr>
            <a:r>
              <a:rPr lang="en-GB" baseline="0" dirty="0" smtClean="0"/>
              <a:t>Identify other aspects of fitness that may be affected by a sedentary lifestyle.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7</a:t>
            </a:fld>
            <a:endParaRPr lang="en-GB" dirty="0"/>
          </a:p>
        </p:txBody>
      </p:sp>
    </p:spTree>
    <p:extLst>
      <p:ext uri="{BB962C8B-B14F-4D97-AF65-F5344CB8AC3E}">
        <p14:creationId xmlns:p14="http://schemas.microsoft.com/office/powerpoint/2010/main" val="229909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dirty="0" smtClean="0"/>
              <a:t>Describe the trend in hospital admissions owing to obesity from 2008/09 to 2018/19.</a:t>
            </a:r>
          </a:p>
          <a:p>
            <a:pPr marL="171450" indent="-171450">
              <a:buFont typeface="Arial" panose="020B0604020202020204" pitchFamily="34" charset="0"/>
              <a:buChar char="•"/>
            </a:pPr>
            <a:r>
              <a:rPr lang="en-GB" baseline="0" dirty="0" smtClean="0"/>
              <a:t>Click the info button to see other data from the NHS Health Survey for England 2021. Students could work together to analyse and interpret the graphical data shown.</a:t>
            </a:r>
          </a:p>
        </p:txBody>
      </p:sp>
      <p:sp>
        <p:nvSpPr>
          <p:cNvPr id="4" name="Slide Number Placeholder 3"/>
          <p:cNvSpPr>
            <a:spLocks noGrp="1"/>
          </p:cNvSpPr>
          <p:nvPr>
            <p:ph type="sldNum" sz="quarter" idx="10"/>
          </p:nvPr>
        </p:nvSpPr>
        <p:spPr/>
        <p:txBody>
          <a:bodyPr/>
          <a:lstStyle/>
          <a:p>
            <a:fld id="{8C5E9862-D56C-4F44-BE50-9B69531FB6F9}" type="slidenum">
              <a:rPr lang="en-GB" smtClean="0"/>
              <a:pPr/>
              <a:t>8</a:t>
            </a:fld>
            <a:endParaRPr lang="en-GB" dirty="0"/>
          </a:p>
        </p:txBody>
      </p:sp>
    </p:spTree>
    <p:extLst>
      <p:ext uri="{BB962C8B-B14F-4D97-AF65-F5344CB8AC3E}">
        <p14:creationId xmlns:p14="http://schemas.microsoft.com/office/powerpoint/2010/main" val="85105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t>
            </a:r>
            <a:r>
              <a:rPr lang="en-GB" baseline="0" dirty="0" smtClean="0"/>
              <a:t>about obesity and somatotypes and </a:t>
            </a:r>
            <a:r>
              <a:rPr lang="en-GB" baseline="0" dirty="0"/>
              <a:t>how </a:t>
            </a:r>
            <a:r>
              <a:rPr lang="en-GB" baseline="0" dirty="0" smtClean="0"/>
              <a:t>they impact </a:t>
            </a:r>
            <a:r>
              <a:rPr lang="en-GB" baseline="0" dirty="0"/>
              <a:t>sport in a wider </a:t>
            </a:r>
            <a:r>
              <a:rPr lang="en-GB" baseline="0" dirty="0" smtClean="0"/>
              <a:t>context.</a:t>
            </a:r>
          </a:p>
          <a:p>
            <a:pPr marL="171450" indent="-171450">
              <a:buFont typeface="Arial" panose="020B0604020202020204" pitchFamily="34" charset="0"/>
              <a:buChar char="•"/>
            </a:pPr>
            <a:r>
              <a:rPr lang="en-GB"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9</a:t>
            </a:fld>
            <a:endParaRPr lang="en-GB" dirty="0"/>
          </a:p>
        </p:txBody>
      </p:sp>
    </p:spTree>
    <p:extLst>
      <p:ext uri="{BB962C8B-B14F-4D97-AF65-F5344CB8AC3E}">
        <p14:creationId xmlns:p14="http://schemas.microsoft.com/office/powerpoint/2010/main" val="254651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29/08/2023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29/08/2023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29/08/2023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29/08/2023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zzed.uk/12163-2-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hyperlink" Target="http://zzed.uk/12163-2-3b" TargetMode="Externa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zzed.uk/12163-2-3a"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jpe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hyperlink" Target="http://zzed.uk/12163-2-6"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hyperlink" Target="http://zzed.uk/12163-2-8" TargetMode="Externa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7110469" y="4653136"/>
            <a:ext cx="1781061" cy="1839359"/>
            <a:chOff x="7081143" y="4555107"/>
            <a:chExt cx="1781061" cy="1839359"/>
          </a:xfrm>
        </p:grpSpPr>
        <p:sp>
          <p:nvSpPr>
            <p:cNvPr id="16"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600" dirty="0"/>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Paper </a:t>
              </a:r>
              <a:r>
                <a:rPr lang="en-US" sz="2000" b="1" dirty="0" smtClean="0"/>
                <a:t>2</a:t>
              </a:r>
              <a:endParaRPr lang="en-US" sz="2000" b="1" dirty="0"/>
            </a:p>
          </p:txBody>
        </p:sp>
        <p:sp>
          <p:nvSpPr>
            <p:cNvPr id="18"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081143" y="541654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4800" b="1" spc="-300" dirty="0">
                <a:solidFill>
                  <a:schemeClr val="bg1">
                    <a:lumMod val="95000"/>
                  </a:schemeClr>
                </a:solidFill>
                <a:latin typeface="+mj-lt"/>
                <a:ea typeface="+mj-ea"/>
                <a:cs typeface="+mj-cs"/>
              </a:endParaRPr>
            </a:p>
          </p:txBody>
        </p:sp>
        <p:sp>
          <p:nvSpPr>
            <p:cNvPr id="19" name="Subtitle 3">
              <a:extLst>
                <a:ext uri="{FF2B5EF4-FFF2-40B4-BE49-F238E27FC236}">
                  <a16:creationId xmlns:a16="http://schemas.microsoft.com/office/drawing/2014/main" xmlns="" id="{4772945D-CA91-4CFE-8EB7-941C7618C994}"/>
                </a:ext>
              </a:extLst>
            </p:cNvPr>
            <p:cNvSpPr txBox="1">
              <a:spLocks/>
            </p:cNvSpPr>
            <p:nvPr/>
          </p:nvSpPr>
          <p:spPr>
            <a:xfrm>
              <a:off x="7109004" y="5416545"/>
              <a:ext cx="1058656" cy="97792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000" dirty="0" smtClean="0">
                  <a:solidFill>
                    <a:schemeClr val="bg1"/>
                  </a:solidFill>
                </a:rPr>
                <a:t>Health, Fitness and Well-being</a:t>
              </a:r>
              <a:endParaRPr lang="en-US" sz="1000" dirty="0">
                <a:solidFill>
                  <a:schemeClr val="bg1"/>
                </a:solidFill>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600" dirty="0"/>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b="1" dirty="0" smtClean="0"/>
                <a:t>1.2</a:t>
              </a:r>
              <a:endParaRPr lang="en-US" sz="1100" b="1" dirty="0"/>
            </a:p>
          </p:txBody>
        </p:sp>
      </p:grpSp>
      <p:sp>
        <p:nvSpPr>
          <p:cNvPr id="28" name="Title 1"/>
          <p:cNvSpPr txBox="1">
            <a:spLocks/>
          </p:cNvSpPr>
          <p:nvPr/>
        </p:nvSpPr>
        <p:spPr>
          <a:xfrm>
            <a:off x="467544" y="260648"/>
            <a:ext cx="7848872" cy="7200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Roboto Condensed" panose="02000000000000000000" pitchFamily="2" charset="0"/>
                <a:ea typeface="+mj-ea"/>
                <a:cs typeface="+mj-cs"/>
              </a:defRPr>
            </a:lvl1pPr>
          </a:lstStyle>
          <a:p>
            <a:r>
              <a:rPr lang="en-GB" sz="3600" b="1" dirty="0" smtClean="0">
                <a:ln>
                  <a:solidFill>
                    <a:schemeClr val="tx1"/>
                  </a:solidFill>
                </a:ln>
                <a:solidFill>
                  <a:schemeClr val="bg1"/>
                </a:solidFill>
                <a:effectLst/>
              </a:rPr>
              <a:t>Consequences of a </a:t>
            </a:r>
            <a:r>
              <a:rPr lang="en-GB" sz="3600" b="1" dirty="0" smtClean="0">
                <a:ln>
                  <a:solidFill>
                    <a:schemeClr val="bg1"/>
                  </a:solidFill>
                </a:ln>
                <a:solidFill>
                  <a:srgbClr val="040404"/>
                </a:solidFill>
                <a:effectLst/>
              </a:rPr>
              <a:t>Sedentary Lifestyle</a:t>
            </a:r>
            <a:endParaRPr lang="en-GB" sz="3600" b="1" dirty="0">
              <a:ln>
                <a:solidFill>
                  <a:schemeClr val="bg1"/>
                </a:solidFill>
              </a:ln>
              <a:solidFill>
                <a:srgbClr val="040404"/>
              </a:solidFill>
              <a:effectLst/>
            </a:endParaRPr>
          </a:p>
        </p:txBody>
      </p:sp>
      <p:sp>
        <p:nvSpPr>
          <p:cNvPr id="10" name="Rectangle 9"/>
          <p:cNvSpPr>
            <a:spLocks/>
          </p:cNvSpPr>
          <p:nvPr/>
        </p:nvSpPr>
        <p:spPr>
          <a:xfrm>
            <a:off x="179512" y="116632"/>
            <a:ext cx="5828665" cy="160655"/>
          </a:xfrm>
          <a:prstGeom prst="rect">
            <a:avLst/>
          </a:prstGeom>
          <a:noFill/>
          <a:ln w="9525" cap="flat" cmpd="sng" algn="ctr">
            <a:noFill/>
            <a:prstDash val="solid"/>
          </a:ln>
          <a:effectLst/>
        </p:spPr>
        <p:txBody>
          <a:bodyPr rot="0" spcFirstLastPara="0" vert="horz" wrap="none" lIns="0" tIns="0" rIns="0" bIns="0" numCol="1" spcCol="0" rtlCol="0" fromWordArt="0" anchor="b" anchorCtr="0" forceAA="0" compatLnSpc="1">
            <a:prstTxWarp prst="textNoShape">
              <a:avLst/>
            </a:prstTxWarp>
            <a:spAutoFit/>
          </a:bodyPr>
          <a:lstStyle/>
          <a:p>
            <a:pPr algn="ctr">
              <a:spcAft>
                <a:spcPts val="0"/>
              </a:spcAft>
            </a:pPr>
            <a:r>
              <a:rPr lang="en-GB" sz="900" dirty="0">
                <a:solidFill>
                  <a:srgbClr val="000000"/>
                </a:solidFill>
                <a:effectLst/>
                <a:latin typeface="Segoe UI Semilight" panose="020B0402040204020203" pitchFamily="34" charset="0"/>
                <a:ea typeface="Times New Roman" panose="02020603050405020304" pitchFamily="18" charset="0"/>
              </a:rPr>
              <a:t>Photocopiable/digital resources may only be copied by the purchasing institution on a single site and for their own use</a:t>
            </a:r>
            <a:endParaRPr lang="en-GB" sz="900" dirty="0">
              <a:solidFill>
                <a:srgbClr val="7F7F7F"/>
              </a:solidFill>
              <a:effectLst/>
              <a:latin typeface="Segoe UI Semilight" panose="020B0402040204020203"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10</a:t>
            </a:fld>
            <a:endParaRPr lang="en-GB" dirty="0"/>
          </a:p>
        </p:txBody>
      </p:sp>
      <p:sp>
        <p:nvSpPr>
          <p:cNvPr id="12" name="TextBox 11">
            <a:extLst>
              <a:ext uri="{FF2B5EF4-FFF2-40B4-BE49-F238E27FC236}">
                <a16:creationId xmlns="" xmlns:a16="http://schemas.microsoft.com/office/drawing/2014/main" id="{03888866-542D-43D4-BFE1-045D36351922}"/>
              </a:ext>
              <a:ext uri="{C183D7F6-B498-43B3-948B-1728B52AA6E4}">
                <adec:decorative xmlns="" xmlns:adec="http://schemas.microsoft.com/office/drawing/2017/decorative"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 xmlns:a16="http://schemas.microsoft.com/office/drawing/2014/main" id="{667AA2A8-C66E-4F4C-A6E7-E7ABCE7E9EC3}"/>
              </a:ext>
              <a:ext uri="{C183D7F6-B498-43B3-948B-1728B52AA6E4}">
                <adec:decorative xmlns="" xmlns:adec="http://schemas.microsoft.com/office/drawing/2017/decorative"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1">
            <a:extLst>
              <a:ext uri="{FF2B5EF4-FFF2-40B4-BE49-F238E27FC236}">
                <a16:creationId xmlns="" xmlns:a16="http://schemas.microsoft.com/office/drawing/2014/main"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 xmlns:a16="http://schemas.microsoft.com/office/drawing/2014/main" id="{ABF5B12D-6F10-4377-9094-B3E79ECB1B94}"/>
              </a:ext>
              <a:ext uri="{C183D7F6-B498-43B3-948B-1728B52AA6E4}">
                <adec:decorative xmlns="" xmlns:adec="http://schemas.microsoft.com/office/drawing/2017/decorative"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a:t>
            </a:r>
            <a:r>
              <a:rPr lang="en-GB" i="1" dirty="0" smtClean="0">
                <a:latin typeface="Roboto Condensed" panose="02000000000000000000" pitchFamily="2" charset="0"/>
              </a:rPr>
              <a:t>questions </a:t>
            </a:r>
            <a:r>
              <a:rPr lang="en-GB" i="1" dirty="0">
                <a:latin typeface="Roboto Condensed" panose="02000000000000000000" pitchFamily="2" charset="0"/>
              </a:rPr>
              <a:t>and check your answers.</a:t>
            </a:r>
          </a:p>
        </p:txBody>
      </p:sp>
      <p:sp>
        <p:nvSpPr>
          <p:cNvPr id="17" name="TextBox 16"/>
          <p:cNvSpPr txBox="1"/>
          <p:nvPr/>
        </p:nvSpPr>
        <p:spPr>
          <a:xfrm>
            <a:off x="698910" y="1398817"/>
            <a:ext cx="7698108"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 pos="3683000" algn="r"/>
                <a:tab pos="7443788" algn="r"/>
              </a:tabLst>
            </a:pPr>
            <a:r>
              <a:rPr lang="en-GB" b="1" dirty="0" smtClean="0">
                <a:solidFill>
                  <a:schemeClr val="tx1"/>
                </a:solidFill>
                <a:latin typeface="Roboto Condensed" panose="02000000000000000000" pitchFamily="2" charset="0"/>
              </a:rPr>
              <a:t>1.	</a:t>
            </a:r>
            <a:r>
              <a:rPr lang="en-GB" dirty="0" smtClean="0">
                <a:solidFill>
                  <a:schemeClr val="tx1"/>
                </a:solidFill>
                <a:latin typeface="Roboto Condensed" panose="02000000000000000000" pitchFamily="2" charset="0"/>
              </a:rPr>
              <a:t>Describe the difference between being overweight and overfat.</a:t>
            </a:r>
            <a:r>
              <a:rPr lang="en-GB" b="1" dirty="0">
                <a:solidFill>
                  <a:schemeClr val="tx1"/>
                </a:solidFill>
                <a:latin typeface="Roboto Condensed" panose="02000000000000000000" pitchFamily="2" charset="0"/>
              </a:rPr>
              <a:t>	 </a:t>
            </a:r>
            <a:r>
              <a:rPr lang="en-GB" b="1" dirty="0" smtClean="0">
                <a:solidFill>
                  <a:schemeClr val="tx1"/>
                </a:solidFill>
                <a:latin typeface="Roboto Condensed" panose="02000000000000000000" pitchFamily="2" charset="0"/>
              </a:rPr>
              <a:t>    (2 marks)</a:t>
            </a:r>
            <a:endParaRPr lang="en-GB" b="1" dirty="0">
              <a:solidFill>
                <a:schemeClr val="tx1"/>
              </a:solidFill>
              <a:latin typeface="Roboto Condensed" panose="02000000000000000000" pitchFamily="2" charset="0"/>
            </a:endParaRPr>
          </a:p>
        </p:txBody>
      </p:sp>
      <p:sp>
        <p:nvSpPr>
          <p:cNvPr id="18" name="TextBox 17"/>
          <p:cNvSpPr txBox="1"/>
          <p:nvPr/>
        </p:nvSpPr>
        <p:spPr>
          <a:xfrm>
            <a:off x="751029" y="3077033"/>
            <a:ext cx="7698108" cy="646331"/>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65113" indent="-265113">
              <a:tabLst>
                <a:tab pos="266700" algn="l"/>
                <a:tab pos="7531100" algn="r"/>
              </a:tabLst>
            </a:pPr>
            <a:r>
              <a:rPr lang="en-GB" b="1" dirty="0" smtClean="0">
                <a:solidFill>
                  <a:schemeClr val="tx1"/>
                </a:solidFill>
                <a:latin typeface="Roboto Condensed" panose="02000000000000000000" pitchFamily="2" charset="0"/>
              </a:rPr>
              <a:t>2.</a:t>
            </a:r>
            <a:r>
              <a:rPr lang="en-GB" b="1"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State </a:t>
            </a:r>
            <a:r>
              <a:rPr lang="en-GB" b="1" dirty="0" smtClean="0">
                <a:solidFill>
                  <a:schemeClr val="tx1"/>
                </a:solidFill>
                <a:latin typeface="Roboto Condensed" panose="02000000000000000000" pitchFamily="2" charset="0"/>
              </a:rPr>
              <a:t>two </a:t>
            </a:r>
            <a:r>
              <a:rPr lang="en-GB" dirty="0" smtClean="0">
                <a:solidFill>
                  <a:schemeClr val="tx1"/>
                </a:solidFill>
                <a:latin typeface="Roboto Condensed" panose="02000000000000000000" pitchFamily="2" charset="0"/>
              </a:rPr>
              <a:t>possible consequences of a sedentary lifestyle for </a:t>
            </a:r>
            <a:br>
              <a:rPr lang="en-GB" dirty="0" smtClean="0">
                <a:solidFill>
                  <a:schemeClr val="tx1"/>
                </a:solidFill>
                <a:latin typeface="Roboto Condensed" panose="02000000000000000000" pitchFamily="2" charset="0"/>
              </a:rPr>
            </a:br>
            <a:r>
              <a:rPr lang="en-GB" dirty="0" smtClean="0">
                <a:solidFill>
                  <a:schemeClr val="tx1"/>
                </a:solidFill>
                <a:latin typeface="Roboto Condensed" panose="02000000000000000000" pitchFamily="2" charset="0"/>
              </a:rPr>
              <a:t>long-term health.	</a:t>
            </a:r>
            <a:r>
              <a:rPr lang="en-GB" b="1" dirty="0" smtClean="0">
                <a:solidFill>
                  <a:schemeClr val="tx1"/>
                </a:solidFill>
                <a:latin typeface="Roboto Condensed" panose="02000000000000000000" pitchFamily="2" charset="0"/>
              </a:rPr>
              <a:t>(2 </a:t>
            </a:r>
            <a:r>
              <a:rPr lang="en-GB" b="1" dirty="0">
                <a:solidFill>
                  <a:schemeClr val="tx1"/>
                </a:solidFill>
                <a:latin typeface="Roboto Condensed" panose="02000000000000000000" pitchFamily="2" charset="0"/>
              </a:rPr>
              <a:t>marks)</a:t>
            </a:r>
          </a:p>
        </p:txBody>
      </p:sp>
      <p:sp>
        <p:nvSpPr>
          <p:cNvPr id="21" name="TextBox 20"/>
          <p:cNvSpPr txBox="1"/>
          <p:nvPr/>
        </p:nvSpPr>
        <p:spPr>
          <a:xfrm>
            <a:off x="698910" y="1873753"/>
            <a:ext cx="7698108" cy="98488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smtClean="0">
                <a:solidFill>
                  <a:schemeClr val="tx1"/>
                </a:solidFill>
                <a:ea typeface="Roboto" pitchFamily="2" charset="0"/>
                <a:cs typeface="Aharoni" panose="02010803020104030203" pitchFamily="2" charset="-79"/>
              </a:rPr>
              <a:t>2 × AO1 marks for:</a:t>
            </a:r>
          </a:p>
          <a:p>
            <a:pPr marL="285750" indent="-285750">
              <a:buFont typeface="Arial" panose="020B0604020202020204" pitchFamily="34" charset="0"/>
              <a:buChar char="•"/>
              <a:tabLst>
                <a:tab pos="266700" algn="l"/>
              </a:tabLst>
            </a:pPr>
            <a:r>
              <a:rPr lang="en-GB" sz="1450" b="0" i="1" dirty="0" smtClean="0">
                <a:solidFill>
                  <a:schemeClr val="tx1"/>
                </a:solidFill>
                <a:ea typeface="Roboto" pitchFamily="2" charset="0"/>
                <a:cs typeface="Aharoni" panose="02010803020104030203" pitchFamily="2" charset="-79"/>
              </a:rPr>
              <a:t>Being overweight means that a person’s body weight is excessive for their height / overweight is a BMI classification where weight / height</a:t>
            </a:r>
            <a:r>
              <a:rPr lang="en-GB" sz="1450" b="0" i="1" baseline="30000" dirty="0" smtClean="0">
                <a:solidFill>
                  <a:schemeClr val="tx1"/>
                </a:solidFill>
                <a:ea typeface="Roboto" pitchFamily="2" charset="0"/>
                <a:cs typeface="Aharoni" panose="02010803020104030203" pitchFamily="2" charset="-79"/>
              </a:rPr>
              <a:t>2</a:t>
            </a:r>
            <a:r>
              <a:rPr lang="en-GB" sz="1450" b="0" i="1" dirty="0" smtClean="0">
                <a:solidFill>
                  <a:schemeClr val="tx1"/>
                </a:solidFill>
                <a:ea typeface="Roboto" pitchFamily="2" charset="0"/>
                <a:cs typeface="Aharoni" panose="02010803020104030203" pitchFamily="2" charset="-79"/>
              </a:rPr>
              <a:t> is in the range of 25.0</a:t>
            </a:r>
            <a:r>
              <a:rPr lang="en-GB" sz="1450" b="0" i="1" dirty="0" smtClean="0">
                <a:solidFill>
                  <a:schemeClr val="tx1"/>
                </a:solidFill>
                <a:latin typeface="Calibri" panose="020F0502020204030204" pitchFamily="34" charset="0"/>
                <a:ea typeface="Roboto" pitchFamily="2" charset="0"/>
                <a:cs typeface="Calibri" panose="020F0502020204030204" pitchFamily="34" charset="0"/>
              </a:rPr>
              <a:t>–</a:t>
            </a:r>
            <a:r>
              <a:rPr lang="en-GB" sz="1450" b="0" i="1" dirty="0" smtClean="0">
                <a:solidFill>
                  <a:schemeClr val="tx1"/>
                </a:solidFill>
                <a:ea typeface="Roboto" pitchFamily="2" charset="0"/>
                <a:cs typeface="Aharoni" panose="02010803020104030203" pitchFamily="2" charset="-79"/>
              </a:rPr>
              <a:t>29.9 kg/m</a:t>
            </a:r>
            <a:r>
              <a:rPr lang="en-GB" sz="1450" b="0" i="1" baseline="30000" dirty="0" smtClean="0">
                <a:solidFill>
                  <a:schemeClr val="tx1"/>
                </a:solidFill>
                <a:ea typeface="Roboto" pitchFamily="2" charset="0"/>
                <a:cs typeface="Aharoni" panose="02010803020104030203" pitchFamily="2" charset="-79"/>
              </a:rPr>
              <a:t>2</a:t>
            </a:r>
            <a:r>
              <a:rPr lang="en-GB" sz="1450" b="0" i="1" dirty="0" smtClean="0">
                <a:solidFill>
                  <a:schemeClr val="tx1"/>
                </a:solidFill>
                <a:ea typeface="Roboto" pitchFamily="2" charset="0"/>
                <a:cs typeface="Aharoni" panose="02010803020104030203" pitchFamily="2" charset="-79"/>
              </a:rPr>
              <a:t> (1)</a:t>
            </a:r>
          </a:p>
          <a:p>
            <a:pPr marL="285750" indent="-285750">
              <a:buFont typeface="Arial" panose="020B0604020202020204" pitchFamily="34" charset="0"/>
              <a:buChar char="•"/>
              <a:tabLst>
                <a:tab pos="266700" algn="l"/>
              </a:tabLst>
            </a:pPr>
            <a:r>
              <a:rPr lang="en-GB" sz="1450" b="0" i="1" dirty="0" smtClean="0">
                <a:solidFill>
                  <a:schemeClr val="tx1"/>
                </a:solidFill>
                <a:ea typeface="Roboto" pitchFamily="2" charset="0"/>
                <a:cs typeface="Aharoni" panose="02010803020104030203" pitchFamily="2" charset="-79"/>
              </a:rPr>
              <a:t>Overfat describes a person who has excess levels of fat beyond that considered healthy (1)</a:t>
            </a:r>
          </a:p>
        </p:txBody>
      </p:sp>
      <p:sp>
        <p:nvSpPr>
          <p:cNvPr id="23" name="1i answer"/>
          <p:cNvSpPr txBox="1"/>
          <p:nvPr/>
        </p:nvSpPr>
        <p:spPr>
          <a:xfrm>
            <a:off x="766448" y="1947942"/>
            <a:ext cx="7698108" cy="923330"/>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r>
              <a:rPr lang="en-GB" b="0" dirty="0">
                <a:solidFill>
                  <a:schemeClr val="bg1"/>
                </a:solidFill>
                <a:sym typeface="Wingdings" panose="05000000000000000000" pitchFamily="2" charset="2"/>
              </a:rPr>
              <a:t> </a:t>
            </a:r>
            <a:r>
              <a:rPr lang="en-GB" dirty="0">
                <a:solidFill>
                  <a:schemeClr val="bg1"/>
                </a:solidFill>
              </a:rPr>
              <a:t>Click to reveal answer!</a:t>
            </a:r>
          </a:p>
          <a:p>
            <a:endParaRPr lang="en-GB" dirty="0"/>
          </a:p>
        </p:txBody>
      </p:sp>
      <p:sp>
        <p:nvSpPr>
          <p:cNvPr id="27" name="TextBox 26"/>
          <p:cNvSpPr txBox="1"/>
          <p:nvPr/>
        </p:nvSpPr>
        <p:spPr>
          <a:xfrm>
            <a:off x="707956" y="3801424"/>
            <a:ext cx="7326773" cy="21005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450" b="1" i="1" dirty="0" smtClean="0">
                <a:solidFill>
                  <a:schemeClr val="tx1"/>
                </a:solidFill>
                <a:ea typeface="Roboto" pitchFamily="2" charset="0"/>
              </a:rPr>
              <a:t>2 × AO1 marks from:</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Coronary heart disease</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Depression</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High blood pressure (hypertension)</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Diabetes</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Osteoporosis</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Loss of muscle tone</a:t>
            </a:r>
          </a:p>
          <a:p>
            <a:pPr marL="285750" indent="-285750">
              <a:buFont typeface="Arial" panose="020B0604020202020204" pitchFamily="34" charset="0"/>
              <a:buChar char="•"/>
              <a:tabLst>
                <a:tab pos="266700" algn="l"/>
              </a:tabLst>
            </a:pPr>
            <a:r>
              <a:rPr lang="en-GB" sz="1450" i="1" dirty="0" smtClean="0">
                <a:solidFill>
                  <a:schemeClr val="tx1"/>
                </a:solidFill>
                <a:ea typeface="Roboto" pitchFamily="2" charset="0"/>
              </a:rPr>
              <a:t>Poor posture</a:t>
            </a:r>
          </a:p>
          <a:p>
            <a:pPr>
              <a:tabLst>
                <a:tab pos="266700" algn="l"/>
              </a:tabLst>
            </a:pPr>
            <a:r>
              <a:rPr lang="en-GB" sz="1450" i="1" dirty="0" smtClean="0">
                <a:solidFill>
                  <a:schemeClr val="tx1"/>
                </a:solidFill>
                <a:ea typeface="Roboto" pitchFamily="2" charset="0"/>
              </a:rPr>
              <a:t>Accept other suitable answers.</a:t>
            </a:r>
            <a:endParaRPr lang="en-GB" sz="1450" i="1" dirty="0">
              <a:solidFill>
                <a:schemeClr val="tx1"/>
              </a:solidFill>
              <a:ea typeface="Roboto" pitchFamily="2" charset="0"/>
            </a:endParaRPr>
          </a:p>
        </p:txBody>
      </p:sp>
      <p:sp>
        <p:nvSpPr>
          <p:cNvPr id="28" name="1ii answer"/>
          <p:cNvSpPr txBox="1"/>
          <p:nvPr/>
        </p:nvSpPr>
        <p:spPr>
          <a:xfrm>
            <a:off x="751029" y="3872442"/>
            <a:ext cx="7711202" cy="2045906"/>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no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sz="1600" dirty="0"/>
          </a:p>
          <a:p>
            <a:endParaRPr lang="en-GB" sz="1600" dirty="0" smtClean="0"/>
          </a:p>
          <a:p>
            <a:endParaRPr lang="en-GB" sz="1600" dirty="0"/>
          </a:p>
          <a:p>
            <a:pPr marL="457200" indent="-457200">
              <a:buFont typeface="Wingdings" panose="05000000000000000000" pitchFamily="2" charset="2"/>
              <a:buChar char="F"/>
            </a:pPr>
            <a:r>
              <a:rPr lang="en-GB" sz="2800" dirty="0" smtClean="0">
                <a:solidFill>
                  <a:schemeClr val="bg1"/>
                </a:solidFill>
              </a:rPr>
              <a:t>Click </a:t>
            </a:r>
            <a:r>
              <a:rPr lang="en-GB" sz="2800" dirty="0">
                <a:solidFill>
                  <a:schemeClr val="bg1"/>
                </a:solidFill>
              </a:rPr>
              <a:t>to reveal answer</a:t>
            </a:r>
            <a:r>
              <a:rPr lang="en-GB" sz="2800" dirty="0" smtClean="0">
                <a:solidFill>
                  <a:schemeClr val="bg1"/>
                </a:solidFill>
              </a:rPr>
              <a:t>!</a:t>
            </a:r>
          </a:p>
          <a:p>
            <a:pPr marL="457200" indent="-457200">
              <a:buFont typeface="Wingdings" panose="05000000000000000000" pitchFamily="2" charset="2"/>
              <a:buChar char="F"/>
            </a:pPr>
            <a:endParaRPr lang="en-GB" sz="2800" dirty="0" smtClean="0">
              <a:solidFill>
                <a:schemeClr val="bg1"/>
              </a:solidFill>
            </a:endParaRPr>
          </a:p>
          <a:p>
            <a:pPr marL="457200" indent="-457200">
              <a:buFont typeface="Wingdings" panose="05000000000000000000" pitchFamily="2" charset="2"/>
              <a:buChar char="F"/>
            </a:pPr>
            <a:endParaRPr lang="en-GB" sz="2800" dirty="0">
              <a:solidFill>
                <a:schemeClr val="bg1"/>
              </a:solidFill>
            </a:endParaRPr>
          </a:p>
          <a:p>
            <a:pPr marL="457200" indent="-457200">
              <a:buFont typeface="Wingdings" panose="05000000000000000000" pitchFamily="2" charset="2"/>
              <a:buChar char="F"/>
            </a:pPr>
            <a:endParaRPr lang="en-GB" sz="2800" dirty="0" smtClean="0">
              <a:solidFill>
                <a:schemeClr val="bg1"/>
              </a:solidFill>
            </a:endParaRPr>
          </a:p>
          <a:p>
            <a:pPr marL="457200" indent="-457200">
              <a:buFont typeface="Wingdings" panose="05000000000000000000" pitchFamily="2" charset="2"/>
              <a:buChar char="F"/>
            </a:pPr>
            <a:endParaRPr lang="en-GB" sz="2800" dirty="0"/>
          </a:p>
          <a:p>
            <a:endParaRPr lang="en-GB" sz="1600" dirty="0" smtClean="0"/>
          </a:p>
          <a:p>
            <a:endParaRPr lang="en-GB" sz="1600" dirty="0"/>
          </a:p>
          <a:p>
            <a:endParaRPr lang="en-GB" sz="1600" dirty="0"/>
          </a:p>
        </p:txBody>
      </p:sp>
      <p:grpSp>
        <p:nvGrpSpPr>
          <p:cNvPr id="19" name="Group 3"/>
          <p:cNvGrpSpPr>
            <a:grpSpLocks/>
          </p:cNvGrpSpPr>
          <p:nvPr/>
        </p:nvGrpSpPr>
        <p:grpSpPr bwMode="auto">
          <a:xfrm>
            <a:off x="603250" y="-27384"/>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 restart="whenNotActive" fill="hold" evtFilter="cancelBubble" nodeType="interactiveSeq">
                <p:stCondLst>
                  <p:cond evt="onClick" delay="0">
                    <p:tgtEl>
                      <p:spTgt spid="28"/>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8"/>
                                        </p:tgtEl>
                                        <p:attrNameLst>
                                          <p:attrName>ppt_x</p:attrName>
                                        </p:attrNameLst>
                                      </p:cBhvr>
                                      <p:tavLst>
                                        <p:tav tm="0">
                                          <p:val>
                                            <p:strVal val="ppt_x"/>
                                          </p:val>
                                        </p:tav>
                                        <p:tav tm="100000">
                                          <p:val>
                                            <p:strVal val="ppt_x"/>
                                          </p:val>
                                        </p:tav>
                                      </p:tavLst>
                                    </p:anim>
                                    <p:anim calcmode="lin" valueType="num">
                                      <p:cBhvr additive="base">
                                        <p:cTn id="14" dur="500"/>
                                        <p:tgtEl>
                                          <p:spTgt spid="28"/>
                                        </p:tgtEl>
                                        <p:attrNameLst>
                                          <p:attrName>ppt_y</p:attrName>
                                        </p:attrNameLst>
                                      </p:cBhvr>
                                      <p:tavLst>
                                        <p:tav tm="0">
                                          <p:val>
                                            <p:strVal val="ppt_y"/>
                                          </p:val>
                                        </p:tav>
                                        <p:tav tm="100000">
                                          <p:val>
                                            <p:strVal val="1+ppt_h/2"/>
                                          </p:val>
                                        </p:tav>
                                      </p:tavLst>
                                    </p:anim>
                                    <p:set>
                                      <p:cBhvr>
                                        <p:cTn id="1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3"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51000" y="219624"/>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Sedentary lifestyle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8" name="Action Button: Forward or Next 7">
            <a:hlinkClick r:id="rId4" highlightClick="1"/>
          </p:cNvPr>
          <p:cNvSpPr/>
          <p:nvPr/>
        </p:nvSpPr>
        <p:spPr>
          <a:xfrm>
            <a:off x="6660232" y="5372393"/>
            <a:ext cx="1360891" cy="1063018"/>
          </a:xfrm>
          <a:prstGeom prst="actionButtonForwardNex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latin typeface="Roboto Condensed" panose="02000000000000000000" pitchFamily="2" charset="0"/>
            </a:endParaRPr>
          </a:p>
        </p:txBody>
      </p:sp>
      <p:sp>
        <p:nvSpPr>
          <p:cNvPr id="9" name="Rectangle 8"/>
          <p:cNvSpPr/>
          <p:nvPr/>
        </p:nvSpPr>
        <p:spPr>
          <a:xfrm>
            <a:off x="6033597" y="4465470"/>
            <a:ext cx="2647381" cy="830997"/>
          </a:xfrm>
          <a:prstGeom prst="rect">
            <a:avLst/>
          </a:prstGeom>
        </p:spPr>
        <p:txBody>
          <a:bodyPr wrap="square">
            <a:spAutoFit/>
          </a:bodyPr>
          <a:lstStyle/>
          <a:p>
            <a:pPr algn="ctr"/>
            <a:r>
              <a:rPr lang="en-GB" sz="1200" b="1" dirty="0" smtClean="0">
                <a:solidFill>
                  <a:sysClr val="windowText" lastClr="000000"/>
                </a:solidFill>
                <a:latin typeface="Roboto Condensed" panose="02000000000000000000" pitchFamily="2" charset="0"/>
                <a:ea typeface="Roboto Condensed" panose="02000000000000000000" pitchFamily="2" charset="0"/>
                <a:cs typeface="Times New Roman" panose="02020603050405020304" pitchFamily="18" charset="0"/>
              </a:rPr>
              <a:t>Watch this video which looks at the hidden health risks of prolonged sitting, before moving on to look at the different consequences in more detail:</a:t>
            </a:r>
            <a:endParaRPr lang="en-GB" sz="1200" b="1" dirty="0" smtClean="0">
              <a:solidFill>
                <a:srgbClr val="FF0000"/>
              </a:solidFill>
              <a:latin typeface="Roboto Condensed" panose="02000000000000000000" pitchFamily="2" charset="0"/>
              <a:ea typeface="Roboto Condensed" panose="02000000000000000000" pitchFamily="2" charset="0"/>
              <a:cs typeface="Times New Roman" panose="02020603050405020304" pitchFamily="18" charset="0"/>
            </a:endParaRPr>
          </a:p>
        </p:txBody>
      </p:sp>
      <p:pic>
        <p:nvPicPr>
          <p:cNvPr id="1026" name="Picture 2" descr="Old Doctor Clipar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620" y="2027933"/>
            <a:ext cx="1581719" cy="29934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40198"/>
          <a:stretch/>
        </p:blipFill>
        <p:spPr>
          <a:xfrm>
            <a:off x="6156176" y="397303"/>
            <a:ext cx="2987824" cy="4110220"/>
          </a:xfrm>
          <a:prstGeom prst="rect">
            <a:avLst/>
          </a:prstGeom>
        </p:spPr>
      </p:pic>
      <p:sp>
        <p:nvSpPr>
          <p:cNvPr id="10" name="TextBox 9"/>
          <p:cNvSpPr txBox="1"/>
          <p:nvPr/>
        </p:nvSpPr>
        <p:spPr>
          <a:xfrm flipH="1">
            <a:off x="2973560" y="1619197"/>
            <a:ext cx="2903044" cy="908864"/>
          </a:xfrm>
          <a:prstGeom prst="wedgeEllipseCallout">
            <a:avLst>
              <a:gd name="adj1" fmla="val -95575"/>
              <a:gd name="adj2" fmla="val 53795"/>
            </a:avLst>
          </a:prstGeom>
          <a:solidFill>
            <a:schemeClr val="accent6">
              <a:lumMod val="20000"/>
              <a:lumOff val="80000"/>
            </a:schemeClr>
          </a:solidFill>
          <a:ln>
            <a:solidFill>
              <a:schemeClr val="tx1"/>
            </a:solidFill>
          </a:ln>
        </p:spPr>
        <p:txBody>
          <a:bodyPr wrap="square" rtlCol="0">
            <a:spAutoFit/>
          </a:bodyPr>
          <a:lstStyle/>
          <a:p>
            <a:pPr algn="ctr"/>
            <a:r>
              <a:rPr lang="en-GB" i="1" dirty="0" smtClean="0">
                <a:solidFill>
                  <a:prstClr val="black"/>
                </a:solidFill>
                <a:latin typeface="Roboto Condensed" panose="02000000000000000000" pitchFamily="2" charset="0"/>
              </a:rPr>
              <a:t>‘What is a sedentary lifestyle?’</a:t>
            </a:r>
            <a:endParaRPr lang="en-GB" i="1" dirty="0">
              <a:solidFill>
                <a:prstClr val="black"/>
              </a:solidFill>
              <a:latin typeface="Roboto Condensed" panose="02000000000000000000" pitchFamily="2" charset="0"/>
            </a:endParaRPr>
          </a:p>
        </p:txBody>
      </p:sp>
      <p:sp>
        <p:nvSpPr>
          <p:cNvPr id="12" name="TextBox 11"/>
          <p:cNvSpPr txBox="1"/>
          <p:nvPr/>
        </p:nvSpPr>
        <p:spPr>
          <a:xfrm>
            <a:off x="2113400" y="2705096"/>
            <a:ext cx="3744416" cy="1687890"/>
          </a:xfrm>
          <a:prstGeom prst="wedgeEllipseCallout">
            <a:avLst>
              <a:gd name="adj1" fmla="val -70929"/>
              <a:gd name="adj2" fmla="val -44271"/>
            </a:avLst>
          </a:prstGeom>
          <a:solidFill>
            <a:schemeClr val="accent1">
              <a:lumMod val="20000"/>
              <a:lumOff val="80000"/>
            </a:schemeClr>
          </a:solidFill>
          <a:ln>
            <a:solidFill>
              <a:schemeClr val="tx1"/>
            </a:solidFill>
          </a:ln>
        </p:spPr>
        <p:txBody>
          <a:bodyPr wrap="square" rtlCol="0">
            <a:spAutoFit/>
          </a:bodyPr>
          <a:lstStyle/>
          <a:p>
            <a:pPr algn="ctr"/>
            <a:r>
              <a:rPr lang="en-GB" b="1" i="1" dirty="0" smtClean="0">
                <a:solidFill>
                  <a:prstClr val="black"/>
                </a:solidFill>
                <a:latin typeface="Roboto Condensed" panose="02000000000000000000" pitchFamily="2" charset="0"/>
              </a:rPr>
              <a:t>‘A sedentary lifestyle is one that consists of little or no exercise and prolonged sitting or lying down.’ </a:t>
            </a:r>
            <a:endParaRPr lang="en-GB" b="1" i="1" dirty="0">
              <a:solidFill>
                <a:prstClr val="black"/>
              </a:solidFill>
              <a:latin typeface="Roboto Condensed" panose="02000000000000000000" pitchFamily="2" charset="0"/>
            </a:endParaRPr>
          </a:p>
        </p:txBody>
      </p:sp>
      <p:sp>
        <p:nvSpPr>
          <p:cNvPr id="14" name="TextBox 13"/>
          <p:cNvSpPr txBox="1"/>
          <p:nvPr/>
        </p:nvSpPr>
        <p:spPr>
          <a:xfrm>
            <a:off x="204870" y="1050800"/>
            <a:ext cx="7992888"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Lifestyle is the way in which an individual lives their life.</a:t>
            </a:r>
          </a:p>
        </p:txBody>
      </p:sp>
      <p:sp>
        <p:nvSpPr>
          <p:cNvPr id="15" name="TextBox 14"/>
          <p:cNvSpPr txBox="1"/>
          <p:nvPr/>
        </p:nvSpPr>
        <p:spPr>
          <a:xfrm>
            <a:off x="1990821" y="4697891"/>
            <a:ext cx="3744416" cy="1687890"/>
          </a:xfrm>
          <a:prstGeom prst="wedgeEllipseCallout">
            <a:avLst>
              <a:gd name="adj1" fmla="val -65441"/>
              <a:gd name="adj2" fmla="val -99054"/>
            </a:avLst>
          </a:prstGeom>
          <a:solidFill>
            <a:schemeClr val="accent1">
              <a:lumMod val="20000"/>
              <a:lumOff val="80000"/>
            </a:schemeClr>
          </a:solidFill>
          <a:ln>
            <a:solidFill>
              <a:schemeClr val="tx1"/>
            </a:solidFill>
          </a:ln>
        </p:spPr>
        <p:txBody>
          <a:bodyPr wrap="square" rtlCol="0">
            <a:spAutoFit/>
          </a:bodyPr>
          <a:lstStyle/>
          <a:p>
            <a:pPr algn="ctr"/>
            <a:r>
              <a:rPr lang="en-GB" b="1" i="1" dirty="0" smtClean="0">
                <a:latin typeface="Roboto Condensed" panose="02000000000000000000" pitchFamily="2" charset="0"/>
              </a:rPr>
              <a:t>‘Driving to work, sitting at a desk all day and watching TV all contribute to a sedentary lifestyle’</a:t>
            </a:r>
            <a:endParaRPr lang="en-GB" b="1" i="1" dirty="0">
              <a:latin typeface="Roboto Condensed" panose="02000000000000000000" pitchFamily="2" charset="0"/>
            </a:endParaRPr>
          </a:p>
        </p:txBody>
      </p:sp>
      <p:grpSp>
        <p:nvGrpSpPr>
          <p:cNvPr id="16" name="Group 3"/>
          <p:cNvGrpSpPr>
            <a:grpSpLocks/>
          </p:cNvGrpSpPr>
          <p:nvPr/>
        </p:nvGrpSpPr>
        <p:grpSpPr bwMode="auto">
          <a:xfrm>
            <a:off x="603250" y="-27384"/>
            <a:ext cx="8540750" cy="6940550"/>
            <a:chOff x="583271" y="42867"/>
            <a:chExt cx="9232725" cy="7502525"/>
          </a:xfrm>
        </p:grpSpPr>
        <p:sp>
          <p:nvSpPr>
            <p:cNvPr id="17" name="Rectangle 1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46712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1+#ppt_w/2"/>
                                          </p:val>
                                        </p:tav>
                                        <p:tav tm="100000">
                                          <p:val>
                                            <p:strVal val="#ppt_x"/>
                                          </p:val>
                                        </p:tav>
                                      </p:tavLst>
                                    </p:anim>
                                    <p:anim calcmode="lin" valueType="num">
                                      <p:cBhvr additive="base">
                                        <p:cTn id="18" dur="500" fill="hold"/>
                                        <p:tgtEl>
                                          <p:spTgt spid="102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76545" y="5201689"/>
            <a:ext cx="6907821" cy="12965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3</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79512" y="286794"/>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Overweight and obesity</a:t>
            </a:r>
            <a:endParaRPr lang="en-GB" sz="48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8" name="TextBox 7"/>
          <p:cNvSpPr txBox="1"/>
          <p:nvPr/>
        </p:nvSpPr>
        <p:spPr>
          <a:xfrm>
            <a:off x="178877" y="1070241"/>
            <a:ext cx="7992888" cy="646331"/>
          </a:xfrm>
          <a:prstGeom prst="rect">
            <a:avLst/>
          </a:prstGeom>
          <a:noFill/>
        </p:spPr>
        <p:txBody>
          <a:bodyPr wrap="square" rtlCol="0">
            <a:spAutoFit/>
          </a:bodyPr>
          <a:lstStyle/>
          <a:p>
            <a:r>
              <a:rPr lang="en-GB" dirty="0" smtClean="0">
                <a:latin typeface="Roboto Condensed" panose="02000000000000000000" pitchFamily="2" charset="0"/>
              </a:rPr>
              <a:t>One of the main consequences of a sedentary lifestyle is an increase in body weight, predominantly through fat mass.</a:t>
            </a:r>
          </a:p>
        </p:txBody>
      </p:sp>
      <p:sp>
        <p:nvSpPr>
          <p:cNvPr id="10" name="TextBox 9"/>
          <p:cNvSpPr txBox="1"/>
          <p:nvPr/>
        </p:nvSpPr>
        <p:spPr>
          <a:xfrm>
            <a:off x="218727" y="2790634"/>
            <a:ext cx="1608181" cy="1600438"/>
          </a:xfrm>
          <a:prstGeom prst="rect">
            <a:avLst/>
          </a:prstGeom>
          <a:noFill/>
        </p:spPr>
        <p:txBody>
          <a:bodyPr wrap="square" rtlCol="0">
            <a:spAutoFit/>
          </a:bodyPr>
          <a:lstStyle/>
          <a:p>
            <a:pPr algn="ctr"/>
            <a:r>
              <a:rPr lang="en-GB" sz="1400" dirty="0" smtClean="0">
                <a:solidFill>
                  <a:prstClr val="black"/>
                </a:solidFill>
                <a:latin typeface="Roboto Condensed" panose="02000000000000000000" pitchFamily="2" charset="0"/>
              </a:rPr>
              <a:t>This can be calculated very simply using an individual’s body weight and height.</a:t>
            </a:r>
          </a:p>
          <a:p>
            <a:pPr algn="ctr"/>
            <a:endParaRPr lang="en-GB" sz="1400" dirty="0">
              <a:solidFill>
                <a:prstClr val="black"/>
              </a:solidFill>
              <a:latin typeface="Roboto Condensed" panose="02000000000000000000" pitchFamily="2" charset="0"/>
            </a:endParaRPr>
          </a:p>
          <a:p>
            <a:pPr algn="ctr"/>
            <a:r>
              <a:rPr lang="en-GB" sz="1400" dirty="0" smtClean="0">
                <a:solidFill>
                  <a:prstClr val="black"/>
                </a:solidFill>
                <a:latin typeface="Roboto Condensed" panose="02000000000000000000" pitchFamily="2" charset="0"/>
              </a:rPr>
              <a:t>For example… </a:t>
            </a:r>
          </a:p>
        </p:txBody>
      </p:sp>
      <p:sp>
        <p:nvSpPr>
          <p:cNvPr id="12" name="TextBox 11"/>
          <p:cNvSpPr txBox="1"/>
          <p:nvPr/>
        </p:nvSpPr>
        <p:spPr>
          <a:xfrm>
            <a:off x="161623" y="1693364"/>
            <a:ext cx="8010141" cy="923330"/>
          </a:xfrm>
          <a:prstGeom prst="rect">
            <a:avLst/>
          </a:prstGeom>
          <a:noFill/>
        </p:spPr>
        <p:txBody>
          <a:bodyPr wrap="square" rtlCol="0">
            <a:spAutoFit/>
          </a:bodyPr>
          <a:lstStyle/>
          <a:p>
            <a:r>
              <a:rPr lang="en-GB" dirty="0">
                <a:latin typeface="Roboto Condensed" panose="02000000000000000000" pitchFamily="2" charset="0"/>
              </a:rPr>
              <a:t>Body mass index (BMI) is the universal scale used to classify </a:t>
            </a:r>
            <a:r>
              <a:rPr lang="en-GB" dirty="0" smtClean="0">
                <a:latin typeface="Roboto Condensed" panose="02000000000000000000" pitchFamily="2" charset="0"/>
              </a:rPr>
              <a:t>individuals’ </a:t>
            </a:r>
            <a:r>
              <a:rPr lang="en-GB" dirty="0">
                <a:latin typeface="Roboto Condensed" panose="02000000000000000000" pitchFamily="2" charset="0"/>
              </a:rPr>
              <a:t>body weight. </a:t>
            </a:r>
            <a:endParaRPr lang="en-GB" dirty="0" smtClean="0">
              <a:latin typeface="Roboto Condensed" panose="02000000000000000000" pitchFamily="2" charset="0"/>
            </a:endParaRPr>
          </a:p>
          <a:p>
            <a:pPr marL="285750" indent="-285750">
              <a:buFont typeface="Wingdings" panose="05000000000000000000" pitchFamily="2" charset="2"/>
              <a:buChar char="Ø"/>
            </a:pPr>
            <a:r>
              <a:rPr lang="en-GB" dirty="0" smtClean="0">
                <a:latin typeface="Roboto Condensed" panose="02000000000000000000" pitchFamily="2" charset="0"/>
              </a:rPr>
              <a:t>Overweight is clinically defined as a BMI of 25.0</a:t>
            </a:r>
            <a:r>
              <a:rPr lang="en-GB" dirty="0" smtClean="0">
                <a:latin typeface="Calibri" panose="020F0502020204030204" pitchFamily="34" charset="0"/>
                <a:cs typeface="Calibri" panose="020F0502020204030204" pitchFamily="34" charset="0"/>
              </a:rPr>
              <a:t>–</a:t>
            </a:r>
            <a:r>
              <a:rPr lang="en-GB" dirty="0" smtClean="0">
                <a:latin typeface="Roboto Condensed" panose="02000000000000000000" pitchFamily="2" charset="0"/>
              </a:rPr>
              <a:t>29.9 kg/m</a:t>
            </a:r>
            <a:r>
              <a:rPr lang="en-GB" b="1" baseline="30000" dirty="0">
                <a:latin typeface="Roboto Condensed" panose="02000000000000000000" pitchFamily="2" charset="0"/>
              </a:rPr>
              <a:t>2</a:t>
            </a:r>
            <a:endParaRPr lang="en-GB" dirty="0">
              <a:latin typeface="Roboto Condensed" panose="02000000000000000000" pitchFamily="2" charset="0"/>
            </a:endParaRPr>
          </a:p>
          <a:p>
            <a:pPr marL="285750" indent="-285750">
              <a:buFont typeface="Wingdings" panose="05000000000000000000" pitchFamily="2" charset="2"/>
              <a:buChar char="Ø"/>
            </a:pPr>
            <a:r>
              <a:rPr lang="en-GB" dirty="0" smtClean="0">
                <a:latin typeface="Roboto Condensed" panose="02000000000000000000" pitchFamily="2" charset="0"/>
              </a:rPr>
              <a:t>Obesity </a:t>
            </a:r>
            <a:r>
              <a:rPr lang="en-GB" dirty="0">
                <a:latin typeface="Roboto Condensed" panose="02000000000000000000" pitchFamily="2" charset="0"/>
              </a:rPr>
              <a:t>is clinically defined as a </a:t>
            </a:r>
            <a:r>
              <a:rPr lang="en-GB" b="1" dirty="0">
                <a:latin typeface="Roboto Condensed" panose="02000000000000000000" pitchFamily="2" charset="0"/>
              </a:rPr>
              <a:t>BMI of 30 kg/m</a:t>
            </a:r>
            <a:r>
              <a:rPr lang="en-GB" b="1" baseline="30000" dirty="0">
                <a:latin typeface="Roboto Condensed" panose="02000000000000000000" pitchFamily="2" charset="0"/>
              </a:rPr>
              <a:t>2 </a:t>
            </a:r>
            <a:r>
              <a:rPr lang="en-GB" b="1" dirty="0">
                <a:latin typeface="Roboto Condensed" panose="02000000000000000000" pitchFamily="2" charset="0"/>
              </a:rPr>
              <a:t>and over</a:t>
            </a:r>
            <a:r>
              <a:rPr lang="en-GB" dirty="0">
                <a:latin typeface="Roboto Condensed" panose="02000000000000000000" pitchFamily="2" charset="0"/>
              </a:rPr>
              <a:t>.</a:t>
            </a:r>
            <a:r>
              <a:rPr lang="en-GB" baseline="30000" dirty="0">
                <a:latin typeface="Roboto Condensed" panose="02000000000000000000" pitchFamily="2" charset="0"/>
              </a:rPr>
              <a:t> </a:t>
            </a:r>
          </a:p>
        </p:txBody>
      </p:sp>
      <p:grpSp>
        <p:nvGrpSpPr>
          <p:cNvPr id="5" name="Group 4"/>
          <p:cNvGrpSpPr/>
          <p:nvPr/>
        </p:nvGrpSpPr>
        <p:grpSpPr>
          <a:xfrm>
            <a:off x="2048555" y="2790634"/>
            <a:ext cx="1742482" cy="1539370"/>
            <a:chOff x="3161625" y="2708527"/>
            <a:chExt cx="1742482" cy="1539370"/>
          </a:xfrm>
        </p:grpSpPr>
        <p:pic>
          <p:nvPicPr>
            <p:cNvPr id="2050" name="Picture 2" descr="Scale, Weight, Body, Fitness, Gray Fitne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1625" y="2708527"/>
              <a:ext cx="1742482" cy="153937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752176" y="2793341"/>
              <a:ext cx="561379" cy="312036"/>
            </a:xfrm>
            <a:prstGeom prst="roundRect">
              <a:avLst/>
            </a:prstGeom>
            <a:solidFill>
              <a:schemeClr val="bg1">
                <a:lumMod val="75000"/>
              </a:schemeClr>
            </a:solidFill>
            <a:ln>
              <a:solidFill>
                <a:schemeClr val="bg1">
                  <a:lumMod val="85000"/>
                </a:schemeClr>
              </a:solidFill>
            </a:ln>
          </p:spPr>
          <p:txBody>
            <a:bodyPr wrap="square" lIns="0" tIns="0" rIns="0" bIns="0" rtlCol="0" anchor="ctr" anchorCtr="0">
              <a:noAutofit/>
            </a:bodyPr>
            <a:lstStyle/>
            <a:p>
              <a:pPr algn="ctr"/>
              <a:r>
                <a:rPr lang="en-GB" sz="1400" dirty="0" smtClean="0">
                  <a:latin typeface="Digital-7" panose="02000000000000000000" pitchFamily="2" charset="0"/>
                </a:rPr>
                <a:t>90.0 KG</a:t>
              </a:r>
              <a:endParaRPr lang="en-GB" sz="1400" baseline="30000" dirty="0">
                <a:latin typeface="Digital-7" panose="02000000000000000000" pitchFamily="2" charset="0"/>
              </a:endParaRPr>
            </a:p>
          </p:txBody>
        </p:sp>
      </p:grpSp>
      <p:pic>
        <p:nvPicPr>
          <p:cNvPr id="2052" name="Picture 4" descr="Ruler, Measure, Measurement, Tool, Measuring, Equip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6852" y="2721778"/>
            <a:ext cx="889430" cy="159557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286152" y="2745825"/>
            <a:ext cx="534401" cy="276999"/>
          </a:xfrm>
          <a:prstGeom prst="rect">
            <a:avLst/>
          </a:prstGeom>
          <a:noFill/>
        </p:spPr>
        <p:txBody>
          <a:bodyPr wrap="square" rtlCol="0">
            <a:spAutoFit/>
          </a:bodyPr>
          <a:lstStyle/>
          <a:p>
            <a:pPr algn="ctr"/>
            <a:r>
              <a:rPr lang="en-GB" sz="1200" dirty="0" smtClean="0">
                <a:solidFill>
                  <a:prstClr val="black"/>
                </a:solidFill>
                <a:latin typeface="Roboto Condensed" panose="02000000000000000000" pitchFamily="2" charset="0"/>
              </a:rPr>
              <a:t>1.7 m</a:t>
            </a:r>
            <a:endParaRPr lang="en-GB" sz="1200" baseline="30000" dirty="0">
              <a:solidFill>
                <a:prstClr val="black"/>
              </a:solidFill>
              <a:latin typeface="Roboto Condensed" panose="02000000000000000000" pitchFamily="2" charset="0"/>
            </a:endParaRPr>
          </a:p>
        </p:txBody>
      </p:sp>
      <p:sp>
        <p:nvSpPr>
          <p:cNvPr id="24" name="Rectangle 23"/>
          <p:cNvSpPr/>
          <p:nvPr/>
        </p:nvSpPr>
        <p:spPr>
          <a:xfrm>
            <a:off x="6584520" y="4451807"/>
            <a:ext cx="1971954" cy="338554"/>
          </a:xfrm>
          <a:prstGeom prst="rect">
            <a:avLst/>
          </a:prstGeom>
          <a:noFill/>
        </p:spPr>
        <p:txBody>
          <a:bodyPr wrap="square" rtlCol="0">
            <a:spAutoFit/>
          </a:bodyPr>
          <a:lstStyle/>
          <a:p>
            <a:pPr algn="ctr"/>
            <a:r>
              <a:rPr lang="en-GB" sz="1600" b="1" dirty="0">
                <a:solidFill>
                  <a:prstClr val="black"/>
                </a:solidFill>
                <a:latin typeface="Roboto Condensed" panose="02000000000000000000" pitchFamily="2" charset="0"/>
              </a:rPr>
              <a:t>BMI of 31.1 </a:t>
            </a:r>
            <a:r>
              <a:rPr lang="en-GB" sz="1600" b="1" dirty="0" smtClean="0">
                <a:solidFill>
                  <a:prstClr val="black"/>
                </a:solidFill>
                <a:latin typeface="Roboto Condensed" panose="02000000000000000000" pitchFamily="2" charset="0"/>
              </a:rPr>
              <a:t>kg/m</a:t>
            </a:r>
            <a:r>
              <a:rPr lang="en-GB" sz="1600" b="1" baseline="30000" dirty="0" smtClean="0">
                <a:solidFill>
                  <a:prstClr val="black"/>
                </a:solidFill>
                <a:latin typeface="Roboto Condensed" panose="02000000000000000000" pitchFamily="2" charset="0"/>
              </a:rPr>
              <a:t>2</a:t>
            </a:r>
            <a:endParaRPr lang="en-GB" sz="1600" b="1" baseline="30000" dirty="0">
              <a:solidFill>
                <a:prstClr val="black"/>
              </a:solidFill>
              <a:latin typeface="Roboto Condensed" panose="02000000000000000000" pitchFamily="2" charset="0"/>
            </a:endParaRPr>
          </a:p>
        </p:txBody>
      </p:sp>
      <p:sp>
        <p:nvSpPr>
          <p:cNvPr id="32" name="TextBox 31"/>
          <p:cNvSpPr txBox="1"/>
          <p:nvPr/>
        </p:nvSpPr>
        <p:spPr>
          <a:xfrm>
            <a:off x="4259652" y="4457618"/>
            <a:ext cx="1466754" cy="584775"/>
          </a:xfrm>
          <a:prstGeom prst="rect">
            <a:avLst/>
          </a:prstGeom>
          <a:noFill/>
        </p:spPr>
        <p:txBody>
          <a:bodyPr wrap="square" rtlCol="0">
            <a:spAutoFit/>
          </a:bodyPr>
          <a:lstStyle/>
          <a:p>
            <a:pPr algn="ctr"/>
            <a:r>
              <a:rPr lang="en-GB" sz="1600" b="1" dirty="0" smtClean="0">
                <a:solidFill>
                  <a:prstClr val="black"/>
                </a:solidFill>
                <a:latin typeface="Roboto Condensed" panose="02000000000000000000" pitchFamily="2" charset="0"/>
              </a:rPr>
              <a:t>Height</a:t>
            </a:r>
            <a:r>
              <a:rPr lang="en-GB" sz="1600" b="1" baseline="30000" dirty="0" smtClean="0">
                <a:solidFill>
                  <a:prstClr val="black"/>
                </a:solidFill>
                <a:latin typeface="Roboto Condensed" panose="02000000000000000000" pitchFamily="2" charset="0"/>
              </a:rPr>
              <a:t>2</a:t>
            </a:r>
          </a:p>
          <a:p>
            <a:pPr algn="ctr"/>
            <a:r>
              <a:rPr lang="en-GB" sz="1600" dirty="0" smtClean="0">
                <a:solidFill>
                  <a:prstClr val="black"/>
                </a:solidFill>
                <a:latin typeface="Roboto Condensed" panose="02000000000000000000" pitchFamily="2" charset="0"/>
              </a:rPr>
              <a:t>(1.7 m × 1.7 m)</a:t>
            </a:r>
            <a:endParaRPr lang="en-GB" sz="1600" dirty="0">
              <a:solidFill>
                <a:prstClr val="black"/>
              </a:solidFill>
              <a:latin typeface="Roboto Condensed" panose="02000000000000000000" pitchFamily="2" charset="0"/>
            </a:endParaRPr>
          </a:p>
        </p:txBody>
      </p:sp>
      <p:sp>
        <p:nvSpPr>
          <p:cNvPr id="33" name="TextBox 32"/>
          <p:cNvSpPr txBox="1"/>
          <p:nvPr/>
        </p:nvSpPr>
        <p:spPr>
          <a:xfrm>
            <a:off x="2425430" y="4496007"/>
            <a:ext cx="828882" cy="338554"/>
          </a:xfrm>
          <a:prstGeom prst="rect">
            <a:avLst/>
          </a:prstGeom>
          <a:noFill/>
        </p:spPr>
        <p:txBody>
          <a:bodyPr wrap="square" rtlCol="0">
            <a:spAutoFit/>
          </a:bodyPr>
          <a:lstStyle/>
          <a:p>
            <a:pPr algn="ctr"/>
            <a:r>
              <a:rPr lang="en-GB" sz="1600" b="1" dirty="0" smtClean="0">
                <a:solidFill>
                  <a:prstClr val="black"/>
                </a:solidFill>
                <a:latin typeface="Roboto Condensed" panose="02000000000000000000" pitchFamily="2" charset="0"/>
              </a:rPr>
              <a:t>Weight</a:t>
            </a:r>
            <a:endParaRPr lang="en-GB" sz="1600" b="1" baseline="30000" dirty="0">
              <a:solidFill>
                <a:prstClr val="black"/>
              </a:solidFill>
              <a:latin typeface="Roboto Condensed" panose="02000000000000000000" pitchFamily="2" charset="0"/>
            </a:endParaRPr>
          </a:p>
        </p:txBody>
      </p:sp>
      <p:sp>
        <p:nvSpPr>
          <p:cNvPr id="34" name="TextBox 33"/>
          <p:cNvSpPr txBox="1"/>
          <p:nvPr/>
        </p:nvSpPr>
        <p:spPr>
          <a:xfrm>
            <a:off x="3270528" y="4393922"/>
            <a:ext cx="772810" cy="461665"/>
          </a:xfrm>
          <a:prstGeom prst="rect">
            <a:avLst/>
          </a:prstGeom>
          <a:noFill/>
        </p:spPr>
        <p:txBody>
          <a:bodyPr wrap="square" rtlCol="0">
            <a:spAutoFit/>
          </a:bodyPr>
          <a:lstStyle/>
          <a:p>
            <a:pPr algn="ctr"/>
            <a:r>
              <a:rPr lang="en-GB" sz="1600" b="1" dirty="0" smtClean="0">
                <a:solidFill>
                  <a:prstClr val="black"/>
                </a:solidFill>
                <a:latin typeface="Roboto Condensed" panose="02000000000000000000" pitchFamily="2" charset="0"/>
                <a:sym typeface="Symbol" panose="05050102010706020507" pitchFamily="18" charset="2"/>
              </a:rPr>
              <a:t></a:t>
            </a:r>
            <a:r>
              <a:rPr lang="en-GB" sz="2400" b="1" dirty="0" smtClean="0">
                <a:solidFill>
                  <a:prstClr val="black"/>
                </a:solidFill>
                <a:latin typeface="Roboto Condensed" panose="02000000000000000000" pitchFamily="2" charset="0"/>
                <a:sym typeface="Symbol" panose="05050102010706020507" pitchFamily="18" charset="2"/>
              </a:rPr>
              <a:t></a:t>
            </a:r>
            <a:endParaRPr lang="en-GB" sz="2400" b="1" baseline="30000" dirty="0">
              <a:solidFill>
                <a:prstClr val="black"/>
              </a:solidFill>
              <a:latin typeface="Roboto Condensed" panose="02000000000000000000" pitchFamily="2" charset="0"/>
            </a:endParaRPr>
          </a:p>
        </p:txBody>
      </p:sp>
      <p:sp>
        <p:nvSpPr>
          <p:cNvPr id="36" name="TextBox 35"/>
          <p:cNvSpPr txBox="1"/>
          <p:nvPr/>
        </p:nvSpPr>
        <p:spPr>
          <a:xfrm>
            <a:off x="5769058" y="4393922"/>
            <a:ext cx="772810" cy="461665"/>
          </a:xfrm>
          <a:prstGeom prst="rect">
            <a:avLst/>
          </a:prstGeom>
          <a:noFill/>
        </p:spPr>
        <p:txBody>
          <a:bodyPr wrap="square" rtlCol="0">
            <a:spAutoFit/>
          </a:bodyPr>
          <a:lstStyle/>
          <a:p>
            <a:pPr algn="ctr"/>
            <a:r>
              <a:rPr lang="en-GB" sz="1600" b="1" dirty="0" smtClean="0">
                <a:solidFill>
                  <a:prstClr val="black"/>
                </a:solidFill>
                <a:latin typeface="Roboto Condensed" panose="02000000000000000000" pitchFamily="2" charset="0"/>
                <a:sym typeface="Symbol" panose="05050102010706020507" pitchFamily="18" charset="2"/>
              </a:rPr>
              <a:t></a:t>
            </a:r>
            <a:r>
              <a:rPr lang="en-GB" sz="2400" b="1" dirty="0" smtClean="0">
                <a:solidFill>
                  <a:prstClr val="black"/>
                </a:solidFill>
                <a:latin typeface="Roboto Condensed" panose="02000000000000000000" pitchFamily="2" charset="0"/>
                <a:sym typeface="Symbol" panose="05050102010706020507" pitchFamily="18" charset="2"/>
              </a:rPr>
              <a:t>=</a:t>
            </a:r>
            <a:endParaRPr lang="en-GB" sz="2400" b="1" baseline="30000" dirty="0">
              <a:solidFill>
                <a:prstClr val="black"/>
              </a:solidFill>
              <a:latin typeface="Roboto Condensed" panose="02000000000000000000" pitchFamily="2" charset="0"/>
            </a:endParaRPr>
          </a:p>
        </p:txBody>
      </p:sp>
      <p:sp>
        <p:nvSpPr>
          <p:cNvPr id="37" name="Rectangle 36"/>
          <p:cNvSpPr/>
          <p:nvPr/>
        </p:nvSpPr>
        <p:spPr>
          <a:xfrm>
            <a:off x="6725575" y="3401468"/>
            <a:ext cx="1723562" cy="584775"/>
          </a:xfrm>
          <a:prstGeom prst="rect">
            <a:avLst/>
          </a:prstGeom>
          <a:noFill/>
        </p:spPr>
        <p:txBody>
          <a:bodyPr wrap="square" rtlCol="0">
            <a:spAutoFit/>
          </a:bodyPr>
          <a:lstStyle/>
          <a:p>
            <a:pPr algn="ctr"/>
            <a:r>
              <a:rPr lang="en-GB" sz="1600" i="1" dirty="0" smtClean="0">
                <a:solidFill>
                  <a:prstClr val="black"/>
                </a:solidFill>
                <a:latin typeface="Roboto Condensed" panose="02000000000000000000" pitchFamily="2" charset="0"/>
              </a:rPr>
              <a:t>This is classified as obese!</a:t>
            </a:r>
            <a:endParaRPr lang="en-GB" sz="1600" i="1" dirty="0">
              <a:solidFill>
                <a:prstClr val="black"/>
              </a:solidFill>
              <a:latin typeface="Roboto Condensed" panose="02000000000000000000" pitchFamily="2" charset="0"/>
            </a:endParaRPr>
          </a:p>
        </p:txBody>
      </p:sp>
      <p:sp>
        <p:nvSpPr>
          <p:cNvPr id="25" name="Down Arrow 24"/>
          <p:cNvSpPr/>
          <p:nvPr/>
        </p:nvSpPr>
        <p:spPr>
          <a:xfrm>
            <a:off x="7452320" y="3991659"/>
            <a:ext cx="270013" cy="341514"/>
          </a:xfrm>
          <a:prstGeom prst="downArrow">
            <a:avLst/>
          </a:prstGeom>
          <a:solidFill>
            <a:srgbClr val="F3E795"/>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26" name="Action Button: Information 25">
            <a:hlinkClick r:id="rId6" highlightClick="1"/>
          </p:cNvPr>
          <p:cNvSpPr/>
          <p:nvPr/>
        </p:nvSpPr>
        <p:spPr>
          <a:xfrm>
            <a:off x="7653898" y="2165423"/>
            <a:ext cx="836467" cy="766425"/>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p:cNvSpPr txBox="1"/>
          <p:nvPr/>
        </p:nvSpPr>
        <p:spPr>
          <a:xfrm>
            <a:off x="6571903" y="2252389"/>
            <a:ext cx="1185181" cy="646331"/>
          </a:xfrm>
          <a:prstGeom prst="rect">
            <a:avLst/>
          </a:prstGeom>
          <a:noFill/>
        </p:spPr>
        <p:txBody>
          <a:bodyPr wrap="square" rtlCol="0">
            <a:spAutoFit/>
          </a:bodyPr>
          <a:lstStyle/>
          <a:p>
            <a:pPr algn="ctr"/>
            <a:r>
              <a:rPr lang="en-GB" sz="1200" b="1" dirty="0" smtClean="0">
                <a:solidFill>
                  <a:prstClr val="black"/>
                </a:solidFill>
                <a:latin typeface="Roboto Condensed" panose="02000000000000000000" pitchFamily="2" charset="0"/>
              </a:rPr>
              <a:t>You can also use a BMI calculator</a:t>
            </a:r>
          </a:p>
        </p:txBody>
      </p:sp>
      <p:sp>
        <p:nvSpPr>
          <p:cNvPr id="39" name="Action Button: Forward or Next 38">
            <a:hlinkClick r:id="rId7" highlightClick="1"/>
          </p:cNvPr>
          <p:cNvSpPr/>
          <p:nvPr/>
        </p:nvSpPr>
        <p:spPr>
          <a:xfrm>
            <a:off x="6447169" y="5652686"/>
            <a:ext cx="836467" cy="766425"/>
          </a:xfrm>
          <a:prstGeom prst="actionButtonForwardNex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p:cNvSpPr txBox="1"/>
          <p:nvPr/>
        </p:nvSpPr>
        <p:spPr>
          <a:xfrm>
            <a:off x="5846440" y="5228132"/>
            <a:ext cx="2037927" cy="461665"/>
          </a:xfrm>
          <a:prstGeom prst="rect">
            <a:avLst/>
          </a:prstGeom>
          <a:noFill/>
        </p:spPr>
        <p:txBody>
          <a:bodyPr wrap="square" rtlCol="0">
            <a:spAutoFit/>
          </a:bodyPr>
          <a:lstStyle/>
          <a:p>
            <a:pPr algn="ctr"/>
            <a:r>
              <a:rPr lang="en-GB" sz="1200" b="1" dirty="0" smtClean="0">
                <a:latin typeface="Roboto Condensed" panose="02000000000000000000" pitchFamily="2" charset="0"/>
              </a:rPr>
              <a:t>Watch this video for more info about the issues with BMI</a:t>
            </a:r>
            <a:r>
              <a:rPr lang="en-GB" sz="1200" b="1" dirty="0">
                <a:latin typeface="Roboto Condensed" panose="02000000000000000000" pitchFamily="2" charset="0"/>
              </a:rPr>
              <a:t>:</a:t>
            </a:r>
            <a:endParaRPr lang="en-GB" sz="1200" b="1" dirty="0" smtClean="0">
              <a:latin typeface="Roboto Condensed" panose="02000000000000000000" pitchFamily="2" charset="0"/>
            </a:endParaRPr>
          </a:p>
        </p:txBody>
      </p:sp>
      <p:sp>
        <p:nvSpPr>
          <p:cNvPr id="41" name="TextBox 40"/>
          <p:cNvSpPr txBox="1"/>
          <p:nvPr/>
        </p:nvSpPr>
        <p:spPr>
          <a:xfrm>
            <a:off x="1052313" y="5362724"/>
            <a:ext cx="4836370" cy="954107"/>
          </a:xfrm>
          <a:prstGeom prst="rect">
            <a:avLst/>
          </a:prstGeom>
          <a:noFill/>
        </p:spPr>
        <p:txBody>
          <a:bodyPr wrap="square" rtlCol="0">
            <a:spAutoFit/>
          </a:bodyPr>
          <a:lstStyle/>
          <a:p>
            <a:r>
              <a:rPr lang="en-GB" sz="1400" b="1" dirty="0" smtClean="0">
                <a:latin typeface="Roboto Condensed" panose="02000000000000000000" pitchFamily="2" charset="0"/>
              </a:rPr>
              <a:t>Overfat</a:t>
            </a:r>
            <a:r>
              <a:rPr lang="en-GB" sz="1400" dirty="0" smtClean="0">
                <a:latin typeface="Roboto Condensed" panose="02000000000000000000" pitchFamily="2" charset="0"/>
              </a:rPr>
              <a:t> is a term that is becoming increasingly used to describe a high body weight with high fat mass, as someone with a high body weight through muscle mass can be classed overweight but not necessarily at risk of long-term health complications.</a:t>
            </a:r>
            <a:endParaRPr lang="en-GB" sz="1400" baseline="30000" dirty="0">
              <a:latin typeface="Roboto Condensed" panose="02000000000000000000" pitchFamily="2" charset="0"/>
            </a:endParaRPr>
          </a:p>
        </p:txBody>
      </p:sp>
      <p:grpSp>
        <p:nvGrpSpPr>
          <p:cNvPr id="29" name="Group 3"/>
          <p:cNvGrpSpPr>
            <a:grpSpLocks/>
          </p:cNvGrpSpPr>
          <p:nvPr/>
        </p:nvGrpSpPr>
        <p:grpSpPr bwMode="auto">
          <a:xfrm>
            <a:off x="603250" y="-27384"/>
            <a:ext cx="8540750" cy="6940550"/>
            <a:chOff x="583271" y="42867"/>
            <a:chExt cx="9232725" cy="7502525"/>
          </a:xfrm>
        </p:grpSpPr>
        <p:sp>
          <p:nvSpPr>
            <p:cNvPr id="31" name="Rectangle 3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2"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4" name="Picture 14"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5"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6"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5677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5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up)">
                                      <p:cBhvr>
                                        <p:cTn id="47" dur="500"/>
                                        <p:tgtEl>
                                          <p:spTgt spid="37"/>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1+#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1+#ppt_w/2"/>
                                          </p:val>
                                        </p:tav>
                                        <p:tav tm="100000">
                                          <p:val>
                                            <p:strVal val="#ppt_x"/>
                                          </p:val>
                                        </p:tav>
                                      </p:tavLst>
                                    </p:anim>
                                    <p:anim calcmode="lin" valueType="num">
                                      <p:cBhvr additive="base">
                                        <p:cTn id="6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additive="base">
                                        <p:cTn id="71" dur="500" fill="hold"/>
                                        <p:tgtEl>
                                          <p:spTgt spid="39"/>
                                        </p:tgtEl>
                                        <p:attrNameLst>
                                          <p:attrName>ppt_x</p:attrName>
                                        </p:attrNameLst>
                                      </p:cBhvr>
                                      <p:tavLst>
                                        <p:tav tm="0">
                                          <p:val>
                                            <p:strVal val="1+#ppt_w/2"/>
                                          </p:val>
                                        </p:tav>
                                        <p:tav tm="100000">
                                          <p:val>
                                            <p:strVal val="#ppt_x"/>
                                          </p:val>
                                        </p:tav>
                                      </p:tavLst>
                                    </p:anim>
                                    <p:anim calcmode="lin" valueType="num">
                                      <p:cBhvr additive="base">
                                        <p:cTn id="72" dur="500" fill="hold"/>
                                        <p:tgtEl>
                                          <p:spTgt spid="39"/>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1+#ppt_w/2"/>
                                          </p:val>
                                        </p:tav>
                                        <p:tav tm="100000">
                                          <p:val>
                                            <p:strVal val="#ppt_x"/>
                                          </p:val>
                                        </p:tav>
                                      </p:tavLst>
                                    </p:anim>
                                    <p:anim calcmode="lin" valueType="num">
                                      <p:cBhvr additive="base">
                                        <p:cTn id="76"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30" grpId="0"/>
      <p:bldP spid="24" grpId="0" animBg="1"/>
      <p:bldP spid="32" grpId="0"/>
      <p:bldP spid="33" grpId="0"/>
      <p:bldP spid="34" grpId="0"/>
      <p:bldP spid="36" grpId="0"/>
      <p:bldP spid="37" grpId="0"/>
      <p:bldP spid="25" grpId="0" animBg="1"/>
      <p:bldP spid="26" grpId="0" animBg="1"/>
      <p:bldP spid="38" grpId="0"/>
      <p:bldP spid="39" grpId="0" animBg="1"/>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4</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79512" y="405328"/>
            <a:ext cx="8892988" cy="65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Consequences of a sedentary lifestyle</a:t>
            </a:r>
          </a:p>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on </a:t>
            </a:r>
            <a:r>
              <a:rPr lang="en-GB" b="1" dirty="0" smtClean="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long-term health</a:t>
            </a:r>
            <a:endPar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8" name="TextBox 7"/>
          <p:cNvSpPr txBox="1"/>
          <p:nvPr/>
        </p:nvSpPr>
        <p:spPr>
          <a:xfrm>
            <a:off x="203781" y="1588863"/>
            <a:ext cx="7638768" cy="646331"/>
          </a:xfrm>
          <a:prstGeom prst="rect">
            <a:avLst/>
          </a:prstGeom>
          <a:noFill/>
        </p:spPr>
        <p:txBody>
          <a:bodyPr wrap="square" rtlCol="0">
            <a:spAutoFit/>
          </a:bodyPr>
          <a:lstStyle/>
          <a:p>
            <a:r>
              <a:rPr lang="en-GB" dirty="0" smtClean="0">
                <a:latin typeface="Roboto Condensed" panose="02000000000000000000" pitchFamily="2" charset="0"/>
              </a:rPr>
              <a:t>Obesity is associated with a range of other long-term health consequences that are brought on by leading a sedentary lifestyle…</a:t>
            </a:r>
          </a:p>
        </p:txBody>
      </p:sp>
      <p:sp>
        <p:nvSpPr>
          <p:cNvPr id="21" name="TextBox 20"/>
          <p:cNvSpPr txBox="1"/>
          <p:nvPr/>
        </p:nvSpPr>
        <p:spPr>
          <a:xfrm>
            <a:off x="467545" y="4397019"/>
            <a:ext cx="2191775" cy="1723549"/>
          </a:xfrm>
          <a:prstGeom prst="rect">
            <a:avLst/>
          </a:prstGeom>
          <a:solidFill>
            <a:schemeClr val="accent2">
              <a:lumMod val="20000"/>
              <a:lumOff val="80000"/>
            </a:schemeClr>
          </a:solidFill>
        </p:spPr>
        <p:txBody>
          <a:bodyPr wrap="square" rtlCol="0" anchor="ctr">
            <a:spAutoFit/>
          </a:bodyPr>
          <a:lstStyle/>
          <a:p>
            <a:pPr algn="ctr"/>
            <a:r>
              <a:rPr lang="en-GB" b="1" dirty="0" smtClean="0">
                <a:latin typeface="Roboto Condensed" panose="02000000000000000000" pitchFamily="2" charset="0"/>
              </a:rPr>
              <a:t>CORONARY HEART DISEASE </a:t>
            </a:r>
          </a:p>
          <a:p>
            <a:pPr algn="ctr"/>
            <a:r>
              <a:rPr lang="en-GB" sz="1400" dirty="0" smtClean="0">
                <a:latin typeface="Roboto Condensed" panose="02000000000000000000" pitchFamily="2" charset="0"/>
              </a:rPr>
              <a:t>Blood </a:t>
            </a:r>
            <a:r>
              <a:rPr lang="en-GB" sz="1400" dirty="0">
                <a:latin typeface="Roboto Condensed" panose="02000000000000000000" pitchFamily="2" charset="0"/>
              </a:rPr>
              <a:t>flow through the coronary arteries supplying the heart becomes blocked by fatty deposits, starving the heart of </a:t>
            </a:r>
            <a:r>
              <a:rPr lang="en-GB" sz="1400" dirty="0" smtClean="0">
                <a:latin typeface="Roboto Condensed" panose="02000000000000000000" pitchFamily="2" charset="0"/>
              </a:rPr>
              <a:t>oxygen.</a:t>
            </a:r>
            <a:endParaRPr lang="en-GB" sz="1400" dirty="0">
              <a:latin typeface="Roboto Condensed" panose="02000000000000000000" pitchFamily="2" charset="0"/>
            </a:endParaRPr>
          </a:p>
        </p:txBody>
      </p:sp>
      <p:sp>
        <p:nvSpPr>
          <p:cNvPr id="23" name="TextBox 22"/>
          <p:cNvSpPr txBox="1"/>
          <p:nvPr/>
        </p:nvSpPr>
        <p:spPr>
          <a:xfrm>
            <a:off x="3203848" y="4674903"/>
            <a:ext cx="2592288" cy="1231106"/>
          </a:xfrm>
          <a:prstGeom prst="rect">
            <a:avLst/>
          </a:prstGeom>
          <a:solidFill>
            <a:schemeClr val="accent2">
              <a:lumMod val="20000"/>
              <a:lumOff val="80000"/>
            </a:schemeClr>
          </a:solidFill>
        </p:spPr>
        <p:txBody>
          <a:bodyPr wrap="square" rtlCol="0" anchor="ctr">
            <a:spAutoFit/>
          </a:bodyPr>
          <a:lstStyle/>
          <a:p>
            <a:pPr algn="ctr"/>
            <a:r>
              <a:rPr lang="en-GB" b="1" dirty="0" smtClean="0">
                <a:latin typeface="Roboto Condensed" panose="02000000000000000000" pitchFamily="2" charset="0"/>
              </a:rPr>
              <a:t>TYPE 2 DIABETES</a:t>
            </a:r>
          </a:p>
          <a:p>
            <a:pPr algn="ctr"/>
            <a:r>
              <a:rPr lang="en-GB" sz="1400" dirty="0" smtClean="0">
                <a:latin typeface="Roboto Condensed" panose="02000000000000000000" pitchFamily="2" charset="0"/>
              </a:rPr>
              <a:t>Lack of exercise reduces </a:t>
            </a:r>
            <a:r>
              <a:rPr lang="en-GB" sz="1400" dirty="0">
                <a:latin typeface="Roboto Condensed" panose="02000000000000000000" pitchFamily="2" charset="0"/>
              </a:rPr>
              <a:t>the sensitivity of </a:t>
            </a:r>
            <a:r>
              <a:rPr lang="en-GB" sz="1400" dirty="0" smtClean="0">
                <a:latin typeface="Roboto Condensed" panose="02000000000000000000" pitchFamily="2" charset="0"/>
              </a:rPr>
              <a:t>the body’s cells </a:t>
            </a:r>
            <a:r>
              <a:rPr lang="en-GB" sz="1400" dirty="0">
                <a:latin typeface="Roboto Condensed" panose="02000000000000000000" pitchFamily="2" charset="0"/>
              </a:rPr>
              <a:t>to </a:t>
            </a:r>
            <a:r>
              <a:rPr lang="en-GB" sz="1400" dirty="0" smtClean="0">
                <a:latin typeface="Roboto Condensed" panose="02000000000000000000" pitchFamily="2" charset="0"/>
              </a:rPr>
              <a:t>insulin. Insulin is needed to clear glucose from the blood.</a:t>
            </a:r>
            <a:endParaRPr lang="en-GB" sz="1400" dirty="0">
              <a:latin typeface="Roboto Condensed" panose="02000000000000000000" pitchFamily="2" charset="0"/>
            </a:endParaRPr>
          </a:p>
        </p:txBody>
      </p:sp>
      <p:sp>
        <p:nvSpPr>
          <p:cNvPr id="24" name="TextBox 23"/>
          <p:cNvSpPr txBox="1"/>
          <p:nvPr/>
        </p:nvSpPr>
        <p:spPr>
          <a:xfrm>
            <a:off x="6228184" y="4805803"/>
            <a:ext cx="2240031" cy="1446550"/>
          </a:xfrm>
          <a:prstGeom prst="rect">
            <a:avLst/>
          </a:prstGeom>
          <a:solidFill>
            <a:schemeClr val="accent2">
              <a:lumMod val="20000"/>
              <a:lumOff val="80000"/>
            </a:schemeClr>
          </a:solidFill>
        </p:spPr>
        <p:txBody>
          <a:bodyPr wrap="square" rtlCol="0" anchor="ctr">
            <a:spAutoFit/>
          </a:bodyPr>
          <a:lstStyle/>
          <a:p>
            <a:pPr algn="ctr"/>
            <a:r>
              <a:rPr lang="en-GB" b="1" dirty="0" smtClean="0">
                <a:latin typeface="Roboto Condensed" panose="02000000000000000000" pitchFamily="2" charset="0"/>
              </a:rPr>
              <a:t>BLOOD PRESSURE</a:t>
            </a:r>
          </a:p>
          <a:p>
            <a:pPr algn="ctr"/>
            <a:r>
              <a:rPr lang="en-GB" sz="1400" dirty="0">
                <a:latin typeface="Roboto Condensed" panose="02000000000000000000" pitchFamily="2" charset="0"/>
              </a:rPr>
              <a:t>An accumulation of fatty deposits restricts blood flow and increases the pressure on the artery </a:t>
            </a:r>
            <a:r>
              <a:rPr lang="en-GB" sz="1400" dirty="0" smtClean="0">
                <a:latin typeface="Roboto Condensed" panose="02000000000000000000" pitchFamily="2" charset="0"/>
              </a:rPr>
              <a:t>walls, increasing their risk of bursting.</a:t>
            </a:r>
            <a:endParaRPr lang="en-GB" sz="1400" dirty="0">
              <a:latin typeface="Roboto Condensed" panose="02000000000000000000" pitchFamily="2" charset="0"/>
            </a:endParaRPr>
          </a:p>
        </p:txBody>
      </p:sp>
      <p:pic>
        <p:nvPicPr>
          <p:cNvPr id="5" name="Picture 4"/>
          <p:cNvPicPr>
            <a:picLocks noChangeAspect="1"/>
          </p:cNvPicPr>
          <p:nvPr/>
        </p:nvPicPr>
        <p:blipFill>
          <a:blip r:embed="rId4"/>
          <a:stretch>
            <a:fillRect/>
          </a:stretch>
        </p:blipFill>
        <p:spPr>
          <a:xfrm>
            <a:off x="467544" y="2458409"/>
            <a:ext cx="2191775" cy="1732572"/>
          </a:xfrm>
          <a:prstGeom prst="rect">
            <a:avLst/>
          </a:prstGeom>
          <a:ln>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9" y="2745760"/>
            <a:ext cx="2592288" cy="1728192"/>
          </a:xfrm>
          <a:prstGeom prst="rect">
            <a:avLst/>
          </a:prstGeom>
          <a:ln>
            <a:solidFill>
              <a:schemeClr val="tx1"/>
            </a:solidFill>
          </a:ln>
        </p:spPr>
      </p:pic>
      <p:pic>
        <p:nvPicPr>
          <p:cNvPr id="1026" name="Picture 2" descr="Free photos of Blood pressure monito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2788"/>
          <a:stretch/>
        </p:blipFill>
        <p:spPr bwMode="auto">
          <a:xfrm>
            <a:off x="6228184" y="2531932"/>
            <a:ext cx="2240031" cy="193411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nvGrpSpPr>
          <p:cNvPr id="15" name="Group 3"/>
          <p:cNvGrpSpPr>
            <a:grpSpLocks/>
          </p:cNvGrpSpPr>
          <p:nvPr/>
        </p:nvGrpSpPr>
        <p:grpSpPr bwMode="auto">
          <a:xfrm>
            <a:off x="603250" y="-27384"/>
            <a:ext cx="8540750" cy="6940550"/>
            <a:chOff x="583271" y="42867"/>
            <a:chExt cx="9232725" cy="7502525"/>
          </a:xfrm>
        </p:grpSpPr>
        <p:sp>
          <p:nvSpPr>
            <p:cNvPr id="16" name="Rectangle 1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8"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024940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up)">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p:cNvSpPr txBox="1"/>
          <p:nvPr/>
        </p:nvSpPr>
        <p:spPr>
          <a:xfrm>
            <a:off x="2374485" y="5193150"/>
            <a:ext cx="3958308" cy="1354399"/>
          </a:xfrm>
          <a:prstGeom prst="rect">
            <a:avLst/>
          </a:prstGeom>
          <a:solidFill>
            <a:srgbClr val="F4B183"/>
          </a:solidFill>
          <a:ln>
            <a:solidFill>
              <a:schemeClr val="tx1"/>
            </a:solidFill>
          </a:ln>
        </p:spPr>
        <p:txBody>
          <a:bodyPr wrap="square" rtlCol="0">
            <a:noAutofit/>
          </a:bodyPr>
          <a:lstStyle/>
          <a:p>
            <a:pPr algn="ctr"/>
            <a:r>
              <a:rPr lang="en-GB" sz="1600" dirty="0" smtClean="0">
                <a:latin typeface="Roboto Condensed" panose="02000000000000000000" pitchFamily="2" charset="0"/>
                <a:ea typeface="Roboto Condensed" panose="02000000000000000000" pitchFamily="2" charset="0"/>
              </a:rPr>
              <a:t>A lack of activity leads to a loss of muscle mass (muscle atrophy). This, in combination with increased fat stores, reduces the toned appearance of muscles. Muscles must work harder to carry around the excess weight.</a:t>
            </a:r>
            <a:endParaRPr lang="en-GB" sz="1600" dirty="0">
              <a:latin typeface="Roboto Condensed" panose="02000000000000000000" pitchFamily="2" charset="0"/>
              <a:ea typeface="Roboto Condensed" panose="02000000000000000000" pitchFamily="2" charset="0"/>
            </a:endParaRPr>
          </a:p>
        </p:txBody>
      </p:sp>
      <p:sp>
        <p:nvSpPr>
          <p:cNvPr id="26" name="TextBox 25"/>
          <p:cNvSpPr txBox="1"/>
          <p:nvPr/>
        </p:nvSpPr>
        <p:spPr>
          <a:xfrm>
            <a:off x="2374485" y="5195567"/>
            <a:ext cx="3958308" cy="1354399"/>
          </a:xfrm>
          <a:prstGeom prst="rect">
            <a:avLst/>
          </a:prstGeom>
          <a:solidFill>
            <a:srgbClr val="F4B183"/>
          </a:solidFill>
          <a:ln>
            <a:solidFill>
              <a:schemeClr val="tx1"/>
            </a:solidFill>
          </a:ln>
        </p:spPr>
        <p:txBody>
          <a:bodyPr wrap="square" rtlCol="0">
            <a:noAutofit/>
          </a:bodyPr>
          <a:lstStyle/>
          <a:p>
            <a:pPr algn="ctr"/>
            <a:r>
              <a:rPr lang="en-GB" sz="1600" dirty="0" smtClean="0">
                <a:latin typeface="Roboto Condensed" panose="02000000000000000000" pitchFamily="2" charset="0"/>
                <a:ea typeface="Roboto Condensed" panose="02000000000000000000" pitchFamily="2" charset="0"/>
              </a:rPr>
              <a:t>Sedentary activity involves a lot of slouching. A poor sitting position, such as slouching, can make the individual develop postural conditions such as kyphosis, characterised by a rounding of the lower spine.</a:t>
            </a:r>
            <a:endParaRPr lang="en-GB" sz="1600" dirty="0">
              <a:latin typeface="Roboto Condensed" panose="02000000000000000000" pitchFamily="2" charset="0"/>
              <a:ea typeface="Roboto Condensed" panose="02000000000000000000" pitchFamily="2" charset="0"/>
            </a:endParaRPr>
          </a:p>
        </p:txBody>
      </p:sp>
      <p:sp>
        <p:nvSpPr>
          <p:cNvPr id="33" name="TextBox 32"/>
          <p:cNvSpPr txBox="1"/>
          <p:nvPr/>
        </p:nvSpPr>
        <p:spPr>
          <a:xfrm>
            <a:off x="2365937" y="5190733"/>
            <a:ext cx="3958308" cy="1354399"/>
          </a:xfrm>
          <a:prstGeom prst="rect">
            <a:avLst/>
          </a:prstGeom>
          <a:solidFill>
            <a:srgbClr val="F4B183"/>
          </a:solidFill>
          <a:ln>
            <a:solidFill>
              <a:schemeClr val="tx1"/>
            </a:solidFill>
          </a:ln>
        </p:spPr>
        <p:txBody>
          <a:bodyPr wrap="square" rtlCol="0">
            <a:noAutofit/>
          </a:bodyPr>
          <a:lstStyle/>
          <a:p>
            <a:pPr algn="ctr"/>
            <a:r>
              <a:rPr lang="en-GB" sz="1600" dirty="0" smtClean="0">
                <a:latin typeface="Roboto Condensed" panose="02000000000000000000" pitchFamily="2" charset="0"/>
                <a:ea typeface="Roboto Condensed" panose="02000000000000000000" pitchFamily="2" charset="0"/>
              </a:rPr>
              <a:t>Physical activity is important for stimulating the uptake of bone minerals and building new bone tissue. Sedentary activity increases the risk of osteoporosis (weakened bones that </a:t>
            </a:r>
            <a:br>
              <a:rPr lang="en-GB" sz="1600" dirty="0" smtClean="0">
                <a:latin typeface="Roboto Condensed" panose="02000000000000000000" pitchFamily="2" charset="0"/>
                <a:ea typeface="Roboto Condensed" panose="02000000000000000000" pitchFamily="2" charset="0"/>
              </a:rPr>
            </a:br>
            <a:r>
              <a:rPr lang="en-GB" sz="1600" dirty="0" smtClean="0">
                <a:latin typeface="Roboto Condensed" panose="02000000000000000000" pitchFamily="2" charset="0"/>
                <a:ea typeface="Roboto Condensed" panose="02000000000000000000" pitchFamily="2" charset="0"/>
              </a:rPr>
              <a:t>are at a greater risk of fracture).</a:t>
            </a:r>
            <a:endParaRPr lang="en-GB" sz="1600" dirty="0">
              <a:latin typeface="Roboto Condensed" panose="02000000000000000000" pitchFamily="2" charset="0"/>
              <a:ea typeface="Roboto Condensed" panose="02000000000000000000" pitchFamily="2" charset="0"/>
            </a:endParaRPr>
          </a:p>
        </p:txBody>
      </p:sp>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6442" b="84248" l="20881" r="42441">
                        <a14:foregroundMark x1="48441" y1="72011" x2="48610" y2="74051"/>
                        <a14:foregroundMark x1="43864" y1="34880" x2="43763" y2="40155"/>
                        <a14:foregroundMark x1="44915" y1="32841" x2="49932" y2="35724"/>
                        <a14:foregroundMark x1="44271" y1="33896" x2="43695" y2="35584"/>
                        <a14:foregroundMark x1="42881" y1="36287" x2="44000" y2="44444"/>
                        <a14:foregroundMark x1="44508" y1="40014" x2="45153" y2="46273"/>
                        <a14:foregroundMark x1="44000" y1="45288" x2="44407" y2="48031"/>
                        <a14:foregroundMark x1="47525" y1="38678" x2="48373" y2="42757"/>
                        <a14:foregroundMark x1="48271" y1="32208" x2="52712" y2="31364"/>
                        <a14:foregroundMark x1="52949" y1="33896" x2="53186" y2="36428"/>
                      </a14:backgroundRemoval>
                    </a14:imgEffect>
                  </a14:imgLayer>
                </a14:imgProps>
              </a:ext>
              <a:ext uri="{28A0092B-C50C-407E-A947-70E740481C1C}">
                <a14:useLocalDpi xmlns:a14="http://schemas.microsoft.com/office/drawing/2010/main" val="0"/>
              </a:ext>
            </a:extLst>
          </a:blip>
          <a:srcRect l="20201" t="26155" r="57828" b="15696"/>
          <a:stretch/>
        </p:blipFill>
        <p:spPr>
          <a:xfrm>
            <a:off x="3419872" y="3086402"/>
            <a:ext cx="1750067" cy="2232657"/>
          </a:xfrm>
          <a:prstGeom prst="rect">
            <a:avLst/>
          </a:prstGeom>
          <a:noFill/>
          <a:ln>
            <a:noFill/>
          </a:ln>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solidFill>
                  <a:prstClr val="black"/>
                </a:solidFill>
                <a:latin typeface="Roboto Condensed" panose="02000000000000000000" pitchFamily="2" charset="0"/>
              </a:rPr>
              <a:t>© ZigZag Education, </a:t>
            </a:r>
            <a:r>
              <a:rPr lang="en-GB" sz="900" dirty="0" smtClean="0">
                <a:solidFill>
                  <a:prstClr val="black"/>
                </a:solidFill>
                <a:latin typeface="Roboto Condensed" panose="02000000000000000000" pitchFamily="2" charset="0"/>
              </a:rPr>
              <a:t>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5</a:t>
            </a:fld>
            <a:endParaRPr dirty="0">
              <a:solidFill>
                <a:prstClr val="black"/>
              </a:solidFill>
            </a:endParaRPr>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Consequences of a sedentary lifestyle </a:t>
            </a:r>
            <a:b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br>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on </a:t>
            </a:r>
            <a:r>
              <a:rPr lang="en-GB" b="1" dirty="0">
                <a:ln>
                  <a:solidFill>
                    <a:prstClr val="black"/>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physical</a:t>
            </a:r>
            <a:r>
              <a:rPr lang="en-GB" b="1" dirty="0">
                <a:ln>
                  <a:solidFill>
                    <a:prstClr val="black"/>
                  </a:solidFill>
                </a:ln>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 </a:t>
            </a:r>
            <a:r>
              <a:rPr lang="en-GB" b="1" dirty="0">
                <a:ln>
                  <a:solidFill>
                    <a:prstClr val="black"/>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health</a:t>
            </a:r>
          </a:p>
          <a:p>
            <a:endParaRPr lang="en-GB"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4" name="Block Arc 3"/>
          <p:cNvSpPr/>
          <p:nvPr/>
        </p:nvSpPr>
        <p:spPr>
          <a:xfrm>
            <a:off x="1331640" y="2420888"/>
            <a:ext cx="5976664" cy="5400600"/>
          </a:xfrm>
          <a:prstGeom prst="blockArc">
            <a:avLst>
              <a:gd name="adj1" fmla="val 10800000"/>
              <a:gd name="adj2" fmla="val 21576616"/>
              <a:gd name="adj3" fmla="val 421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black"/>
              </a:solidFill>
            </a:endParaRPr>
          </a:p>
        </p:txBody>
      </p:sp>
      <p:sp>
        <p:nvSpPr>
          <p:cNvPr id="3" name="TextBox 2"/>
          <p:cNvSpPr txBox="1"/>
          <p:nvPr/>
        </p:nvSpPr>
        <p:spPr>
          <a:xfrm>
            <a:off x="958828" y="3908610"/>
            <a:ext cx="1039480" cy="1009448"/>
          </a:xfrm>
          <a:prstGeom prst="ellipse">
            <a:avLst/>
          </a:prstGeom>
          <a:solidFill>
            <a:schemeClr val="accent2">
              <a:lumMod val="60000"/>
              <a:lumOff val="40000"/>
            </a:schemeClr>
          </a:solidFill>
        </p:spPr>
        <p:txBody>
          <a:bodyPr wrap="square" lIns="36000" tIns="0" rIns="36000" bIns="0" rtlCol="0" anchor="ctr">
            <a:noAutofit/>
          </a:bodyPr>
          <a:lstStyle/>
          <a:p>
            <a:pPr algn="ctr"/>
            <a:r>
              <a:rPr lang="en-GB" sz="1400" dirty="0" smtClean="0">
                <a:latin typeface="Roboto Condensed" panose="02000000000000000000" pitchFamily="2" charset="0"/>
                <a:ea typeface="Roboto Condensed" panose="02000000000000000000" pitchFamily="2" charset="0"/>
              </a:rPr>
              <a:t>Reduced muscle tone</a:t>
            </a:r>
            <a:endParaRPr lang="en-GB" sz="1400" dirty="0">
              <a:latin typeface="Roboto Condensed" panose="02000000000000000000" pitchFamily="2" charset="0"/>
              <a:ea typeface="Roboto Condensed" panose="02000000000000000000" pitchFamily="2" charset="0"/>
            </a:endParaRPr>
          </a:p>
        </p:txBody>
      </p:sp>
      <p:sp>
        <p:nvSpPr>
          <p:cNvPr id="15" name="TextBox 14"/>
          <p:cNvSpPr txBox="1"/>
          <p:nvPr/>
        </p:nvSpPr>
        <p:spPr>
          <a:xfrm>
            <a:off x="3842556" y="2065551"/>
            <a:ext cx="1022165" cy="966917"/>
          </a:xfrm>
          <a:prstGeom prst="ellipse">
            <a:avLst/>
          </a:prstGeom>
          <a:solidFill>
            <a:schemeClr val="accent2">
              <a:lumMod val="60000"/>
              <a:lumOff val="40000"/>
            </a:schemeClr>
          </a:solidFill>
        </p:spPr>
        <p:txBody>
          <a:bodyPr wrap="square" lIns="0" tIns="0" rIns="0" bIns="0" rtlCol="0" anchor="ctr">
            <a:noAutofit/>
          </a:bodyPr>
          <a:lstStyle/>
          <a:p>
            <a:pPr algn="ctr"/>
            <a:r>
              <a:rPr lang="en-GB" sz="1400" dirty="0" smtClean="0">
                <a:latin typeface="Roboto Condensed" panose="02000000000000000000" pitchFamily="2" charset="0"/>
                <a:ea typeface="Roboto Condensed" panose="02000000000000000000" pitchFamily="2" charset="0"/>
              </a:rPr>
              <a:t>Poor posture</a:t>
            </a:r>
            <a:endParaRPr lang="en-GB" sz="1400" dirty="0">
              <a:latin typeface="Roboto Condensed" panose="02000000000000000000" pitchFamily="2" charset="0"/>
              <a:ea typeface="Roboto Condensed" panose="02000000000000000000" pitchFamily="2" charset="0"/>
            </a:endParaRPr>
          </a:p>
        </p:txBody>
      </p:sp>
      <p:sp>
        <p:nvSpPr>
          <p:cNvPr id="16" name="TextBox 15"/>
          <p:cNvSpPr txBox="1"/>
          <p:nvPr/>
        </p:nvSpPr>
        <p:spPr>
          <a:xfrm>
            <a:off x="6600996" y="3893741"/>
            <a:ext cx="1080120" cy="1024317"/>
          </a:xfrm>
          <a:prstGeom prst="ellipse">
            <a:avLst/>
          </a:prstGeom>
          <a:solidFill>
            <a:schemeClr val="accent2">
              <a:lumMod val="60000"/>
              <a:lumOff val="40000"/>
            </a:schemeClr>
          </a:solidFill>
        </p:spPr>
        <p:txBody>
          <a:bodyPr wrap="square" lIns="0" rIns="0" rtlCol="0" anchor="ctr">
            <a:noAutofit/>
          </a:bodyPr>
          <a:lstStyle/>
          <a:p>
            <a:pPr algn="ctr"/>
            <a:r>
              <a:rPr lang="en-GB" sz="1400" dirty="0" smtClean="0">
                <a:latin typeface="Roboto Condensed" panose="02000000000000000000" pitchFamily="2" charset="0"/>
                <a:ea typeface="Roboto Condensed" panose="02000000000000000000" pitchFamily="2" charset="0"/>
              </a:rPr>
              <a:t>Reduced bone density</a:t>
            </a:r>
            <a:endParaRPr lang="en-GB" sz="1400" dirty="0">
              <a:latin typeface="Roboto Condensed" panose="02000000000000000000" pitchFamily="2" charset="0"/>
              <a:ea typeface="Roboto Condensed" panose="02000000000000000000" pitchFamily="2" charset="0"/>
            </a:endParaRPr>
          </a:p>
        </p:txBody>
      </p:sp>
      <p:sp>
        <p:nvSpPr>
          <p:cNvPr id="24" name="TextBox 23"/>
          <p:cNvSpPr txBox="1"/>
          <p:nvPr/>
        </p:nvSpPr>
        <p:spPr>
          <a:xfrm>
            <a:off x="117442" y="1581626"/>
            <a:ext cx="7992888" cy="369332"/>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Other physical health consequences of leading a sedentary lifestyle include…</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2018" y="6116921"/>
            <a:ext cx="508000" cy="482600"/>
          </a:xfrm>
          <a:prstGeom prst="flowChartConnector">
            <a:avLst/>
          </a:prstGeom>
        </p:spPr>
      </p:pic>
      <p:grpSp>
        <p:nvGrpSpPr>
          <p:cNvPr id="2048" name="Group 2047"/>
          <p:cNvGrpSpPr/>
          <p:nvPr/>
        </p:nvGrpSpPr>
        <p:grpSpPr>
          <a:xfrm>
            <a:off x="2972305" y="3752456"/>
            <a:ext cx="2762665" cy="1102996"/>
            <a:chOff x="2220138" y="3369847"/>
            <a:chExt cx="3948904" cy="1601071"/>
          </a:xfrm>
        </p:grpSpPr>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40163" t="4622" r="42512" b="72689"/>
            <a:stretch/>
          </p:blipFill>
          <p:spPr>
            <a:xfrm>
              <a:off x="2220138" y="3369847"/>
              <a:ext cx="1584176" cy="1555361"/>
            </a:xfrm>
            <a:prstGeom prst="ellipse">
              <a:avLst/>
            </a:prstGeom>
          </p:spPr>
        </p:pic>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l="40887" t="70055" r="41788" b="7256"/>
            <a:stretch/>
          </p:blipFill>
          <p:spPr>
            <a:xfrm>
              <a:off x="4584866" y="3415557"/>
              <a:ext cx="1584176" cy="1555361"/>
            </a:xfrm>
            <a:prstGeom prst="ellipse">
              <a:avLst/>
            </a:prstGeom>
          </p:spPr>
        </p:pic>
        <p:cxnSp>
          <p:nvCxnSpPr>
            <p:cNvPr id="10" name="Straight Arrow Connector 9"/>
            <p:cNvCxnSpPr/>
            <p:nvPr/>
          </p:nvCxnSpPr>
          <p:spPr>
            <a:xfrm>
              <a:off x="3796441" y="4165192"/>
              <a:ext cx="771866" cy="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pic>
        <p:nvPicPr>
          <p:cNvPr id="1026" name="Picture 2" descr="Free vector graphics of Obesi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9806" y="3476997"/>
            <a:ext cx="2030899" cy="172231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3"/>
          <p:cNvGrpSpPr>
            <a:grpSpLocks/>
          </p:cNvGrpSpPr>
          <p:nvPr/>
        </p:nvGrpSpPr>
        <p:grpSpPr bwMode="auto">
          <a:xfrm>
            <a:off x="603250" y="-27384"/>
            <a:ext cx="8540750" cy="6940550"/>
            <a:chOff x="583271" y="42867"/>
            <a:chExt cx="9232725" cy="7502525"/>
          </a:xfrm>
        </p:grpSpPr>
        <p:sp>
          <p:nvSpPr>
            <p:cNvPr id="25" name="Rectangle 2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14"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9705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26"/>
                                        </p:tgtEl>
                                        <p:attrNameLst>
                                          <p:attrName>style.visibility</p:attrName>
                                        </p:attrNameLst>
                                      </p:cBhvr>
                                      <p:to>
                                        <p:strVal val="hidden"/>
                                      </p:to>
                                    </p:set>
                                  </p:childTnLst>
                                </p:cTn>
                              </p:par>
                            </p:childTnLst>
                          </p:cTn>
                        </p:par>
                        <p:par>
                          <p:cTn id="25" fill="hold">
                            <p:stCondLst>
                              <p:cond delay="0"/>
                            </p:stCondLst>
                            <p:childTnLst>
                              <p:par>
                                <p:cTn id="26" presetID="14" presetClass="entr" presetSubtype="1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14" presetClass="entr" presetSubtype="1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40" presetID="10" presetClass="exit" presetSubtype="0" fill="hold" nodeType="with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fade">
                                      <p:cBhvr>
                                        <p:cTn id="45" dur="5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6" grpId="0" animBg="1"/>
      <p:bldP spid="33" grpId="0" animBg="1"/>
      <p:bldP spid="4" grpId="0" animBg="1"/>
      <p:bldP spid="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6</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8" name="TextBox 7"/>
          <p:cNvSpPr txBox="1"/>
          <p:nvPr/>
        </p:nvSpPr>
        <p:spPr>
          <a:xfrm>
            <a:off x="247085" y="961529"/>
            <a:ext cx="7277243" cy="646331"/>
          </a:xfrm>
          <a:prstGeom prst="rect">
            <a:avLst/>
          </a:prstGeom>
          <a:noFill/>
        </p:spPr>
        <p:txBody>
          <a:bodyPr wrap="square" rtlCol="0">
            <a:spAutoFit/>
          </a:bodyPr>
          <a:lstStyle/>
          <a:p>
            <a:r>
              <a:rPr lang="en-GB" dirty="0">
                <a:latin typeface="Roboto Condensed" panose="02000000000000000000" pitchFamily="2" charset="0"/>
              </a:rPr>
              <a:t>It is clear that a sedentary lifestyle impairs physical health, but it may be less known that it is also associated with emotional health issues.</a:t>
            </a:r>
          </a:p>
        </p:txBody>
      </p:sp>
      <p:sp>
        <p:nvSpPr>
          <p:cNvPr id="10" name="TextBox 9"/>
          <p:cNvSpPr txBox="1"/>
          <p:nvPr/>
        </p:nvSpPr>
        <p:spPr>
          <a:xfrm>
            <a:off x="283784" y="2250312"/>
            <a:ext cx="2376264" cy="2308324"/>
          </a:xfrm>
          <a:prstGeom prst="rect">
            <a:avLst/>
          </a:prstGeom>
          <a:noFill/>
        </p:spPr>
        <p:txBody>
          <a:bodyPr wrap="square" rtlCol="0">
            <a:spAutoFit/>
          </a:bodyPr>
          <a:lstStyle/>
          <a:p>
            <a:r>
              <a:rPr lang="en-GB" sz="1600" dirty="0" smtClean="0">
                <a:solidFill>
                  <a:prstClr val="black"/>
                </a:solidFill>
                <a:latin typeface="Roboto Condensed" panose="02000000000000000000" pitchFamily="2" charset="0"/>
              </a:rPr>
              <a:t>An obese person may be dissatisfied with the way their body looks, especially if they compare themselves with others or what they themselves looked like in the past. This can lead to mental health issues such as </a:t>
            </a:r>
            <a:r>
              <a:rPr lang="en-GB" sz="1600" b="1" dirty="0" smtClean="0">
                <a:solidFill>
                  <a:prstClr val="black"/>
                </a:solidFill>
                <a:latin typeface="Roboto Condensed" panose="02000000000000000000" pitchFamily="2" charset="0"/>
              </a:rPr>
              <a:t>anxiety </a:t>
            </a:r>
            <a:r>
              <a:rPr lang="en-GB" sz="1600" dirty="0" smtClean="0">
                <a:solidFill>
                  <a:prstClr val="black"/>
                </a:solidFill>
                <a:latin typeface="Roboto Condensed" panose="02000000000000000000" pitchFamily="2" charset="0"/>
              </a:rPr>
              <a:t>and </a:t>
            </a:r>
            <a:r>
              <a:rPr lang="en-GB" sz="1600" b="1" dirty="0" smtClean="0">
                <a:solidFill>
                  <a:prstClr val="black"/>
                </a:solidFill>
                <a:latin typeface="Roboto Condensed" panose="02000000000000000000" pitchFamily="2" charset="0"/>
              </a:rPr>
              <a:t>depression</a:t>
            </a:r>
            <a:r>
              <a:rPr lang="en-GB" sz="1600" dirty="0" smtClean="0">
                <a:solidFill>
                  <a:prstClr val="black"/>
                </a:solidFill>
                <a:latin typeface="Roboto Condensed" panose="02000000000000000000" pitchFamily="2" charset="0"/>
              </a:rPr>
              <a:t>.</a:t>
            </a:r>
          </a:p>
        </p:txBody>
      </p:sp>
      <p:sp>
        <p:nvSpPr>
          <p:cNvPr id="13" name="Action Button: Information 12">
            <a:hlinkClick r:id="rId4" highlightClick="1"/>
          </p:cNvPr>
          <p:cNvSpPr/>
          <p:nvPr/>
        </p:nvSpPr>
        <p:spPr>
          <a:xfrm>
            <a:off x="7088246" y="2250312"/>
            <a:ext cx="1360891" cy="1080120"/>
          </a:xfrm>
          <a:prstGeom prst="actionButtonInformation">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 name="Rectangle 13"/>
          <p:cNvSpPr/>
          <p:nvPr/>
        </p:nvSpPr>
        <p:spPr>
          <a:xfrm>
            <a:off x="5508104" y="2276872"/>
            <a:ext cx="1456000" cy="1015663"/>
          </a:xfrm>
          <a:prstGeom prst="rect">
            <a:avLst/>
          </a:prstGeom>
        </p:spPr>
        <p:txBody>
          <a:bodyPr wrap="square">
            <a:spAutoFit/>
          </a:bodyPr>
          <a:lstStyle/>
          <a:p>
            <a:pPr algn="ctr"/>
            <a:r>
              <a:rPr lang="en-GB" sz="1200" b="1"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Check out this short blog post on the complex relationship between obesity and mental health:</a:t>
            </a:r>
            <a:endParaRPr lang="en-GB" sz="1200" b="1" dirty="0">
              <a:solidFill>
                <a:prstClr val="black"/>
              </a:solidFill>
              <a:ea typeface="Calibri" panose="020F0502020204030204" pitchFamily="34" charset="0"/>
              <a:cs typeface="Times New Roman" panose="02020603050405020304" pitchFamily="18" charset="0"/>
            </a:endParaRPr>
          </a:p>
        </p:txBody>
      </p:sp>
      <p:sp>
        <p:nvSpPr>
          <p:cNvPr id="15" name="Title 1"/>
          <p:cNvSpPr txBox="1">
            <a:spLocks/>
          </p:cNvSpPr>
          <p:nvPr/>
        </p:nvSpPr>
        <p:spPr>
          <a:xfrm>
            <a:off x="232988" y="419329"/>
            <a:ext cx="8892988" cy="65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Effects of obesity on </a:t>
            </a:r>
            <a:r>
              <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m</a:t>
            </a:r>
            <a:r>
              <a:rPr lang="en-GB" b="1" dirty="0" smtClean="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ental </a:t>
            </a:r>
            <a:r>
              <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h</a:t>
            </a:r>
            <a:r>
              <a:rPr lang="en-GB" b="1" dirty="0" smtClean="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rPr>
              <a:t>ealth</a:t>
            </a:r>
            <a:endParaRPr lang="en-GB" b="1" dirty="0">
              <a:ln>
                <a:solidFill>
                  <a:schemeClr val="tx1"/>
                </a:solidFill>
              </a:ln>
              <a:solidFill>
                <a:srgbClr val="FF8181">
                  <a:alpha val="90000"/>
                </a:srgbClr>
              </a:solidFill>
              <a:latin typeface="Roboto Condensed" panose="02000000000000000000" pitchFamily="2" charset="0"/>
              <a:ea typeface="Roboto Condensed" panose="02000000000000000000" pitchFamily="2" charset="0"/>
              <a:cs typeface="Lato Medium" panose="020F0502020204030203" pitchFamily="34" charset="0"/>
            </a:endParaRPr>
          </a:p>
        </p:txBody>
      </p:sp>
      <p:pic>
        <p:nvPicPr>
          <p:cNvPr id="1026" name="Picture 2" descr="Fat, Fatty, Food, Healthcare, Healthy, Nutrition, Di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0048" y="1988840"/>
            <a:ext cx="3066864" cy="42140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689583" y="3635442"/>
            <a:ext cx="2648217" cy="2800767"/>
          </a:xfrm>
          <a:prstGeom prst="rect">
            <a:avLst/>
          </a:prstGeom>
          <a:noFill/>
        </p:spPr>
        <p:txBody>
          <a:bodyPr wrap="square" rtlCol="0">
            <a:spAutoFit/>
          </a:bodyPr>
          <a:lstStyle/>
          <a:p>
            <a:pPr algn="r"/>
            <a:r>
              <a:rPr lang="en-GB" sz="1600" dirty="0" smtClean="0">
                <a:latin typeface="Roboto Condensed" panose="02000000000000000000" pitchFamily="2" charset="0"/>
              </a:rPr>
              <a:t>A sedentary lifestyle can lead to a </a:t>
            </a:r>
            <a:r>
              <a:rPr lang="en-GB" sz="1600" b="1" dirty="0" smtClean="0">
                <a:latin typeface="Roboto Condensed" panose="02000000000000000000" pitchFamily="2" charset="0"/>
              </a:rPr>
              <a:t>loss of confidence</a:t>
            </a:r>
            <a:r>
              <a:rPr lang="en-GB" sz="1600" dirty="0" smtClean="0">
                <a:latin typeface="Roboto Condensed" panose="02000000000000000000" pitchFamily="2" charset="0"/>
              </a:rPr>
              <a:t>, both in general life and in sports participation. Body shaming is an issue inherent in society which can impact </a:t>
            </a:r>
            <a:r>
              <a:rPr lang="en-GB" sz="1600" b="1" dirty="0" smtClean="0">
                <a:latin typeface="Roboto Condensed" panose="02000000000000000000" pitchFamily="2" charset="0"/>
              </a:rPr>
              <a:t>self-esteem</a:t>
            </a:r>
            <a:r>
              <a:rPr lang="en-GB" sz="1600" dirty="0" smtClean="0">
                <a:latin typeface="Roboto Condensed" panose="02000000000000000000" pitchFamily="2" charset="0"/>
              </a:rPr>
              <a:t>.</a:t>
            </a:r>
          </a:p>
          <a:p>
            <a:pPr algn="r"/>
            <a:endParaRPr lang="en-GB" sz="1600" dirty="0">
              <a:latin typeface="Roboto Condensed" panose="02000000000000000000" pitchFamily="2" charset="0"/>
            </a:endParaRPr>
          </a:p>
          <a:p>
            <a:pPr algn="r"/>
            <a:r>
              <a:rPr lang="en-GB" sz="1600" dirty="0" smtClean="0">
                <a:latin typeface="Roboto Condensed" panose="02000000000000000000" pitchFamily="2" charset="0"/>
              </a:rPr>
              <a:t>It is important it is addressed in order to help sedentary individuals to regain confidence in themselves.</a:t>
            </a:r>
          </a:p>
        </p:txBody>
      </p:sp>
      <p:grpSp>
        <p:nvGrpSpPr>
          <p:cNvPr id="17" name="Group 3"/>
          <p:cNvGrpSpPr>
            <a:grpSpLocks/>
          </p:cNvGrpSpPr>
          <p:nvPr/>
        </p:nvGrpSpPr>
        <p:grpSpPr bwMode="auto">
          <a:xfrm>
            <a:off x="603250" y="-27384"/>
            <a:ext cx="8540750" cy="6940550"/>
            <a:chOff x="583271" y="42867"/>
            <a:chExt cx="9232725" cy="7502525"/>
          </a:xfrm>
        </p:grpSpPr>
        <p:sp>
          <p:nvSpPr>
            <p:cNvPr id="18" name="Rectangle 1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683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7</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17442" y="404072"/>
            <a:ext cx="7604889"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Effects of obesity on </a:t>
            </a:r>
            <a:r>
              <a:rPr lang="en-GB" sz="3200" b="1" dirty="0" smtClean="0">
                <a:ln>
                  <a:solidFill>
                    <a:schemeClr val="tx1"/>
                  </a:solidFill>
                </a:ln>
                <a:solidFill>
                  <a:srgbClr val="9DC3E6"/>
                </a:solidFill>
                <a:latin typeface="Roboto Condensed" panose="02000000000000000000" pitchFamily="2" charset="0"/>
                <a:ea typeface="Roboto Condensed" panose="02000000000000000000" pitchFamily="2" charset="0"/>
                <a:cs typeface="Lato Medium" panose="020F0502020204030203" pitchFamily="34" charset="0"/>
              </a:rPr>
              <a:t>components of fitness</a:t>
            </a:r>
            <a:endParaRPr lang="en-GB" sz="3200" b="1" dirty="0">
              <a:ln>
                <a:solidFill>
                  <a:schemeClr val="tx1"/>
                </a:solidFill>
              </a:ln>
              <a:solidFill>
                <a:srgbClr val="9DC3E6"/>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8" name="TextBox 7"/>
          <p:cNvSpPr txBox="1"/>
          <p:nvPr/>
        </p:nvSpPr>
        <p:spPr>
          <a:xfrm>
            <a:off x="131538" y="934381"/>
            <a:ext cx="7638768" cy="646331"/>
          </a:xfrm>
          <a:prstGeom prst="rect">
            <a:avLst/>
          </a:prstGeom>
          <a:noFill/>
        </p:spPr>
        <p:txBody>
          <a:bodyPr wrap="square" rtlCol="0">
            <a:spAutoFit/>
          </a:bodyPr>
          <a:lstStyle/>
          <a:p>
            <a:r>
              <a:rPr lang="en-GB" dirty="0">
                <a:latin typeface="Roboto Condensed" panose="02000000000000000000" pitchFamily="2" charset="0"/>
              </a:rPr>
              <a:t>A sedentary lifestyle</a:t>
            </a:r>
            <a:r>
              <a:rPr lang="en-GB" dirty="0" smtClean="0">
                <a:latin typeface="Roboto Condensed" panose="02000000000000000000" pitchFamily="2" charset="0"/>
              </a:rPr>
              <a:t> can affect a number of different fitness components important for success in sport and physical activity.</a:t>
            </a:r>
          </a:p>
        </p:txBody>
      </p:sp>
      <p:sp>
        <p:nvSpPr>
          <p:cNvPr id="10" name="TextBox 9"/>
          <p:cNvSpPr txBox="1"/>
          <p:nvPr/>
        </p:nvSpPr>
        <p:spPr>
          <a:xfrm>
            <a:off x="323528" y="2202792"/>
            <a:ext cx="2196224" cy="646331"/>
          </a:xfrm>
          <a:prstGeom prst="rect">
            <a:avLst/>
          </a:prstGeom>
          <a:solidFill>
            <a:schemeClr val="accent1">
              <a:lumMod val="60000"/>
              <a:lumOff val="40000"/>
            </a:schemeClr>
          </a:solidFill>
        </p:spPr>
        <p:txBody>
          <a:bodyPr wrap="square" rtlCol="0">
            <a:spAutoFit/>
          </a:bodyPr>
          <a:lstStyle/>
          <a:p>
            <a:r>
              <a:rPr lang="en-GB" b="1" dirty="0" smtClean="0">
                <a:solidFill>
                  <a:prstClr val="black"/>
                </a:solidFill>
                <a:latin typeface="Roboto Condensed" panose="02000000000000000000" pitchFamily="2" charset="0"/>
              </a:rPr>
              <a:t>Cardiovascular endurance / stamina</a:t>
            </a:r>
          </a:p>
        </p:txBody>
      </p:sp>
      <p:sp>
        <p:nvSpPr>
          <p:cNvPr id="3" name="Right Arrow 2"/>
          <p:cNvSpPr/>
          <p:nvPr/>
        </p:nvSpPr>
        <p:spPr>
          <a:xfrm>
            <a:off x="2699792" y="2345957"/>
            <a:ext cx="360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p:cNvSpPr txBox="1"/>
          <p:nvPr/>
        </p:nvSpPr>
        <p:spPr>
          <a:xfrm>
            <a:off x="323528" y="3292984"/>
            <a:ext cx="1152128" cy="457274"/>
          </a:xfrm>
          <a:prstGeom prst="rect">
            <a:avLst/>
          </a:prstGeom>
          <a:solidFill>
            <a:schemeClr val="accent1">
              <a:lumMod val="60000"/>
              <a:lumOff val="40000"/>
            </a:schemeClr>
          </a:solidFill>
        </p:spPr>
        <p:txBody>
          <a:bodyPr wrap="square" rtlCol="0" anchor="ctr" anchorCtr="0">
            <a:noAutofit/>
          </a:bodyPr>
          <a:lstStyle/>
          <a:p>
            <a:r>
              <a:rPr lang="en-GB" b="1" dirty="0" smtClean="0">
                <a:solidFill>
                  <a:prstClr val="black"/>
                </a:solidFill>
                <a:latin typeface="Roboto Condensed" panose="02000000000000000000" pitchFamily="2" charset="0"/>
              </a:rPr>
              <a:t>Flexibility</a:t>
            </a:r>
          </a:p>
        </p:txBody>
      </p:sp>
      <p:sp>
        <p:nvSpPr>
          <p:cNvPr id="14" name="Right Arrow 13"/>
          <p:cNvSpPr/>
          <p:nvPr/>
        </p:nvSpPr>
        <p:spPr>
          <a:xfrm>
            <a:off x="1655676" y="3342405"/>
            <a:ext cx="360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ight Arrow 16"/>
          <p:cNvSpPr/>
          <p:nvPr/>
        </p:nvSpPr>
        <p:spPr>
          <a:xfrm>
            <a:off x="2138199" y="5461644"/>
            <a:ext cx="360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ight Arrow 28"/>
          <p:cNvSpPr/>
          <p:nvPr/>
        </p:nvSpPr>
        <p:spPr>
          <a:xfrm>
            <a:off x="1655676" y="4455630"/>
            <a:ext cx="360000" cy="36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p:cNvSpPr txBox="1"/>
          <p:nvPr/>
        </p:nvSpPr>
        <p:spPr>
          <a:xfrm>
            <a:off x="323528" y="4393495"/>
            <a:ext cx="1152128" cy="440668"/>
          </a:xfrm>
          <a:prstGeom prst="rect">
            <a:avLst/>
          </a:prstGeom>
          <a:solidFill>
            <a:schemeClr val="accent1">
              <a:lumMod val="60000"/>
              <a:lumOff val="40000"/>
            </a:schemeClr>
          </a:solidFill>
        </p:spPr>
        <p:txBody>
          <a:bodyPr wrap="square" rtlCol="0" anchor="ctr" anchorCtr="0">
            <a:noAutofit/>
          </a:bodyPr>
          <a:lstStyle/>
          <a:p>
            <a:r>
              <a:rPr lang="en-GB" b="1" dirty="0" smtClean="0">
                <a:solidFill>
                  <a:prstClr val="black"/>
                </a:solidFill>
                <a:latin typeface="Roboto Condensed" panose="02000000000000000000" pitchFamily="2" charset="0"/>
              </a:rPr>
              <a:t>Agility</a:t>
            </a:r>
          </a:p>
        </p:txBody>
      </p:sp>
      <p:sp>
        <p:nvSpPr>
          <p:cNvPr id="32" name="TextBox 31"/>
          <p:cNvSpPr txBox="1"/>
          <p:nvPr/>
        </p:nvSpPr>
        <p:spPr>
          <a:xfrm>
            <a:off x="301975" y="5405188"/>
            <a:ext cx="1762557" cy="472912"/>
          </a:xfrm>
          <a:prstGeom prst="rect">
            <a:avLst/>
          </a:prstGeom>
          <a:solidFill>
            <a:schemeClr val="accent1">
              <a:lumMod val="60000"/>
              <a:lumOff val="40000"/>
            </a:schemeClr>
          </a:solidFill>
        </p:spPr>
        <p:txBody>
          <a:bodyPr wrap="square" rtlCol="0" anchor="ctr" anchorCtr="0">
            <a:noAutofit/>
          </a:bodyPr>
          <a:lstStyle/>
          <a:p>
            <a:r>
              <a:rPr lang="en-GB" b="1" dirty="0" smtClean="0">
                <a:solidFill>
                  <a:prstClr val="black"/>
                </a:solidFill>
                <a:latin typeface="Roboto Condensed" panose="02000000000000000000" pitchFamily="2" charset="0"/>
              </a:rPr>
              <a:t>Speed and power</a:t>
            </a:r>
          </a:p>
        </p:txBody>
      </p:sp>
      <p:sp>
        <p:nvSpPr>
          <p:cNvPr id="21" name="TextBox 20"/>
          <p:cNvSpPr txBox="1"/>
          <p:nvPr/>
        </p:nvSpPr>
        <p:spPr>
          <a:xfrm>
            <a:off x="3178372" y="1995042"/>
            <a:ext cx="5647834" cy="1061829"/>
          </a:xfrm>
          <a:prstGeom prst="rect">
            <a:avLst/>
          </a:prstGeom>
          <a:noFill/>
        </p:spPr>
        <p:txBody>
          <a:bodyPr wrap="square" rtlCol="0">
            <a:spAutoFit/>
          </a:bodyPr>
          <a:lstStyle/>
          <a:p>
            <a:r>
              <a:rPr lang="en-GB" sz="1400" b="1" dirty="0" smtClean="0">
                <a:latin typeface="Roboto Condensed" panose="02000000000000000000" pitchFamily="2" charset="0"/>
              </a:rPr>
              <a:t>Reduces aerobic capacity</a:t>
            </a:r>
            <a:r>
              <a:rPr lang="en-GB" sz="1400" dirty="0" smtClean="0">
                <a:latin typeface="Roboto Condensed" panose="02000000000000000000" pitchFamily="2" charset="0"/>
              </a:rPr>
              <a:t>, meaning the cardiorespiratory </a:t>
            </a:r>
            <a:r>
              <a:rPr lang="en-GB" sz="1400" dirty="0">
                <a:latin typeface="Roboto Condensed" panose="02000000000000000000" pitchFamily="2" charset="0"/>
              </a:rPr>
              <a:t>system </a:t>
            </a:r>
            <a:r>
              <a:rPr lang="en-GB" sz="1400" dirty="0" smtClean="0">
                <a:latin typeface="Roboto Condensed" panose="02000000000000000000" pitchFamily="2" charset="0"/>
              </a:rPr>
              <a:t>has </a:t>
            </a:r>
            <a:r>
              <a:rPr lang="en-GB" sz="1400" dirty="0">
                <a:latin typeface="Roboto Condensed" panose="02000000000000000000" pitchFamily="2" charset="0"/>
              </a:rPr>
              <a:t>to work harder to deliver oxygen to the </a:t>
            </a:r>
            <a:r>
              <a:rPr lang="en-GB" sz="1400" dirty="0" smtClean="0">
                <a:latin typeface="Roboto Condensed" panose="02000000000000000000" pitchFamily="2" charset="0"/>
              </a:rPr>
              <a:t>muscles.</a:t>
            </a:r>
          </a:p>
          <a:p>
            <a:endParaRPr lang="en-GB" sz="700" dirty="0">
              <a:latin typeface="Roboto Condensed" panose="02000000000000000000" pitchFamily="2" charset="0"/>
            </a:endParaRPr>
          </a:p>
          <a:p>
            <a:r>
              <a:rPr lang="en-GB" sz="1400" dirty="0" smtClean="0">
                <a:latin typeface="Roboto Condensed" panose="02000000000000000000" pitchFamily="2" charset="0"/>
              </a:rPr>
              <a:t>Carrying </a:t>
            </a:r>
            <a:r>
              <a:rPr lang="en-GB" sz="1400" b="1" dirty="0" smtClean="0">
                <a:latin typeface="Roboto Condensed" panose="02000000000000000000" pitchFamily="2" charset="0"/>
              </a:rPr>
              <a:t>excess weight </a:t>
            </a:r>
            <a:r>
              <a:rPr lang="en-GB" sz="1400" dirty="0" smtClean="0">
                <a:latin typeface="Roboto Condensed" panose="02000000000000000000" pitchFamily="2" charset="0"/>
              </a:rPr>
              <a:t>from leading a sedentary lifestyle also provides an </a:t>
            </a:r>
            <a:r>
              <a:rPr lang="en-GB" sz="1400" b="1" dirty="0" smtClean="0">
                <a:latin typeface="Roboto Condensed" panose="02000000000000000000" pitchFamily="2" charset="0"/>
              </a:rPr>
              <a:t>added resistance </a:t>
            </a:r>
            <a:r>
              <a:rPr lang="en-GB" sz="1400" dirty="0" smtClean="0">
                <a:latin typeface="Roboto Condensed" panose="02000000000000000000" pitchFamily="2" charset="0"/>
              </a:rPr>
              <a:t>for muscles to overcome in order to move the body.</a:t>
            </a:r>
          </a:p>
        </p:txBody>
      </p:sp>
      <p:sp>
        <p:nvSpPr>
          <p:cNvPr id="23" name="TextBox 22"/>
          <p:cNvSpPr txBox="1"/>
          <p:nvPr/>
        </p:nvSpPr>
        <p:spPr>
          <a:xfrm>
            <a:off x="2081951" y="3242846"/>
            <a:ext cx="6522497" cy="523220"/>
          </a:xfrm>
          <a:prstGeom prst="rect">
            <a:avLst/>
          </a:prstGeom>
          <a:noFill/>
        </p:spPr>
        <p:txBody>
          <a:bodyPr wrap="square" rtlCol="0">
            <a:spAutoFit/>
          </a:bodyPr>
          <a:lstStyle/>
          <a:p>
            <a:r>
              <a:rPr lang="en-GB" sz="1400" dirty="0" smtClean="0">
                <a:latin typeface="Roboto Condensed" panose="02000000000000000000" pitchFamily="2" charset="0"/>
              </a:rPr>
              <a:t>Lack of movement leads to </a:t>
            </a:r>
            <a:r>
              <a:rPr lang="en-GB" sz="1400" b="1" dirty="0" smtClean="0">
                <a:latin typeface="Roboto Condensed" panose="02000000000000000000" pitchFamily="2" charset="0"/>
              </a:rPr>
              <a:t>tight muscles </a:t>
            </a:r>
            <a:r>
              <a:rPr lang="en-GB" sz="1400" dirty="0" smtClean="0">
                <a:latin typeface="Roboto Condensed" panose="02000000000000000000" pitchFamily="2" charset="0"/>
              </a:rPr>
              <a:t>and a limited range of motion at the joints. Excess body weight can also </a:t>
            </a:r>
            <a:r>
              <a:rPr lang="en-GB" sz="1400" b="1" dirty="0" smtClean="0">
                <a:latin typeface="Roboto Condensed" panose="02000000000000000000" pitchFamily="2" charset="0"/>
              </a:rPr>
              <a:t>prevent a range of motion</a:t>
            </a:r>
            <a:r>
              <a:rPr lang="en-GB" sz="1400" dirty="0" smtClean="0">
                <a:latin typeface="Roboto Condensed" panose="02000000000000000000" pitchFamily="2" charset="0"/>
              </a:rPr>
              <a:t> at the joints. </a:t>
            </a:r>
          </a:p>
        </p:txBody>
      </p:sp>
      <p:sp>
        <p:nvSpPr>
          <p:cNvPr id="24" name="TextBox 23"/>
          <p:cNvSpPr txBox="1"/>
          <p:nvPr/>
        </p:nvSpPr>
        <p:spPr>
          <a:xfrm>
            <a:off x="2571866" y="5294653"/>
            <a:ext cx="6287392" cy="738664"/>
          </a:xfrm>
          <a:prstGeom prst="rect">
            <a:avLst/>
          </a:prstGeom>
          <a:noFill/>
        </p:spPr>
        <p:txBody>
          <a:bodyPr wrap="square" rtlCol="0">
            <a:spAutoFit/>
          </a:bodyPr>
          <a:lstStyle/>
          <a:p>
            <a:r>
              <a:rPr lang="en-GB" sz="1400" dirty="0" smtClean="0">
                <a:latin typeface="Roboto Condensed" panose="02000000000000000000" pitchFamily="2" charset="0"/>
              </a:rPr>
              <a:t>It is important that performers requiring speed and power have a high proportion of muscle to fat. Sedentary individuals tend to have the opposite, limiting the speed and power they are able to generate.</a:t>
            </a:r>
          </a:p>
        </p:txBody>
      </p:sp>
      <p:sp>
        <p:nvSpPr>
          <p:cNvPr id="25" name="TextBox 24"/>
          <p:cNvSpPr txBox="1"/>
          <p:nvPr/>
        </p:nvSpPr>
        <p:spPr>
          <a:xfrm>
            <a:off x="2081951" y="4368091"/>
            <a:ext cx="6588771" cy="523220"/>
          </a:xfrm>
          <a:prstGeom prst="rect">
            <a:avLst/>
          </a:prstGeom>
          <a:noFill/>
        </p:spPr>
        <p:txBody>
          <a:bodyPr wrap="square" rtlCol="0">
            <a:spAutoFit/>
          </a:bodyPr>
          <a:lstStyle/>
          <a:p>
            <a:r>
              <a:rPr lang="en-GB" sz="1400" b="1" dirty="0" smtClean="0">
                <a:latin typeface="Roboto Condensed" panose="02000000000000000000" pitchFamily="2" charset="0"/>
              </a:rPr>
              <a:t>Excess body weight</a:t>
            </a:r>
            <a:r>
              <a:rPr lang="en-GB" sz="1400" dirty="0" smtClean="0">
                <a:latin typeface="Roboto Condensed" panose="02000000000000000000" pitchFamily="2" charset="0"/>
              </a:rPr>
              <a:t> from a sedentary lifestyle makes the performer more sluggish, </a:t>
            </a:r>
            <a:r>
              <a:rPr lang="en-GB" sz="1400" b="1" dirty="0" smtClean="0">
                <a:latin typeface="Roboto Condensed" panose="02000000000000000000" pitchFamily="2" charset="0"/>
              </a:rPr>
              <a:t>hindering their ability to change direction quickly</a:t>
            </a:r>
            <a:r>
              <a:rPr lang="en-GB" sz="1400" dirty="0" smtClean="0">
                <a:latin typeface="Roboto Condensed" panose="02000000000000000000" pitchFamily="2" charset="0"/>
              </a:rPr>
              <a:t>. </a:t>
            </a:r>
          </a:p>
        </p:txBody>
      </p:sp>
      <p:grpSp>
        <p:nvGrpSpPr>
          <p:cNvPr id="26" name="Group 3"/>
          <p:cNvGrpSpPr>
            <a:grpSpLocks/>
          </p:cNvGrpSpPr>
          <p:nvPr/>
        </p:nvGrpSpPr>
        <p:grpSpPr bwMode="auto">
          <a:xfrm>
            <a:off x="603250" y="-27384"/>
            <a:ext cx="8540750" cy="6940550"/>
            <a:chOff x="583271" y="42867"/>
            <a:chExt cx="9232725" cy="7502525"/>
          </a:xfrm>
        </p:grpSpPr>
        <p:sp>
          <p:nvSpPr>
            <p:cNvPr id="27" name="Rectangle 2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0"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4"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22898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3" grpId="0" animBg="1"/>
      <p:bldP spid="14" grpId="0" animBg="1"/>
      <p:bldP spid="17" grpId="0" animBg="1"/>
      <p:bldP spid="29" grpId="0" animBg="1"/>
      <p:bldP spid="31" grpId="0" animBg="1"/>
      <p:bldP spid="32" grpId="0" animBg="1"/>
      <p:bldP spid="21"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8</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p:cNvSpPr txBox="1">
            <a:spLocks/>
          </p:cNvSpPr>
          <p:nvPr/>
        </p:nvSpPr>
        <p:spPr>
          <a:xfrm>
            <a:off x="117442" y="404072"/>
            <a:ext cx="7604889"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Trends in physical health issues</a:t>
            </a:r>
            <a:endParaRPr lang="en-GB" sz="4000" b="1" dirty="0">
              <a:ln>
                <a:solidFill>
                  <a:schemeClr val="tx1"/>
                </a:solidFill>
              </a:ln>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8" name="TextBox 7"/>
          <p:cNvSpPr txBox="1"/>
          <p:nvPr/>
        </p:nvSpPr>
        <p:spPr>
          <a:xfrm>
            <a:off x="179512" y="1137250"/>
            <a:ext cx="7590794" cy="923330"/>
          </a:xfrm>
          <a:prstGeom prst="rect">
            <a:avLst/>
          </a:prstGeom>
          <a:noFill/>
        </p:spPr>
        <p:txBody>
          <a:bodyPr wrap="square" rtlCol="0">
            <a:spAutoFit/>
          </a:bodyPr>
          <a:lstStyle/>
          <a:p>
            <a:r>
              <a:rPr lang="en-GB" dirty="0" smtClean="0">
                <a:latin typeface="Roboto Condensed" panose="02000000000000000000" pitchFamily="2" charset="0"/>
              </a:rPr>
              <a:t>Physical health trends can be tracked over time to allow for a greater understanding of how population health is changing and the factors that may be contributing towards any change.</a:t>
            </a:r>
          </a:p>
        </p:txBody>
      </p:sp>
      <p:graphicFrame>
        <p:nvGraphicFramePr>
          <p:cNvPr id="26" name="Chart 25"/>
          <p:cNvGraphicFramePr/>
          <p:nvPr>
            <p:extLst>
              <p:ext uri="{D42A27DB-BD31-4B8C-83A1-F6EECF244321}">
                <p14:modId xmlns:p14="http://schemas.microsoft.com/office/powerpoint/2010/main" val="1650542360"/>
              </p:ext>
            </p:extLst>
          </p:nvPr>
        </p:nvGraphicFramePr>
        <p:xfrm>
          <a:off x="251520" y="2060580"/>
          <a:ext cx="5010478" cy="4032716"/>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p:cNvSpPr txBox="1"/>
          <p:nvPr/>
        </p:nvSpPr>
        <p:spPr>
          <a:xfrm>
            <a:off x="5320234" y="2365623"/>
            <a:ext cx="3630482" cy="2062103"/>
          </a:xfrm>
          <a:prstGeom prst="rect">
            <a:avLst/>
          </a:prstGeom>
          <a:noFill/>
        </p:spPr>
        <p:txBody>
          <a:bodyPr wrap="square" rtlCol="0">
            <a:spAutoFit/>
          </a:bodyPr>
          <a:lstStyle/>
          <a:p>
            <a:pPr algn="ctr"/>
            <a:r>
              <a:rPr lang="en-GB" sz="1600" b="1" dirty="0" smtClean="0">
                <a:latin typeface="Roboto Condensed" panose="02000000000000000000" pitchFamily="2" charset="0"/>
              </a:rPr>
              <a:t>What does the graph show?</a:t>
            </a:r>
          </a:p>
          <a:p>
            <a:endParaRPr lang="en-GB" sz="1600" dirty="0" smtClean="0">
              <a:latin typeface="Roboto Condensed" panose="02000000000000000000" pitchFamily="2" charset="0"/>
            </a:endParaRPr>
          </a:p>
          <a:p>
            <a:pPr marL="285750" indent="-285750">
              <a:buFont typeface="Wingdings" panose="05000000000000000000" pitchFamily="2" charset="2"/>
              <a:buChar char="Ø"/>
            </a:pPr>
            <a:r>
              <a:rPr lang="en-GB" sz="1600" dirty="0" smtClean="0">
                <a:latin typeface="Roboto Condensed" panose="02000000000000000000" pitchFamily="2" charset="0"/>
              </a:rPr>
              <a:t>Number of admissions is significantly higher for females than for males</a:t>
            </a:r>
          </a:p>
          <a:p>
            <a:pPr marL="285750" indent="-285750">
              <a:buFont typeface="Wingdings" panose="05000000000000000000" pitchFamily="2" charset="2"/>
              <a:buChar char="Ø"/>
            </a:pPr>
            <a:r>
              <a:rPr lang="en-GB" sz="1600" dirty="0" smtClean="0">
                <a:latin typeface="Roboto Condensed" panose="02000000000000000000" pitchFamily="2" charset="0"/>
              </a:rPr>
              <a:t>Number of admissions for females has been steadily increasing from 2014/15</a:t>
            </a:r>
          </a:p>
          <a:p>
            <a:pPr marL="285750" indent="-285750">
              <a:buFont typeface="Wingdings" panose="05000000000000000000" pitchFamily="2" charset="2"/>
              <a:buChar char="Ø"/>
            </a:pPr>
            <a:r>
              <a:rPr lang="en-GB" sz="1600" dirty="0" smtClean="0">
                <a:latin typeface="Roboto Condensed" panose="02000000000000000000" pitchFamily="2" charset="0"/>
              </a:rPr>
              <a:t>Number of admissions for males has been roughly the same since 2008/09</a:t>
            </a:r>
          </a:p>
        </p:txBody>
      </p:sp>
      <p:sp>
        <p:nvSpPr>
          <p:cNvPr id="33" name="Action Button: Information 32">
            <a:hlinkClick r:id="rId5" highlightClick="1"/>
          </p:cNvPr>
          <p:cNvSpPr/>
          <p:nvPr/>
        </p:nvSpPr>
        <p:spPr>
          <a:xfrm>
            <a:off x="7420885" y="5426511"/>
            <a:ext cx="1109956" cy="902875"/>
          </a:xfrm>
          <a:prstGeom prst="actionButtonInformation">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34" name="Rectangle 33"/>
          <p:cNvSpPr/>
          <p:nvPr/>
        </p:nvSpPr>
        <p:spPr>
          <a:xfrm>
            <a:off x="5876961" y="5370118"/>
            <a:ext cx="1469350" cy="1015663"/>
          </a:xfrm>
          <a:prstGeom prst="rect">
            <a:avLst/>
          </a:prstGeom>
        </p:spPr>
        <p:txBody>
          <a:bodyPr wrap="square">
            <a:spAutoFit/>
          </a:bodyPr>
          <a:lstStyle/>
          <a:p>
            <a:pPr algn="ctr"/>
            <a:r>
              <a:rPr lang="en-GB" sz="1200" b="1" dirty="0" smtClean="0">
                <a:latin typeface="Roboto Condensed" panose="02000000000000000000" pitchFamily="2" charset="0"/>
                <a:ea typeface="Roboto Condensed" panose="02000000000000000000" pitchFamily="2" charset="0"/>
                <a:cs typeface="Times New Roman" panose="02020603050405020304" pitchFamily="18" charset="0"/>
              </a:rPr>
              <a:t>Check out other data by downloading the </a:t>
            </a:r>
            <a:r>
              <a:rPr lang="en-GB" sz="1200" b="1" dirty="0">
                <a:latin typeface="Roboto Condensed" panose="02000000000000000000" pitchFamily="2" charset="0"/>
                <a:ea typeface="Roboto Condensed" panose="02000000000000000000" pitchFamily="2" charset="0"/>
                <a:cs typeface="Times New Roman" panose="02020603050405020304" pitchFamily="18" charset="0"/>
              </a:rPr>
              <a:t>full </a:t>
            </a:r>
            <a:r>
              <a:rPr lang="en-GB" sz="1200" b="1" dirty="0" smtClean="0">
                <a:latin typeface="Roboto Condensed" panose="02000000000000000000" pitchFamily="2" charset="0"/>
                <a:ea typeface="Roboto Condensed" panose="02000000000000000000" pitchFamily="2" charset="0"/>
                <a:cs typeface="Times New Roman" panose="02020603050405020304" pitchFamily="18" charset="0"/>
              </a:rPr>
              <a:t>report from The NHS Health </a:t>
            </a:r>
            <a:r>
              <a:rPr lang="en-GB" sz="1200" b="1" dirty="0">
                <a:latin typeface="Roboto Condensed" panose="02000000000000000000" pitchFamily="2" charset="0"/>
                <a:ea typeface="Roboto Condensed" panose="02000000000000000000" pitchFamily="2" charset="0"/>
                <a:cs typeface="Times New Roman" panose="02020603050405020304" pitchFamily="18" charset="0"/>
              </a:rPr>
              <a:t>Survey for England </a:t>
            </a:r>
            <a:r>
              <a:rPr lang="en-GB" sz="1200" b="1" dirty="0" smtClean="0">
                <a:latin typeface="Roboto Condensed" panose="02000000000000000000" pitchFamily="2" charset="0"/>
                <a:ea typeface="Roboto Condensed" panose="02000000000000000000" pitchFamily="2" charset="0"/>
                <a:cs typeface="Times New Roman" panose="02020603050405020304" pitchFamily="18" charset="0"/>
              </a:rPr>
              <a:t>2021:</a:t>
            </a:r>
            <a:endParaRPr lang="en-GB" sz="1200" b="1" dirty="0">
              <a:ea typeface="Calibri" panose="020F0502020204030204" pitchFamily="34" charset="0"/>
              <a:cs typeface="Times New Roman" panose="02020603050405020304" pitchFamily="18" charset="0"/>
            </a:endParaRPr>
          </a:p>
        </p:txBody>
      </p:sp>
      <p:sp>
        <p:nvSpPr>
          <p:cNvPr id="3" name="Rectangle 2"/>
          <p:cNvSpPr/>
          <p:nvPr/>
        </p:nvSpPr>
        <p:spPr>
          <a:xfrm>
            <a:off x="1137125" y="5677797"/>
            <a:ext cx="3976692" cy="830997"/>
          </a:xfrm>
          <a:prstGeom prst="rect">
            <a:avLst/>
          </a:prstGeom>
          <a:solidFill>
            <a:schemeClr val="bg1">
              <a:lumMod val="85000"/>
            </a:schemeClr>
          </a:solidFill>
          <a:ln>
            <a:solidFill>
              <a:schemeClr val="tx1"/>
            </a:solidFill>
          </a:ln>
          <a:effectLst>
            <a:outerShdw blurRad="50800" dist="38100" dir="16200000" rotWithShape="0">
              <a:prstClr val="black">
                <a:alpha val="40000"/>
              </a:prstClr>
            </a:outerShdw>
          </a:effectLst>
        </p:spPr>
        <p:txBody>
          <a:bodyPr wrap="square">
            <a:spAutoFit/>
          </a:bodyPr>
          <a:lstStyle/>
          <a:p>
            <a:pPr algn="ctr"/>
            <a:r>
              <a:rPr lang="en-GB" sz="1600" dirty="0">
                <a:latin typeface="Roboto Condensed" panose="02000000000000000000" pitchFamily="2" charset="0"/>
              </a:rPr>
              <a:t>The graph here shows the number of </a:t>
            </a:r>
            <a:r>
              <a:rPr lang="en-GB" sz="1600" b="1" dirty="0">
                <a:latin typeface="Roboto Condensed" panose="02000000000000000000" pitchFamily="2" charset="0"/>
              </a:rPr>
              <a:t>hospital admissions </a:t>
            </a:r>
            <a:r>
              <a:rPr lang="en-GB" sz="1600" dirty="0">
                <a:latin typeface="Roboto Condensed" panose="02000000000000000000" pitchFamily="2" charset="0"/>
              </a:rPr>
              <a:t>from the years 2008/09 to 2018/19 where the primary diagnosis is </a:t>
            </a:r>
            <a:r>
              <a:rPr lang="en-GB" sz="1600" b="1" dirty="0">
                <a:latin typeface="Roboto Condensed" panose="02000000000000000000" pitchFamily="2" charset="0"/>
              </a:rPr>
              <a:t>obesity</a:t>
            </a:r>
            <a:r>
              <a:rPr lang="en-GB" sz="1600" dirty="0">
                <a:latin typeface="Roboto Condensed" panose="02000000000000000000" pitchFamily="2" charset="0"/>
              </a:rPr>
              <a:t>. </a:t>
            </a:r>
          </a:p>
        </p:txBody>
      </p:sp>
      <p:grpSp>
        <p:nvGrpSpPr>
          <p:cNvPr id="17" name="Group 16"/>
          <p:cNvGrpSpPr/>
          <p:nvPr/>
        </p:nvGrpSpPr>
        <p:grpSpPr>
          <a:xfrm>
            <a:off x="5261998" y="2702963"/>
            <a:ext cx="3688718" cy="1960559"/>
            <a:chOff x="5253920" y="424592"/>
            <a:chExt cx="3688718" cy="1960559"/>
          </a:xfrm>
        </p:grpSpPr>
        <p:sp>
          <p:nvSpPr>
            <p:cNvPr id="18" name="TextBox 17"/>
            <p:cNvSpPr txBox="1"/>
            <p:nvPr/>
          </p:nvSpPr>
          <p:spPr>
            <a:xfrm>
              <a:off x="5253920" y="424592"/>
              <a:ext cx="3688718" cy="1806157"/>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nchor="ctr">
              <a:noAutofit/>
            </a:bodyPr>
            <a:lstStyle>
              <a:defPPr>
                <a:defRPr lang="en-US"/>
              </a:defPPr>
              <a:lvl1pPr algn="ctr">
                <a:defRPr sz="1100">
                  <a:latin typeface="Roboto Condensed" panose="02000000000000000000" pitchFamily="2" charset="0"/>
                </a:defRPr>
              </a:lvl1pPr>
            </a:lstStyle>
            <a:p>
              <a:r>
                <a:rPr lang="en-GB" sz="1600" dirty="0">
                  <a:solidFill>
                    <a:schemeClr val="tx1"/>
                  </a:solidFill>
                </a:rPr>
                <a:t>Click </a:t>
              </a:r>
              <a:r>
                <a:rPr lang="en-GB" sz="1600" dirty="0" smtClean="0">
                  <a:solidFill>
                    <a:schemeClr val="tx1"/>
                  </a:solidFill>
                </a:rPr>
                <a:t>here to reveal the answer.</a:t>
              </a:r>
              <a:endParaRPr lang="en-GB" sz="1600" dirty="0">
                <a:solidFill>
                  <a:schemeClr val="tx1"/>
                </a:solidFill>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96" y="1798567"/>
              <a:ext cx="372318" cy="586584"/>
            </a:xfrm>
            <a:prstGeom prst="rect">
              <a:avLst/>
            </a:prstGeom>
          </p:spPr>
        </p:pic>
      </p:grpSp>
      <p:grpSp>
        <p:nvGrpSpPr>
          <p:cNvPr id="23" name="Group 3"/>
          <p:cNvGrpSpPr>
            <a:grpSpLocks/>
          </p:cNvGrpSpPr>
          <p:nvPr/>
        </p:nvGrpSpPr>
        <p:grpSpPr bwMode="auto">
          <a:xfrm>
            <a:off x="603250" y="-27384"/>
            <a:ext cx="8540750" cy="6940550"/>
            <a:chOff x="583271" y="42867"/>
            <a:chExt cx="9232725" cy="7502525"/>
          </a:xfrm>
        </p:grpSpPr>
        <p:sp>
          <p:nvSpPr>
            <p:cNvPr id="24" name="Rectangle 2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44096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500"/>
                                        <p:tgtEl>
                                          <p:spTgt spid="3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barn(inVertical)">
                                      <p:cBhvr>
                                        <p:cTn id="21" dur="500"/>
                                        <p:tgtEl>
                                          <p:spTgt spid="30">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0">
                                            <p:txEl>
                                              <p:pRg st="3" end="3"/>
                                            </p:txEl>
                                          </p:spTgt>
                                        </p:tgtEl>
                                        <p:attrNameLst>
                                          <p:attrName>style.visibility</p:attrName>
                                        </p:attrNameLst>
                                      </p:cBhvr>
                                      <p:to>
                                        <p:strVal val="visible"/>
                                      </p:to>
                                    </p:set>
                                    <p:animEffect transition="in" filter="barn(inVertical)">
                                      <p:cBhvr>
                                        <p:cTn id="24" dur="500"/>
                                        <p:tgtEl>
                                          <p:spTgt spid="30">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xEl>
                                              <p:pRg st="4" end="4"/>
                                            </p:txEl>
                                          </p:spTgt>
                                        </p:tgtEl>
                                        <p:attrNameLst>
                                          <p:attrName>style.visibility</p:attrName>
                                        </p:attrNameLst>
                                      </p:cBhvr>
                                      <p:to>
                                        <p:strVal val="visible"/>
                                      </p:to>
                                    </p:set>
                                    <p:animEffect transition="in" filter="barn(inVertical)">
                                      <p:cBhvr>
                                        <p:cTn id="27" dur="500"/>
                                        <p:tgtEl>
                                          <p:spTgt spid="30">
                                            <p:txEl>
                                              <p:pRg st="4" end="4"/>
                                            </p:tx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4" presetClass="exit" presetSubtype="10" fill="hold" nodeType="withEffect">
                                  <p:stCondLst>
                                    <p:cond delay="0"/>
                                  </p:stCondLst>
                                  <p:childTnLst>
                                    <p:animEffect transition="out" filter="randombar(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33" grpId="0" animBg="1"/>
      <p:bldP spid="34"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9</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Subtitle 3">
              <a:extLst>
                <a:ext uri="{FF2B5EF4-FFF2-40B4-BE49-F238E27FC236}">
                  <a16:creationId xmlns="" xmlns:a16="http://schemas.microsoft.com/office/drawing/2014/main" id="{4772945D-CA91-4CFE-8EB7-941C7618C994}"/>
                </a:ext>
              </a:extLst>
            </p:cNvPr>
            <p:cNvSpPr txBox="1">
              <a:spLocks/>
            </p:cNvSpPr>
            <p:nvPr/>
          </p:nvSpPr>
          <p:spPr>
            <a:xfrm>
              <a:off x="5106341" y="881205"/>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What are the wider implications of obesity on society and the economy?</a:t>
              </a:r>
              <a:endParaRPr lang="en-US" sz="2000" dirty="0"/>
            </a:p>
          </p:txBody>
        </p:sp>
      </p:grpSp>
      <p:grpSp>
        <p:nvGrpSpPr>
          <p:cNvPr id="15" name="Group 14"/>
          <p:cNvGrpSpPr/>
          <p:nvPr/>
        </p:nvGrpSpPr>
        <p:grpSpPr>
          <a:xfrm>
            <a:off x="5930328" y="3134236"/>
            <a:ext cx="2942755" cy="2736304"/>
            <a:chOff x="4716241" y="555412"/>
            <a:chExt cx="2701444" cy="2370649"/>
          </a:xfrm>
        </p:grpSpPr>
        <p:sp>
          <p:nvSpPr>
            <p:cNvPr id="16"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Subtitle 3">
              <a:extLst>
                <a:ext uri="{FF2B5EF4-FFF2-40B4-BE49-F238E27FC236}">
                  <a16:creationId xmlns="" xmlns:a16="http://schemas.microsoft.com/office/drawing/2014/main" id="{4772945D-CA91-4CFE-8EB7-941C7618C994}"/>
                </a:ext>
              </a:extLst>
            </p:cNvPr>
            <p:cNvSpPr txBox="1">
              <a:spLocks/>
            </p:cNvSpPr>
            <p:nvPr/>
          </p:nvSpPr>
          <p:spPr>
            <a:xfrm>
              <a:off x="5107260" y="1060328"/>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How are calorie intake and expenditure likely to be influenced by a sedentary lifestyle?</a:t>
              </a:r>
              <a:endParaRPr lang="en-US" sz="2000" dirty="0"/>
            </a:p>
          </p:txBody>
        </p:sp>
      </p:grpSp>
      <p:sp>
        <p:nvSpPr>
          <p:cNvPr id="21"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163292" y="2259279"/>
            <a:ext cx="2160240" cy="201622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Subtitle 3">
            <a:extLst>
              <a:ext uri="{FF2B5EF4-FFF2-40B4-BE49-F238E27FC236}">
                <a16:creationId xmlns="" xmlns:a16="http://schemas.microsoft.com/office/drawing/2014/main" id="{4772945D-CA91-4CFE-8EB7-941C7618C994}"/>
              </a:ext>
            </a:extLst>
          </p:cNvPr>
          <p:cNvSpPr txBox="1">
            <a:spLocks/>
          </p:cNvSpPr>
          <p:nvPr/>
        </p:nvSpPr>
        <p:spPr>
          <a:xfrm>
            <a:off x="4412136" y="2549811"/>
            <a:ext cx="1662552" cy="953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What reasons might individuals have for leading a sedentary lifestyle?</a:t>
            </a:r>
            <a:endParaRPr lang="en-US" sz="1800" dirty="0"/>
          </a:p>
        </p:txBody>
      </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5592</TotalTime>
  <Words>1598</Words>
  <Application>Microsoft Office PowerPoint</Application>
  <PresentationFormat>On-screen Show (4:3)</PresentationFormat>
  <Paragraphs>199</Paragraphs>
  <Slides>10</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vt:i4>
      </vt:variant>
    </vt:vector>
  </HeadingPairs>
  <TitlesOfParts>
    <vt:vector size="25" baseType="lpstr">
      <vt:lpstr>Digital-7</vt:lpstr>
      <vt:lpstr>Wingdings</vt:lpstr>
      <vt:lpstr>Symbol</vt:lpstr>
      <vt:lpstr>Aharoni</vt:lpstr>
      <vt:lpstr>Calibri Light</vt:lpstr>
      <vt:lpstr>Palatino Linotype</vt:lpstr>
      <vt:lpstr>Calibri</vt:lpstr>
      <vt:lpstr>Century Gothic</vt:lpstr>
      <vt:lpstr>Lato Medium</vt:lpstr>
      <vt:lpstr>Times New Roman</vt:lpstr>
      <vt:lpstr>Arial</vt:lpstr>
      <vt:lpstr>Segoe UI Semilight</vt:lpstr>
      <vt:lpstr>Roboto Condensed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Nadine Williams</cp:lastModifiedBy>
  <cp:revision>424</cp:revision>
  <cp:lastPrinted>2022-04-26T11:42:29Z</cp:lastPrinted>
  <dcterms:created xsi:type="dcterms:W3CDTF">2016-05-10T20:25:22Z</dcterms:created>
  <dcterms:modified xsi:type="dcterms:W3CDTF">2023-08-29T10:07:25Z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