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Lst>
  <p:notesMasterIdLst>
    <p:notesMasterId r:id="rId33"/>
  </p:notesMasterIdLst>
  <p:handoutMasterIdLst>
    <p:handoutMasterId r:id="rId34"/>
  </p:handoutMasterIdLst>
  <p:sldIdLst>
    <p:sldId id="344" r:id="rId2"/>
    <p:sldId id="347" r:id="rId3"/>
    <p:sldId id="351" r:id="rId4"/>
    <p:sldId id="361" r:id="rId5"/>
    <p:sldId id="352" r:id="rId6"/>
    <p:sldId id="362" r:id="rId7"/>
    <p:sldId id="353" r:id="rId8"/>
    <p:sldId id="376" r:id="rId9"/>
    <p:sldId id="377" r:id="rId10"/>
    <p:sldId id="354" r:id="rId11"/>
    <p:sldId id="373" r:id="rId12"/>
    <p:sldId id="379" r:id="rId13"/>
    <p:sldId id="355" r:id="rId14"/>
    <p:sldId id="364" r:id="rId15"/>
    <p:sldId id="356" r:id="rId16"/>
    <p:sldId id="365" r:id="rId17"/>
    <p:sldId id="357" r:id="rId18"/>
    <p:sldId id="366" r:id="rId19"/>
    <p:sldId id="358" r:id="rId20"/>
    <p:sldId id="370" r:id="rId21"/>
    <p:sldId id="359" r:id="rId22"/>
    <p:sldId id="367" r:id="rId23"/>
    <p:sldId id="360" r:id="rId24"/>
    <p:sldId id="368" r:id="rId25"/>
    <p:sldId id="378" r:id="rId26"/>
    <p:sldId id="374" r:id="rId27"/>
    <p:sldId id="375" r:id="rId28"/>
    <p:sldId id="372" r:id="rId29"/>
    <p:sldId id="348" r:id="rId30"/>
    <p:sldId id="349" r:id="rId31"/>
    <p:sldId id="350" r:id="rId32"/>
  </p:sldIdLst>
  <p:sldSz cx="9144000" cy="6858000" type="screen4x3"/>
  <p:notesSz cx="6797675" cy="9926638"/>
  <p:embeddedFontLst>
    <p:embeddedFont>
      <p:font typeface="Roboto" pitchFamily="2" charset="0"/>
      <p:regular r:id="rId35"/>
      <p:bold r:id="rId36"/>
      <p:italic r:id="rId37"/>
      <p:boldItalic r:id="rId38"/>
    </p:embeddedFont>
    <p:embeddedFont>
      <p:font typeface="Tw Cen MT" panose="020B0602020104020603" pitchFamily="34" charset="0"/>
      <p:regular r:id="rId39"/>
      <p:bold r:id="rId40"/>
      <p:italic r:id="rId41"/>
      <p:boldItalic r:id="rId42"/>
    </p:embeddedFont>
    <p:embeddedFont>
      <p:font typeface="Aharoni" panose="02010803020104030203" pitchFamily="2" charset="-79"/>
      <p:bold r:id="rId43"/>
    </p:embeddedFont>
    <p:embeddedFont>
      <p:font typeface="Calibri Light" panose="020F0302020204030204" pitchFamily="34" charset="0"/>
      <p:regular r:id="rId44"/>
      <p:italic r:id="rId45"/>
    </p:embeddedFont>
    <p:embeddedFont>
      <p:font typeface="Palatino Linotype" panose="02040502050505030304" pitchFamily="18"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Lato Medium" panose="020F0502020204030203" pitchFamily="34" charset="0"/>
      <p:regular r:id="rId58"/>
      <p:italic r:id="rId59"/>
    </p:embeddedFont>
    <p:embeddedFont>
      <p:font typeface="Milk Run" pitchFamily="2" charset="0"/>
      <p:regular r:id="rId60"/>
    </p:embeddedFont>
    <p:embeddedFont>
      <p:font typeface="Roboto Condensed" panose="02000000000000000000" pitchFamily="2" charset="0"/>
      <p:regular r:id="rId61"/>
      <p:bold r:id="rId62"/>
      <p:italic r:id="rId63"/>
      <p:boldItalic r:id="rId64"/>
    </p:embeddedFont>
  </p:embeddedFontLst>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onents of Fitness and Fitness Testing" id="{A46B1110-DC9C-4F21-B5B4-2707017DED1E}">
          <p14:sldIdLst>
            <p14:sldId id="344"/>
            <p14:sldId id="347"/>
            <p14:sldId id="351"/>
            <p14:sldId id="361"/>
            <p14:sldId id="352"/>
            <p14:sldId id="362"/>
            <p14:sldId id="353"/>
            <p14:sldId id="376"/>
            <p14:sldId id="377"/>
            <p14:sldId id="354"/>
            <p14:sldId id="373"/>
            <p14:sldId id="379"/>
            <p14:sldId id="355"/>
            <p14:sldId id="364"/>
            <p14:sldId id="356"/>
            <p14:sldId id="365"/>
            <p14:sldId id="357"/>
            <p14:sldId id="366"/>
            <p14:sldId id="358"/>
            <p14:sldId id="370"/>
            <p14:sldId id="359"/>
            <p14:sldId id="367"/>
            <p14:sldId id="360"/>
            <p14:sldId id="368"/>
            <p14:sldId id="378"/>
            <p14:sldId id="374"/>
            <p14:sldId id="375"/>
            <p14:sldId id="372"/>
            <p14:sldId id="348"/>
            <p14:sldId id="349"/>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21" clrIdx="0"/>
  <p:cmAuthor id="2" name="Jacques Robertson" initials="JR" lastIdx="1" clrIdx="1"/>
  <p:cmAuthor id="3" name="Naomi Laws" initials="NL" lastIdx="4" clrIdx="2"/>
  <p:cmAuthor id="4" name="Daniel Embleton" initials="DE" lastIdx="10"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BE5022"/>
    <a:srgbClr val="FFFFFF"/>
    <a:srgbClr val="81A896"/>
    <a:srgbClr val="FF8181"/>
    <a:srgbClr val="EAEFF7"/>
    <a:srgbClr val="D2DEEF"/>
    <a:srgbClr val="FFFF66"/>
    <a:srgbClr val="FFDF9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86370" autoAdjust="0"/>
  </p:normalViewPr>
  <p:slideViewPr>
    <p:cSldViewPr>
      <p:cViewPr varScale="1">
        <p:scale>
          <a:sx n="97" d="100"/>
          <a:sy n="97" d="100"/>
        </p:scale>
        <p:origin x="1614"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79" d="100"/>
          <a:sy n="79"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2945659" y="0"/>
            <a:ext cx="3850443" cy="498056"/>
          </a:xfrm>
          <a:prstGeom prst="rect">
            <a:avLst/>
          </a:prstGeom>
        </p:spPr>
        <p:txBody>
          <a:bodyPr vert="horz" lIns="91440" tIns="45720" rIns="91440" bIns="45720" rtlCol="0"/>
          <a:lstStyle>
            <a:lvl1pPr algn="r">
              <a:defRPr sz="1200"/>
            </a:lvl1pPr>
          </a:lstStyle>
          <a:p>
            <a:r>
              <a:rPr lang="en-GB" dirty="0"/>
              <a:t>Interactive PowerPoints for Edexcel GCSE (9–1) PE: Paper 1</a:t>
            </a:r>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r>
              <a:rPr lang="en-GB" dirty="0"/>
              <a:t> © ZigZag Education, </a:t>
            </a:r>
            <a:r>
              <a:rPr lang="en-GB" dirty="0" smtClean="0"/>
              <a:t>2023</a:t>
            </a:r>
            <a:endParaRPr lang="en-GB" dirty="0"/>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29/08/2023</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coordination and how it is important in specific sports or physical </a:t>
            </a:r>
            <a:r>
              <a:rPr lang="en-GB" baseline="0" dirty="0" smtClean="0"/>
              <a:t>activities.</a:t>
            </a:r>
          </a:p>
          <a:p>
            <a:pPr marL="228600" indent="-228600">
              <a:buFont typeface="Arial" panose="020B0604020202020204" pitchFamily="34" charset="0"/>
              <a:buChar char="•"/>
            </a:pPr>
            <a:r>
              <a:rPr lang="en-GB" baseline="0" dirty="0" smtClean="0"/>
              <a:t>Check out the drills to discuss how they suit some sports better than others. This will allow you to critically evaluate the fitness test for coordination.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41160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coordination and how it is important in specific sports or physical </a:t>
            </a:r>
            <a:r>
              <a:rPr lang="en-GB" baseline="0" dirty="0" smtClean="0"/>
              <a:t>activities.</a:t>
            </a:r>
          </a:p>
          <a:p>
            <a:pPr marL="228600" indent="-228600">
              <a:buFont typeface="Arial" panose="020B0604020202020204" pitchFamily="34" charset="0"/>
              <a:buChar char="•"/>
            </a:pPr>
            <a:r>
              <a:rPr lang="en-GB" baseline="0" dirty="0" smtClean="0"/>
              <a:t>Check out the drills to discuss how they suit some sports better than others. This will allow you to critically evaluate the fitness test for coordination.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11</a:t>
            </a:fld>
            <a:endParaRPr lang="en-GB" dirty="0"/>
          </a:p>
        </p:txBody>
      </p:sp>
    </p:spTree>
    <p:extLst>
      <p:ext uri="{BB962C8B-B14F-4D97-AF65-F5344CB8AC3E}">
        <p14:creationId xmlns:p14="http://schemas.microsoft.com/office/powerpoint/2010/main" val="232319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a:t>
            </a:r>
            <a:r>
              <a:rPr lang="en-GB" baseline="0" dirty="0" smtClean="0"/>
              <a:t>body composition </a:t>
            </a:r>
            <a:r>
              <a:rPr lang="en-GB" baseline="0" dirty="0"/>
              <a:t>and how it is important in specific sports or physical </a:t>
            </a:r>
            <a:r>
              <a:rPr lang="en-GB" baseline="0" dirty="0" smtClean="0"/>
              <a:t>activities.</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12</a:t>
            </a:fld>
            <a:endParaRPr lang="en-GB" dirty="0"/>
          </a:p>
        </p:txBody>
      </p:sp>
    </p:spTree>
    <p:extLst>
      <p:ext uri="{BB962C8B-B14F-4D97-AF65-F5344CB8AC3E}">
        <p14:creationId xmlns:p14="http://schemas.microsoft.com/office/powerpoint/2010/main" val="244565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flexibility and how it is important in sports such as </a:t>
            </a:r>
            <a:r>
              <a:rPr lang="en-GB" baseline="0" dirty="0" smtClean="0"/>
              <a:t>gymnastics.</a:t>
            </a:r>
            <a:endParaRPr lang="en-GB" baseline="0" dirty="0"/>
          </a:p>
          <a:p>
            <a:pPr marL="228600" indent="-228600">
              <a:buFont typeface="Arial" panose="020B0604020202020204" pitchFamily="34" charset="0"/>
              <a:buChar char="•"/>
            </a:pPr>
            <a:r>
              <a:rPr lang="en-GB" baseline="0" dirty="0"/>
              <a:t>Identify additional sports where flexibility is an important component of </a:t>
            </a:r>
            <a:r>
              <a:rPr lang="en-GB" baseline="0" dirty="0" smtClean="0"/>
              <a:t>fitness.</a:t>
            </a:r>
          </a:p>
          <a:p>
            <a:pPr marL="228600" indent="-228600">
              <a:buFont typeface="Arial" panose="020B0604020202020204" pitchFamily="34" charset="0"/>
              <a:buChar char="•"/>
            </a:pPr>
            <a:r>
              <a:rPr lang="en-GB" baseline="0" dirty="0" smtClean="0"/>
              <a:t>See how flexible your students are.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13</a:t>
            </a:fld>
            <a:endParaRPr lang="en-GB" dirty="0"/>
          </a:p>
        </p:txBody>
      </p:sp>
    </p:spTree>
    <p:extLst>
      <p:ext uri="{BB962C8B-B14F-4D97-AF65-F5344CB8AC3E}">
        <p14:creationId xmlns:p14="http://schemas.microsoft.com/office/powerpoint/2010/main" val="270375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sit and reach test.</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3345154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muscular endurance and how it is important in specific sports or physical </a:t>
            </a:r>
            <a:r>
              <a:rPr lang="en-GB" baseline="0" dirty="0" smtClean="0"/>
              <a:t>activities.</a:t>
            </a:r>
            <a:endParaRPr lang="en-GB" baseline="0" dirty="0"/>
          </a:p>
          <a:p>
            <a:pPr marL="228600" indent="-228600">
              <a:buFont typeface="Arial" panose="020B0604020202020204" pitchFamily="34" charset="0"/>
              <a:buChar char="•"/>
            </a:pPr>
            <a:r>
              <a:rPr lang="en-GB" baseline="0" dirty="0"/>
              <a:t>Understand that muscular endurance is important in both aerobic and anaerobic activities.</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15</a:t>
            </a:fld>
            <a:endParaRPr lang="en-GB" dirty="0"/>
          </a:p>
        </p:txBody>
      </p:sp>
    </p:spTree>
    <p:extLst>
      <p:ext uri="{BB962C8B-B14F-4D97-AF65-F5344CB8AC3E}">
        <p14:creationId xmlns:p14="http://schemas.microsoft.com/office/powerpoint/2010/main" val="310139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one-minute sit-up test.</a:t>
            </a:r>
          </a:p>
          <a:p>
            <a:pPr marL="228600" indent="-228600">
              <a:buFont typeface="Arial" panose="020B0604020202020204" pitchFamily="34" charset="0"/>
              <a:buChar char="•"/>
            </a:pPr>
            <a:r>
              <a:rPr lang="en-GB" baseline="0" dirty="0" smtClean="0"/>
              <a:t>Students should be aware that the one-minute sit-up test may be used as an alternative measure of muscular endurance.</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1087168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power and how it is important in specific sports or physical </a:t>
            </a:r>
            <a:r>
              <a:rPr lang="en-GB" baseline="0" dirty="0" smtClean="0"/>
              <a:t>activities.</a:t>
            </a:r>
            <a:endParaRPr lang="en-GB" baseline="0" dirty="0"/>
          </a:p>
          <a:p>
            <a:pPr marL="228600" indent="-228600">
              <a:buFont typeface="Arial" panose="020B0604020202020204" pitchFamily="34" charset="0"/>
              <a:buChar char="•"/>
            </a:pPr>
            <a:r>
              <a:rPr lang="en-GB" baseline="0" dirty="0"/>
              <a:t>Understand the relationship between strength, speed and </a:t>
            </a:r>
            <a:r>
              <a:rPr lang="en-GB" baseline="0" dirty="0" smtClean="0"/>
              <a:t>power.</a:t>
            </a:r>
          </a:p>
          <a:p>
            <a:pPr marL="228600" indent="-228600">
              <a:buFont typeface="Arial" panose="020B0604020202020204" pitchFamily="34" charset="0"/>
              <a:buChar char="•"/>
            </a:pPr>
            <a:r>
              <a:rPr lang="en-GB" baseline="0" dirty="0" smtClean="0"/>
              <a:t>Understand </a:t>
            </a:r>
            <a:r>
              <a:rPr lang="en-GB" baseline="0" dirty="0"/>
              <a:t>that power is important in anaerobic </a:t>
            </a:r>
            <a:r>
              <a:rPr lang="en-GB" baseline="0" dirty="0" smtClean="0"/>
              <a:t>activities.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17</a:t>
            </a:fld>
            <a:endParaRPr lang="en-GB" dirty="0"/>
          </a:p>
        </p:txBody>
      </p:sp>
    </p:spTree>
    <p:extLst>
      <p:ext uri="{BB962C8B-B14F-4D97-AF65-F5344CB8AC3E}">
        <p14:creationId xmlns:p14="http://schemas.microsoft.com/office/powerpoint/2010/main" val="959697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vertical jump test.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Click on the video button for a visual guide on how to carry out the test.</a:t>
            </a:r>
          </a:p>
          <a:p>
            <a:pPr marL="228600" indent="-22860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3564819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reaction time and how it is important in specific sports or physical </a:t>
            </a:r>
            <a:r>
              <a:rPr lang="en-GB" baseline="0" dirty="0" smtClean="0"/>
              <a:t>activities.</a:t>
            </a:r>
          </a:p>
          <a:p>
            <a:pPr marL="228600" indent="-228600">
              <a:buFont typeface="Arial" panose="020B0604020202020204" pitchFamily="34" charset="0"/>
              <a:buChar char="•"/>
            </a:pPr>
            <a:r>
              <a:rPr lang="en-GB" baseline="0" dirty="0" smtClean="0"/>
              <a:t>See whether students can complete the small challenge to stop the timer on exactly 10 seconds.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19</a:t>
            </a:fld>
            <a:endParaRPr lang="en-GB" dirty="0"/>
          </a:p>
        </p:txBody>
      </p:sp>
    </p:spTree>
    <p:extLst>
      <p:ext uri="{BB962C8B-B14F-4D97-AF65-F5344CB8AC3E}">
        <p14:creationId xmlns:p14="http://schemas.microsoft.com/office/powerpoint/2010/main" val="146660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identify the different components of fitness involved in sport.</a:t>
            </a:r>
          </a:p>
          <a:p>
            <a:pPr marL="228600" indent="-228600">
              <a:buFont typeface="Arial" panose="020B0604020202020204" pitchFamily="34" charset="0"/>
              <a:buChar char="•"/>
            </a:pPr>
            <a:r>
              <a:rPr lang="en-GB" baseline="0" dirty="0"/>
              <a:t>Move </a:t>
            </a:r>
            <a:r>
              <a:rPr lang="en-GB" baseline="0" dirty="0" smtClean="0"/>
              <a:t>on to </a:t>
            </a:r>
            <a:r>
              <a:rPr lang="en-GB" baseline="0" dirty="0"/>
              <a:t>the next slides to find out more about each component in greater </a:t>
            </a:r>
            <a:r>
              <a:rPr lang="en-GB" baseline="0" dirty="0" smtClean="0"/>
              <a:t>detail.</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1170905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ruler drop test.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Students should attempt the test themselves in pairs, where one person is the test conductor and one person is the subject. They should then swap roles so each has their own attempt.</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261836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the different types of </a:t>
            </a:r>
            <a:r>
              <a:rPr lang="en-GB" baseline="0" dirty="0" smtClean="0"/>
              <a:t>strength.</a:t>
            </a:r>
            <a:endParaRPr lang="en-GB" baseline="0" dirty="0"/>
          </a:p>
          <a:p>
            <a:pPr marL="228600" indent="-228600">
              <a:buFont typeface="Arial" panose="020B0604020202020204" pitchFamily="34" charset="0"/>
              <a:buChar char="•"/>
            </a:pPr>
            <a:r>
              <a:rPr lang="en-GB" baseline="0" dirty="0"/>
              <a:t>Identify how each </a:t>
            </a:r>
            <a:r>
              <a:rPr lang="en-GB" baseline="0" dirty="0" smtClean="0"/>
              <a:t>is </a:t>
            </a:r>
            <a:r>
              <a:rPr lang="en-GB" baseline="0" dirty="0"/>
              <a:t>important in different specific sporting actions or physical </a:t>
            </a:r>
            <a:r>
              <a:rPr lang="en-GB" baseline="0" dirty="0" smtClean="0"/>
              <a:t>activities.</a:t>
            </a:r>
          </a:p>
          <a:p>
            <a:pPr marL="228600" indent="-228600">
              <a:buFont typeface="Arial" panose="020B0604020202020204" pitchFamily="34" charset="0"/>
              <a:buChar char="•"/>
            </a:pPr>
            <a:r>
              <a:rPr lang="en-GB" baseline="0" dirty="0" smtClean="0"/>
              <a:t>Watch the video (or some of the video) and identify the different types of strength on display in different events.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21</a:t>
            </a:fld>
            <a:endParaRPr lang="en-GB" dirty="0"/>
          </a:p>
        </p:txBody>
      </p:sp>
    </p:spTree>
    <p:extLst>
      <p:ext uri="{BB962C8B-B14F-4D97-AF65-F5344CB8AC3E}">
        <p14:creationId xmlns:p14="http://schemas.microsoft.com/office/powerpoint/2010/main" val="3593635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grip dynamometer test.</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2834510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speed and how it is important in specific sports or physical </a:t>
            </a:r>
            <a:r>
              <a:rPr lang="en-GB" baseline="0" dirty="0" smtClean="0"/>
              <a:t>activities.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23</a:t>
            </a:fld>
            <a:endParaRPr lang="en-GB" dirty="0"/>
          </a:p>
        </p:txBody>
      </p:sp>
    </p:spTree>
    <p:extLst>
      <p:ext uri="{BB962C8B-B14F-4D97-AF65-F5344CB8AC3E}">
        <p14:creationId xmlns:p14="http://schemas.microsoft.com/office/powerpoint/2010/main" val="571516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30 m sprint test.</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3838651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solidFill>
                  <a:srgbClr val="FF0000"/>
                </a:solidFill>
              </a:rPr>
              <a:t>Students to define each component of fitness then reveal answers so they can self-assess.</a:t>
            </a:r>
            <a:endParaRPr lang="en-GB" baseline="0" dirty="0">
              <a:solidFill>
                <a:srgbClr val="FF0000"/>
              </a:solidFill>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980539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on the website link for examples of normative data scores from a range of fitness tests.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3433965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Students to decide whether it is suitable or not and provide justifications for each.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27</a:t>
            </a:fld>
            <a:endParaRPr lang="en-GB" dirty="0"/>
          </a:p>
        </p:txBody>
      </p:sp>
    </p:spTree>
    <p:extLst>
      <p:ext uri="{BB962C8B-B14F-4D97-AF65-F5344CB8AC3E}">
        <p14:creationId xmlns:p14="http://schemas.microsoft.com/office/powerpoint/2010/main" val="1623998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 values of fitness testing.</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 through the slide and discuss each value.</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3223932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and how the components of fitness impact sport in a wider </a:t>
            </a:r>
            <a:r>
              <a:rPr lang="en-GB" baseline="0" dirty="0" smtClean="0"/>
              <a:t>context.</a:t>
            </a:r>
          </a:p>
          <a:p>
            <a:pPr marL="171450" indent="-171450">
              <a:buFont typeface="Arial" panose="020B0604020202020204" pitchFamily="34" charset="0"/>
              <a:buChar char="•"/>
            </a:pPr>
            <a:r>
              <a:rPr lang="en-GB"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29</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agility and how it is important in specific sports or physical </a:t>
            </a:r>
            <a:r>
              <a:rPr lang="en-GB" baseline="0" dirty="0" smtClean="0"/>
              <a:t>activities.</a:t>
            </a:r>
            <a:endParaRPr lang="en-GB" baseline="0" dirty="0"/>
          </a:p>
          <a:p>
            <a:pPr marL="228600" indent="-228600">
              <a:buFont typeface="Arial" panose="020B0604020202020204" pitchFamily="34" charset="0"/>
              <a:buChar char="•"/>
            </a:pPr>
            <a:r>
              <a:rPr lang="en-GB" baseline="0" dirty="0"/>
              <a:t>Click on the play button to watch a YouTube video of agility in action in rugby </a:t>
            </a:r>
            <a:r>
              <a:rPr lang="en-GB" baseline="0" dirty="0" smtClean="0"/>
              <a:t>union.</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3875643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GB" baseline="0" dirty="0"/>
              <a:t>Click on the video to watch a snippet of the cricket </a:t>
            </a:r>
            <a:r>
              <a:rPr lang="en-GB" baseline="0" dirty="0" smtClean="0"/>
              <a:t>game. </a:t>
            </a:r>
            <a:endParaRPr lang="en-GB" baseline="0" dirty="0"/>
          </a:p>
          <a:p>
            <a:pPr marL="228600" indent="-228600">
              <a:buFont typeface="+mj-lt"/>
              <a:buAutoNum type="arabicPeriod"/>
            </a:pPr>
            <a:r>
              <a:rPr lang="en-GB" baseline="0" dirty="0" smtClean="0"/>
              <a:t>Make </a:t>
            </a:r>
            <a:r>
              <a:rPr lang="en-GB" baseline="0" dirty="0"/>
              <a:t>a list of any components of fitness that are important to </a:t>
            </a:r>
            <a:r>
              <a:rPr lang="en-GB" baseline="0" dirty="0" smtClean="0"/>
              <a:t>that batter.</a:t>
            </a:r>
            <a:endParaRPr lang="en-GB" baseline="0" dirty="0"/>
          </a:p>
          <a:p>
            <a:pPr marL="228600" indent="-228600">
              <a:buFont typeface="+mj-lt"/>
              <a:buAutoNum type="arabicPeriod"/>
            </a:pPr>
            <a:r>
              <a:rPr lang="en-GB" baseline="0" dirty="0"/>
              <a:t>Explain why each component of fitness </a:t>
            </a:r>
            <a:r>
              <a:rPr lang="en-GB" baseline="0" dirty="0" smtClean="0"/>
              <a:t>may be important </a:t>
            </a:r>
            <a:r>
              <a:rPr lang="en-GB" baseline="0" dirty="0"/>
              <a:t>to </a:t>
            </a:r>
            <a:r>
              <a:rPr lang="en-GB" baseline="0" dirty="0" smtClean="0"/>
              <a:t>the batter in cricket.</a:t>
            </a:r>
            <a:endParaRPr lang="en-GB" baseline="0" dirty="0"/>
          </a:p>
          <a:p>
            <a:pPr marL="228600" indent="-228600">
              <a:buFont typeface="+mj-lt"/>
              <a:buAutoNum type="arabicPeriod"/>
            </a:pPr>
            <a:r>
              <a:rPr lang="en-GB" baseline="0" dirty="0"/>
              <a:t>Click on the </a:t>
            </a:r>
            <a:r>
              <a:rPr lang="en-GB" baseline="0" dirty="0" smtClean="0"/>
              <a:t>different-coloured </a:t>
            </a:r>
            <a:r>
              <a:rPr lang="en-GB" baseline="0" dirty="0"/>
              <a:t>boxes to reveal exemplar answers</a:t>
            </a:r>
            <a:r>
              <a:rPr lang="en-GB" baseline="0" dirty="0" smtClean="0"/>
              <a:t>.</a:t>
            </a:r>
          </a:p>
          <a:p>
            <a:pPr marL="228600" indent="-228600">
              <a:buFont typeface="+mj-lt"/>
              <a:buAutoNum type="arabicPeriod"/>
            </a:pPr>
            <a:r>
              <a:rPr lang="en-GB" baseline="0" dirty="0" smtClean="0"/>
              <a:t>Discuss the components of fitness that may be important to the other roles and positions in cricket.</a:t>
            </a:r>
            <a:endParaRPr lang="en-GB" baseline="0" dirty="0"/>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30</a:t>
            </a:fld>
            <a:endParaRPr lang="en-GB" dirty="0"/>
          </a:p>
        </p:txBody>
      </p:sp>
    </p:spTree>
    <p:extLst>
      <p:ext uri="{BB962C8B-B14F-4D97-AF65-F5344CB8AC3E}">
        <p14:creationId xmlns:p14="http://schemas.microsoft.com/office/powerpoint/2010/main" val="766245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31</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a:t>
            </a:r>
            <a:r>
              <a:rPr lang="en-GB" baseline="0" dirty="0" smtClean="0"/>
              <a:t>the procedure and test organisation for the Illinois agility run test.</a:t>
            </a:r>
          </a:p>
          <a:p>
            <a:pPr marL="228600" indent="-228600">
              <a:buFont typeface="Arial" panose="020B0604020202020204" pitchFamily="34" charset="0"/>
              <a:buChar char="•"/>
            </a:pPr>
            <a:r>
              <a:rPr lang="en-GB" baseline="0" dirty="0" smtClean="0"/>
              <a:t>Click on the diagram for an illustration of the Illinois agility course.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4</a:t>
            </a:fld>
            <a:endParaRPr lang="en-GB" dirty="0"/>
          </a:p>
        </p:txBody>
      </p:sp>
    </p:spTree>
    <p:extLst>
      <p:ext uri="{BB962C8B-B14F-4D97-AF65-F5344CB8AC3E}">
        <p14:creationId xmlns:p14="http://schemas.microsoft.com/office/powerpoint/2010/main" val="165097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balance and how it is important </a:t>
            </a:r>
            <a:r>
              <a:rPr lang="en-GB" baseline="0" dirty="0" smtClean="0"/>
              <a:t>in sport</a:t>
            </a:r>
            <a:r>
              <a:rPr lang="en-GB" baseline="0" dirty="0"/>
              <a:t>, e.g. different gymnastic </a:t>
            </a:r>
            <a:r>
              <a:rPr lang="en-GB" baseline="0" dirty="0" smtClean="0"/>
              <a:t>activities.</a:t>
            </a:r>
            <a:endParaRPr lang="en-GB" baseline="0" dirty="0"/>
          </a:p>
          <a:p>
            <a:pPr marL="228600" indent="-228600">
              <a:buFont typeface="Arial" panose="020B0604020202020204" pitchFamily="34" charset="0"/>
              <a:buChar char="•"/>
            </a:pPr>
            <a:r>
              <a:rPr lang="en-GB" baseline="0" dirty="0"/>
              <a:t>Identify any additional activities or actions in sport and physical activity that require </a:t>
            </a:r>
            <a:r>
              <a:rPr lang="en-GB" baseline="0" dirty="0" smtClean="0"/>
              <a:t>balance.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104581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308813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Click through the slide to see what is meant by cardiovascular </a:t>
            </a:r>
            <a:r>
              <a:rPr lang="en-GB" baseline="0" dirty="0" smtClean="0"/>
              <a:t>fitness and </a:t>
            </a:r>
            <a:r>
              <a:rPr lang="en-GB" baseline="0" dirty="0"/>
              <a:t>how it is important in specific sports or physical </a:t>
            </a:r>
            <a:r>
              <a:rPr lang="en-GB" baseline="0" dirty="0" smtClean="0"/>
              <a:t>activities.</a:t>
            </a:r>
            <a:endParaRPr lang="en-GB" baseline="0" dirty="0"/>
          </a:p>
          <a:p>
            <a:pPr marL="228600" indent="-228600">
              <a:buFont typeface="Arial" panose="020B0604020202020204" pitchFamily="34" charset="0"/>
              <a:buChar char="•"/>
            </a:pPr>
            <a:r>
              <a:rPr lang="en-GB" baseline="0" dirty="0"/>
              <a:t>Understand that cardiovascular </a:t>
            </a:r>
            <a:r>
              <a:rPr lang="en-GB" baseline="0" dirty="0" smtClean="0"/>
              <a:t>fitness is </a:t>
            </a:r>
            <a:r>
              <a:rPr lang="en-GB" baseline="0" dirty="0"/>
              <a:t>beneficial in aerobic </a:t>
            </a:r>
            <a:r>
              <a:rPr lang="en-GB" baseline="0" dirty="0" smtClean="0"/>
              <a:t>activities and, therefore, </a:t>
            </a:r>
            <a:r>
              <a:rPr lang="en-GB" baseline="0" dirty="0"/>
              <a:t>is also termed aerobic </a:t>
            </a:r>
            <a:r>
              <a:rPr lang="en-GB" baseline="0" dirty="0" smtClean="0"/>
              <a:t>endurance.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360197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12-minute Cooper run/swim tests. </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230205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the procedure and test organisation for the Harvard step test. </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306478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29/08/2023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29/08/2023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29/08/2023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hyperlink" Target="http://zzed.uk/12162-11-10"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hyperlink" Target="http://zzed.uk/12162-11-18"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ov"/><Relationship Id="rId7" Type="http://schemas.openxmlformats.org/officeDocument/2006/relationships/image" Target="../media/image22.png"/><Relationship Id="rId2" Type="http://schemas.microsoft.com/office/2007/relationships/media" Target="../media/media1.mov"/><Relationship Id="rId1" Type="http://schemas.openxmlformats.org/officeDocument/2006/relationships/tags" Target="../tags/tag20.xml"/><Relationship Id="rId6" Type="http://schemas.openxmlformats.org/officeDocument/2006/relationships/image" Target="../media/image21.jpg"/><Relationship Id="rId11" Type="http://schemas.openxmlformats.org/officeDocument/2006/relationships/image" Target="../media/image4.png"/><Relationship Id="rId5" Type="http://schemas.openxmlformats.org/officeDocument/2006/relationships/notesSlide" Target="../notesSlides/notesSlide19.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hyperlink" Target="http://zzed.uk/12162-11-21"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zzed.uk/12162-11-26"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hyperlink" Target="http://zzed.uk/12162-11-3"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2.mp4"/><Relationship Id="rId7" Type="http://schemas.openxmlformats.org/officeDocument/2006/relationships/image" Target="../media/image5.png"/><Relationship Id="rId2" Type="http://schemas.microsoft.com/office/2007/relationships/media" Target="../media/media2.mp4"/><Relationship Id="rId1" Type="http://schemas.openxmlformats.org/officeDocument/2006/relationships/tags" Target="../tags/tag31.xml"/><Relationship Id="rId6" Type="http://schemas.openxmlformats.org/officeDocument/2006/relationships/image" Target="../media/image30.png"/><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slide" Target="slide6.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1000" r="-11000"/>
          </a:stretch>
        </a:blipFill>
        <a:effectLst/>
      </p:bgPr>
    </p:bg>
    <p:spTree>
      <p:nvGrpSpPr>
        <p:cNvPr id="1" name=""/>
        <p:cNvGrpSpPr/>
        <p:nvPr/>
      </p:nvGrpSpPr>
      <p:grpSpPr>
        <a:xfrm>
          <a:off x="0" y="0"/>
          <a:ext cx="0" cy="0"/>
          <a:chOff x="0" y="0"/>
          <a:chExt cx="0" cy="0"/>
        </a:xfrm>
      </p:grpSpPr>
      <p:sp>
        <p:nvSpPr>
          <p:cNvPr id="16" name="Title 2">
            <a:extLst>
              <a:ext uri="{FF2B5EF4-FFF2-40B4-BE49-F238E27FC236}">
                <a16:creationId xmlns:lc="http://schemas.openxmlformats.org/drawingml/2006/lockedCanvas" xmlns="" xmlns:a16="http://schemas.microsoft.com/office/drawing/2014/main" id="{200B3D2B-613A-41BE-987D-E6A1324B456D}"/>
              </a:ext>
            </a:extLst>
          </p:cNvPr>
          <p:cNvSpPr txBox="1">
            <a:spLocks/>
          </p:cNvSpPr>
          <p:nvPr/>
        </p:nvSpPr>
        <p:spPr>
          <a:xfrm>
            <a:off x="467544" y="404664"/>
            <a:ext cx="6480720" cy="1385055"/>
          </a:xfrm>
          <a:prstGeom prst="roundRect">
            <a:avLst>
              <a:gd name="adj" fmla="val 2602"/>
            </a:avLst>
          </a:prstGeom>
          <a:noFill/>
          <a:ln w="12700">
            <a:noFill/>
          </a:ln>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200" b="1" dirty="0">
                <a:ln>
                  <a:solidFill>
                    <a:schemeClr val="bg1"/>
                  </a:solidFill>
                </a:ln>
                <a:latin typeface="Roboto Condensed" panose="02000000000000000000" pitchFamily="2" charset="0"/>
                <a:ea typeface="+mj-ea"/>
                <a:cs typeface="+mj-cs"/>
              </a:rPr>
              <a:t>The </a:t>
            </a:r>
            <a:endParaRPr lang="en-US" sz="7200" b="1" dirty="0" smtClean="0">
              <a:ln>
                <a:solidFill>
                  <a:schemeClr val="bg1"/>
                </a:solidFill>
              </a:ln>
              <a:latin typeface="Roboto Condensed" panose="02000000000000000000" pitchFamily="2" charset="0"/>
              <a:ea typeface="+mj-ea"/>
              <a:cs typeface="+mj-cs"/>
            </a:endParaRPr>
          </a:p>
          <a:p>
            <a:pPr>
              <a:lnSpc>
                <a:spcPct val="80000"/>
              </a:lnSpc>
            </a:pPr>
            <a:r>
              <a:rPr lang="en-US" sz="7200" b="1" dirty="0" smtClean="0">
                <a:ln w="19050">
                  <a:solidFill>
                    <a:srgbClr val="FFFFFF"/>
                  </a:solidFill>
                </a:ln>
                <a:solidFill>
                  <a:srgbClr val="81A896"/>
                </a:solidFill>
                <a:latin typeface="Roboto Condensed" panose="02000000000000000000" pitchFamily="2" charset="0"/>
                <a:ea typeface="+mj-ea"/>
                <a:cs typeface="+mj-cs"/>
              </a:rPr>
              <a:t>Components </a:t>
            </a:r>
            <a:br>
              <a:rPr lang="en-US" sz="7200" b="1" dirty="0" smtClean="0">
                <a:ln w="19050">
                  <a:solidFill>
                    <a:srgbClr val="FFFFFF"/>
                  </a:solidFill>
                </a:ln>
                <a:solidFill>
                  <a:srgbClr val="81A896"/>
                </a:solidFill>
                <a:latin typeface="Roboto Condensed" panose="02000000000000000000" pitchFamily="2" charset="0"/>
                <a:ea typeface="+mj-ea"/>
                <a:cs typeface="+mj-cs"/>
              </a:rPr>
            </a:br>
            <a:r>
              <a:rPr lang="en-US" sz="7200" b="1" dirty="0" smtClean="0">
                <a:ln w="19050">
                  <a:solidFill>
                    <a:srgbClr val="FFFFFF"/>
                  </a:solidFill>
                </a:ln>
                <a:solidFill>
                  <a:srgbClr val="81A896"/>
                </a:solidFill>
                <a:latin typeface="Roboto Condensed" panose="02000000000000000000" pitchFamily="2" charset="0"/>
                <a:ea typeface="+mj-ea"/>
                <a:cs typeface="+mj-cs"/>
              </a:rPr>
              <a:t>of </a:t>
            </a:r>
            <a:r>
              <a:rPr lang="en-US" sz="7200" b="1" dirty="0">
                <a:ln w="19050">
                  <a:solidFill>
                    <a:srgbClr val="FFFFFF"/>
                  </a:solidFill>
                </a:ln>
                <a:solidFill>
                  <a:srgbClr val="81A896"/>
                </a:solidFill>
                <a:latin typeface="Roboto Condensed" panose="02000000000000000000" pitchFamily="2" charset="0"/>
                <a:ea typeface="+mj-ea"/>
                <a:cs typeface="+mj-cs"/>
              </a:rPr>
              <a:t>Fitness </a:t>
            </a:r>
            <a:r>
              <a:rPr lang="en-US" sz="7200" b="1" dirty="0">
                <a:ln>
                  <a:solidFill>
                    <a:schemeClr val="tx1"/>
                  </a:solidFill>
                </a:ln>
                <a:solidFill>
                  <a:schemeClr val="bg1"/>
                </a:solidFill>
                <a:latin typeface="Roboto Condensed" panose="02000000000000000000" pitchFamily="2" charset="0"/>
                <a:ea typeface="+mj-ea"/>
                <a:cs typeface="+mj-cs"/>
              </a:rPr>
              <a:t/>
            </a:r>
            <a:br>
              <a:rPr lang="en-US" sz="7200" b="1" dirty="0">
                <a:ln>
                  <a:solidFill>
                    <a:schemeClr val="tx1"/>
                  </a:solidFill>
                </a:ln>
                <a:solidFill>
                  <a:schemeClr val="bg1"/>
                </a:solidFill>
                <a:latin typeface="Roboto Condensed" panose="02000000000000000000" pitchFamily="2" charset="0"/>
                <a:ea typeface="+mj-ea"/>
                <a:cs typeface="+mj-cs"/>
              </a:rPr>
            </a:br>
            <a:r>
              <a:rPr lang="en-US" sz="7200" b="1" dirty="0" smtClean="0">
                <a:ln>
                  <a:solidFill>
                    <a:schemeClr val="bg1"/>
                  </a:solidFill>
                </a:ln>
                <a:latin typeface="Roboto Condensed" panose="02000000000000000000" pitchFamily="2" charset="0"/>
                <a:ea typeface="+mj-ea"/>
                <a:cs typeface="+mj-cs"/>
              </a:rPr>
              <a:t>and</a:t>
            </a:r>
          </a:p>
          <a:p>
            <a:pPr>
              <a:lnSpc>
                <a:spcPct val="80000"/>
              </a:lnSpc>
            </a:pPr>
            <a:r>
              <a:rPr lang="en-US" sz="7200" b="1" dirty="0">
                <a:ln w="19050">
                  <a:solidFill>
                    <a:schemeClr val="bg1"/>
                  </a:solidFill>
                </a:ln>
                <a:solidFill>
                  <a:srgbClr val="BE5022"/>
                </a:solidFill>
                <a:latin typeface="Roboto Condensed" panose="02000000000000000000" pitchFamily="2" charset="0"/>
              </a:rPr>
              <a:t>Fitness </a:t>
            </a:r>
            <a:r>
              <a:rPr lang="en-US" sz="7200" b="1" dirty="0" smtClean="0">
                <a:ln w="19050">
                  <a:solidFill>
                    <a:schemeClr val="bg1"/>
                  </a:solidFill>
                </a:ln>
                <a:solidFill>
                  <a:srgbClr val="BE5022"/>
                </a:solidFill>
                <a:latin typeface="Roboto Condensed" panose="02000000000000000000" pitchFamily="2" charset="0"/>
              </a:rPr>
              <a:t/>
            </a:r>
            <a:br>
              <a:rPr lang="en-US" sz="7200" b="1" dirty="0" smtClean="0">
                <a:ln w="19050">
                  <a:solidFill>
                    <a:schemeClr val="bg1"/>
                  </a:solidFill>
                </a:ln>
                <a:solidFill>
                  <a:srgbClr val="BE5022"/>
                </a:solidFill>
                <a:latin typeface="Roboto Condensed" panose="02000000000000000000" pitchFamily="2" charset="0"/>
              </a:rPr>
            </a:br>
            <a:r>
              <a:rPr lang="en-US" sz="7200" b="1" dirty="0" smtClean="0">
                <a:ln w="19050">
                  <a:solidFill>
                    <a:schemeClr val="bg1"/>
                  </a:solidFill>
                </a:ln>
                <a:solidFill>
                  <a:srgbClr val="BE5022"/>
                </a:solidFill>
                <a:latin typeface="Roboto Condensed" panose="02000000000000000000" pitchFamily="2" charset="0"/>
              </a:rPr>
              <a:t>Testing</a:t>
            </a:r>
            <a:endParaRPr lang="en-US" sz="7200" b="1" dirty="0">
              <a:ln w="19050">
                <a:solidFill>
                  <a:schemeClr val="bg1"/>
                </a:solidFill>
              </a:ln>
              <a:solidFill>
                <a:srgbClr val="BE5022"/>
              </a:solidFill>
              <a:latin typeface="Roboto Condensed" panose="02000000000000000000" pitchFamily="2" charset="0"/>
            </a:endParaRPr>
          </a:p>
          <a:p>
            <a:pPr>
              <a:lnSpc>
                <a:spcPct val="80000"/>
              </a:lnSpc>
            </a:pPr>
            <a:r>
              <a:rPr lang="en-US" sz="7200" b="1" dirty="0" smtClean="0">
                <a:ln>
                  <a:solidFill>
                    <a:schemeClr val="tx1"/>
                  </a:solidFill>
                </a:ln>
                <a:solidFill>
                  <a:schemeClr val="bg1"/>
                </a:solidFill>
                <a:latin typeface="Roboto Condensed" panose="02000000000000000000" pitchFamily="2" charset="0"/>
                <a:ea typeface="+mj-ea"/>
                <a:cs typeface="+mj-cs"/>
              </a:rPr>
              <a:t> </a:t>
            </a:r>
          </a:p>
        </p:txBody>
      </p:sp>
      <p:grpSp>
        <p:nvGrpSpPr>
          <p:cNvPr id="13" name="Group 12"/>
          <p:cNvGrpSpPr/>
          <p:nvPr/>
        </p:nvGrpSpPr>
        <p:grpSpPr>
          <a:xfrm>
            <a:off x="7081143" y="4555107"/>
            <a:ext cx="1781061" cy="1839359"/>
            <a:chOff x="7081143" y="4555107"/>
            <a:chExt cx="1781061" cy="1839359"/>
          </a:xfrm>
        </p:grpSpPr>
        <p:sp>
          <p:nvSpPr>
            <p:cNvPr id="1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5"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1</a:t>
              </a:r>
              <a:endParaRPr lang="en-US" b="1" dirty="0"/>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dirty="0" smtClean="0">
                  <a:solidFill>
                    <a:schemeClr val="bg1"/>
                  </a:solidFill>
                </a:rPr>
                <a:t>Physical Training</a:t>
              </a:r>
              <a:endParaRPr lang="en-US" sz="900" dirty="0">
                <a:solidFill>
                  <a:schemeClr val="bg1"/>
                </a:solidFill>
              </a:endParaRPr>
            </a:p>
          </p:txBody>
        </p:sp>
        <p:sp>
          <p:nvSpPr>
            <p:cNvPr id="2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5"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3.2</a:t>
              </a:r>
              <a:endParaRPr lang="en-US" sz="1200" b="1" dirty="0"/>
            </a:p>
          </p:txBody>
        </p:sp>
      </p:grpSp>
      <p:sp>
        <p:nvSpPr>
          <p:cNvPr id="11" name="TextBox 1"/>
          <p:cNvSpPr txBox="1"/>
          <p:nvPr/>
        </p:nvSpPr>
        <p:spPr>
          <a:xfrm>
            <a:off x="-6260" y="6581001"/>
            <a:ext cx="915652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solidFill>
                  <a:schemeClr val="bg1"/>
                </a:solidFill>
                <a:latin typeface="Roboto Condensed" panose="02000000000000000000" pitchFamily="2" charset="0"/>
                <a:ea typeface="Roboto Condensed" panose="02000000000000000000" pitchFamily="2" charset="0"/>
              </a:rPr>
              <a:t>Photocopiable/digital resources may only be copied by the purchasing institution on a single site and for their own </a:t>
            </a:r>
            <a:r>
              <a:rPr lang="en-GB" sz="1200" dirty="0" smtClean="0">
                <a:solidFill>
                  <a:schemeClr val="bg1"/>
                </a:solidFill>
                <a:latin typeface="Roboto Condensed" panose="02000000000000000000" pitchFamily="2" charset="0"/>
                <a:ea typeface="Roboto Condensed" panose="02000000000000000000" pitchFamily="2" charset="0"/>
              </a:rPr>
              <a:t>use.</a:t>
            </a:r>
            <a:endParaRPr lang="en-GB" sz="1200" dirty="0">
              <a:solidFill>
                <a:schemeClr val="bg1"/>
              </a:solidFill>
              <a:latin typeface="Roboto Condensed" panose="02000000000000000000" pitchFamily="2" charset="0"/>
              <a:ea typeface="Roboto Condensed" panose="02000000000000000000" pitchFamily="2"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10</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82213" y="45487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Coordination</a:t>
            </a:r>
          </a:p>
        </p:txBody>
      </p:sp>
      <p:sp>
        <p:nvSpPr>
          <p:cNvPr id="3" name="TextBox 2"/>
          <p:cNvSpPr txBox="1"/>
          <p:nvPr/>
        </p:nvSpPr>
        <p:spPr>
          <a:xfrm>
            <a:off x="373310" y="1482012"/>
            <a:ext cx="8075827"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ability to efficiently use two or more body parts at the same time.</a:t>
            </a:r>
          </a:p>
        </p:txBody>
      </p:sp>
      <p:sp>
        <p:nvSpPr>
          <p:cNvPr id="10" name="TextBox 9"/>
          <p:cNvSpPr txBox="1"/>
          <p:nvPr/>
        </p:nvSpPr>
        <p:spPr>
          <a:xfrm>
            <a:off x="3868705" y="1971454"/>
            <a:ext cx="4449279" cy="646331"/>
          </a:xfrm>
          <a:prstGeom prst="rect">
            <a:avLst/>
          </a:prstGeom>
          <a:noFill/>
        </p:spPr>
        <p:txBody>
          <a:bodyPr wrap="square" rtlCol="0">
            <a:spAutoFit/>
          </a:bodyPr>
          <a:lstStyle/>
          <a:p>
            <a:r>
              <a:rPr lang="en-GB" dirty="0">
                <a:latin typeface="Roboto Condensed" panose="02000000000000000000" pitchFamily="2" charset="0"/>
              </a:rPr>
              <a:t>Coordination is required in a variety of sporting scenarios, some of which we may not realise!</a:t>
            </a:r>
          </a:p>
        </p:txBody>
      </p:sp>
      <p:sp>
        <p:nvSpPr>
          <p:cNvPr id="12" name="TextBox 11"/>
          <p:cNvSpPr txBox="1"/>
          <p:nvPr/>
        </p:nvSpPr>
        <p:spPr>
          <a:xfrm>
            <a:off x="3858808" y="2981392"/>
            <a:ext cx="4715019" cy="923330"/>
          </a:xfrm>
          <a:prstGeom prst="rect">
            <a:avLst/>
          </a:prstGeom>
          <a:noFill/>
        </p:spPr>
        <p:txBody>
          <a:bodyPr wrap="square" rtlCol="0">
            <a:spAutoFit/>
          </a:bodyPr>
          <a:lstStyle/>
          <a:p>
            <a:r>
              <a:rPr lang="en-GB" dirty="0">
                <a:latin typeface="Roboto Condensed" panose="02000000000000000000" pitchFamily="2" charset="0"/>
              </a:rPr>
              <a:t>For example, coordination is important in swimming when bringing the head out of the water to </a:t>
            </a:r>
            <a:r>
              <a:rPr lang="en-GB" dirty="0" smtClean="0">
                <a:latin typeface="Roboto Condensed" panose="02000000000000000000" pitchFamily="2" charset="0"/>
              </a:rPr>
              <a:t>breathe </a:t>
            </a:r>
            <a:r>
              <a:rPr lang="en-GB" dirty="0">
                <a:latin typeface="Roboto Condensed" panose="02000000000000000000" pitchFamily="2" charset="0"/>
              </a:rPr>
              <a:t>while continuing with the stroke.</a:t>
            </a:r>
          </a:p>
        </p:txBody>
      </p:sp>
      <p:sp>
        <p:nvSpPr>
          <p:cNvPr id="13" name="TextBox 12"/>
          <p:cNvSpPr txBox="1"/>
          <p:nvPr/>
        </p:nvSpPr>
        <p:spPr>
          <a:xfrm>
            <a:off x="3889428" y="4389628"/>
            <a:ext cx="4715019" cy="1200329"/>
          </a:xfrm>
          <a:prstGeom prst="rect">
            <a:avLst/>
          </a:prstGeom>
          <a:noFill/>
        </p:spPr>
        <p:txBody>
          <a:bodyPr wrap="square" rtlCol="0">
            <a:spAutoFit/>
          </a:bodyPr>
          <a:lstStyle/>
          <a:p>
            <a:r>
              <a:rPr lang="en-GB" dirty="0">
                <a:latin typeface="Roboto Condensed" panose="02000000000000000000" pitchFamily="2" charset="0"/>
              </a:rPr>
              <a:t>It is also important in team sports such as cricket where a fielder must form a long barrier with their legs while focusing on stopping the ball with their hands.</a:t>
            </a:r>
          </a:p>
        </p:txBody>
      </p:sp>
      <p:pic>
        <p:nvPicPr>
          <p:cNvPr id="8194" name="Picture 2" descr="File:Ian Bell fielding, 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14" y="2015204"/>
            <a:ext cx="3267578" cy="3928951"/>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4" name="Action Button: Information 3">
            <a:hlinkClick r:id="rId5" highlightClick="1"/>
          </p:cNvPr>
          <p:cNvSpPr/>
          <p:nvPr/>
        </p:nvSpPr>
        <p:spPr>
          <a:xfrm>
            <a:off x="3995936" y="5733256"/>
            <a:ext cx="792088" cy="72008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8" name="TextBox 17"/>
          <p:cNvSpPr txBox="1"/>
          <p:nvPr/>
        </p:nvSpPr>
        <p:spPr>
          <a:xfrm>
            <a:off x="4895902" y="5728821"/>
            <a:ext cx="3834355" cy="738664"/>
          </a:xfrm>
          <a:prstGeom prst="rect">
            <a:avLst/>
          </a:prstGeom>
          <a:noFill/>
        </p:spPr>
        <p:txBody>
          <a:bodyPr wrap="square" rtlCol="0">
            <a:spAutoFit/>
          </a:bodyPr>
          <a:lstStyle/>
          <a:p>
            <a:r>
              <a:rPr lang="en-GB" sz="1400" b="1" dirty="0" smtClean="0">
                <a:latin typeface="Roboto Condensed" panose="02000000000000000000" pitchFamily="2" charset="0"/>
              </a:rPr>
              <a:t>Check out some of the coordination drills here. How do you think some of these better suit some sports than others?</a:t>
            </a:r>
            <a:endParaRPr lang="en-GB" sz="1400" b="1" dirty="0">
              <a:latin typeface="Roboto Condensed" panose="02000000000000000000" pitchFamily="2" charset="0"/>
            </a:endParaRPr>
          </a:p>
        </p:txBody>
      </p:sp>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9632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4"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21" name="TextBox 20"/>
          <p:cNvSpPr txBox="1"/>
          <p:nvPr/>
        </p:nvSpPr>
        <p:spPr>
          <a:xfrm>
            <a:off x="539552" y="548680"/>
            <a:ext cx="6624736" cy="1754326"/>
          </a:xfrm>
          <a:prstGeom prst="rect">
            <a:avLst/>
          </a:prstGeom>
          <a:noFill/>
        </p:spPr>
        <p:txBody>
          <a:bodyPr wrap="square" rtlCol="0">
            <a:spAutoFit/>
          </a:bodyPr>
          <a:lstStyle/>
          <a:p>
            <a:r>
              <a:rPr lang="en-GB" dirty="0" smtClean="0">
                <a:latin typeface="Roboto Condensed" panose="02000000000000000000" pitchFamily="2" charset="0"/>
              </a:rPr>
              <a:t>Can you juggle?  Hand–eye coordination is required to juggle and keep an eye on three balls.  Take three small balls (or pieces of scrap paper scrunched into balls) and give it a go. </a:t>
            </a:r>
          </a:p>
          <a:p>
            <a:endParaRPr lang="en-GB" dirty="0">
              <a:latin typeface="Roboto Condensed" panose="02000000000000000000" pitchFamily="2" charset="0"/>
            </a:endParaRPr>
          </a:p>
          <a:p>
            <a:r>
              <a:rPr lang="en-GB" dirty="0" smtClean="0">
                <a:latin typeface="Roboto Condensed" panose="02000000000000000000" pitchFamily="2" charset="0"/>
              </a:rPr>
              <a:t>How hard did you find it?  Which sports do you think hand–eye coordination is required in? </a:t>
            </a:r>
            <a:endParaRPr lang="en-GB" dirty="0">
              <a:latin typeface="Roboto Condensed" panose="02000000000000000000" pitchFamily="2" charset="0"/>
            </a:endParaRPr>
          </a:p>
        </p:txBody>
      </p:sp>
      <p:pic>
        <p:nvPicPr>
          <p:cNvPr id="1026" name="Picture 2" descr="File:Juggling 44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2492896"/>
            <a:ext cx="3810000"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3"/>
          <p:cNvGrpSpPr>
            <a:grpSpLocks/>
          </p:cNvGrpSpPr>
          <p:nvPr/>
        </p:nvGrpSpPr>
        <p:grpSpPr bwMode="auto">
          <a:xfrm>
            <a:off x="603250" y="-27384"/>
            <a:ext cx="8540750" cy="6940550"/>
            <a:chOff x="583271" y="42867"/>
            <a:chExt cx="9232725" cy="7502525"/>
          </a:xfrm>
        </p:grpSpPr>
        <p:sp>
          <p:nvSpPr>
            <p:cNvPr id="8" name="Rectangle 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2"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156328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12</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82213" y="45487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Body composition</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373310" y="1482012"/>
            <a:ext cx="8075827"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ratio of fat mass to fat-free mass.</a:t>
            </a:r>
            <a:endParaRPr lang="en-GB" b="0" i="1" dirty="0">
              <a:latin typeface="Roboto Condensed" panose="02000000000000000000" pitchFamily="2" charset="0"/>
            </a:endParaRPr>
          </a:p>
        </p:txBody>
      </p:sp>
      <p:sp>
        <p:nvSpPr>
          <p:cNvPr id="12" name="TextBox 11"/>
          <p:cNvSpPr txBox="1"/>
          <p:nvPr/>
        </p:nvSpPr>
        <p:spPr>
          <a:xfrm>
            <a:off x="3203848" y="2121716"/>
            <a:ext cx="5092864" cy="923330"/>
          </a:xfrm>
          <a:prstGeom prst="rect">
            <a:avLst/>
          </a:prstGeom>
          <a:noFill/>
        </p:spPr>
        <p:txBody>
          <a:bodyPr wrap="square" rtlCol="0">
            <a:spAutoFit/>
          </a:bodyPr>
          <a:lstStyle/>
          <a:p>
            <a:r>
              <a:rPr lang="en-GB" dirty="0" smtClean="0">
                <a:latin typeface="Roboto Condensed" panose="02000000000000000000" pitchFamily="2" charset="0"/>
              </a:rPr>
              <a:t>Some sports benefit from a high fat mass and muscle mass, such as rugby, where prop forwards have a large overall body mass and are difficult to stop.</a:t>
            </a:r>
            <a:endParaRPr lang="en-GB" dirty="0">
              <a:latin typeface="Roboto Condensed" panose="02000000000000000000" pitchFamily="2" charset="0"/>
            </a:endParaRPr>
          </a:p>
        </p:txBody>
      </p:sp>
      <p:sp>
        <p:nvSpPr>
          <p:cNvPr id="13" name="TextBox 12"/>
          <p:cNvSpPr txBox="1"/>
          <p:nvPr/>
        </p:nvSpPr>
        <p:spPr>
          <a:xfrm>
            <a:off x="3203848" y="3295916"/>
            <a:ext cx="5400600" cy="2308324"/>
          </a:xfrm>
          <a:prstGeom prst="rect">
            <a:avLst/>
          </a:prstGeom>
          <a:noFill/>
        </p:spPr>
        <p:txBody>
          <a:bodyPr wrap="square" rtlCol="0">
            <a:spAutoFit/>
          </a:bodyPr>
          <a:lstStyle/>
          <a:p>
            <a:r>
              <a:rPr lang="en-GB" dirty="0" smtClean="0">
                <a:latin typeface="Roboto Condensed" panose="02000000000000000000" pitchFamily="2" charset="0"/>
              </a:rPr>
              <a:t>Most sports, however, will benefit from a low body fat as it can add weight, making it difficult to move freely. </a:t>
            </a:r>
          </a:p>
          <a:p>
            <a:r>
              <a:rPr lang="en-GB" dirty="0" smtClean="0">
                <a:latin typeface="Roboto Condensed" panose="02000000000000000000" pitchFamily="2" charset="0"/>
              </a:rPr>
              <a:t>For example:</a:t>
            </a:r>
          </a:p>
          <a:p>
            <a:pPr marL="285750" indent="-285750">
              <a:buFont typeface="Arial" panose="020B0604020202020204" pitchFamily="34" charset="0"/>
              <a:buChar char="•"/>
            </a:pPr>
            <a:r>
              <a:rPr lang="en-GB" dirty="0" smtClean="0">
                <a:latin typeface="Roboto Condensed" panose="02000000000000000000" pitchFamily="2" charset="0"/>
              </a:rPr>
              <a:t>100 m sprinters and gymnasts perform explosive movements, which are helped by large muscle mass and low body fat </a:t>
            </a:r>
          </a:p>
          <a:p>
            <a:pPr marL="285750" indent="-285750">
              <a:buFont typeface="Arial" panose="020B0604020202020204" pitchFamily="34" charset="0"/>
              <a:buChar char="•"/>
            </a:pPr>
            <a:r>
              <a:rPr lang="en-GB" dirty="0" smtClean="0">
                <a:latin typeface="Roboto Condensed" panose="02000000000000000000" pitchFamily="2" charset="0"/>
              </a:rPr>
              <a:t>Endurance runners require low body fat and lean muscle mass to carry their body across long distances</a:t>
            </a:r>
            <a:endParaRPr lang="en-GB" dirty="0">
              <a:latin typeface="Roboto Condensed" panose="02000000000000000000"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19" y="2128352"/>
            <a:ext cx="2518494" cy="3777741"/>
          </a:xfrm>
          <a:prstGeom prst="rect">
            <a:avLst/>
          </a:prstGeom>
          <a:ln>
            <a:solidFill>
              <a:schemeClr val="tx1"/>
            </a:solidFill>
          </a:ln>
        </p:spPr>
      </p:pic>
      <p:grpSp>
        <p:nvGrpSpPr>
          <p:cNvPr id="14" name="Group 3"/>
          <p:cNvGrpSpPr>
            <a:grpSpLocks/>
          </p:cNvGrpSpPr>
          <p:nvPr/>
        </p:nvGrpSpPr>
        <p:grpSpPr bwMode="auto">
          <a:xfrm>
            <a:off x="603250" y="-27384"/>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840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additive="base">
                                        <p:cTn id="1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 calcmode="lin" valueType="num">
                                      <p:cBhvr additive="base">
                                        <p:cTn id="2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 calcmode="lin" valueType="num">
                                      <p:cBhvr additive="base">
                                        <p:cTn id="3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53215" y="414273"/>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Flexibility</a:t>
            </a:r>
          </a:p>
        </p:txBody>
      </p:sp>
      <p:sp>
        <p:nvSpPr>
          <p:cNvPr id="3" name="TextBox 2"/>
          <p:cNvSpPr txBox="1"/>
          <p:nvPr/>
        </p:nvSpPr>
        <p:spPr>
          <a:xfrm>
            <a:off x="359512" y="1432704"/>
            <a:ext cx="7358597"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range </a:t>
            </a:r>
            <a:r>
              <a:rPr lang="en-GB" b="0" i="1" dirty="0">
                <a:latin typeface="Roboto Condensed" panose="02000000000000000000" pitchFamily="2" charset="0"/>
              </a:rPr>
              <a:t>of movement </a:t>
            </a:r>
            <a:r>
              <a:rPr lang="en-GB" b="0" i="1" dirty="0" smtClean="0">
                <a:latin typeface="Roboto Condensed" panose="02000000000000000000" pitchFamily="2" charset="0"/>
              </a:rPr>
              <a:t>available at a </a:t>
            </a:r>
            <a:r>
              <a:rPr lang="en-GB" b="0" i="1" dirty="0">
                <a:latin typeface="Roboto Condensed" panose="02000000000000000000" pitchFamily="2" charset="0"/>
              </a:rPr>
              <a:t>joint.</a:t>
            </a:r>
          </a:p>
        </p:txBody>
      </p:sp>
      <p:sp>
        <p:nvSpPr>
          <p:cNvPr id="10" name="TextBox 9"/>
          <p:cNvSpPr txBox="1"/>
          <p:nvPr/>
        </p:nvSpPr>
        <p:spPr>
          <a:xfrm>
            <a:off x="4627340" y="2270339"/>
            <a:ext cx="3832904" cy="1200329"/>
          </a:xfrm>
          <a:prstGeom prst="rect">
            <a:avLst/>
          </a:prstGeom>
          <a:noFill/>
        </p:spPr>
        <p:txBody>
          <a:bodyPr wrap="square" rtlCol="0">
            <a:spAutoFit/>
          </a:bodyPr>
          <a:lstStyle/>
          <a:p>
            <a:r>
              <a:rPr lang="en-GB" dirty="0">
                <a:latin typeface="Roboto Condensed" panose="02000000000000000000" pitchFamily="2" charset="0"/>
              </a:rPr>
              <a:t>Having a lot of flexibility is highly advantageous in sport. For one, it lowers the risk of injury through overstretching the muscle.</a:t>
            </a:r>
          </a:p>
        </p:txBody>
      </p:sp>
      <p:sp>
        <p:nvSpPr>
          <p:cNvPr id="12" name="TextBox 11"/>
          <p:cNvSpPr txBox="1"/>
          <p:nvPr/>
        </p:nvSpPr>
        <p:spPr>
          <a:xfrm>
            <a:off x="4627340" y="3657366"/>
            <a:ext cx="4102917" cy="1477328"/>
          </a:xfrm>
          <a:prstGeom prst="rect">
            <a:avLst/>
          </a:prstGeom>
          <a:noFill/>
        </p:spPr>
        <p:txBody>
          <a:bodyPr wrap="square" rtlCol="0">
            <a:spAutoFit/>
          </a:bodyPr>
          <a:lstStyle/>
          <a:p>
            <a:r>
              <a:rPr lang="en-GB" dirty="0">
                <a:latin typeface="Roboto Condensed" panose="02000000000000000000" pitchFamily="2" charset="0"/>
              </a:rPr>
              <a:t>Secondly, it can improve sporting performance. For example, flexibility is essential for gymnasts to perform movements such as the split jump and </a:t>
            </a:r>
            <a:r>
              <a:rPr lang="en-GB" dirty="0" smtClean="0">
                <a:latin typeface="Roboto Condensed" panose="02000000000000000000" pitchFamily="2" charset="0"/>
              </a:rPr>
              <a:t>to use </a:t>
            </a:r>
            <a:r>
              <a:rPr lang="en-GB" dirty="0">
                <a:latin typeface="Roboto Condensed" panose="02000000000000000000" pitchFamily="2" charset="0"/>
              </a:rPr>
              <a:t>apparatus such as the pommel horse.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204864"/>
            <a:ext cx="4025902" cy="2952328"/>
          </a:xfrm>
          <a:prstGeom prst="rect">
            <a:avLst/>
          </a:prstGeom>
          <a:ln w="19050">
            <a:solidFill>
              <a:schemeClr val="tx1"/>
            </a:solidFill>
          </a:ln>
        </p:spPr>
      </p:pic>
      <p:sp>
        <p:nvSpPr>
          <p:cNvPr id="13" name="TextBox 12"/>
          <p:cNvSpPr txBox="1"/>
          <p:nvPr/>
        </p:nvSpPr>
        <p:spPr>
          <a:xfrm>
            <a:off x="1469110" y="5560020"/>
            <a:ext cx="5904656" cy="646331"/>
          </a:xfrm>
          <a:prstGeom prst="rect">
            <a:avLst/>
          </a:prstGeom>
          <a:solidFill>
            <a:schemeClr val="accent2">
              <a:lumMod val="40000"/>
              <a:lumOff val="60000"/>
            </a:schemeClr>
          </a:solidFill>
        </p:spPr>
        <p:txBody>
          <a:bodyPr wrap="square" rtlCol="0">
            <a:spAutoFit/>
          </a:bodyPr>
          <a:lstStyle/>
          <a:p>
            <a:r>
              <a:rPr lang="en-GB" b="1" dirty="0" smtClean="0">
                <a:latin typeface="Roboto Condensed" panose="02000000000000000000" pitchFamily="2" charset="0"/>
              </a:rPr>
              <a:t>How flexible are you?  </a:t>
            </a:r>
            <a:r>
              <a:rPr lang="en-GB" dirty="0" smtClean="0">
                <a:latin typeface="Roboto Condensed" panose="02000000000000000000" pitchFamily="2" charset="0"/>
              </a:rPr>
              <a:t>Stand up and see whether you can reach your toes (keeping a straight back and legs). </a:t>
            </a:r>
            <a:endParaRPr lang="en-GB" dirty="0">
              <a:latin typeface="Roboto Condensed" panose="02000000000000000000" pitchFamily="2" charset="0"/>
            </a:endParaRPr>
          </a:p>
        </p:txBody>
      </p:sp>
      <p:grpSp>
        <p:nvGrpSpPr>
          <p:cNvPr id="14" name="Group 3"/>
          <p:cNvGrpSpPr>
            <a:grpSpLocks/>
          </p:cNvGrpSpPr>
          <p:nvPr/>
        </p:nvGrpSpPr>
        <p:grpSpPr bwMode="auto">
          <a:xfrm>
            <a:off x="603250" y="-27384"/>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3841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14</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flexibility</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51728" y="1313715"/>
            <a:ext cx="7358597"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The </a:t>
            </a:r>
            <a:r>
              <a:rPr lang="en-GB" b="1" dirty="0" smtClean="0">
                <a:solidFill>
                  <a:prstClr val="black"/>
                </a:solidFill>
                <a:latin typeface="Roboto Condensed" panose="02000000000000000000" pitchFamily="2" charset="0"/>
              </a:rPr>
              <a:t>sit and reach </a:t>
            </a:r>
            <a:r>
              <a:rPr lang="en-GB" b="1" dirty="0">
                <a:solidFill>
                  <a:prstClr val="black"/>
                </a:solidFill>
                <a:latin typeface="Roboto Condensed" panose="02000000000000000000" pitchFamily="2" charset="0"/>
              </a:rPr>
              <a:t>t</a:t>
            </a:r>
            <a:r>
              <a:rPr lang="en-GB" b="1" dirty="0" smtClean="0">
                <a:solidFill>
                  <a:prstClr val="black"/>
                </a:solidFill>
                <a:latin typeface="Roboto Condensed" panose="02000000000000000000" pitchFamily="2" charset="0"/>
              </a:rPr>
              <a:t>est </a:t>
            </a:r>
            <a:r>
              <a:rPr lang="en-GB" dirty="0" smtClean="0">
                <a:solidFill>
                  <a:prstClr val="black"/>
                </a:solidFill>
                <a:latin typeface="Roboto Condensed" panose="02000000000000000000" pitchFamily="2" charset="0"/>
              </a:rPr>
              <a:t>is used to measure flexibility.</a:t>
            </a:r>
            <a:endParaRPr lang="en-GB" dirty="0">
              <a:solidFill>
                <a:prstClr val="black"/>
              </a:solidFill>
              <a:latin typeface="Roboto Condensed" panose="02000000000000000000" pitchFamily="2" charset="0"/>
            </a:endParaRPr>
          </a:p>
        </p:txBody>
      </p:sp>
      <p:sp>
        <p:nvSpPr>
          <p:cNvPr id="32" name="TextBox 31"/>
          <p:cNvSpPr txBox="1"/>
          <p:nvPr/>
        </p:nvSpPr>
        <p:spPr>
          <a:xfrm>
            <a:off x="1036129" y="2774670"/>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Sit </a:t>
            </a:r>
            <a:r>
              <a:rPr lang="en-GB" sz="1400" dirty="0">
                <a:solidFill>
                  <a:prstClr val="black"/>
                </a:solidFill>
                <a:latin typeface="Roboto Condensed" panose="02000000000000000000" pitchFamily="2" charset="0"/>
              </a:rPr>
              <a:t>with your feet pressed up against the </a:t>
            </a:r>
            <a:r>
              <a:rPr lang="en-GB" sz="1400" dirty="0" smtClean="0">
                <a:solidFill>
                  <a:prstClr val="black"/>
                </a:solidFill>
                <a:latin typeface="Roboto Condensed" panose="02000000000000000000" pitchFamily="2" charset="0"/>
              </a:rPr>
              <a:t>sit and reach box with legs flat against the floor.</a:t>
            </a:r>
            <a:endParaRPr lang="en-GB" sz="1400" dirty="0">
              <a:solidFill>
                <a:prstClr val="black"/>
              </a:solidFill>
              <a:latin typeface="Roboto Condensed" panose="02000000000000000000" pitchFamily="2" charset="0"/>
            </a:endParaRPr>
          </a:p>
        </p:txBody>
      </p:sp>
      <p:sp>
        <p:nvSpPr>
          <p:cNvPr id="33" name="TextBox 32"/>
          <p:cNvSpPr txBox="1"/>
          <p:nvPr/>
        </p:nvSpPr>
        <p:spPr>
          <a:xfrm>
            <a:off x="1036129" y="3381707"/>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Stretching </a:t>
            </a:r>
            <a:r>
              <a:rPr lang="en-GB" sz="1400" dirty="0">
                <a:solidFill>
                  <a:prstClr val="black"/>
                </a:solidFill>
                <a:latin typeface="Roboto Condensed" panose="02000000000000000000" pitchFamily="2" charset="0"/>
              </a:rPr>
              <a:t>your legs (hamstrings) and lower back, touch the furthest distance possible on the </a:t>
            </a:r>
            <a:r>
              <a:rPr lang="en-GB" sz="1400" dirty="0" smtClean="0">
                <a:solidFill>
                  <a:prstClr val="black"/>
                </a:solidFill>
                <a:latin typeface="Roboto Condensed" panose="02000000000000000000" pitchFamily="2" charset="0"/>
              </a:rPr>
              <a:t>sit and reach </a:t>
            </a:r>
            <a:r>
              <a:rPr lang="en-GB" sz="1400" dirty="0">
                <a:solidFill>
                  <a:prstClr val="black"/>
                </a:solidFill>
                <a:latin typeface="Roboto Condensed" panose="02000000000000000000" pitchFamily="2" charset="0"/>
              </a:rPr>
              <a:t>box</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p:txBody>
      </p:sp>
      <p:sp>
        <p:nvSpPr>
          <p:cNvPr id="34" name="TextBox 33"/>
          <p:cNvSpPr txBox="1"/>
          <p:nvPr/>
        </p:nvSpPr>
        <p:spPr>
          <a:xfrm>
            <a:off x="228507" y="217435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28507" y="278027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28507" y="3381707"/>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182566" y="5023534"/>
            <a:ext cx="6621681" cy="954107"/>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can be carried out in any environment, preferably using a mat.</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It requires a bespoke sit and reach box to be used for the measurement, as well as a test conductor to take each measurement (in </a:t>
            </a:r>
            <a:r>
              <a:rPr lang="en-GB" sz="1400" b="1" dirty="0" smtClean="0">
                <a:solidFill>
                  <a:prstClr val="black"/>
                </a:solidFill>
                <a:latin typeface="Roboto Condensed" panose="02000000000000000000" pitchFamily="2" charset="0"/>
              </a:rPr>
              <a:t>centimetres or inches</a:t>
            </a:r>
            <a:r>
              <a:rPr lang="en-GB" sz="1400" dirty="0" smtClean="0">
                <a:solidFill>
                  <a:prstClr val="black"/>
                </a:solidFill>
                <a:latin typeface="Roboto Condensed" panose="02000000000000000000" pitchFamily="2" charset="0"/>
              </a:rPr>
              <a:t>).</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greater the distance reached, the better the flexibility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179511" y="1840066"/>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179511" y="4693165"/>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sp>
        <p:nvSpPr>
          <p:cNvPr id="31" name="TextBox 30"/>
          <p:cNvSpPr txBox="1"/>
          <p:nvPr/>
        </p:nvSpPr>
        <p:spPr>
          <a:xfrm>
            <a:off x="1036129" y="2174355"/>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Perform a </a:t>
            </a:r>
            <a:r>
              <a:rPr lang="en-GB" sz="1400" dirty="0" smtClean="0">
                <a:solidFill>
                  <a:prstClr val="black"/>
                </a:solidFill>
                <a:latin typeface="Roboto Condensed" panose="02000000000000000000" pitchFamily="2" charset="0"/>
              </a:rPr>
              <a:t>thorough warm-up </a:t>
            </a:r>
            <a:r>
              <a:rPr lang="en-GB" sz="1400" dirty="0">
                <a:solidFill>
                  <a:prstClr val="black"/>
                </a:solidFill>
                <a:latin typeface="Roboto Condensed" panose="02000000000000000000" pitchFamily="2" charset="0"/>
              </a:rPr>
              <a:t>to help </a:t>
            </a:r>
            <a:r>
              <a:rPr lang="en-GB" sz="1400" dirty="0" smtClean="0">
                <a:solidFill>
                  <a:prstClr val="black"/>
                </a:solidFill>
                <a:latin typeface="Roboto Condensed" panose="02000000000000000000" pitchFamily="2" charset="0"/>
              </a:rPr>
              <a:t>reduce the risk of injury</a:t>
            </a:r>
            <a:r>
              <a:rPr lang="en-GB" sz="1400" dirty="0">
                <a:solidFill>
                  <a:prstClr val="black"/>
                </a:solidFill>
                <a:latin typeface="Roboto Condensed" panose="02000000000000000000" pitchFamily="2" charset="0"/>
              </a:rPr>
              <a:t> </a:t>
            </a:r>
            <a:r>
              <a:rPr lang="en-GB" sz="1400" dirty="0" smtClean="0">
                <a:solidFill>
                  <a:prstClr val="black"/>
                </a:solidFill>
                <a:latin typeface="Roboto Condensed" panose="02000000000000000000" pitchFamily="2" charset="0"/>
              </a:rPr>
              <a:t>during the test.</a:t>
            </a:r>
            <a:endParaRPr lang="en-GB" sz="1400" dirty="0">
              <a:solidFill>
                <a:prstClr val="black"/>
              </a:solidFill>
              <a:latin typeface="Roboto Condensed" panose="02000000000000000000" pitchFamily="2" charset="0"/>
            </a:endParaRPr>
          </a:p>
        </p:txBody>
      </p:sp>
      <p:sp>
        <p:nvSpPr>
          <p:cNvPr id="48" name="TextBox 47"/>
          <p:cNvSpPr txBox="1"/>
          <p:nvPr/>
        </p:nvSpPr>
        <p:spPr>
          <a:xfrm>
            <a:off x="1036129" y="3981232"/>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Have a test conductor record your result and </a:t>
            </a:r>
            <a:r>
              <a:rPr lang="en-GB" sz="1400" dirty="0">
                <a:solidFill>
                  <a:prstClr val="black"/>
                </a:solidFill>
                <a:latin typeface="Roboto Condensed" panose="02000000000000000000" pitchFamily="2" charset="0"/>
              </a:rPr>
              <a:t>repeat three times, taking </a:t>
            </a:r>
            <a:r>
              <a:rPr lang="en-GB" sz="1400" dirty="0" smtClean="0">
                <a:solidFill>
                  <a:prstClr val="black"/>
                </a:solidFill>
                <a:latin typeface="Roboto Condensed" panose="02000000000000000000" pitchFamily="2" charset="0"/>
              </a:rPr>
              <a:t>the </a:t>
            </a:r>
            <a:r>
              <a:rPr lang="en-GB" sz="1400" dirty="0">
                <a:solidFill>
                  <a:prstClr val="black"/>
                </a:solidFill>
                <a:latin typeface="Roboto Condensed" panose="02000000000000000000" pitchFamily="2" charset="0"/>
              </a:rPr>
              <a:t>average </a:t>
            </a:r>
            <a:r>
              <a:rPr lang="en-GB" sz="1400" dirty="0" smtClean="0">
                <a:solidFill>
                  <a:prstClr val="black"/>
                </a:solidFill>
                <a:latin typeface="Roboto Condensed" panose="02000000000000000000" pitchFamily="2" charset="0"/>
              </a:rPr>
              <a:t>distance.</a:t>
            </a:r>
            <a:endParaRPr lang="en-GB" sz="1400" dirty="0">
              <a:solidFill>
                <a:prstClr val="black"/>
              </a:solidFill>
              <a:latin typeface="Roboto Condensed" panose="02000000000000000000" pitchFamily="2" charset="0"/>
            </a:endParaRPr>
          </a:p>
        </p:txBody>
      </p:sp>
      <p:sp>
        <p:nvSpPr>
          <p:cNvPr id="50" name="TextBox 49"/>
          <p:cNvSpPr txBox="1"/>
          <p:nvPr/>
        </p:nvSpPr>
        <p:spPr>
          <a:xfrm>
            <a:off x="228507" y="398123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pic>
        <p:nvPicPr>
          <p:cNvPr id="25" name="Picture 24" descr="stretchbox"/>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294" y="2344689"/>
            <a:ext cx="3318102" cy="2108756"/>
          </a:xfrm>
          <a:prstGeom prst="rect">
            <a:avLst/>
          </a:prstGeom>
          <a:noFill/>
        </p:spPr>
      </p:pic>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9735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barn(inVertical)">
                                      <p:cBhvr>
                                        <p:cTn id="60" dur="500"/>
                                        <p:tgtEl>
                                          <p:spTgt spid="6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3">
                                            <p:txEl>
                                              <p:pRg st="1" end="1"/>
                                            </p:txEl>
                                          </p:spTgt>
                                        </p:tgtEl>
                                        <p:attrNameLst>
                                          <p:attrName>style.visibility</p:attrName>
                                        </p:attrNameLst>
                                      </p:cBhvr>
                                      <p:to>
                                        <p:strVal val="visible"/>
                                      </p:to>
                                    </p:set>
                                    <p:animEffect transition="in" filter="barn(inVertical)">
                                      <p:cBhvr>
                                        <p:cTn id="65" dur="500"/>
                                        <p:tgtEl>
                                          <p:spTgt spid="6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3">
                                            <p:txEl>
                                              <p:pRg st="2" end="2"/>
                                            </p:txEl>
                                          </p:spTgt>
                                        </p:tgtEl>
                                        <p:attrNameLst>
                                          <p:attrName>style.visibility</p:attrName>
                                        </p:attrNameLst>
                                      </p:cBhvr>
                                      <p:to>
                                        <p:strVal val="visible"/>
                                      </p:to>
                                    </p:set>
                                    <p:animEffect transition="in" filter="barn(inVertical)">
                                      <p:cBhvr>
                                        <p:cTn id="70" dur="50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15</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Muscular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endurance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304709" y="1412513"/>
            <a:ext cx="7417624" cy="646331"/>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ability of the muscles to repeatedly contract for an extended period of time without fatigue.</a:t>
            </a:r>
          </a:p>
        </p:txBody>
      </p:sp>
      <p:sp>
        <p:nvSpPr>
          <p:cNvPr id="10" name="TextBox 9"/>
          <p:cNvSpPr txBox="1"/>
          <p:nvPr/>
        </p:nvSpPr>
        <p:spPr>
          <a:xfrm>
            <a:off x="4678195" y="2138464"/>
            <a:ext cx="4112891" cy="3970318"/>
          </a:xfrm>
          <a:prstGeom prst="rect">
            <a:avLst/>
          </a:prstGeom>
          <a:noFill/>
        </p:spPr>
        <p:txBody>
          <a:bodyPr wrap="square" rtlCol="0">
            <a:spAutoFit/>
          </a:bodyPr>
          <a:lstStyle/>
          <a:p>
            <a:r>
              <a:rPr lang="en-GB" dirty="0">
                <a:latin typeface="Roboto Condensed" panose="02000000000000000000" pitchFamily="2" charset="0"/>
              </a:rPr>
              <a:t>Muscular endurance is important to extended duration activities where muscles are required to sustain repeated contractions for an extended period of time.</a:t>
            </a:r>
          </a:p>
          <a:p>
            <a:endParaRPr lang="en-GB" dirty="0">
              <a:latin typeface="Roboto Condensed" panose="02000000000000000000" pitchFamily="2" charset="0"/>
            </a:endParaRPr>
          </a:p>
          <a:p>
            <a:r>
              <a:rPr lang="en-GB" dirty="0">
                <a:latin typeface="Roboto Condensed" panose="02000000000000000000" pitchFamily="2" charset="0"/>
              </a:rPr>
              <a:t>This could be both longer duration, high-intensity exercises, such as the 400 m, or lower intensity exercises such as a road cycling race.</a:t>
            </a:r>
          </a:p>
          <a:p>
            <a:endParaRPr lang="en-GB" dirty="0">
              <a:latin typeface="Roboto Condensed" panose="02000000000000000000" pitchFamily="2" charset="0"/>
            </a:endParaRPr>
          </a:p>
          <a:p>
            <a:r>
              <a:rPr lang="en-GB" dirty="0">
                <a:latin typeface="Roboto Condensed" panose="02000000000000000000" pitchFamily="2" charset="0"/>
              </a:rPr>
              <a:t>It is particularly important where the same muscle group is used over and over, such as the quadriceps when cycling or the gastrocnemius when running.</a:t>
            </a:r>
          </a:p>
        </p:txBody>
      </p:sp>
      <p:pic>
        <p:nvPicPr>
          <p:cNvPr id="6146" name="Picture 2" descr="Cyclists, Race, Bicycles, Bikes, Cycling, Bicycle R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35" y="2276872"/>
            <a:ext cx="4126971" cy="2708325"/>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3569" y="5301208"/>
            <a:ext cx="3449731" cy="1169551"/>
          </a:xfrm>
          <a:prstGeom prst="rect">
            <a:avLst/>
          </a:prstGeom>
          <a:solidFill>
            <a:schemeClr val="accent2">
              <a:lumMod val="40000"/>
              <a:lumOff val="60000"/>
            </a:schemeClr>
          </a:solidFill>
        </p:spPr>
        <p:txBody>
          <a:bodyPr wrap="square" rtlCol="0">
            <a:spAutoFit/>
          </a:bodyPr>
          <a:lstStyle/>
          <a:p>
            <a:r>
              <a:rPr lang="en-GB" sz="1400" dirty="0" smtClean="0">
                <a:latin typeface="Roboto Condensed" panose="02000000000000000000" pitchFamily="2" charset="0"/>
              </a:rPr>
              <a:t>Can you think of exercises that could be performed in the gym to work on muscular endurance? Go around the room and state one exercise, until you run out. We will start you off with push-ups… </a:t>
            </a:r>
            <a:endParaRPr lang="en-GB" sz="1400" dirty="0">
              <a:latin typeface="Roboto Condensed" panose="02000000000000000000" pitchFamily="2" charset="0"/>
            </a:endParaRPr>
          </a:p>
        </p:txBody>
      </p:sp>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9296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 calcmode="lin" valueType="num">
                                      <p:cBhvr additive="base">
                                        <p:cTn id="18"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 calcmode="lin" valueType="num">
                                      <p:cBhvr additive="base">
                                        <p:cTn id="24"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le:Man Doing Sit Ups Cartoo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037" y="521833"/>
            <a:ext cx="5541801" cy="31172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16</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35577" y="59772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muscular </a:t>
            </a:r>
            <a:r>
              <a:rPr lang="en-GB" sz="40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a:t>
            </a:r>
            <a:r>
              <a:rPr lang="en-GB" sz="40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ndurance</a:t>
            </a:r>
            <a:endParaRPr lang="en-GB" sz="40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35577" y="1260191"/>
            <a:ext cx="7358597" cy="369332"/>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smtClean="0">
                <a:latin typeface="Roboto Condensed" panose="02000000000000000000" pitchFamily="2" charset="0"/>
              </a:rPr>
              <a:t>one-minute sit-up </a:t>
            </a:r>
            <a:r>
              <a:rPr lang="en-GB" b="1" dirty="0">
                <a:latin typeface="Roboto Condensed" panose="02000000000000000000" pitchFamily="2" charset="0"/>
              </a:rPr>
              <a:t>t</a:t>
            </a:r>
            <a:r>
              <a:rPr lang="en-GB" b="1" dirty="0" smtClean="0">
                <a:latin typeface="Roboto Condensed" panose="02000000000000000000" pitchFamily="2" charset="0"/>
              </a:rPr>
              <a:t>est </a:t>
            </a:r>
            <a:r>
              <a:rPr lang="en-GB" dirty="0" smtClean="0">
                <a:latin typeface="Roboto Condensed" panose="02000000000000000000" pitchFamily="2" charset="0"/>
              </a:rPr>
              <a:t>is used to measure muscular endurance.</a:t>
            </a:r>
            <a:endParaRPr lang="en-GB" dirty="0">
              <a:latin typeface="Roboto Condensed" panose="02000000000000000000" pitchFamily="2" charset="0"/>
            </a:endParaRPr>
          </a:p>
        </p:txBody>
      </p:sp>
      <p:sp>
        <p:nvSpPr>
          <p:cNvPr id="32" name="TextBox 31"/>
          <p:cNvSpPr txBox="1"/>
          <p:nvPr/>
        </p:nvSpPr>
        <p:spPr>
          <a:xfrm>
            <a:off x="1032380" y="2852310"/>
            <a:ext cx="4343743"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The participant performs a sit-up </a:t>
            </a:r>
            <a:r>
              <a:rPr lang="en-GB" sz="1400" dirty="0" smtClean="0">
                <a:latin typeface="Roboto Condensed" panose="02000000000000000000" pitchFamily="2" charset="0"/>
              </a:rPr>
              <a:t>by bringing their chest to the knees, then lowering the body back down to the ground.</a:t>
            </a:r>
            <a:endParaRPr lang="en-GB" sz="1400" dirty="0">
              <a:latin typeface="Roboto Condensed" panose="02000000000000000000" pitchFamily="2" charset="0"/>
            </a:endParaRPr>
          </a:p>
        </p:txBody>
      </p:sp>
      <p:sp>
        <p:nvSpPr>
          <p:cNvPr id="33" name="TextBox 32"/>
          <p:cNvSpPr txBox="1"/>
          <p:nvPr/>
        </p:nvSpPr>
        <p:spPr>
          <a:xfrm>
            <a:off x="1032380" y="3459346"/>
            <a:ext cx="4343743"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They perform as many sit-ups as they can within </a:t>
            </a:r>
            <a:br>
              <a:rPr lang="en-GB" sz="1400" dirty="0" smtClean="0">
                <a:latin typeface="Roboto Condensed" panose="02000000000000000000" pitchFamily="2" charset="0"/>
              </a:rPr>
            </a:br>
            <a:r>
              <a:rPr lang="en-GB" sz="1400" dirty="0" smtClean="0">
                <a:latin typeface="Roboto Condensed" panose="02000000000000000000" pitchFamily="2" charset="0"/>
              </a:rPr>
              <a:t>one minute.</a:t>
            </a:r>
            <a:endParaRPr lang="en-GB" sz="1400" dirty="0">
              <a:latin typeface="Roboto Condensed" panose="02000000000000000000" pitchFamily="2" charset="0"/>
            </a:endParaRPr>
          </a:p>
        </p:txBody>
      </p:sp>
      <p:sp>
        <p:nvSpPr>
          <p:cNvPr id="34" name="TextBox 33"/>
          <p:cNvSpPr txBox="1"/>
          <p:nvPr/>
        </p:nvSpPr>
        <p:spPr>
          <a:xfrm>
            <a:off x="224758" y="225199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24758" y="285791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24758" y="3459347"/>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5703440" y="3715402"/>
            <a:ext cx="3134592" cy="1815882"/>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should be carried out using an exercise mat.</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It requires an assistant to ensure the participant performs sit-ups correctly.</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is measured by the </a:t>
            </a:r>
            <a:r>
              <a:rPr lang="en-GB" sz="1400" b="1" dirty="0" smtClean="0">
                <a:solidFill>
                  <a:prstClr val="black"/>
                </a:solidFill>
                <a:latin typeface="Roboto Condensed" panose="02000000000000000000" pitchFamily="2" charset="0"/>
              </a:rPr>
              <a:t>number of sit-ups</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greater this value, the better the muscular endurance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168636" y="1848793"/>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5695861" y="3378755"/>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sp>
        <p:nvSpPr>
          <p:cNvPr id="31" name="TextBox 30"/>
          <p:cNvSpPr txBox="1"/>
          <p:nvPr/>
        </p:nvSpPr>
        <p:spPr>
          <a:xfrm>
            <a:off x="1032380" y="2251995"/>
            <a:ext cx="4343743"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 participant lies down on an exercise mat in preparation for the test.</a:t>
            </a:r>
            <a:endParaRPr lang="en-GB" sz="1400" dirty="0">
              <a:latin typeface="Roboto Condensed" panose="02000000000000000000" pitchFamily="2" charset="0"/>
            </a:endParaRPr>
          </a:p>
        </p:txBody>
      </p:sp>
      <p:sp>
        <p:nvSpPr>
          <p:cNvPr id="48" name="TextBox 47"/>
          <p:cNvSpPr txBox="1"/>
          <p:nvPr/>
        </p:nvSpPr>
        <p:spPr>
          <a:xfrm>
            <a:off x="1032380" y="4058872"/>
            <a:ext cx="4343743"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 number of sit-ups they are able to fully perform is used as the test score.</a:t>
            </a:r>
            <a:endParaRPr lang="en-GB" sz="1400" dirty="0">
              <a:latin typeface="Roboto Condensed" panose="02000000000000000000" pitchFamily="2" charset="0"/>
            </a:endParaRPr>
          </a:p>
        </p:txBody>
      </p:sp>
      <p:sp>
        <p:nvSpPr>
          <p:cNvPr id="50" name="TextBox 49"/>
          <p:cNvSpPr txBox="1"/>
          <p:nvPr/>
        </p:nvSpPr>
        <p:spPr>
          <a:xfrm>
            <a:off x="224758" y="405887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sp>
        <p:nvSpPr>
          <p:cNvPr id="27" name="TextBox 26"/>
          <p:cNvSpPr txBox="1"/>
          <p:nvPr/>
        </p:nvSpPr>
        <p:spPr>
          <a:xfrm>
            <a:off x="170052" y="4725144"/>
            <a:ext cx="5137622" cy="1200329"/>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smtClean="0">
                <a:latin typeface="Roboto Condensed" panose="02000000000000000000" pitchFamily="2" charset="0"/>
              </a:rPr>
              <a:t>one-minute</a:t>
            </a:r>
            <a:r>
              <a:rPr lang="en-GB" dirty="0" smtClean="0">
                <a:latin typeface="Roboto Condensed" panose="02000000000000000000" pitchFamily="2" charset="0"/>
              </a:rPr>
              <a:t> </a:t>
            </a:r>
            <a:r>
              <a:rPr lang="en-GB" b="1" dirty="0" smtClean="0">
                <a:latin typeface="Roboto Condensed" panose="02000000000000000000" pitchFamily="2" charset="0"/>
              </a:rPr>
              <a:t>press-up test </a:t>
            </a:r>
            <a:r>
              <a:rPr lang="en-GB" dirty="0" smtClean="0">
                <a:latin typeface="Roboto Condensed" panose="02000000000000000000" pitchFamily="2" charset="0"/>
              </a:rPr>
              <a:t>may</a:t>
            </a:r>
            <a:r>
              <a:rPr lang="en-GB" b="1" dirty="0" smtClean="0">
                <a:latin typeface="Roboto Condensed" panose="02000000000000000000" pitchFamily="2" charset="0"/>
              </a:rPr>
              <a:t> </a:t>
            </a:r>
            <a:r>
              <a:rPr lang="en-GB" dirty="0" smtClean="0">
                <a:latin typeface="Roboto Condensed" panose="02000000000000000000" pitchFamily="2" charset="0"/>
              </a:rPr>
              <a:t>also be used to measure muscular endurance. This test uses the same protocol but instead of performing sit-ups, the subject performs press-ups.</a:t>
            </a:r>
            <a:endParaRPr lang="en-GB" dirty="0">
              <a:latin typeface="Roboto Condensed" panose="02000000000000000000" pitchFamily="2" charset="0"/>
            </a:endParaRPr>
          </a:p>
        </p:txBody>
      </p:sp>
      <p:grpSp>
        <p:nvGrpSpPr>
          <p:cNvPr id="23"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6332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barn(inVertical)">
                                      <p:cBhvr>
                                        <p:cTn id="60" dur="500"/>
                                        <p:tgtEl>
                                          <p:spTgt spid="6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3">
                                            <p:txEl>
                                              <p:pRg st="1" end="1"/>
                                            </p:txEl>
                                          </p:spTgt>
                                        </p:tgtEl>
                                        <p:attrNameLst>
                                          <p:attrName>style.visibility</p:attrName>
                                        </p:attrNameLst>
                                      </p:cBhvr>
                                      <p:to>
                                        <p:strVal val="visible"/>
                                      </p:to>
                                    </p:set>
                                    <p:animEffect transition="in" filter="barn(inVertical)">
                                      <p:cBhvr>
                                        <p:cTn id="65" dur="500"/>
                                        <p:tgtEl>
                                          <p:spTgt spid="6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3">
                                            <p:txEl>
                                              <p:pRg st="2" end="2"/>
                                            </p:txEl>
                                          </p:spTgt>
                                        </p:tgtEl>
                                        <p:attrNameLst>
                                          <p:attrName>style.visibility</p:attrName>
                                        </p:attrNameLst>
                                      </p:cBhvr>
                                      <p:to>
                                        <p:strVal val="visible"/>
                                      </p:to>
                                    </p:set>
                                    <p:animEffect transition="in" filter="barn(inVertical)">
                                      <p:cBhvr>
                                        <p:cTn id="70" dur="500"/>
                                        <p:tgtEl>
                                          <p:spTgt spid="6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3">
                                            <p:txEl>
                                              <p:pRg st="3" end="3"/>
                                            </p:txEl>
                                          </p:spTgt>
                                        </p:tgtEl>
                                        <p:attrNameLst>
                                          <p:attrName>style.visibility</p:attrName>
                                        </p:attrNameLst>
                                      </p:cBhvr>
                                      <p:to>
                                        <p:strVal val="visible"/>
                                      </p:to>
                                    </p:set>
                                    <p:animEffect transition="in" filter="barn(inVertical)">
                                      <p:cBhvr>
                                        <p:cTn id="75" dur="500"/>
                                        <p:tgtEl>
                                          <p:spTgt spid="63">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17</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82953" y="39889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Power</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351083" y="1571457"/>
            <a:ext cx="8088648"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ability to apply a large force </a:t>
            </a:r>
            <a:r>
              <a:rPr lang="en-GB" b="0" i="1" dirty="0" smtClean="0">
                <a:latin typeface="Roboto Condensed" panose="02000000000000000000" pitchFamily="2" charset="0"/>
              </a:rPr>
              <a:t>quickly (the product of strength and speed.</a:t>
            </a:r>
            <a:endParaRPr lang="en-GB" b="0" i="1" dirty="0">
              <a:latin typeface="Roboto Condensed" panose="02000000000000000000" pitchFamily="2" charset="0"/>
            </a:endParaRPr>
          </a:p>
        </p:txBody>
      </p:sp>
      <p:sp>
        <p:nvSpPr>
          <p:cNvPr id="10" name="TextBox 9"/>
          <p:cNvSpPr txBox="1"/>
          <p:nvPr/>
        </p:nvSpPr>
        <p:spPr>
          <a:xfrm>
            <a:off x="3419872" y="2924944"/>
            <a:ext cx="5040560" cy="646331"/>
          </a:xfrm>
          <a:prstGeom prst="rect">
            <a:avLst/>
          </a:prstGeom>
          <a:noFill/>
        </p:spPr>
        <p:txBody>
          <a:bodyPr wrap="square" rtlCol="0">
            <a:spAutoFit/>
          </a:bodyPr>
          <a:lstStyle/>
          <a:p>
            <a:r>
              <a:rPr lang="en-GB" dirty="0">
                <a:latin typeface="Roboto Condensed" panose="02000000000000000000" pitchFamily="2" charset="0"/>
              </a:rPr>
              <a:t>Power </a:t>
            </a:r>
            <a:r>
              <a:rPr lang="en-GB" dirty="0" smtClean="0">
                <a:latin typeface="Roboto Condensed" panose="02000000000000000000" pitchFamily="2" charset="0"/>
              </a:rPr>
              <a:t>combines </a:t>
            </a:r>
            <a:r>
              <a:rPr lang="en-GB" dirty="0">
                <a:latin typeface="Roboto Condensed" panose="02000000000000000000" pitchFamily="2" charset="0"/>
              </a:rPr>
              <a:t>both strength and speed into each </a:t>
            </a:r>
            <a:r>
              <a:rPr lang="en-GB" dirty="0" smtClean="0">
                <a:latin typeface="Roboto Condensed" panose="02000000000000000000" pitchFamily="2" charset="0"/>
              </a:rPr>
              <a:t>movement.</a:t>
            </a:r>
            <a:endParaRPr lang="en-GB" dirty="0">
              <a:latin typeface="Roboto Condensed" panose="02000000000000000000" pitchFamily="2" charset="0"/>
            </a:endParaRPr>
          </a:p>
        </p:txBody>
      </p:sp>
      <p:pic>
        <p:nvPicPr>
          <p:cNvPr id="5122" name="Picture 2" descr="Athletics, Shot Put,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40" y="2276872"/>
            <a:ext cx="2382683" cy="3574026"/>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19872" y="3562368"/>
            <a:ext cx="5040560" cy="923330"/>
          </a:xfrm>
          <a:prstGeom prst="rect">
            <a:avLst/>
          </a:prstGeom>
          <a:noFill/>
        </p:spPr>
        <p:txBody>
          <a:bodyPr wrap="square" rtlCol="0">
            <a:spAutoFit/>
          </a:bodyPr>
          <a:lstStyle/>
          <a:p>
            <a:r>
              <a:rPr lang="en-GB" dirty="0">
                <a:latin typeface="Roboto Condensed" panose="02000000000000000000" pitchFamily="2" charset="0"/>
              </a:rPr>
              <a:t>Power is important in all short-duration movements performed at a </a:t>
            </a:r>
            <a:r>
              <a:rPr lang="en-GB" dirty="0" smtClean="0">
                <a:latin typeface="Roboto Condensed" panose="02000000000000000000" pitchFamily="2" charset="0"/>
              </a:rPr>
              <a:t>high intensity</a:t>
            </a:r>
            <a:r>
              <a:rPr lang="en-GB" dirty="0">
                <a:latin typeface="Roboto Condensed" panose="02000000000000000000" pitchFamily="2" charset="0"/>
              </a:rPr>
              <a:t>, and thus is suited for anaerobic activities. </a:t>
            </a:r>
          </a:p>
        </p:txBody>
      </p:sp>
      <p:sp>
        <p:nvSpPr>
          <p:cNvPr id="13" name="TextBox 12"/>
          <p:cNvSpPr txBox="1"/>
          <p:nvPr/>
        </p:nvSpPr>
        <p:spPr>
          <a:xfrm>
            <a:off x="3419872" y="4485698"/>
            <a:ext cx="5040560" cy="923330"/>
          </a:xfrm>
          <a:prstGeom prst="rect">
            <a:avLst/>
          </a:prstGeom>
          <a:noFill/>
        </p:spPr>
        <p:txBody>
          <a:bodyPr wrap="square" rtlCol="0">
            <a:spAutoFit/>
          </a:bodyPr>
          <a:lstStyle/>
          <a:p>
            <a:r>
              <a:rPr lang="en-GB" dirty="0">
                <a:latin typeface="Roboto Condensed" panose="02000000000000000000" pitchFamily="2" charset="0"/>
              </a:rPr>
              <a:t>Sporting actions that rely on power include the sprint start, jumping, and maximal-distance throwing events such as the </a:t>
            </a:r>
            <a:r>
              <a:rPr lang="en-GB" dirty="0" smtClean="0">
                <a:latin typeface="Roboto Condensed" panose="02000000000000000000" pitchFamily="2" charset="0"/>
              </a:rPr>
              <a:t>shot-put </a:t>
            </a:r>
            <a:r>
              <a:rPr lang="en-GB" dirty="0">
                <a:latin typeface="Roboto Condensed" panose="02000000000000000000" pitchFamily="2" charset="0"/>
              </a:rPr>
              <a:t>and javelin.</a:t>
            </a:r>
          </a:p>
        </p:txBody>
      </p:sp>
      <p:sp>
        <p:nvSpPr>
          <p:cNvPr id="14" name="TextBox 13"/>
          <p:cNvSpPr txBox="1"/>
          <p:nvPr/>
        </p:nvSpPr>
        <p:spPr>
          <a:xfrm>
            <a:off x="3245248" y="2307998"/>
            <a:ext cx="4950427" cy="461665"/>
          </a:xfrm>
          <a:prstGeom prst="rect">
            <a:avLst/>
          </a:prstGeom>
          <a:noFill/>
        </p:spPr>
        <p:txBody>
          <a:bodyPr wrap="square" rtlCol="0">
            <a:spAutoFit/>
          </a:bodyPr>
          <a:lstStyle/>
          <a:p>
            <a:pPr algn="ctr"/>
            <a:r>
              <a:rPr lang="en-GB" sz="2400" b="1" dirty="0" smtClean="0">
                <a:solidFill>
                  <a:schemeClr val="accent6"/>
                </a:solidFill>
                <a:latin typeface="Roboto Condensed" panose="02000000000000000000" pitchFamily="2" charset="0"/>
              </a:rPr>
              <a:t>POWER = STRENGTH × SPEED</a:t>
            </a:r>
            <a:endParaRPr lang="en-GB" sz="2400" b="1" dirty="0">
              <a:solidFill>
                <a:schemeClr val="accent6"/>
              </a:solidFill>
              <a:latin typeface="Roboto Condensed" panose="02000000000000000000" pitchFamily="2" charset="0"/>
            </a:endParaRPr>
          </a:p>
        </p:txBody>
      </p:sp>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9033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18</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79512" y="35046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power</a:t>
            </a:r>
            <a:endPar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a:p>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267787" y="1001312"/>
            <a:ext cx="7358597"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The </a:t>
            </a:r>
            <a:r>
              <a:rPr lang="en-GB" b="1" dirty="0">
                <a:solidFill>
                  <a:prstClr val="black"/>
                </a:solidFill>
                <a:latin typeface="Roboto Condensed" panose="02000000000000000000" pitchFamily="2" charset="0"/>
              </a:rPr>
              <a:t>v</a:t>
            </a:r>
            <a:r>
              <a:rPr lang="en-GB" b="1" dirty="0" smtClean="0">
                <a:solidFill>
                  <a:prstClr val="black"/>
                </a:solidFill>
                <a:latin typeface="Roboto Condensed" panose="02000000000000000000" pitchFamily="2" charset="0"/>
              </a:rPr>
              <a:t>ertical </a:t>
            </a:r>
            <a:r>
              <a:rPr lang="en-GB" b="1" dirty="0">
                <a:solidFill>
                  <a:prstClr val="black"/>
                </a:solidFill>
                <a:latin typeface="Roboto Condensed" panose="02000000000000000000" pitchFamily="2" charset="0"/>
              </a:rPr>
              <a:t>j</a:t>
            </a:r>
            <a:r>
              <a:rPr lang="en-GB" b="1" dirty="0" smtClean="0">
                <a:solidFill>
                  <a:prstClr val="black"/>
                </a:solidFill>
                <a:latin typeface="Roboto Condensed" panose="02000000000000000000" pitchFamily="2" charset="0"/>
              </a:rPr>
              <a:t>ump </a:t>
            </a:r>
            <a:r>
              <a:rPr lang="en-GB" b="1" dirty="0">
                <a:solidFill>
                  <a:prstClr val="black"/>
                </a:solidFill>
                <a:latin typeface="Roboto Condensed" panose="02000000000000000000" pitchFamily="2" charset="0"/>
              </a:rPr>
              <a:t>t</a:t>
            </a:r>
            <a:r>
              <a:rPr lang="en-GB" b="1" dirty="0" smtClean="0">
                <a:solidFill>
                  <a:prstClr val="black"/>
                </a:solidFill>
                <a:latin typeface="Roboto Condensed" panose="02000000000000000000" pitchFamily="2" charset="0"/>
              </a:rPr>
              <a:t>est </a:t>
            </a:r>
            <a:r>
              <a:rPr lang="en-GB" dirty="0" smtClean="0">
                <a:solidFill>
                  <a:prstClr val="black"/>
                </a:solidFill>
                <a:latin typeface="Roboto Condensed" panose="02000000000000000000" pitchFamily="2" charset="0"/>
              </a:rPr>
              <a:t>is used to measure power.</a:t>
            </a:r>
            <a:endParaRPr lang="en-GB" dirty="0">
              <a:solidFill>
                <a:prstClr val="black"/>
              </a:solidFill>
              <a:latin typeface="Roboto Condensed" panose="02000000000000000000" pitchFamily="2" charset="0"/>
            </a:endParaRPr>
          </a:p>
        </p:txBody>
      </p:sp>
      <p:sp>
        <p:nvSpPr>
          <p:cNvPr id="32" name="TextBox 31"/>
          <p:cNvSpPr txBox="1"/>
          <p:nvPr/>
        </p:nvSpPr>
        <p:spPr>
          <a:xfrm>
            <a:off x="1115616" y="2898490"/>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athlete stands </a:t>
            </a:r>
            <a:r>
              <a:rPr lang="en-GB" sz="1400" dirty="0" smtClean="0">
                <a:solidFill>
                  <a:prstClr val="black"/>
                </a:solidFill>
                <a:latin typeface="Roboto Condensed" panose="02000000000000000000" pitchFamily="2" charset="0"/>
              </a:rPr>
              <a:t>side-on </a:t>
            </a:r>
            <a:r>
              <a:rPr lang="en-GB" sz="1400" dirty="0">
                <a:solidFill>
                  <a:prstClr val="black"/>
                </a:solidFill>
                <a:latin typeface="Roboto Condensed" panose="02000000000000000000" pitchFamily="2" charset="0"/>
              </a:rPr>
              <a:t>to the wall and places both feet firmly on the </a:t>
            </a:r>
            <a:r>
              <a:rPr lang="en-GB" sz="1400" dirty="0" smtClean="0">
                <a:solidFill>
                  <a:prstClr val="black"/>
                </a:solidFill>
                <a:latin typeface="Roboto Condensed" panose="02000000000000000000" pitchFamily="2" charset="0"/>
              </a:rPr>
              <a:t>ground.</a:t>
            </a:r>
            <a:endParaRPr lang="en-GB" sz="1400" dirty="0">
              <a:solidFill>
                <a:prstClr val="black"/>
              </a:solidFill>
              <a:latin typeface="Roboto Condensed" panose="02000000000000000000" pitchFamily="2" charset="0"/>
            </a:endParaRPr>
          </a:p>
        </p:txBody>
      </p:sp>
      <p:sp>
        <p:nvSpPr>
          <p:cNvPr id="33" name="TextBox 32"/>
          <p:cNvSpPr txBox="1"/>
          <p:nvPr/>
        </p:nvSpPr>
        <p:spPr>
          <a:xfrm>
            <a:off x="1115616" y="3505527"/>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athlete marks the wall with their hand as they stand, reaching as </a:t>
            </a:r>
            <a:r>
              <a:rPr lang="en-GB" sz="1400" dirty="0" smtClean="0">
                <a:solidFill>
                  <a:prstClr val="black"/>
                </a:solidFill>
                <a:latin typeface="Roboto Condensed" panose="02000000000000000000" pitchFamily="2" charset="0"/>
              </a:rPr>
              <a:t>high </a:t>
            </a:r>
            <a:r>
              <a:rPr lang="en-GB" sz="1400" dirty="0">
                <a:solidFill>
                  <a:prstClr val="black"/>
                </a:solidFill>
                <a:latin typeface="Roboto Condensed" panose="02000000000000000000" pitchFamily="2" charset="0"/>
              </a:rPr>
              <a:t>as they </a:t>
            </a:r>
            <a:r>
              <a:rPr lang="en-GB" sz="1400" dirty="0" smtClean="0">
                <a:solidFill>
                  <a:prstClr val="black"/>
                </a:solidFill>
                <a:latin typeface="Roboto Condensed" panose="02000000000000000000" pitchFamily="2" charset="0"/>
              </a:rPr>
              <a:t>can.</a:t>
            </a:r>
            <a:endParaRPr lang="en-GB" sz="1400" dirty="0">
              <a:solidFill>
                <a:prstClr val="black"/>
              </a:solidFill>
              <a:latin typeface="Roboto Condensed" panose="02000000000000000000" pitchFamily="2" charset="0"/>
            </a:endParaRPr>
          </a:p>
        </p:txBody>
      </p:sp>
      <p:sp>
        <p:nvSpPr>
          <p:cNvPr id="34" name="TextBox 33"/>
          <p:cNvSpPr txBox="1"/>
          <p:nvPr/>
        </p:nvSpPr>
        <p:spPr>
          <a:xfrm>
            <a:off x="307994" y="229817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307994" y="290409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307994" y="3505527"/>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5703774" y="4149449"/>
            <a:ext cx="3134592" cy="1815882"/>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should be carried out with space to jump next to a vertical wall.</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It requires a piece of chalk for markings and a ruler to measure the difference in distance.</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is measured in </a:t>
            </a:r>
            <a:r>
              <a:rPr lang="en-GB" sz="1400" b="1" dirty="0" smtClean="0">
                <a:solidFill>
                  <a:prstClr val="black"/>
                </a:solidFill>
                <a:latin typeface="Roboto Condensed" panose="02000000000000000000" pitchFamily="2" charset="0"/>
              </a:rPr>
              <a:t>centimetres</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greater this value, the greater the power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198992" y="1937377"/>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5691948" y="3771570"/>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sp>
        <p:nvSpPr>
          <p:cNvPr id="31" name="TextBox 30"/>
          <p:cNvSpPr txBox="1"/>
          <p:nvPr/>
        </p:nvSpPr>
        <p:spPr>
          <a:xfrm>
            <a:off x="1115616" y="2298175"/>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athlete </a:t>
            </a:r>
            <a:r>
              <a:rPr lang="en-GB" sz="1400" dirty="0" smtClean="0">
                <a:solidFill>
                  <a:prstClr val="black"/>
                </a:solidFill>
                <a:latin typeface="Roboto Condensed" panose="02000000000000000000" pitchFamily="2" charset="0"/>
              </a:rPr>
              <a:t>marks </a:t>
            </a:r>
            <a:r>
              <a:rPr lang="en-GB" sz="1400" dirty="0">
                <a:solidFill>
                  <a:prstClr val="black"/>
                </a:solidFill>
                <a:latin typeface="Roboto Condensed" panose="02000000000000000000" pitchFamily="2" charset="0"/>
              </a:rPr>
              <a:t>their </a:t>
            </a:r>
            <a:r>
              <a:rPr lang="en-GB" sz="1400" dirty="0" smtClean="0">
                <a:solidFill>
                  <a:prstClr val="black"/>
                </a:solidFill>
                <a:latin typeface="Roboto Condensed" panose="02000000000000000000" pitchFamily="2" charset="0"/>
              </a:rPr>
              <a:t>fingers with a piece of chalk </a:t>
            </a:r>
            <a:r>
              <a:rPr lang="en-GB" sz="1400" dirty="0">
                <a:solidFill>
                  <a:prstClr val="black"/>
                </a:solidFill>
                <a:latin typeface="Roboto Condensed" panose="02000000000000000000" pitchFamily="2" charset="0"/>
              </a:rPr>
              <a:t>(or holds a piece of chalk</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p:txBody>
      </p:sp>
      <p:sp>
        <p:nvSpPr>
          <p:cNvPr id="48" name="TextBox 47"/>
          <p:cNvSpPr txBox="1"/>
          <p:nvPr/>
        </p:nvSpPr>
        <p:spPr>
          <a:xfrm>
            <a:off x="1115616" y="4105052"/>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athlete jumps as high as they </a:t>
            </a:r>
            <a:r>
              <a:rPr lang="en-GB" sz="1400" dirty="0" smtClean="0">
                <a:solidFill>
                  <a:prstClr val="black"/>
                </a:solidFill>
                <a:latin typeface="Roboto Condensed" panose="02000000000000000000" pitchFamily="2" charset="0"/>
              </a:rPr>
              <a:t>can, marking </a:t>
            </a:r>
            <a:r>
              <a:rPr lang="en-GB" sz="1400" dirty="0">
                <a:solidFill>
                  <a:prstClr val="black"/>
                </a:solidFill>
                <a:latin typeface="Roboto Condensed" panose="02000000000000000000" pitchFamily="2" charset="0"/>
              </a:rPr>
              <a:t>the wall with their chalked </a:t>
            </a:r>
            <a:r>
              <a:rPr lang="en-GB" sz="1400" dirty="0" smtClean="0">
                <a:solidFill>
                  <a:prstClr val="black"/>
                </a:solidFill>
                <a:latin typeface="Roboto Condensed" panose="02000000000000000000" pitchFamily="2" charset="0"/>
              </a:rPr>
              <a:t>hand.</a:t>
            </a:r>
            <a:endParaRPr lang="en-GB" sz="1400" dirty="0">
              <a:solidFill>
                <a:prstClr val="black"/>
              </a:solidFill>
              <a:latin typeface="Roboto Condensed" panose="02000000000000000000" pitchFamily="2" charset="0"/>
            </a:endParaRPr>
          </a:p>
        </p:txBody>
      </p:sp>
      <p:sp>
        <p:nvSpPr>
          <p:cNvPr id="50" name="TextBox 49"/>
          <p:cNvSpPr txBox="1"/>
          <p:nvPr/>
        </p:nvSpPr>
        <p:spPr>
          <a:xfrm>
            <a:off x="307994" y="410505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sp>
        <p:nvSpPr>
          <p:cNvPr id="23" name="TextBox 22"/>
          <p:cNvSpPr txBox="1"/>
          <p:nvPr/>
        </p:nvSpPr>
        <p:spPr>
          <a:xfrm>
            <a:off x="1115616" y="4704577"/>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assistant records the distance between the first mark (standing) and the second mark (</a:t>
            </a:r>
            <a:r>
              <a:rPr lang="en-GB" sz="1400" dirty="0" smtClean="0">
                <a:solidFill>
                  <a:prstClr val="black"/>
                </a:solidFill>
                <a:latin typeface="Roboto Condensed" panose="02000000000000000000" pitchFamily="2" charset="0"/>
              </a:rPr>
              <a:t>jump).</a:t>
            </a:r>
            <a:endParaRPr lang="en-GB" sz="1400" dirty="0">
              <a:solidFill>
                <a:prstClr val="black"/>
              </a:solidFill>
              <a:latin typeface="Roboto Condensed" panose="02000000000000000000" pitchFamily="2" charset="0"/>
            </a:endParaRPr>
          </a:p>
        </p:txBody>
      </p:sp>
      <p:sp>
        <p:nvSpPr>
          <p:cNvPr id="24" name="TextBox 23"/>
          <p:cNvSpPr txBox="1"/>
          <p:nvPr/>
        </p:nvSpPr>
        <p:spPr>
          <a:xfrm>
            <a:off x="307994" y="4704577"/>
            <a:ext cx="629507" cy="523220"/>
          </a:xfrm>
          <a:prstGeom prst="rect">
            <a:avLst/>
          </a:prstGeom>
          <a:solidFill>
            <a:schemeClr val="accent1">
              <a:lumMod val="50000"/>
            </a:schemeClr>
          </a:solidFill>
        </p:spPr>
        <p:txBody>
          <a:bodyPr wrap="square" rtlCol="0">
            <a:spAutoFit/>
          </a:bodyPr>
          <a:lstStyle/>
          <a:p>
            <a:pPr algn="ctr"/>
            <a:r>
              <a:rPr lang="en-GB" sz="2800" b="1" dirty="0">
                <a:solidFill>
                  <a:prstClr val="white"/>
                </a:solidFill>
                <a:latin typeface="Roboto Condensed" panose="02000000000000000000" pitchFamily="2" charset="0"/>
              </a:rPr>
              <a:t>5</a:t>
            </a:r>
          </a:p>
        </p:txBody>
      </p:sp>
      <p:pic>
        <p:nvPicPr>
          <p:cNvPr id="25" name="Picture 24" descr="\\zigzag\data\Writers\7. Images- all subjects\PE\ZZ owned\Salva PE Illustrations\boysjump.png"/>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r="55046"/>
          <a:stretch/>
        </p:blipFill>
        <p:spPr bwMode="auto">
          <a:xfrm>
            <a:off x="6470093" y="1282605"/>
            <a:ext cx="1099713" cy="2446522"/>
          </a:xfrm>
          <a:prstGeom prst="rect">
            <a:avLst/>
          </a:prstGeom>
          <a:noFill/>
          <a:ln>
            <a:noFill/>
          </a:ln>
          <a:extLst>
            <a:ext uri="{53640926-AAD7-44D8-BBD7-CCE9431645EC}">
              <a14:shadowObscured xmlns:a14="http://schemas.microsoft.com/office/drawing/2010/main"/>
            </a:ext>
          </a:extLst>
        </p:spPr>
      </p:pic>
      <p:pic>
        <p:nvPicPr>
          <p:cNvPr id="26" name="Picture 25" descr="\\zigzag\data\Writers\7. Images- all subjects\PE\ZZ owned\Salva PE Illustrations\boysjump.png"/>
          <p:cNvPicPr/>
          <p:nvPr/>
        </p:nvPicPr>
        <p:blipFill rotWithShape="1">
          <a:blip r:embed="rId4" cstate="print">
            <a:extLst>
              <a:ext uri="{28A0092B-C50C-407E-A947-70E740481C1C}">
                <a14:useLocalDpi xmlns:a14="http://schemas.microsoft.com/office/drawing/2010/main" val="0"/>
              </a:ext>
            </a:extLst>
          </a:blip>
          <a:srcRect l="54699"/>
          <a:stretch/>
        </p:blipFill>
        <p:spPr bwMode="auto">
          <a:xfrm>
            <a:off x="6156509" y="1267529"/>
            <a:ext cx="1107859" cy="2446522"/>
          </a:xfrm>
          <a:prstGeom prst="rect">
            <a:avLst/>
          </a:prstGeom>
          <a:noFill/>
          <a:ln>
            <a:noFill/>
          </a:ln>
          <a:extLst>
            <a:ext uri="{53640926-AAD7-44D8-BBD7-CCE9431645EC}">
              <a14:shadowObscured xmlns:a14="http://schemas.microsoft.com/office/drawing/2010/main"/>
            </a:ext>
          </a:extLst>
        </p:spPr>
      </p:pic>
      <p:sp>
        <p:nvSpPr>
          <p:cNvPr id="27" name="Action Button: Forward or Next 26">
            <a:hlinkClick r:id="rId5" highlightClick="1"/>
          </p:cNvPr>
          <p:cNvSpPr/>
          <p:nvPr/>
        </p:nvSpPr>
        <p:spPr>
          <a:xfrm>
            <a:off x="3799569" y="5445224"/>
            <a:ext cx="1360891" cy="1063018"/>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Roboto Condensed" panose="02000000000000000000" pitchFamily="2" charset="0"/>
            </a:endParaRPr>
          </a:p>
        </p:txBody>
      </p:sp>
      <p:grpSp>
        <p:nvGrpSpPr>
          <p:cNvPr id="28" name="Group 27">
            <a:extLst>
              <a:ext uri="{FF2B5EF4-FFF2-40B4-BE49-F238E27FC236}">
                <a16:creationId xmlns:a16="http://schemas.microsoft.com/office/drawing/2014/main" xmlns="" id="{3DF56728-D6BC-4CE9-9E40-4A7412E2A3B2}"/>
              </a:ext>
            </a:extLst>
          </p:cNvPr>
          <p:cNvGrpSpPr/>
          <p:nvPr/>
        </p:nvGrpSpPr>
        <p:grpSpPr>
          <a:xfrm>
            <a:off x="3162512" y="5729803"/>
            <a:ext cx="2202770" cy="732120"/>
            <a:chOff x="6065823" y="2090668"/>
            <a:chExt cx="2202770" cy="732120"/>
          </a:xfrm>
        </p:grpSpPr>
        <p:sp>
          <p:nvSpPr>
            <p:cNvPr id="29" name="TextBox 28"/>
            <p:cNvSpPr txBox="1"/>
            <p:nvPr/>
          </p:nvSpPr>
          <p:spPr>
            <a:xfrm>
              <a:off x="6065823" y="2090668"/>
              <a:ext cx="715779"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smtClean="0">
                  <a:solidFill>
                    <a:prstClr val="black"/>
                  </a:solidFill>
                  <a:latin typeface="Roboto Condensed" panose="02000000000000000000" pitchFamily="2" charset="0"/>
                </a:rPr>
                <a:t>Take a look at this test in action.</a:t>
              </a:r>
              <a:endParaRPr lang="en-GB" sz="1100" dirty="0">
                <a:solidFill>
                  <a:prstClr val="black"/>
                </a:solidFill>
                <a:latin typeface="Roboto Condensed" panose="02000000000000000000" pitchFamily="2" charset="0"/>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6275" y="2236204"/>
              <a:ext cx="372318" cy="586584"/>
            </a:xfrm>
            <a:prstGeom prst="rect">
              <a:avLst/>
            </a:prstGeom>
          </p:spPr>
        </p:pic>
      </p:grpSp>
      <p:grpSp>
        <p:nvGrpSpPr>
          <p:cNvPr id="37" name="Group 3"/>
          <p:cNvGrpSpPr>
            <a:grpSpLocks/>
          </p:cNvGrpSpPr>
          <p:nvPr/>
        </p:nvGrpSpPr>
        <p:grpSpPr bwMode="auto">
          <a:xfrm>
            <a:off x="603250" y="-27384"/>
            <a:ext cx="8540750" cy="6940550"/>
            <a:chOff x="583271" y="42867"/>
            <a:chExt cx="9232725" cy="7502525"/>
          </a:xfrm>
        </p:grpSpPr>
        <p:sp>
          <p:nvSpPr>
            <p:cNvPr id="38" name="Rectangle 3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2"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20326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3">
                                            <p:txEl>
                                              <p:pRg st="0" end="0"/>
                                            </p:txEl>
                                          </p:spTgt>
                                        </p:tgtEl>
                                        <p:attrNameLst>
                                          <p:attrName>style.visibility</p:attrName>
                                        </p:attrNameLst>
                                      </p:cBhvr>
                                      <p:to>
                                        <p:strVal val="visible"/>
                                      </p:to>
                                    </p:set>
                                    <p:animEffect transition="in" filter="barn(inVertical)">
                                      <p:cBhvr>
                                        <p:cTn id="77" dur="500"/>
                                        <p:tgtEl>
                                          <p:spTgt spid="6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3">
                                            <p:txEl>
                                              <p:pRg st="1" end="1"/>
                                            </p:txEl>
                                          </p:spTgt>
                                        </p:tgtEl>
                                        <p:attrNameLst>
                                          <p:attrName>style.visibility</p:attrName>
                                        </p:attrNameLst>
                                      </p:cBhvr>
                                      <p:to>
                                        <p:strVal val="visible"/>
                                      </p:to>
                                    </p:set>
                                    <p:animEffect transition="in" filter="barn(inVertical)">
                                      <p:cBhvr>
                                        <p:cTn id="82" dur="500"/>
                                        <p:tgtEl>
                                          <p:spTgt spid="63">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63">
                                            <p:txEl>
                                              <p:pRg st="2" end="2"/>
                                            </p:txEl>
                                          </p:spTgt>
                                        </p:tgtEl>
                                        <p:attrNameLst>
                                          <p:attrName>style.visibility</p:attrName>
                                        </p:attrNameLst>
                                      </p:cBhvr>
                                      <p:to>
                                        <p:strVal val="visible"/>
                                      </p:to>
                                    </p:set>
                                    <p:animEffect transition="in" filter="barn(inVertical)">
                                      <p:cBhvr>
                                        <p:cTn id="87" dur="500"/>
                                        <p:tgtEl>
                                          <p:spTgt spid="63">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63">
                                            <p:txEl>
                                              <p:pRg st="3" end="3"/>
                                            </p:txEl>
                                          </p:spTgt>
                                        </p:tgtEl>
                                        <p:attrNameLst>
                                          <p:attrName>style.visibility</p:attrName>
                                        </p:attrNameLst>
                                      </p:cBhvr>
                                      <p:to>
                                        <p:strVal val="visible"/>
                                      </p:to>
                                    </p:set>
                                    <p:animEffect transition="in" filter="barn(inVertical)">
                                      <p:cBhvr>
                                        <p:cTn id="92" dur="500"/>
                                        <p:tgtEl>
                                          <p:spTgt spid="63">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P spid="23" grpId="0" animBg="1"/>
      <p:bldP spid="24"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47532" y="4278217"/>
            <a:ext cx="4176504" cy="186026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19</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Reaction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time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240589" y="1207746"/>
            <a:ext cx="5915587"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time taken </a:t>
            </a:r>
            <a:r>
              <a:rPr lang="en-GB" b="0" i="1" dirty="0" smtClean="0">
                <a:latin typeface="Roboto Condensed" panose="02000000000000000000" pitchFamily="2" charset="0"/>
              </a:rPr>
              <a:t>to initiate a response to a </a:t>
            </a:r>
            <a:r>
              <a:rPr lang="en-GB" b="0" i="1" dirty="0">
                <a:latin typeface="Roboto Condensed" panose="02000000000000000000" pitchFamily="2" charset="0"/>
              </a:rPr>
              <a:t>stimulus.</a:t>
            </a:r>
          </a:p>
        </p:txBody>
      </p:sp>
      <p:sp>
        <p:nvSpPr>
          <p:cNvPr id="10" name="TextBox 9"/>
          <p:cNvSpPr txBox="1"/>
          <p:nvPr/>
        </p:nvSpPr>
        <p:spPr>
          <a:xfrm>
            <a:off x="3995936" y="1661743"/>
            <a:ext cx="4095661" cy="923330"/>
          </a:xfrm>
          <a:prstGeom prst="rect">
            <a:avLst/>
          </a:prstGeom>
          <a:noFill/>
        </p:spPr>
        <p:txBody>
          <a:bodyPr wrap="square" rtlCol="0">
            <a:spAutoFit/>
          </a:bodyPr>
          <a:lstStyle/>
          <a:p>
            <a:r>
              <a:rPr lang="en-GB" dirty="0">
                <a:latin typeface="Roboto Condensed" panose="02000000000000000000" pitchFamily="2" charset="0"/>
              </a:rPr>
              <a:t>Reaction time is important in sports where quick responses to actions or cues are required.</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43" y="1755186"/>
            <a:ext cx="3383167" cy="2254115"/>
          </a:xfrm>
          <a:prstGeom prst="rect">
            <a:avLst/>
          </a:prstGeom>
          <a:ln w="19050">
            <a:solidFill>
              <a:schemeClr val="tx1"/>
            </a:solidFill>
          </a:ln>
        </p:spPr>
      </p:pic>
      <p:sp>
        <p:nvSpPr>
          <p:cNvPr id="12" name="TextBox 11"/>
          <p:cNvSpPr txBox="1"/>
          <p:nvPr/>
        </p:nvSpPr>
        <p:spPr>
          <a:xfrm>
            <a:off x="4010065" y="2631558"/>
            <a:ext cx="4968552" cy="1200329"/>
          </a:xfrm>
          <a:prstGeom prst="rect">
            <a:avLst/>
          </a:prstGeom>
          <a:noFill/>
        </p:spPr>
        <p:txBody>
          <a:bodyPr wrap="square" rtlCol="0">
            <a:spAutoFit/>
          </a:bodyPr>
          <a:lstStyle/>
          <a:p>
            <a:r>
              <a:rPr lang="en-GB" dirty="0">
                <a:latin typeface="Roboto Condensed" panose="02000000000000000000" pitchFamily="2" charset="0"/>
              </a:rPr>
              <a:t>For example, it is needed in sprinting events where results are often decided within a tenth of a second, and thus the reaction to the starting gun could be the difference between winning and losing.</a:t>
            </a:r>
          </a:p>
        </p:txBody>
      </p:sp>
      <p:sp>
        <p:nvSpPr>
          <p:cNvPr id="13" name="TextBox 12"/>
          <p:cNvSpPr txBox="1"/>
          <p:nvPr/>
        </p:nvSpPr>
        <p:spPr>
          <a:xfrm>
            <a:off x="5031242" y="4170139"/>
            <a:ext cx="3528392" cy="1200329"/>
          </a:xfrm>
          <a:prstGeom prst="rect">
            <a:avLst/>
          </a:prstGeom>
          <a:noFill/>
        </p:spPr>
        <p:txBody>
          <a:bodyPr wrap="square" rtlCol="0">
            <a:spAutoFit/>
          </a:bodyPr>
          <a:lstStyle/>
          <a:p>
            <a:r>
              <a:rPr lang="en-GB" dirty="0">
                <a:latin typeface="Roboto Condensed" panose="02000000000000000000" pitchFamily="2" charset="0"/>
              </a:rPr>
              <a:t>It is also important in team sports, such as a goalkeeper responding to a close range shot or a rugby player responding to the bounce of the ball.</a:t>
            </a:r>
          </a:p>
        </p:txBody>
      </p:sp>
      <p:pic>
        <p:nvPicPr>
          <p:cNvPr id="4" name="1 min stop wat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721487" y="4424698"/>
            <a:ext cx="2318470" cy="968210"/>
          </a:xfrm>
          <a:prstGeom prst="rect">
            <a:avLst/>
          </a:prstGeom>
        </p:spPr>
      </p:pic>
      <p:sp>
        <p:nvSpPr>
          <p:cNvPr id="14" name="TextBox 13"/>
          <p:cNvSpPr txBox="1"/>
          <p:nvPr/>
        </p:nvSpPr>
        <p:spPr>
          <a:xfrm>
            <a:off x="621275" y="5492155"/>
            <a:ext cx="4138545" cy="646331"/>
          </a:xfrm>
          <a:prstGeom prst="rect">
            <a:avLst/>
          </a:prstGeom>
          <a:noFill/>
        </p:spPr>
        <p:txBody>
          <a:bodyPr wrap="square" rtlCol="0">
            <a:spAutoFit/>
          </a:bodyPr>
          <a:lstStyle/>
          <a:p>
            <a:r>
              <a:rPr lang="en-GB" dirty="0" smtClean="0">
                <a:latin typeface="Roboto Condensed" panose="02000000000000000000" pitchFamily="2" charset="0"/>
              </a:rPr>
              <a:t>Let’s test your reaction time. Try to stop the timer on 10 seconds exactly. </a:t>
            </a:r>
            <a:endParaRPr lang="en-GB" dirty="0">
              <a:latin typeface="Roboto Condensed" panose="02000000000000000000" pitchFamily="2" charset="0"/>
            </a:endParaRPr>
          </a:p>
        </p:txBody>
      </p:sp>
      <p:grpSp>
        <p:nvGrpSpPr>
          <p:cNvPr id="15" name="Group 14">
            <a:extLst>
              <a:ext uri="{FF2B5EF4-FFF2-40B4-BE49-F238E27FC236}">
                <a16:creationId xmlns:a16="http://schemas.microsoft.com/office/drawing/2014/main" xmlns="" id="{3DF56728-D6BC-4CE9-9E40-4A7412E2A3B2}"/>
              </a:ext>
            </a:extLst>
          </p:cNvPr>
          <p:cNvGrpSpPr/>
          <p:nvPr/>
        </p:nvGrpSpPr>
        <p:grpSpPr>
          <a:xfrm>
            <a:off x="3085844" y="4517057"/>
            <a:ext cx="1646212" cy="961154"/>
            <a:chOff x="6000450" y="2065949"/>
            <a:chExt cx="1646212" cy="961154"/>
          </a:xfrm>
        </p:grpSpPr>
        <p:sp>
          <p:nvSpPr>
            <p:cNvPr id="16" name="TextBox 15"/>
            <p:cNvSpPr txBox="1"/>
            <p:nvPr/>
          </p:nvSpPr>
          <p:spPr>
            <a:xfrm>
              <a:off x="6000450" y="2065949"/>
              <a:ext cx="1370571" cy="74914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smtClean="0">
                  <a:solidFill>
                    <a:prstClr val="black"/>
                  </a:solidFill>
                  <a:latin typeface="Roboto Condensed" panose="02000000000000000000" pitchFamily="2" charset="0"/>
                </a:rPr>
                <a:t>Left-click to start the timer and press the ‘Esc’ key to stop. Left click again to restart. </a:t>
              </a:r>
              <a:endParaRPr lang="en-GB" sz="1100" dirty="0">
                <a:solidFill>
                  <a:prstClr val="black"/>
                </a:solidFill>
                <a:latin typeface="Roboto Condensed" panose="02000000000000000000" pitchFamily="2"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4344" y="2440519"/>
              <a:ext cx="372318" cy="586584"/>
            </a:xfrm>
            <a:prstGeom prst="rect">
              <a:avLst/>
            </a:prstGeom>
          </p:spPr>
        </p:pic>
      </p:grpSp>
      <p:grpSp>
        <p:nvGrpSpPr>
          <p:cNvPr id="21" name="Group 20"/>
          <p:cNvGrpSpPr/>
          <p:nvPr/>
        </p:nvGrpSpPr>
        <p:grpSpPr>
          <a:xfrm>
            <a:off x="5405692" y="5580355"/>
            <a:ext cx="2814046" cy="908043"/>
            <a:chOff x="5923441" y="5419226"/>
            <a:chExt cx="2814046" cy="908043"/>
          </a:xfrm>
        </p:grpSpPr>
        <p:sp>
          <p:nvSpPr>
            <p:cNvPr id="23" name="TextBox 22">
              <a:hlinkClick r:id="rId9" action="ppaction://hlinksldjump"/>
            </p:cNvPr>
            <p:cNvSpPr txBox="1"/>
            <p:nvPr/>
          </p:nvSpPr>
          <p:spPr>
            <a:xfrm>
              <a:off x="5923441" y="5419226"/>
              <a:ext cx="2670030" cy="707886"/>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1400" dirty="0" smtClean="0">
                  <a:latin typeface="Roboto Condensed" panose="02000000000000000000" pitchFamily="2" charset="0"/>
                  <a:ea typeface="Roboto Condensed" panose="02000000000000000000" pitchFamily="2" charset="0"/>
                </a:rPr>
                <a:t>Find out more about how this component can be measured.</a:t>
              </a:r>
            </a:p>
            <a:p>
              <a:pPr algn="ctr"/>
              <a:r>
                <a:rPr lang="en-GB" sz="1200" dirty="0" smtClean="0">
                  <a:latin typeface="Roboto Condensed" panose="02000000000000000000" pitchFamily="2" charset="0"/>
                  <a:ea typeface="Roboto Condensed" panose="02000000000000000000" pitchFamily="2" charset="0"/>
                </a:rPr>
                <a:t>(not required for Edexcel GCSE PE)</a:t>
              </a:r>
              <a:endParaRPr lang="en-GB" sz="1400" dirty="0">
                <a:latin typeface="Roboto Condensed" panose="02000000000000000000" pitchFamily="2" charset="0"/>
                <a:ea typeface="Roboto Condensed" panose="02000000000000000000" pitchFamily="2" charset="0"/>
              </a:endParaRP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5169" y="5740685"/>
              <a:ext cx="372318" cy="586584"/>
            </a:xfrm>
            <a:prstGeom prst="rect">
              <a:avLst/>
            </a:prstGeom>
          </p:spPr>
        </p:pic>
      </p:grpSp>
      <p:grpSp>
        <p:nvGrpSpPr>
          <p:cNvPr id="25" name="Group 3"/>
          <p:cNvGrpSpPr>
            <a:grpSpLocks/>
          </p:cNvGrpSpPr>
          <p:nvPr/>
        </p:nvGrpSpPr>
        <p:grpSpPr bwMode="auto">
          <a:xfrm>
            <a:off x="603250" y="-27384"/>
            <a:ext cx="8540750" cy="6940550"/>
            <a:chOff x="583271" y="42867"/>
            <a:chExt cx="9232725" cy="7502525"/>
          </a:xfrm>
        </p:grpSpPr>
        <p:sp>
          <p:nvSpPr>
            <p:cNvPr id="26" name="Rectangle 2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4" descr="sample_front"/>
            <p:cNvPicPr>
              <a:picLocks noChangeAspect="1"/>
            </p:cNvPicPr>
            <p:nvPr/>
          </p:nvPicPr>
          <p:blipFill>
            <a:blip r:embed="rId11">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sample_front"/>
            <p:cNvPicPr>
              <a:picLocks noChangeAspect="1"/>
            </p:cNvPicPr>
            <p:nvPr/>
          </p:nvPicPr>
          <p:blipFill>
            <a:blip r:embed="rId11">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descr="sample_front"/>
            <p:cNvPicPr>
              <a:picLocks noChangeAspect="1"/>
            </p:cNvPicPr>
            <p:nvPr/>
          </p:nvPicPr>
          <p:blipFill>
            <a:blip r:embed="rId11">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2739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4"/>
                </p:tgtEl>
              </p:cMediaNode>
            </p:video>
          </p:childTnLst>
        </p:cTn>
      </p:par>
    </p:tnLst>
    <p:bldLst>
      <p:bldP spid="5" grpId="0" animBg="1"/>
      <p:bldP spid="3" grpId="0" animBg="1"/>
      <p:bldP spid="10"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123" y="3336620"/>
            <a:ext cx="4409495" cy="2247131"/>
          </a:xfrm>
          <a:prstGeom prst="rect">
            <a:avLst/>
          </a:prstGeom>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10" name="Title 1"/>
          <p:cNvSpPr txBox="1">
            <a:spLocks/>
          </p:cNvSpPr>
          <p:nvPr/>
        </p:nvSpPr>
        <p:spPr>
          <a:xfrm>
            <a:off x="155750" y="15975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Components of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fitness</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2" name="TextBox 11"/>
          <p:cNvSpPr txBox="1"/>
          <p:nvPr/>
        </p:nvSpPr>
        <p:spPr>
          <a:xfrm>
            <a:off x="217820" y="1113228"/>
            <a:ext cx="7992888"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If we recap </a:t>
            </a:r>
            <a:r>
              <a:rPr lang="en-GB" dirty="0" smtClean="0">
                <a:solidFill>
                  <a:prstClr val="black"/>
                </a:solidFill>
                <a:latin typeface="Roboto Condensed" panose="02000000000000000000" pitchFamily="2" charset="0"/>
              </a:rPr>
              <a:t>the </a:t>
            </a:r>
            <a:r>
              <a:rPr lang="en-GB" dirty="0">
                <a:solidFill>
                  <a:prstClr val="black"/>
                </a:solidFill>
                <a:latin typeface="Roboto Condensed" panose="02000000000000000000" pitchFamily="2" charset="0"/>
              </a:rPr>
              <a:t>definition of fitness, we will remember that it is the ability to meet the demands of the sporting environment.</a:t>
            </a:r>
          </a:p>
        </p:txBody>
      </p:sp>
      <p:sp>
        <p:nvSpPr>
          <p:cNvPr id="13" name="TextBox 12"/>
          <p:cNvSpPr txBox="1"/>
          <p:nvPr/>
        </p:nvSpPr>
        <p:spPr>
          <a:xfrm>
            <a:off x="183728" y="1843470"/>
            <a:ext cx="7992888"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As most sports have different demands, there are various components of fitness</a:t>
            </a:r>
            <a:r>
              <a:rPr lang="en-GB" dirty="0" smtClean="0">
                <a:solidFill>
                  <a:prstClr val="black"/>
                </a:solidFill>
                <a:latin typeface="Roboto Condensed" panose="02000000000000000000" pitchFamily="2" charset="0"/>
              </a:rPr>
              <a:t>. Some are </a:t>
            </a:r>
            <a:r>
              <a:rPr lang="en-GB" dirty="0" smtClean="0">
                <a:solidFill>
                  <a:schemeClr val="accent1"/>
                </a:solidFill>
                <a:latin typeface="Roboto Condensed" panose="02000000000000000000" pitchFamily="2" charset="0"/>
              </a:rPr>
              <a:t>health related</a:t>
            </a:r>
            <a:r>
              <a:rPr lang="en-GB" dirty="0" smtClean="0">
                <a:solidFill>
                  <a:prstClr val="black"/>
                </a:solidFill>
                <a:latin typeface="Roboto Condensed" panose="02000000000000000000" pitchFamily="2" charset="0"/>
              </a:rPr>
              <a:t> and some are </a:t>
            </a:r>
            <a:r>
              <a:rPr lang="en-GB" dirty="0" smtClean="0">
                <a:solidFill>
                  <a:schemeClr val="accent2"/>
                </a:solidFill>
                <a:latin typeface="Roboto Condensed" panose="02000000000000000000" pitchFamily="2" charset="0"/>
              </a:rPr>
              <a:t>skill related</a:t>
            </a:r>
            <a:r>
              <a:rPr lang="en-GB" dirty="0" smtClean="0">
                <a:solidFill>
                  <a:prstClr val="black"/>
                </a:solidFill>
                <a:latin typeface="Roboto Condensed" panose="02000000000000000000" pitchFamily="2" charset="0"/>
              </a:rPr>
              <a:t>.</a:t>
            </a:r>
            <a:endParaRPr lang="en-GB" dirty="0">
              <a:solidFill>
                <a:prstClr val="black"/>
              </a:solidFill>
              <a:latin typeface="Roboto Condensed" panose="02000000000000000000" pitchFamily="2" charset="0"/>
            </a:endParaRPr>
          </a:p>
        </p:txBody>
      </p:sp>
      <p:sp>
        <p:nvSpPr>
          <p:cNvPr id="14" name="Text Box 2"/>
          <p:cNvSpPr txBox="1">
            <a:spLocks noChangeArrowheads="1"/>
          </p:cNvSpPr>
          <p:nvPr/>
        </p:nvSpPr>
        <p:spPr bwMode="auto">
          <a:xfrm>
            <a:off x="7114391" y="4335525"/>
            <a:ext cx="1456996" cy="677651"/>
          </a:xfrm>
          <a:prstGeom prst="rect">
            <a:avLst/>
          </a:prstGeom>
          <a:solidFill>
            <a:schemeClr val="accent1">
              <a:lumMod val="40000"/>
              <a:lumOff val="6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latin typeface="Milk Run" pitchFamily="2" charset="0"/>
                <a:ea typeface="Roboto Condensed" panose="02000000000000000000" pitchFamily="2" charset="0"/>
                <a:cs typeface="Times New Roman" panose="02020603050405020304" pitchFamily="18" charset="0"/>
              </a:rPr>
              <a:t>Cardiovascular </a:t>
            </a:r>
            <a:r>
              <a:rPr lang="en-GB" sz="2000" dirty="0" smtClean="0">
                <a:latin typeface="Milk Run" pitchFamily="2" charset="0"/>
                <a:ea typeface="Roboto Condensed" panose="02000000000000000000" pitchFamily="2" charset="0"/>
                <a:cs typeface="Times New Roman" panose="02020603050405020304" pitchFamily="18" charset="0"/>
              </a:rPr>
              <a:t>fitness</a:t>
            </a:r>
            <a:r>
              <a:rPr lang="en-GB" sz="1200"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5" name="Text Box 2"/>
          <p:cNvSpPr txBox="1">
            <a:spLocks noChangeArrowheads="1"/>
          </p:cNvSpPr>
          <p:nvPr/>
        </p:nvSpPr>
        <p:spPr bwMode="auto">
          <a:xfrm>
            <a:off x="6407358" y="5830291"/>
            <a:ext cx="1126628" cy="415011"/>
          </a:xfrm>
          <a:prstGeom prst="rect">
            <a:avLst/>
          </a:prstGeom>
          <a:solidFill>
            <a:schemeClr val="accent1">
              <a:lumMod val="40000"/>
              <a:lumOff val="6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Strength</a:t>
            </a:r>
            <a:endParaRPr lang="en-GB" sz="1100" dirty="0">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
        <p:nvSpPr>
          <p:cNvPr id="16" name="Text Box 2"/>
          <p:cNvSpPr txBox="1">
            <a:spLocks noChangeArrowheads="1"/>
          </p:cNvSpPr>
          <p:nvPr/>
        </p:nvSpPr>
        <p:spPr bwMode="auto">
          <a:xfrm>
            <a:off x="6545644" y="3545670"/>
            <a:ext cx="1944923" cy="336612"/>
          </a:xfrm>
          <a:prstGeom prst="rect">
            <a:avLst/>
          </a:prstGeom>
          <a:solidFill>
            <a:schemeClr val="accent1">
              <a:lumMod val="40000"/>
              <a:lumOff val="6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Muscular </a:t>
            </a:r>
            <a:r>
              <a:rPr lang="en-GB" sz="2000" dirty="0" smtClean="0">
                <a:solidFill>
                  <a:srgbClr val="000000"/>
                </a:solidFill>
                <a:effectLst/>
                <a:latin typeface="Milk Run" pitchFamily="2" charset="0"/>
                <a:ea typeface="Roboto Condensed" panose="02000000000000000000" pitchFamily="2" charset="0"/>
                <a:cs typeface="Times New Roman" panose="02020603050405020304" pitchFamily="18" charset="0"/>
              </a:rPr>
              <a:t>endurance</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
        <p:nvSpPr>
          <p:cNvPr id="17" name="Text Box 2"/>
          <p:cNvSpPr txBox="1">
            <a:spLocks noChangeArrowheads="1"/>
          </p:cNvSpPr>
          <p:nvPr/>
        </p:nvSpPr>
        <p:spPr bwMode="auto">
          <a:xfrm>
            <a:off x="6296036" y="2770356"/>
            <a:ext cx="1068527" cy="441649"/>
          </a:xfrm>
          <a:prstGeom prst="rect">
            <a:avLst/>
          </a:prstGeom>
          <a:solidFill>
            <a:schemeClr val="accent1">
              <a:lumMod val="40000"/>
              <a:lumOff val="6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Flexibility</a:t>
            </a: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marL="270510" indent="-270510">
              <a:spcAft>
                <a:spcPts val="0"/>
              </a:spcAft>
            </a:pPr>
            <a:r>
              <a:rPr lang="en-GB" sz="1200"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200" b="1"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8" name="Text Box 2"/>
          <p:cNvSpPr txBox="1">
            <a:spLocks noChangeArrowheads="1"/>
          </p:cNvSpPr>
          <p:nvPr/>
        </p:nvSpPr>
        <p:spPr bwMode="auto">
          <a:xfrm>
            <a:off x="4505966" y="6074666"/>
            <a:ext cx="962576" cy="394477"/>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Speed</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
        <p:nvSpPr>
          <p:cNvPr id="21" name="Text Box 2"/>
          <p:cNvSpPr txBox="1">
            <a:spLocks noChangeArrowheads="1"/>
          </p:cNvSpPr>
          <p:nvPr/>
        </p:nvSpPr>
        <p:spPr bwMode="auto">
          <a:xfrm>
            <a:off x="1741769" y="5982950"/>
            <a:ext cx="1222129" cy="425860"/>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smtClean="0">
                <a:solidFill>
                  <a:srgbClr val="000000"/>
                </a:solidFill>
                <a:effectLst/>
                <a:latin typeface="Milk Run" pitchFamily="2" charset="0"/>
                <a:ea typeface="Roboto Condensed" panose="02000000000000000000" pitchFamily="2" charset="0"/>
                <a:cs typeface="Times New Roman" panose="02020603050405020304" pitchFamily="18" charset="0"/>
              </a:rPr>
              <a:t>Power</a:t>
            </a:r>
            <a:endPar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endParaRPr>
          </a:p>
        </p:txBody>
      </p:sp>
      <p:sp>
        <p:nvSpPr>
          <p:cNvPr id="23" name="Text Box 2"/>
          <p:cNvSpPr txBox="1">
            <a:spLocks noChangeArrowheads="1"/>
          </p:cNvSpPr>
          <p:nvPr/>
        </p:nvSpPr>
        <p:spPr bwMode="auto">
          <a:xfrm>
            <a:off x="638061" y="4847589"/>
            <a:ext cx="1461167" cy="400117"/>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Reaction </a:t>
            </a:r>
            <a:r>
              <a:rPr lang="en-GB" sz="2000" dirty="0" smtClean="0">
                <a:solidFill>
                  <a:srgbClr val="000000"/>
                </a:solidFill>
                <a:effectLst/>
                <a:latin typeface="Milk Run" pitchFamily="2" charset="0"/>
                <a:ea typeface="Roboto Condensed" panose="02000000000000000000" pitchFamily="2" charset="0"/>
                <a:cs typeface="Times New Roman" panose="02020603050405020304" pitchFamily="18" charset="0"/>
              </a:rPr>
              <a:t>time</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
        <p:nvSpPr>
          <p:cNvPr id="24" name="Text Box 2"/>
          <p:cNvSpPr txBox="1">
            <a:spLocks noChangeArrowheads="1"/>
          </p:cNvSpPr>
          <p:nvPr/>
        </p:nvSpPr>
        <p:spPr bwMode="auto">
          <a:xfrm>
            <a:off x="672742" y="3702299"/>
            <a:ext cx="1380614" cy="369332"/>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Coordination</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0"/>
              </a:spcAft>
            </a:pPr>
            <a:r>
              <a:rPr lang="en-GB" sz="110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algn="ctr">
              <a:spcAft>
                <a:spcPts val="0"/>
              </a:spcAft>
            </a:pPr>
            <a:r>
              <a:rPr lang="en-GB" sz="1200"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spcAft>
                <a:spcPts val="0"/>
              </a:spcAft>
            </a:pPr>
            <a:r>
              <a:rPr lang="en-GB" sz="1200"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25" name="Text Box 2"/>
          <p:cNvSpPr txBox="1">
            <a:spLocks noChangeArrowheads="1"/>
          </p:cNvSpPr>
          <p:nvPr/>
        </p:nvSpPr>
        <p:spPr bwMode="auto">
          <a:xfrm>
            <a:off x="1372645" y="2981342"/>
            <a:ext cx="1018020" cy="394868"/>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Balance</a:t>
            </a:r>
            <a:endParaRPr lang="en-GB" sz="1100" dirty="0">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26" name="Text Box 2"/>
          <p:cNvSpPr txBox="1">
            <a:spLocks noChangeArrowheads="1"/>
          </p:cNvSpPr>
          <p:nvPr/>
        </p:nvSpPr>
        <p:spPr bwMode="auto">
          <a:xfrm>
            <a:off x="2995012" y="2672574"/>
            <a:ext cx="1000742" cy="433429"/>
          </a:xfrm>
          <a:prstGeom prst="rect">
            <a:avLst/>
          </a:prstGeom>
          <a:solidFill>
            <a:schemeClr val="accent2">
              <a:lumMod val="20000"/>
              <a:lumOff val="80000"/>
            </a:schemeClr>
          </a:solidFill>
          <a:ln w="9525">
            <a:solidFill>
              <a:schemeClr val="tx1"/>
            </a:solidFill>
            <a:miter lim="800000"/>
            <a:headEnd/>
            <a:tailEnd/>
          </a:ln>
        </p:spPr>
        <p:txBody>
          <a:bodyPr rot="0" vert="horz" wrap="square" lIns="91440" tIns="45720" rIns="91440" bIns="45720" anchor="t" anchorCtr="0">
            <a:noAutofit/>
          </a:bodyPr>
          <a:lstStyle/>
          <a:p>
            <a:pPr algn="ctr">
              <a:spcAft>
                <a:spcPts val="0"/>
              </a:spcAft>
            </a:pPr>
            <a:r>
              <a:rPr lang="en-GB" sz="2000" dirty="0">
                <a:solidFill>
                  <a:srgbClr val="000000"/>
                </a:solidFill>
                <a:effectLst/>
                <a:latin typeface="Milk Run" pitchFamily="2" charset="0"/>
                <a:ea typeface="Roboto Condensed" panose="02000000000000000000" pitchFamily="2" charset="0"/>
                <a:cs typeface="Times New Roman" panose="02020603050405020304" pitchFamily="18" charset="0"/>
              </a:rPr>
              <a:t>Agility</a:t>
            </a:r>
          </a:p>
        </p:txBody>
      </p:sp>
      <p:sp>
        <p:nvSpPr>
          <p:cNvPr id="27" name="Freeform 26"/>
          <p:cNvSpPr/>
          <p:nvPr/>
        </p:nvSpPr>
        <p:spPr>
          <a:xfrm>
            <a:off x="2313460" y="3407846"/>
            <a:ext cx="962025" cy="495300"/>
          </a:xfrm>
          <a:custGeom>
            <a:avLst/>
            <a:gdLst>
              <a:gd name="connsiteX0" fmla="*/ 962025 w 962025"/>
              <a:gd name="connsiteY0" fmla="*/ 495300 h 495300"/>
              <a:gd name="connsiteX1" fmla="*/ 647700 w 962025"/>
              <a:gd name="connsiteY1" fmla="*/ 133350 h 495300"/>
              <a:gd name="connsiteX2" fmla="*/ 133350 w 962025"/>
              <a:gd name="connsiteY2" fmla="*/ 114300 h 495300"/>
              <a:gd name="connsiteX3" fmla="*/ 0 w 962025"/>
              <a:gd name="connsiteY3" fmla="*/ 0 h 495300"/>
            </a:gdLst>
            <a:ahLst/>
            <a:cxnLst>
              <a:cxn ang="0">
                <a:pos x="connsiteX0" y="connsiteY0"/>
              </a:cxn>
              <a:cxn ang="0">
                <a:pos x="connsiteX1" y="connsiteY1"/>
              </a:cxn>
              <a:cxn ang="0">
                <a:pos x="connsiteX2" y="connsiteY2"/>
              </a:cxn>
              <a:cxn ang="0">
                <a:pos x="connsiteX3" y="connsiteY3"/>
              </a:cxn>
            </a:cxnLst>
            <a:rect l="l" t="t" r="r" b="b"/>
            <a:pathLst>
              <a:path w="962025" h="495300">
                <a:moveTo>
                  <a:pt x="962025" y="495300"/>
                </a:moveTo>
                <a:cubicBezTo>
                  <a:pt x="873919" y="346075"/>
                  <a:pt x="785813" y="196850"/>
                  <a:pt x="647700" y="133350"/>
                </a:cubicBezTo>
                <a:cubicBezTo>
                  <a:pt x="509587" y="69850"/>
                  <a:pt x="241300" y="136525"/>
                  <a:pt x="133350" y="114300"/>
                </a:cubicBezTo>
                <a:cubicBezTo>
                  <a:pt x="25400" y="92075"/>
                  <a:pt x="12700" y="46037"/>
                  <a:pt x="0"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28" name="Freeform 27"/>
          <p:cNvSpPr/>
          <p:nvPr/>
        </p:nvSpPr>
        <p:spPr>
          <a:xfrm>
            <a:off x="3499689" y="3124230"/>
            <a:ext cx="819488" cy="423574"/>
          </a:xfrm>
          <a:custGeom>
            <a:avLst/>
            <a:gdLst>
              <a:gd name="connsiteX0" fmla="*/ 667808 w 667808"/>
              <a:gd name="connsiteY0" fmla="*/ 285750 h 285750"/>
              <a:gd name="connsiteX1" fmla="*/ 105833 w 667808"/>
              <a:gd name="connsiteY1" fmla="*/ 142875 h 285750"/>
              <a:gd name="connsiteX2" fmla="*/ 1058 w 667808"/>
              <a:gd name="connsiteY2" fmla="*/ 0 h 285750"/>
            </a:gdLst>
            <a:ahLst/>
            <a:cxnLst>
              <a:cxn ang="0">
                <a:pos x="connsiteX0" y="connsiteY0"/>
              </a:cxn>
              <a:cxn ang="0">
                <a:pos x="connsiteX1" y="connsiteY1"/>
              </a:cxn>
              <a:cxn ang="0">
                <a:pos x="connsiteX2" y="connsiteY2"/>
              </a:cxn>
            </a:cxnLst>
            <a:rect l="l" t="t" r="r" b="b"/>
            <a:pathLst>
              <a:path w="667808" h="285750">
                <a:moveTo>
                  <a:pt x="667808" y="285750"/>
                </a:moveTo>
                <a:cubicBezTo>
                  <a:pt x="442383" y="238125"/>
                  <a:pt x="216958" y="190500"/>
                  <a:pt x="105833" y="142875"/>
                </a:cubicBezTo>
                <a:cubicBezTo>
                  <a:pt x="-5292" y="95250"/>
                  <a:pt x="-2117" y="47625"/>
                  <a:pt x="1058"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29" name="Freeform 28"/>
          <p:cNvSpPr/>
          <p:nvPr/>
        </p:nvSpPr>
        <p:spPr>
          <a:xfrm>
            <a:off x="5124180" y="2958078"/>
            <a:ext cx="1146629" cy="771525"/>
          </a:xfrm>
          <a:custGeom>
            <a:avLst/>
            <a:gdLst>
              <a:gd name="connsiteX0" fmla="*/ 60779 w 1146629"/>
              <a:gd name="connsiteY0" fmla="*/ 771525 h 771525"/>
              <a:gd name="connsiteX1" fmla="*/ 79829 w 1146629"/>
              <a:gd name="connsiteY1" fmla="*/ 276225 h 771525"/>
              <a:gd name="connsiteX2" fmla="*/ 841829 w 1146629"/>
              <a:gd name="connsiteY2" fmla="*/ 133350 h 771525"/>
              <a:gd name="connsiteX3" fmla="*/ 1146629 w 1146629"/>
              <a:gd name="connsiteY3" fmla="*/ 0 h 771525"/>
            </a:gdLst>
            <a:ahLst/>
            <a:cxnLst>
              <a:cxn ang="0">
                <a:pos x="connsiteX0" y="connsiteY0"/>
              </a:cxn>
              <a:cxn ang="0">
                <a:pos x="connsiteX1" y="connsiteY1"/>
              </a:cxn>
              <a:cxn ang="0">
                <a:pos x="connsiteX2" y="connsiteY2"/>
              </a:cxn>
              <a:cxn ang="0">
                <a:pos x="connsiteX3" y="connsiteY3"/>
              </a:cxn>
            </a:cxnLst>
            <a:rect l="l" t="t" r="r" b="b"/>
            <a:pathLst>
              <a:path w="1146629" h="771525">
                <a:moveTo>
                  <a:pt x="60779" y="771525"/>
                </a:moveTo>
                <a:cubicBezTo>
                  <a:pt x="5216" y="577056"/>
                  <a:pt x="-50346" y="382587"/>
                  <a:pt x="79829" y="276225"/>
                </a:cubicBezTo>
                <a:cubicBezTo>
                  <a:pt x="210004" y="169863"/>
                  <a:pt x="664029" y="179387"/>
                  <a:pt x="841829" y="133350"/>
                </a:cubicBezTo>
                <a:cubicBezTo>
                  <a:pt x="1019629" y="87313"/>
                  <a:pt x="1083129" y="43656"/>
                  <a:pt x="1146629" y="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0" name="Freeform 29"/>
          <p:cNvSpPr/>
          <p:nvPr/>
        </p:nvSpPr>
        <p:spPr>
          <a:xfrm flipV="1">
            <a:off x="5687053" y="3519677"/>
            <a:ext cx="838200" cy="378610"/>
          </a:xfrm>
          <a:custGeom>
            <a:avLst/>
            <a:gdLst>
              <a:gd name="connsiteX0" fmla="*/ 0 w 838200"/>
              <a:gd name="connsiteY0" fmla="*/ 0 h 263734"/>
              <a:gd name="connsiteX1" fmla="*/ 314325 w 838200"/>
              <a:gd name="connsiteY1" fmla="*/ 257175 h 263734"/>
              <a:gd name="connsiteX2" fmla="*/ 838200 w 838200"/>
              <a:gd name="connsiteY2" fmla="*/ 161925 h 263734"/>
            </a:gdLst>
            <a:ahLst/>
            <a:cxnLst>
              <a:cxn ang="0">
                <a:pos x="connsiteX0" y="connsiteY0"/>
              </a:cxn>
              <a:cxn ang="0">
                <a:pos x="connsiteX1" y="connsiteY1"/>
              </a:cxn>
              <a:cxn ang="0">
                <a:pos x="connsiteX2" y="connsiteY2"/>
              </a:cxn>
            </a:cxnLst>
            <a:rect l="l" t="t" r="r" b="b"/>
            <a:pathLst>
              <a:path w="838200" h="263734">
                <a:moveTo>
                  <a:pt x="0" y="0"/>
                </a:moveTo>
                <a:cubicBezTo>
                  <a:pt x="87312" y="115094"/>
                  <a:pt x="174625" y="230188"/>
                  <a:pt x="314325" y="257175"/>
                </a:cubicBezTo>
                <a:cubicBezTo>
                  <a:pt x="454025" y="284163"/>
                  <a:pt x="646112" y="223044"/>
                  <a:pt x="838200" y="161925"/>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1" name="Freeform 30"/>
          <p:cNvSpPr/>
          <p:nvPr/>
        </p:nvSpPr>
        <p:spPr>
          <a:xfrm>
            <a:off x="6496188" y="4405047"/>
            <a:ext cx="618203" cy="381112"/>
          </a:xfrm>
          <a:custGeom>
            <a:avLst/>
            <a:gdLst>
              <a:gd name="connsiteX0" fmla="*/ 0 w 390525"/>
              <a:gd name="connsiteY0" fmla="*/ 402680 h 402680"/>
              <a:gd name="connsiteX1" fmla="*/ 114300 w 390525"/>
              <a:gd name="connsiteY1" fmla="*/ 2630 h 402680"/>
              <a:gd name="connsiteX2" fmla="*/ 228600 w 390525"/>
              <a:gd name="connsiteY2" fmla="*/ 231230 h 402680"/>
              <a:gd name="connsiteX3" fmla="*/ 390525 w 390525"/>
              <a:gd name="connsiteY3" fmla="*/ 269330 h 402680"/>
            </a:gdLst>
            <a:ahLst/>
            <a:cxnLst>
              <a:cxn ang="0">
                <a:pos x="connsiteX0" y="connsiteY0"/>
              </a:cxn>
              <a:cxn ang="0">
                <a:pos x="connsiteX1" y="connsiteY1"/>
              </a:cxn>
              <a:cxn ang="0">
                <a:pos x="connsiteX2" y="connsiteY2"/>
              </a:cxn>
              <a:cxn ang="0">
                <a:pos x="connsiteX3" y="connsiteY3"/>
              </a:cxn>
            </a:cxnLst>
            <a:rect l="l" t="t" r="r" b="b"/>
            <a:pathLst>
              <a:path w="390525" h="402680">
                <a:moveTo>
                  <a:pt x="0" y="402680"/>
                </a:moveTo>
                <a:cubicBezTo>
                  <a:pt x="38100" y="216942"/>
                  <a:pt x="76200" y="31205"/>
                  <a:pt x="114300" y="2630"/>
                </a:cubicBezTo>
                <a:cubicBezTo>
                  <a:pt x="152400" y="-25945"/>
                  <a:pt x="182563" y="186780"/>
                  <a:pt x="228600" y="231230"/>
                </a:cubicBezTo>
                <a:cubicBezTo>
                  <a:pt x="274637" y="275680"/>
                  <a:pt x="332581" y="272505"/>
                  <a:pt x="390525" y="26933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2" name="Freeform 31"/>
          <p:cNvSpPr/>
          <p:nvPr/>
        </p:nvSpPr>
        <p:spPr>
          <a:xfrm>
            <a:off x="4966267" y="5598214"/>
            <a:ext cx="2030262" cy="219457"/>
          </a:xfrm>
          <a:custGeom>
            <a:avLst/>
            <a:gdLst>
              <a:gd name="connsiteX0" fmla="*/ 83438 w 2030262"/>
              <a:gd name="connsiteY0" fmla="*/ 382 h 219457"/>
              <a:gd name="connsiteX1" fmla="*/ 188213 w 2030262"/>
              <a:gd name="connsiteY1" fmla="*/ 162307 h 219457"/>
              <a:gd name="connsiteX2" fmla="*/ 1740788 w 2030262"/>
              <a:gd name="connsiteY2" fmla="*/ 382 h 219457"/>
              <a:gd name="connsiteX3" fmla="*/ 2026538 w 2030262"/>
              <a:gd name="connsiteY3" fmla="*/ 219457 h 219457"/>
            </a:gdLst>
            <a:ahLst/>
            <a:cxnLst>
              <a:cxn ang="0">
                <a:pos x="connsiteX0" y="connsiteY0"/>
              </a:cxn>
              <a:cxn ang="0">
                <a:pos x="connsiteX1" y="connsiteY1"/>
              </a:cxn>
              <a:cxn ang="0">
                <a:pos x="connsiteX2" y="connsiteY2"/>
              </a:cxn>
              <a:cxn ang="0">
                <a:pos x="connsiteX3" y="connsiteY3"/>
              </a:cxn>
            </a:cxnLst>
            <a:rect l="l" t="t" r="r" b="b"/>
            <a:pathLst>
              <a:path w="2030262" h="219457">
                <a:moveTo>
                  <a:pt x="83438" y="382"/>
                </a:moveTo>
                <a:cubicBezTo>
                  <a:pt x="-2287" y="81344"/>
                  <a:pt x="-88012" y="162307"/>
                  <a:pt x="188213" y="162307"/>
                </a:cubicBezTo>
                <a:cubicBezTo>
                  <a:pt x="464438" y="162307"/>
                  <a:pt x="1434401" y="-9143"/>
                  <a:pt x="1740788" y="382"/>
                </a:cubicBezTo>
                <a:cubicBezTo>
                  <a:pt x="2047175" y="9907"/>
                  <a:pt x="2036856" y="114682"/>
                  <a:pt x="2026538" y="219457"/>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3" name="Freeform 32"/>
          <p:cNvSpPr/>
          <p:nvPr/>
        </p:nvSpPr>
        <p:spPr>
          <a:xfrm>
            <a:off x="3885297" y="5617646"/>
            <a:ext cx="1080969" cy="457200"/>
          </a:xfrm>
          <a:custGeom>
            <a:avLst/>
            <a:gdLst>
              <a:gd name="connsiteX0" fmla="*/ 345257 w 593306"/>
              <a:gd name="connsiteY0" fmla="*/ 0 h 457200"/>
              <a:gd name="connsiteX1" fmla="*/ 2357 w 593306"/>
              <a:gd name="connsiteY1" fmla="*/ 133350 h 457200"/>
              <a:gd name="connsiteX2" fmla="*/ 497657 w 593306"/>
              <a:gd name="connsiteY2" fmla="*/ 209550 h 457200"/>
              <a:gd name="connsiteX3" fmla="*/ 592907 w 59330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593306" h="457200">
                <a:moveTo>
                  <a:pt x="345257" y="0"/>
                </a:moveTo>
                <a:cubicBezTo>
                  <a:pt x="161107" y="49212"/>
                  <a:pt x="-23043" y="98425"/>
                  <a:pt x="2357" y="133350"/>
                </a:cubicBezTo>
                <a:cubicBezTo>
                  <a:pt x="27757" y="168275"/>
                  <a:pt x="399232" y="155575"/>
                  <a:pt x="497657" y="209550"/>
                </a:cubicBezTo>
                <a:cubicBezTo>
                  <a:pt x="596082" y="263525"/>
                  <a:pt x="594494" y="360362"/>
                  <a:pt x="592907" y="45720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4" name="Freeform 33"/>
          <p:cNvSpPr/>
          <p:nvPr/>
        </p:nvSpPr>
        <p:spPr>
          <a:xfrm>
            <a:off x="2995012" y="5617646"/>
            <a:ext cx="437780" cy="438687"/>
          </a:xfrm>
          <a:custGeom>
            <a:avLst/>
            <a:gdLst>
              <a:gd name="connsiteX0" fmla="*/ 352425 w 352425"/>
              <a:gd name="connsiteY0" fmla="*/ 0 h 895350"/>
              <a:gd name="connsiteX1" fmla="*/ 238125 w 352425"/>
              <a:gd name="connsiteY1" fmla="*/ 266700 h 895350"/>
              <a:gd name="connsiteX2" fmla="*/ 200025 w 352425"/>
              <a:gd name="connsiteY2" fmla="*/ 590550 h 895350"/>
              <a:gd name="connsiteX3" fmla="*/ 0 w 352425"/>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352425" h="895350">
                <a:moveTo>
                  <a:pt x="352425" y="0"/>
                </a:moveTo>
                <a:cubicBezTo>
                  <a:pt x="307975" y="84137"/>
                  <a:pt x="263525" y="168275"/>
                  <a:pt x="238125" y="266700"/>
                </a:cubicBezTo>
                <a:cubicBezTo>
                  <a:pt x="212725" y="365125"/>
                  <a:pt x="239712" y="485775"/>
                  <a:pt x="200025" y="590550"/>
                </a:cubicBezTo>
                <a:cubicBezTo>
                  <a:pt x="160338" y="695325"/>
                  <a:pt x="80169" y="795337"/>
                  <a:pt x="0" y="895350"/>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5" name="Freeform 34"/>
          <p:cNvSpPr/>
          <p:nvPr/>
        </p:nvSpPr>
        <p:spPr>
          <a:xfrm>
            <a:off x="1969350" y="4704198"/>
            <a:ext cx="730442" cy="237077"/>
          </a:xfrm>
          <a:custGeom>
            <a:avLst/>
            <a:gdLst>
              <a:gd name="connsiteX0" fmla="*/ 676275 w 676275"/>
              <a:gd name="connsiteY0" fmla="*/ 251228 h 251228"/>
              <a:gd name="connsiteX1" fmla="*/ 361950 w 676275"/>
              <a:gd name="connsiteY1" fmla="*/ 3578 h 251228"/>
              <a:gd name="connsiteX2" fmla="*/ 0 w 676275"/>
              <a:gd name="connsiteY2" fmla="*/ 127403 h 251228"/>
            </a:gdLst>
            <a:ahLst/>
            <a:cxnLst>
              <a:cxn ang="0">
                <a:pos x="connsiteX0" y="connsiteY0"/>
              </a:cxn>
              <a:cxn ang="0">
                <a:pos x="connsiteX1" y="connsiteY1"/>
              </a:cxn>
              <a:cxn ang="0">
                <a:pos x="connsiteX2" y="connsiteY2"/>
              </a:cxn>
            </a:cxnLst>
            <a:rect l="l" t="t" r="r" b="b"/>
            <a:pathLst>
              <a:path w="676275" h="251228">
                <a:moveTo>
                  <a:pt x="676275" y="251228"/>
                </a:moveTo>
                <a:cubicBezTo>
                  <a:pt x="575468" y="137721"/>
                  <a:pt x="474662" y="24215"/>
                  <a:pt x="361950" y="3578"/>
                </a:cubicBezTo>
                <a:cubicBezTo>
                  <a:pt x="249238" y="-17059"/>
                  <a:pt x="124619" y="55172"/>
                  <a:pt x="0" y="127403"/>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36" name="Freeform 35"/>
          <p:cNvSpPr/>
          <p:nvPr/>
        </p:nvSpPr>
        <p:spPr>
          <a:xfrm>
            <a:off x="2099228" y="3746504"/>
            <a:ext cx="695325" cy="390546"/>
          </a:xfrm>
          <a:custGeom>
            <a:avLst/>
            <a:gdLst>
              <a:gd name="connsiteX0" fmla="*/ 695325 w 695325"/>
              <a:gd name="connsiteY0" fmla="*/ 371485 h 390546"/>
              <a:gd name="connsiteX1" fmla="*/ 485775 w 695325"/>
              <a:gd name="connsiteY1" fmla="*/ 10 h 390546"/>
              <a:gd name="connsiteX2" fmla="*/ 333375 w 695325"/>
              <a:gd name="connsiteY2" fmla="*/ 381010 h 390546"/>
              <a:gd name="connsiteX3" fmla="*/ 0 w 695325"/>
              <a:gd name="connsiteY3" fmla="*/ 238135 h 390546"/>
            </a:gdLst>
            <a:ahLst/>
            <a:cxnLst>
              <a:cxn ang="0">
                <a:pos x="connsiteX0" y="connsiteY0"/>
              </a:cxn>
              <a:cxn ang="0">
                <a:pos x="connsiteX1" y="connsiteY1"/>
              </a:cxn>
              <a:cxn ang="0">
                <a:pos x="connsiteX2" y="connsiteY2"/>
              </a:cxn>
              <a:cxn ang="0">
                <a:pos x="connsiteX3" y="connsiteY3"/>
              </a:cxn>
            </a:cxnLst>
            <a:rect l="l" t="t" r="r" b="b"/>
            <a:pathLst>
              <a:path w="695325" h="390546">
                <a:moveTo>
                  <a:pt x="695325" y="371485"/>
                </a:moveTo>
                <a:cubicBezTo>
                  <a:pt x="620712" y="184954"/>
                  <a:pt x="546100" y="-1577"/>
                  <a:pt x="485775" y="10"/>
                </a:cubicBezTo>
                <a:cubicBezTo>
                  <a:pt x="425450" y="1597"/>
                  <a:pt x="414337" y="341322"/>
                  <a:pt x="333375" y="381010"/>
                </a:cubicBezTo>
                <a:cubicBezTo>
                  <a:pt x="252412" y="420698"/>
                  <a:pt x="126206" y="329416"/>
                  <a:pt x="0" y="238135"/>
                </a:cubicBezTo>
              </a:path>
            </a:pathLst>
          </a:custGeom>
          <a:ln w="190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grpSp>
        <p:nvGrpSpPr>
          <p:cNvPr id="37" name="Group 3"/>
          <p:cNvGrpSpPr>
            <a:grpSpLocks/>
          </p:cNvGrpSpPr>
          <p:nvPr/>
        </p:nvGrpSpPr>
        <p:grpSpPr bwMode="auto">
          <a:xfrm>
            <a:off x="603250" y="-27384"/>
            <a:ext cx="8540750" cy="6940550"/>
            <a:chOff x="583271" y="42867"/>
            <a:chExt cx="9232725" cy="7502525"/>
          </a:xfrm>
        </p:grpSpPr>
        <p:sp>
          <p:nvSpPr>
            <p:cNvPr id="38" name="Rectangle 3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2"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55647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20</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reaction </a:t>
            </a:r>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t</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ime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79512" y="1279436"/>
            <a:ext cx="7358597" cy="369332"/>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a:latin typeface="Roboto Condensed" panose="02000000000000000000" pitchFamily="2" charset="0"/>
              </a:rPr>
              <a:t>r</a:t>
            </a:r>
            <a:r>
              <a:rPr lang="en-GB" b="1" dirty="0" smtClean="0">
                <a:latin typeface="Roboto Condensed" panose="02000000000000000000" pitchFamily="2" charset="0"/>
              </a:rPr>
              <a:t>uler </a:t>
            </a:r>
            <a:r>
              <a:rPr lang="en-GB" b="1" dirty="0">
                <a:latin typeface="Roboto Condensed" panose="02000000000000000000" pitchFamily="2" charset="0"/>
              </a:rPr>
              <a:t>d</a:t>
            </a:r>
            <a:r>
              <a:rPr lang="en-GB" b="1" dirty="0" smtClean="0">
                <a:latin typeface="Roboto Condensed" panose="02000000000000000000" pitchFamily="2" charset="0"/>
              </a:rPr>
              <a:t>rop </a:t>
            </a:r>
            <a:r>
              <a:rPr lang="en-GB" b="1" dirty="0">
                <a:latin typeface="Roboto Condensed" panose="02000000000000000000" pitchFamily="2" charset="0"/>
              </a:rPr>
              <a:t>t</a:t>
            </a:r>
            <a:r>
              <a:rPr lang="en-GB" b="1" dirty="0" smtClean="0">
                <a:latin typeface="Roboto Condensed" panose="02000000000000000000" pitchFamily="2" charset="0"/>
              </a:rPr>
              <a:t>est </a:t>
            </a:r>
            <a:r>
              <a:rPr lang="en-GB" dirty="0" smtClean="0">
                <a:latin typeface="Roboto Condensed" panose="02000000000000000000" pitchFamily="2" charset="0"/>
              </a:rPr>
              <a:t>can be used to measure reaction time.</a:t>
            </a:r>
            <a:endParaRPr lang="en-GB" dirty="0">
              <a:latin typeface="Roboto Condensed" panose="02000000000000000000" pitchFamily="2" charset="0"/>
            </a:endParaRPr>
          </a:p>
        </p:txBody>
      </p:sp>
      <p:sp>
        <p:nvSpPr>
          <p:cNvPr id="32" name="TextBox 31"/>
          <p:cNvSpPr txBox="1"/>
          <p:nvPr/>
        </p:nvSpPr>
        <p:spPr>
          <a:xfrm>
            <a:off x="1115616" y="2898490"/>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
            </a:r>
            <a:r>
              <a:rPr lang="en-GB" sz="1400" dirty="0" smtClean="0">
                <a:solidFill>
                  <a:prstClr val="black"/>
                </a:solidFill>
                <a:latin typeface="Roboto Condensed" panose="02000000000000000000" pitchFamily="2" charset="0"/>
              </a:rPr>
              <a:t>test conductor holds a ruler with the 0 cm mark perpendicular to the open hand.</a:t>
            </a:r>
            <a:endParaRPr lang="en-GB" sz="1400" dirty="0">
              <a:solidFill>
                <a:prstClr val="black"/>
              </a:solidFill>
              <a:latin typeface="Roboto Condensed" panose="02000000000000000000" pitchFamily="2" charset="0"/>
            </a:endParaRPr>
          </a:p>
        </p:txBody>
      </p:sp>
      <p:sp>
        <p:nvSpPr>
          <p:cNvPr id="33" name="TextBox 32"/>
          <p:cNvSpPr txBox="1"/>
          <p:nvPr/>
        </p:nvSpPr>
        <p:spPr>
          <a:xfrm>
            <a:off x="1115616" y="3505527"/>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In the test conductor’s own time, they should drop the ruler without giving any advance indication of when.</a:t>
            </a:r>
            <a:endParaRPr lang="en-GB" sz="1400" dirty="0">
              <a:solidFill>
                <a:prstClr val="black"/>
              </a:solidFill>
              <a:latin typeface="Roboto Condensed" panose="02000000000000000000" pitchFamily="2" charset="0"/>
            </a:endParaRPr>
          </a:p>
        </p:txBody>
      </p:sp>
      <p:sp>
        <p:nvSpPr>
          <p:cNvPr id="34" name="TextBox 33"/>
          <p:cNvSpPr txBox="1"/>
          <p:nvPr/>
        </p:nvSpPr>
        <p:spPr>
          <a:xfrm>
            <a:off x="307994" y="229817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307994" y="290409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307994" y="3505527"/>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5688757" y="4868215"/>
            <a:ext cx="3134592" cy="1600438"/>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should be carried out indoors using a desk or table.</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It requires a table and a ruler.</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score is measured in </a:t>
            </a:r>
            <a:r>
              <a:rPr lang="en-GB" sz="1400" b="1" dirty="0" smtClean="0">
                <a:solidFill>
                  <a:prstClr val="black"/>
                </a:solidFill>
                <a:latin typeface="Roboto Condensed" panose="02000000000000000000" pitchFamily="2" charset="0"/>
              </a:rPr>
              <a:t>centimetres</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smaller this value, the greater the reaction time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234144" y="1941492"/>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5688757" y="4532339"/>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sp>
        <p:nvSpPr>
          <p:cNvPr id="31" name="TextBox 30"/>
          <p:cNvSpPr txBox="1"/>
          <p:nvPr/>
        </p:nvSpPr>
        <p:spPr>
          <a:xfrm>
            <a:off x="1115616" y="2298175"/>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The performer sits at a table with their forearm resting on the surface and an open hand hanging over the end.</a:t>
            </a:r>
            <a:endParaRPr lang="en-GB" sz="1400" dirty="0">
              <a:solidFill>
                <a:prstClr val="black"/>
              </a:solidFill>
              <a:latin typeface="Roboto Condensed" panose="02000000000000000000" pitchFamily="2" charset="0"/>
            </a:endParaRPr>
          </a:p>
        </p:txBody>
      </p:sp>
      <p:sp>
        <p:nvSpPr>
          <p:cNvPr id="48" name="TextBox 47"/>
          <p:cNvSpPr txBox="1"/>
          <p:nvPr/>
        </p:nvSpPr>
        <p:spPr>
          <a:xfrm>
            <a:off x="1115616" y="4105052"/>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The performer must respond as quickly as possible by catching the ruler.</a:t>
            </a:r>
            <a:endParaRPr lang="en-GB" sz="1400" dirty="0">
              <a:solidFill>
                <a:prstClr val="black"/>
              </a:solidFill>
              <a:latin typeface="Roboto Condensed" panose="02000000000000000000" pitchFamily="2" charset="0"/>
            </a:endParaRPr>
          </a:p>
        </p:txBody>
      </p:sp>
      <p:sp>
        <p:nvSpPr>
          <p:cNvPr id="50" name="TextBox 49"/>
          <p:cNvSpPr txBox="1"/>
          <p:nvPr/>
        </p:nvSpPr>
        <p:spPr>
          <a:xfrm>
            <a:off x="307994" y="410505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sp>
        <p:nvSpPr>
          <p:cNvPr id="23" name="TextBox 22"/>
          <p:cNvSpPr txBox="1"/>
          <p:nvPr/>
        </p:nvSpPr>
        <p:spPr>
          <a:xfrm>
            <a:off x="1115616" y="4704577"/>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The point of the caught ruler at the top of the hand is used as the measure of reaction time.</a:t>
            </a:r>
            <a:endParaRPr lang="en-GB" sz="1400" dirty="0">
              <a:solidFill>
                <a:prstClr val="black"/>
              </a:solidFill>
              <a:latin typeface="Roboto Condensed" panose="02000000000000000000" pitchFamily="2" charset="0"/>
            </a:endParaRPr>
          </a:p>
        </p:txBody>
      </p:sp>
      <p:sp>
        <p:nvSpPr>
          <p:cNvPr id="24" name="TextBox 23"/>
          <p:cNvSpPr txBox="1"/>
          <p:nvPr/>
        </p:nvSpPr>
        <p:spPr>
          <a:xfrm>
            <a:off x="307994" y="4704577"/>
            <a:ext cx="629507" cy="523220"/>
          </a:xfrm>
          <a:prstGeom prst="rect">
            <a:avLst/>
          </a:prstGeom>
          <a:solidFill>
            <a:schemeClr val="accent1">
              <a:lumMod val="50000"/>
            </a:schemeClr>
          </a:solidFill>
        </p:spPr>
        <p:txBody>
          <a:bodyPr wrap="square" rtlCol="0">
            <a:spAutoFit/>
          </a:bodyPr>
          <a:lstStyle/>
          <a:p>
            <a:pPr algn="ctr"/>
            <a:r>
              <a:rPr lang="en-GB" sz="2800" b="1" dirty="0">
                <a:solidFill>
                  <a:prstClr val="white"/>
                </a:solidFill>
                <a:latin typeface="Roboto Condensed" panose="02000000000000000000" pitchFamily="2" charset="0"/>
              </a:rPr>
              <a:t>5</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111" y="1766554"/>
            <a:ext cx="1397884" cy="2497959"/>
          </a:xfrm>
          <a:prstGeom prst="rect">
            <a:avLst/>
          </a:prstGeom>
        </p:spPr>
      </p:pic>
      <p:sp>
        <p:nvSpPr>
          <p:cNvPr id="25" name="TextBox 24"/>
          <p:cNvSpPr txBox="1"/>
          <p:nvPr/>
        </p:nvSpPr>
        <p:spPr>
          <a:xfrm>
            <a:off x="1142583" y="5668434"/>
            <a:ext cx="3259658" cy="646331"/>
          </a:xfrm>
          <a:prstGeom prst="rect">
            <a:avLst/>
          </a:prstGeom>
          <a:solidFill>
            <a:schemeClr val="accent2">
              <a:lumMod val="40000"/>
              <a:lumOff val="60000"/>
            </a:schemeClr>
          </a:solidFill>
        </p:spPr>
        <p:txBody>
          <a:bodyPr wrap="square" rtlCol="0">
            <a:spAutoFit/>
          </a:bodyPr>
          <a:lstStyle/>
          <a:p>
            <a:r>
              <a:rPr lang="en-GB" b="1" dirty="0" smtClean="0">
                <a:solidFill>
                  <a:prstClr val="black"/>
                </a:solidFill>
                <a:latin typeface="Roboto Condensed" panose="02000000000000000000" pitchFamily="2" charset="0"/>
              </a:rPr>
              <a:t>Give this a go! </a:t>
            </a:r>
            <a:r>
              <a:rPr lang="en-GB" dirty="0" smtClean="0">
                <a:solidFill>
                  <a:prstClr val="black"/>
                </a:solidFill>
                <a:latin typeface="Roboto Condensed" panose="02000000000000000000" pitchFamily="2" charset="0"/>
              </a:rPr>
              <a:t>Get a ruler and test your reaction time. </a:t>
            </a:r>
            <a:endParaRPr lang="en-GB" dirty="0">
              <a:solidFill>
                <a:prstClr val="black"/>
              </a:solidFill>
              <a:latin typeface="Roboto Condensed" panose="02000000000000000000" pitchFamily="2" charset="0"/>
            </a:endParaRPr>
          </a:p>
        </p:txBody>
      </p:sp>
      <p:grpSp>
        <p:nvGrpSpPr>
          <p:cNvPr id="26" name="Group 3"/>
          <p:cNvGrpSpPr>
            <a:grpSpLocks/>
          </p:cNvGrpSpPr>
          <p:nvPr/>
        </p:nvGrpSpPr>
        <p:grpSpPr bwMode="auto">
          <a:xfrm>
            <a:off x="603250" y="-27384"/>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647886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3">
                                            <p:txEl>
                                              <p:pRg st="0" end="0"/>
                                            </p:txEl>
                                          </p:spTgt>
                                        </p:tgtEl>
                                        <p:attrNameLst>
                                          <p:attrName>style.visibility</p:attrName>
                                        </p:attrNameLst>
                                      </p:cBhvr>
                                      <p:to>
                                        <p:strVal val="visible"/>
                                      </p:to>
                                    </p:set>
                                    <p:animEffect transition="in" filter="barn(inVertical)">
                                      <p:cBhvr>
                                        <p:cTn id="71" dur="500"/>
                                        <p:tgtEl>
                                          <p:spTgt spid="6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63">
                                            <p:txEl>
                                              <p:pRg st="1" end="1"/>
                                            </p:txEl>
                                          </p:spTgt>
                                        </p:tgtEl>
                                        <p:attrNameLst>
                                          <p:attrName>style.visibility</p:attrName>
                                        </p:attrNameLst>
                                      </p:cBhvr>
                                      <p:to>
                                        <p:strVal val="visible"/>
                                      </p:to>
                                    </p:set>
                                    <p:animEffect transition="in" filter="barn(inVertical)">
                                      <p:cBhvr>
                                        <p:cTn id="76" dur="500"/>
                                        <p:tgtEl>
                                          <p:spTgt spid="6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63">
                                            <p:txEl>
                                              <p:pRg st="2" end="2"/>
                                            </p:txEl>
                                          </p:spTgt>
                                        </p:tgtEl>
                                        <p:attrNameLst>
                                          <p:attrName>style.visibility</p:attrName>
                                        </p:attrNameLst>
                                      </p:cBhvr>
                                      <p:to>
                                        <p:strVal val="visible"/>
                                      </p:to>
                                    </p:set>
                                    <p:animEffect transition="in" filter="barn(inVertical)">
                                      <p:cBhvr>
                                        <p:cTn id="81" dur="500"/>
                                        <p:tgtEl>
                                          <p:spTgt spid="63">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3">
                                            <p:txEl>
                                              <p:pRg st="3" end="3"/>
                                            </p:txEl>
                                          </p:spTgt>
                                        </p:tgtEl>
                                        <p:attrNameLst>
                                          <p:attrName>style.visibility</p:attrName>
                                        </p:attrNameLst>
                                      </p:cBhvr>
                                      <p:to>
                                        <p:strVal val="visible"/>
                                      </p:to>
                                    </p:set>
                                    <p:animEffect transition="in" filter="barn(inVertical)">
                                      <p:cBhvr>
                                        <p:cTn id="86" dur="500"/>
                                        <p:tgtEl>
                                          <p:spTgt spid="63">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7898" y="3212976"/>
            <a:ext cx="5467536" cy="3645024"/>
          </a:xfrm>
          <a:prstGeom prst="rect">
            <a:avLst/>
          </a:prstGeom>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schemeClr val="bg1"/>
                </a:solidFill>
                <a:latin typeface="Roboto Condensed" panose="02000000000000000000" pitchFamily="2" charset="0"/>
              </a:rPr>
              <a:t>© ZigZag Education, 2023 </a:t>
            </a:r>
            <a:endParaRPr lang="en-GB" sz="900" dirty="0">
              <a:solidFill>
                <a:schemeClr val="bg1"/>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21</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51012" y="47204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Strength</a:t>
            </a:r>
          </a:p>
        </p:txBody>
      </p:sp>
      <p:sp>
        <p:nvSpPr>
          <p:cNvPr id="3" name="TextBox 2"/>
          <p:cNvSpPr txBox="1"/>
          <p:nvPr/>
        </p:nvSpPr>
        <p:spPr>
          <a:xfrm>
            <a:off x="382389" y="1443330"/>
            <a:ext cx="7254789"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ability of the muscle to apply force to overcome a resistance.</a:t>
            </a:r>
          </a:p>
        </p:txBody>
      </p:sp>
      <p:sp>
        <p:nvSpPr>
          <p:cNvPr id="10" name="TextBox 9"/>
          <p:cNvSpPr txBox="1"/>
          <p:nvPr/>
        </p:nvSpPr>
        <p:spPr>
          <a:xfrm>
            <a:off x="348206" y="2086413"/>
            <a:ext cx="3863754" cy="3493264"/>
          </a:xfrm>
          <a:prstGeom prst="rect">
            <a:avLst/>
          </a:prstGeom>
          <a:noFill/>
        </p:spPr>
        <p:txBody>
          <a:bodyPr wrap="square" rtlCol="0">
            <a:spAutoFit/>
          </a:bodyPr>
          <a:lstStyle/>
          <a:p>
            <a:r>
              <a:rPr lang="en-GB" sz="1700" dirty="0">
                <a:latin typeface="Roboto Condensed" panose="02000000000000000000" pitchFamily="2" charset="0"/>
              </a:rPr>
              <a:t>There are a number of different types of strength:</a:t>
            </a:r>
          </a:p>
          <a:p>
            <a:pPr marL="285750" indent="-285750">
              <a:buFont typeface="Arial" panose="020B0604020202020204" pitchFamily="34" charset="0"/>
              <a:buChar char="•"/>
            </a:pPr>
            <a:r>
              <a:rPr lang="en-GB" sz="1700" b="1" dirty="0" smtClean="0">
                <a:latin typeface="Roboto Condensed" panose="02000000000000000000" pitchFamily="2" charset="0"/>
              </a:rPr>
              <a:t>Maximal </a:t>
            </a:r>
            <a:r>
              <a:rPr lang="en-GB" sz="1700" b="1" dirty="0">
                <a:latin typeface="Roboto Condensed" panose="02000000000000000000" pitchFamily="2" charset="0"/>
              </a:rPr>
              <a:t>strength </a:t>
            </a:r>
            <a:r>
              <a:rPr lang="en-GB" sz="1700" dirty="0">
                <a:latin typeface="Roboto Condensed" panose="02000000000000000000" pitchFamily="2" charset="0"/>
              </a:rPr>
              <a:t>– </a:t>
            </a:r>
            <a:r>
              <a:rPr lang="en-GB" sz="1700" dirty="0" smtClean="0">
                <a:latin typeface="Roboto Condensed" panose="02000000000000000000" pitchFamily="2" charset="0"/>
              </a:rPr>
              <a:t>the </a:t>
            </a:r>
            <a:r>
              <a:rPr lang="en-GB" sz="1700" dirty="0">
                <a:latin typeface="Roboto Condensed" panose="02000000000000000000" pitchFamily="2" charset="0"/>
              </a:rPr>
              <a:t>greatest possible force that a performer is able to exert against a </a:t>
            </a:r>
            <a:r>
              <a:rPr lang="en-GB" sz="1700" dirty="0" smtClean="0">
                <a:latin typeface="Roboto Condensed" panose="02000000000000000000" pitchFamily="2" charset="0"/>
              </a:rPr>
              <a:t>resistance</a:t>
            </a:r>
            <a:endParaRPr lang="en-GB" sz="1700" dirty="0">
              <a:latin typeface="Roboto Condensed" panose="02000000000000000000" pitchFamily="2" charset="0"/>
            </a:endParaRPr>
          </a:p>
          <a:p>
            <a:pPr marL="285750" indent="-285750">
              <a:buFont typeface="Arial" panose="020B0604020202020204" pitchFamily="34" charset="0"/>
              <a:buChar char="•"/>
            </a:pPr>
            <a:r>
              <a:rPr lang="en-GB" sz="1700" b="1" dirty="0" smtClean="0">
                <a:latin typeface="Roboto Condensed" panose="02000000000000000000" pitchFamily="2" charset="0"/>
              </a:rPr>
              <a:t>Static </a:t>
            </a:r>
            <a:r>
              <a:rPr lang="en-GB" sz="1700" b="1" dirty="0">
                <a:latin typeface="Roboto Condensed" panose="02000000000000000000" pitchFamily="2" charset="0"/>
              </a:rPr>
              <a:t>strength – </a:t>
            </a:r>
            <a:r>
              <a:rPr lang="en-GB" sz="1700" dirty="0">
                <a:latin typeface="Roboto Condensed" panose="02000000000000000000" pitchFamily="2" charset="0"/>
              </a:rPr>
              <a:t>t</a:t>
            </a:r>
            <a:r>
              <a:rPr lang="en-GB" sz="1700" dirty="0" smtClean="0">
                <a:latin typeface="Roboto Condensed" panose="02000000000000000000" pitchFamily="2" charset="0"/>
              </a:rPr>
              <a:t>he maximum force </a:t>
            </a:r>
            <a:r>
              <a:rPr lang="en-GB" sz="1700" dirty="0">
                <a:latin typeface="Roboto Condensed" panose="02000000000000000000" pitchFamily="2" charset="0"/>
              </a:rPr>
              <a:t>applied </a:t>
            </a:r>
            <a:r>
              <a:rPr lang="en-GB" sz="1700" dirty="0" smtClean="0">
                <a:latin typeface="Roboto Condensed" panose="02000000000000000000" pitchFamily="2" charset="0"/>
              </a:rPr>
              <a:t>to an immovable object/body</a:t>
            </a:r>
            <a:endParaRPr lang="en-GB" sz="1700" b="1" dirty="0">
              <a:latin typeface="Roboto Condensed" panose="02000000000000000000" pitchFamily="2" charset="0"/>
            </a:endParaRPr>
          </a:p>
          <a:p>
            <a:pPr marL="285750" indent="-285750">
              <a:buFont typeface="Arial" panose="020B0604020202020204" pitchFamily="34" charset="0"/>
              <a:buChar char="•"/>
            </a:pPr>
            <a:r>
              <a:rPr lang="en-GB" sz="1700" b="1" dirty="0" smtClean="0">
                <a:latin typeface="Roboto Condensed" panose="02000000000000000000" pitchFamily="2" charset="0"/>
              </a:rPr>
              <a:t>Dynamic </a:t>
            </a:r>
            <a:r>
              <a:rPr lang="en-GB" sz="1700" b="1" dirty="0">
                <a:latin typeface="Roboto Condensed" panose="02000000000000000000" pitchFamily="2" charset="0"/>
              </a:rPr>
              <a:t>strength – </a:t>
            </a:r>
            <a:r>
              <a:rPr lang="en-GB" sz="1700" dirty="0">
                <a:latin typeface="Roboto Condensed" panose="02000000000000000000" pitchFamily="2" charset="0"/>
              </a:rPr>
              <a:t>t</a:t>
            </a:r>
            <a:r>
              <a:rPr lang="en-GB" sz="1700" dirty="0" smtClean="0">
                <a:latin typeface="Roboto Condensed" panose="02000000000000000000" pitchFamily="2" charset="0"/>
              </a:rPr>
              <a:t>he </a:t>
            </a:r>
            <a:r>
              <a:rPr lang="en-GB" sz="1700" dirty="0">
                <a:latin typeface="Roboto Condensed" panose="02000000000000000000" pitchFamily="2" charset="0"/>
              </a:rPr>
              <a:t>force applied by a performer </a:t>
            </a:r>
            <a:r>
              <a:rPr lang="en-GB" sz="1700" dirty="0" smtClean="0">
                <a:latin typeface="Roboto Condensed" panose="02000000000000000000" pitchFamily="2" charset="0"/>
              </a:rPr>
              <a:t>while moving</a:t>
            </a:r>
            <a:endParaRPr lang="en-GB" sz="1700" b="1" dirty="0">
              <a:latin typeface="Roboto Condensed" panose="02000000000000000000" pitchFamily="2" charset="0"/>
            </a:endParaRPr>
          </a:p>
          <a:p>
            <a:pPr marL="285750" indent="-285750">
              <a:buFont typeface="Arial" panose="020B0604020202020204" pitchFamily="34" charset="0"/>
              <a:buChar char="•"/>
            </a:pPr>
            <a:r>
              <a:rPr lang="en-GB" sz="1700" b="1" dirty="0" smtClean="0">
                <a:latin typeface="Roboto Condensed" panose="02000000000000000000" pitchFamily="2" charset="0"/>
              </a:rPr>
              <a:t>Explosive </a:t>
            </a:r>
            <a:r>
              <a:rPr lang="en-GB" sz="1700" b="1" dirty="0">
                <a:latin typeface="Roboto Condensed" panose="02000000000000000000" pitchFamily="2" charset="0"/>
              </a:rPr>
              <a:t>strength – </a:t>
            </a:r>
            <a:r>
              <a:rPr lang="en-GB" sz="1700" dirty="0">
                <a:latin typeface="Roboto Condensed" panose="02000000000000000000" pitchFamily="2" charset="0"/>
              </a:rPr>
              <a:t>t</a:t>
            </a:r>
            <a:r>
              <a:rPr lang="en-GB" sz="1700" dirty="0" smtClean="0">
                <a:latin typeface="Roboto Condensed" panose="02000000000000000000" pitchFamily="2" charset="0"/>
              </a:rPr>
              <a:t>he </a:t>
            </a:r>
            <a:r>
              <a:rPr lang="en-GB" sz="1700" dirty="0">
                <a:latin typeface="Roboto Condensed" panose="02000000000000000000" pitchFamily="2" charset="0"/>
              </a:rPr>
              <a:t>ability to apply a large force as quickly as possible (i.e. power </a:t>
            </a:r>
            <a:r>
              <a:rPr lang="en-GB" sz="1700" dirty="0" smtClean="0">
                <a:latin typeface="Roboto Condensed" panose="02000000000000000000" pitchFamily="2" charset="0"/>
              </a:rPr>
              <a:t>– </a:t>
            </a:r>
            <a:r>
              <a:rPr lang="en-GB" sz="1700" dirty="0">
                <a:latin typeface="Roboto Condensed" panose="02000000000000000000" pitchFamily="2" charset="0"/>
              </a:rPr>
              <a:t>a combination </a:t>
            </a:r>
            <a:r>
              <a:rPr lang="en-GB" sz="1700" dirty="0" smtClean="0">
                <a:latin typeface="Roboto Condensed" panose="02000000000000000000" pitchFamily="2" charset="0"/>
              </a:rPr>
              <a:t/>
            </a:r>
            <a:br>
              <a:rPr lang="en-GB" sz="1700" dirty="0" smtClean="0">
                <a:latin typeface="Roboto Condensed" panose="02000000000000000000" pitchFamily="2" charset="0"/>
              </a:rPr>
            </a:br>
            <a:r>
              <a:rPr lang="en-GB" sz="1700" dirty="0" smtClean="0">
                <a:latin typeface="Roboto Condensed" panose="02000000000000000000" pitchFamily="2" charset="0"/>
              </a:rPr>
              <a:t>of </a:t>
            </a:r>
            <a:r>
              <a:rPr lang="en-GB" sz="1700" dirty="0">
                <a:latin typeface="Roboto Condensed" panose="02000000000000000000" pitchFamily="2" charset="0"/>
              </a:rPr>
              <a:t>strength and speed)</a:t>
            </a:r>
            <a:endParaRPr lang="en-GB" sz="1700" b="1" dirty="0">
              <a:latin typeface="Roboto Condensed" panose="02000000000000000000" pitchFamily="2" charset="0"/>
            </a:endParaRPr>
          </a:p>
        </p:txBody>
      </p:sp>
      <p:sp>
        <p:nvSpPr>
          <p:cNvPr id="6" name="Action Button: Forward or Next 5">
            <a:hlinkClick r:id="rId5" highlightClick="1"/>
          </p:cNvPr>
          <p:cNvSpPr/>
          <p:nvPr/>
        </p:nvSpPr>
        <p:spPr>
          <a:xfrm>
            <a:off x="5004048" y="2367567"/>
            <a:ext cx="1152128" cy="1080120"/>
          </a:xfrm>
          <a:prstGeom prst="actionButtonForwardNex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4" name="TextBox 13"/>
          <p:cNvSpPr txBox="1"/>
          <p:nvPr/>
        </p:nvSpPr>
        <p:spPr>
          <a:xfrm>
            <a:off x="6271470" y="2322851"/>
            <a:ext cx="2458788" cy="1169551"/>
          </a:xfrm>
          <a:prstGeom prst="rect">
            <a:avLst/>
          </a:prstGeom>
          <a:noFill/>
        </p:spPr>
        <p:txBody>
          <a:bodyPr wrap="square" rtlCol="0">
            <a:spAutoFit/>
          </a:bodyPr>
          <a:lstStyle/>
          <a:p>
            <a:r>
              <a:rPr lang="en-GB" sz="1400" b="1" dirty="0" smtClean="0">
                <a:latin typeface="Roboto Condensed" panose="02000000000000000000" pitchFamily="2" charset="0"/>
              </a:rPr>
              <a:t>Watch the video of the ultimate feats of strength (World’s Strongest Man). Can you identify the different types of strength on display? </a:t>
            </a:r>
            <a:endParaRPr lang="en-GB" sz="1400" b="1" dirty="0">
              <a:latin typeface="Roboto Condensed" panose="02000000000000000000" pitchFamily="2" charset="0"/>
            </a:endParaRPr>
          </a:p>
        </p:txBody>
      </p:sp>
      <p:grpSp>
        <p:nvGrpSpPr>
          <p:cNvPr id="13" name="Group 3"/>
          <p:cNvGrpSpPr>
            <a:grpSpLocks/>
          </p:cNvGrpSpPr>
          <p:nvPr/>
        </p:nvGrpSpPr>
        <p:grpSpPr bwMode="auto">
          <a:xfrm>
            <a:off x="603250" y="-27384"/>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101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 calcmode="lin" valueType="num">
                                      <p:cBhvr additive="base">
                                        <p:cTn id="2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additive="base">
                                        <p:cTn id="3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22</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strength</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15033" y="1183080"/>
            <a:ext cx="7358597"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The </a:t>
            </a:r>
            <a:r>
              <a:rPr lang="en-GB" b="1" dirty="0" smtClean="0">
                <a:solidFill>
                  <a:prstClr val="black"/>
                </a:solidFill>
                <a:latin typeface="Roboto Condensed" panose="02000000000000000000" pitchFamily="2" charset="0"/>
              </a:rPr>
              <a:t>grip dynamometer </a:t>
            </a:r>
            <a:r>
              <a:rPr lang="en-GB" dirty="0" smtClean="0">
                <a:solidFill>
                  <a:prstClr val="black"/>
                </a:solidFill>
                <a:latin typeface="Roboto Condensed" panose="02000000000000000000" pitchFamily="2" charset="0"/>
              </a:rPr>
              <a:t>is used to measure strength.</a:t>
            </a:r>
            <a:endParaRPr lang="en-GB" dirty="0">
              <a:solidFill>
                <a:prstClr val="black"/>
              </a:solidFill>
              <a:latin typeface="Roboto Condensed" panose="02000000000000000000" pitchFamily="2" charset="0"/>
            </a:endParaRPr>
          </a:p>
        </p:txBody>
      </p:sp>
      <p:sp>
        <p:nvSpPr>
          <p:cNvPr id="32" name="TextBox 31"/>
          <p:cNvSpPr txBox="1"/>
          <p:nvPr/>
        </p:nvSpPr>
        <p:spPr>
          <a:xfrm>
            <a:off x="1115616" y="2728281"/>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Once in position, the performer stands upright with the arm straight down by their side but away from the body.</a:t>
            </a:r>
            <a:endParaRPr lang="en-GB" sz="1400" dirty="0">
              <a:solidFill>
                <a:prstClr val="black"/>
              </a:solidFill>
              <a:latin typeface="Roboto Condensed" panose="02000000000000000000" pitchFamily="2" charset="0"/>
            </a:endParaRPr>
          </a:p>
        </p:txBody>
      </p:sp>
      <p:sp>
        <p:nvSpPr>
          <p:cNvPr id="33" name="TextBox 32"/>
          <p:cNvSpPr txBox="1"/>
          <p:nvPr/>
        </p:nvSpPr>
        <p:spPr>
          <a:xfrm>
            <a:off x="1115616" y="3335318"/>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When ready, they squeeze as hard as possible for up to five seconds, keeping their arm in position.</a:t>
            </a:r>
            <a:endParaRPr lang="en-GB" sz="1400" dirty="0">
              <a:solidFill>
                <a:prstClr val="black"/>
              </a:solidFill>
              <a:latin typeface="Roboto Condensed" panose="02000000000000000000" pitchFamily="2" charset="0"/>
            </a:endParaRPr>
          </a:p>
        </p:txBody>
      </p:sp>
      <p:sp>
        <p:nvSpPr>
          <p:cNvPr id="34" name="TextBox 33"/>
          <p:cNvSpPr txBox="1"/>
          <p:nvPr/>
        </p:nvSpPr>
        <p:spPr>
          <a:xfrm>
            <a:off x="307994" y="2127966"/>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307994" y="2733889"/>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307994" y="333531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343601" y="4875792"/>
            <a:ext cx="6159578" cy="1169551"/>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can be carried out in any environment.</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All it requires is the handgrip dynamometer device.</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test is usually measured in </a:t>
            </a:r>
            <a:r>
              <a:rPr lang="en-GB" sz="1400" b="1" dirty="0" smtClean="0">
                <a:solidFill>
                  <a:prstClr val="black"/>
                </a:solidFill>
                <a:latin typeface="Roboto Condensed" panose="02000000000000000000" pitchFamily="2" charset="0"/>
              </a:rPr>
              <a:t>newtons </a:t>
            </a:r>
            <a:r>
              <a:rPr lang="en-GB" sz="1400" dirty="0" smtClean="0">
                <a:solidFill>
                  <a:prstClr val="black"/>
                </a:solidFill>
                <a:latin typeface="Roboto Condensed" panose="02000000000000000000" pitchFamily="2" charset="0"/>
              </a:rPr>
              <a:t>or automatically converted to </a:t>
            </a:r>
            <a:r>
              <a:rPr lang="en-GB" sz="1400" b="1" dirty="0" smtClean="0">
                <a:solidFill>
                  <a:prstClr val="black"/>
                </a:solidFill>
                <a:latin typeface="Roboto Condensed" panose="02000000000000000000" pitchFamily="2" charset="0"/>
              </a:rPr>
              <a:t>kilograms</a:t>
            </a:r>
            <a:r>
              <a:rPr lang="en-GB" sz="1400" dirty="0" smtClean="0">
                <a:solidFill>
                  <a:prstClr val="black"/>
                </a:solidFill>
                <a:latin typeface="Roboto Condensed" panose="02000000000000000000" pitchFamily="2" charset="0"/>
              </a:rPr>
              <a:t>. </a:t>
            </a:r>
          </a:p>
          <a:p>
            <a:pPr marL="285750" indent="-285750">
              <a:buFont typeface="Wingdings" panose="05000000000000000000" pitchFamily="2" charset="2"/>
              <a:buChar char="ü"/>
            </a:pPr>
            <a:r>
              <a:rPr lang="en-GB" sz="1400" dirty="0" smtClean="0">
                <a:solidFill>
                  <a:prstClr val="black"/>
                </a:solidFill>
                <a:latin typeface="Roboto Condensed" panose="02000000000000000000" pitchFamily="2" charset="0"/>
              </a:rPr>
              <a:t>The greater this value, the greater the handgrip strength of the performer, which may translate to whole-body strength.</a:t>
            </a:r>
            <a:endParaRPr lang="en-GB" sz="1400" dirty="0">
              <a:solidFill>
                <a:prstClr val="black"/>
              </a:solidFill>
              <a:latin typeface="Roboto Condensed" panose="02000000000000000000" pitchFamily="2" charset="0"/>
            </a:endParaRPr>
          </a:p>
        </p:txBody>
      </p:sp>
      <p:sp>
        <p:nvSpPr>
          <p:cNvPr id="64" name="TextBox 63"/>
          <p:cNvSpPr txBox="1"/>
          <p:nvPr/>
        </p:nvSpPr>
        <p:spPr>
          <a:xfrm>
            <a:off x="179512" y="1741291"/>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307994" y="4593638"/>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sp>
        <p:nvSpPr>
          <p:cNvPr id="31" name="TextBox 30"/>
          <p:cNvSpPr txBox="1"/>
          <p:nvPr/>
        </p:nvSpPr>
        <p:spPr>
          <a:xfrm>
            <a:off x="1115616" y="2127966"/>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
            </a:r>
            <a:r>
              <a:rPr lang="en-GB" sz="1400" dirty="0" smtClean="0">
                <a:solidFill>
                  <a:prstClr val="black"/>
                </a:solidFill>
                <a:latin typeface="Roboto Condensed" panose="02000000000000000000" pitchFamily="2" charset="0"/>
              </a:rPr>
              <a:t>performer adjusts the handgrip in order to squeeze using the heel of the palm and the middle of the fingers.</a:t>
            </a:r>
            <a:endParaRPr lang="en-GB" sz="1400" dirty="0">
              <a:solidFill>
                <a:prstClr val="black"/>
              </a:solidFill>
              <a:latin typeface="Roboto Condensed" panose="02000000000000000000" pitchFamily="2" charset="0"/>
            </a:endParaRPr>
          </a:p>
        </p:txBody>
      </p:sp>
      <p:sp>
        <p:nvSpPr>
          <p:cNvPr id="48" name="TextBox 47"/>
          <p:cNvSpPr txBox="1"/>
          <p:nvPr/>
        </p:nvSpPr>
        <p:spPr>
          <a:xfrm>
            <a:off x="1115616" y="3934843"/>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
            </a:r>
            <a:r>
              <a:rPr lang="en-GB" sz="1400" dirty="0" smtClean="0">
                <a:solidFill>
                  <a:prstClr val="black"/>
                </a:solidFill>
                <a:latin typeface="Roboto Condensed" panose="02000000000000000000" pitchFamily="2" charset="0"/>
              </a:rPr>
              <a:t>test score is revealed on the screen and used as the general measure of strength.</a:t>
            </a:r>
            <a:endParaRPr lang="en-GB" sz="1400" dirty="0">
              <a:solidFill>
                <a:prstClr val="black"/>
              </a:solidFill>
              <a:latin typeface="Roboto Condensed" panose="02000000000000000000" pitchFamily="2" charset="0"/>
            </a:endParaRPr>
          </a:p>
        </p:txBody>
      </p:sp>
      <p:sp>
        <p:nvSpPr>
          <p:cNvPr id="50" name="TextBox 49"/>
          <p:cNvSpPr txBox="1"/>
          <p:nvPr/>
        </p:nvSpPr>
        <p:spPr>
          <a:xfrm>
            <a:off x="307994" y="3934843"/>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7474" y="1984334"/>
            <a:ext cx="2979841" cy="3120068"/>
          </a:xfrm>
          <a:prstGeom prst="rect">
            <a:avLst/>
          </a:prstGeom>
        </p:spPr>
      </p:pic>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5582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barn(inVertical)">
                                      <p:cBhvr>
                                        <p:cTn id="60" dur="500"/>
                                        <p:tgtEl>
                                          <p:spTgt spid="6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3">
                                            <p:txEl>
                                              <p:pRg st="1" end="1"/>
                                            </p:txEl>
                                          </p:spTgt>
                                        </p:tgtEl>
                                        <p:attrNameLst>
                                          <p:attrName>style.visibility</p:attrName>
                                        </p:attrNameLst>
                                      </p:cBhvr>
                                      <p:to>
                                        <p:strVal val="visible"/>
                                      </p:to>
                                    </p:set>
                                    <p:animEffect transition="in" filter="barn(inVertical)">
                                      <p:cBhvr>
                                        <p:cTn id="65" dur="500"/>
                                        <p:tgtEl>
                                          <p:spTgt spid="6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3">
                                            <p:txEl>
                                              <p:pRg st="2" end="2"/>
                                            </p:txEl>
                                          </p:spTgt>
                                        </p:tgtEl>
                                        <p:attrNameLst>
                                          <p:attrName>style.visibility</p:attrName>
                                        </p:attrNameLst>
                                      </p:cBhvr>
                                      <p:to>
                                        <p:strVal val="visible"/>
                                      </p:to>
                                    </p:set>
                                    <p:animEffect transition="in" filter="barn(inVertical)">
                                      <p:cBhvr>
                                        <p:cTn id="70" dur="500"/>
                                        <p:tgtEl>
                                          <p:spTgt spid="6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3">
                                            <p:txEl>
                                              <p:pRg st="3" end="3"/>
                                            </p:txEl>
                                          </p:spTgt>
                                        </p:tgtEl>
                                        <p:attrNameLst>
                                          <p:attrName>style.visibility</p:attrName>
                                        </p:attrNameLst>
                                      </p:cBhvr>
                                      <p:to>
                                        <p:strVal val="visible"/>
                                      </p:to>
                                    </p:set>
                                    <p:animEffect transition="in" filter="barn(inVertical)">
                                      <p:cBhvr>
                                        <p:cTn id="75"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82953" y="43276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Speed</a:t>
            </a:r>
          </a:p>
        </p:txBody>
      </p:sp>
      <p:sp>
        <p:nvSpPr>
          <p:cNvPr id="3" name="TextBox 2"/>
          <p:cNvSpPr txBox="1"/>
          <p:nvPr/>
        </p:nvSpPr>
        <p:spPr>
          <a:xfrm>
            <a:off x="381414" y="1456563"/>
            <a:ext cx="7611354" cy="646331"/>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smtClean="0">
                <a:latin typeface="Roboto Condensed" panose="02000000000000000000" pitchFamily="2" charset="0"/>
              </a:rPr>
              <a:t>Definition: </a:t>
            </a:r>
            <a:r>
              <a:rPr lang="en-GB" b="0" i="1" dirty="0" smtClean="0">
                <a:latin typeface="Roboto Condensed" panose="02000000000000000000" pitchFamily="2" charset="0"/>
              </a:rPr>
              <a:t>The </a:t>
            </a:r>
            <a:r>
              <a:rPr lang="en-GB" b="0" i="1" dirty="0">
                <a:latin typeface="Roboto Condensed" panose="02000000000000000000" pitchFamily="2" charset="0"/>
              </a:rPr>
              <a:t>ability to </a:t>
            </a:r>
            <a:r>
              <a:rPr lang="en-GB" b="0" i="1" dirty="0" smtClean="0">
                <a:latin typeface="Roboto Condensed" panose="02000000000000000000" pitchFamily="2" charset="0"/>
              </a:rPr>
              <a:t>move a body part or cover </a:t>
            </a:r>
            <a:r>
              <a:rPr lang="en-GB" b="0" i="1" dirty="0">
                <a:latin typeface="Roboto Condensed" panose="02000000000000000000" pitchFamily="2" charset="0"/>
              </a:rPr>
              <a:t>a pre-determined distance as fast as possible</a:t>
            </a:r>
            <a:r>
              <a:rPr lang="en-GB" b="0" i="1" dirty="0" smtClean="0">
                <a:latin typeface="Roboto Condensed" panose="02000000000000000000" pitchFamily="2" charset="0"/>
              </a:rPr>
              <a:t>.</a:t>
            </a:r>
            <a:endParaRPr lang="en-GB" b="0" i="1" dirty="0">
              <a:latin typeface="Roboto Condensed" panose="02000000000000000000" pitchFamily="2" charset="0"/>
            </a:endParaRPr>
          </a:p>
        </p:txBody>
      </p:sp>
      <p:sp>
        <p:nvSpPr>
          <p:cNvPr id="10" name="TextBox 9"/>
          <p:cNvSpPr txBox="1"/>
          <p:nvPr/>
        </p:nvSpPr>
        <p:spPr>
          <a:xfrm>
            <a:off x="3491880" y="2757927"/>
            <a:ext cx="4950427" cy="646331"/>
          </a:xfrm>
          <a:prstGeom prst="rect">
            <a:avLst/>
          </a:prstGeom>
          <a:noFill/>
        </p:spPr>
        <p:txBody>
          <a:bodyPr wrap="square" rtlCol="0">
            <a:spAutoFit/>
          </a:bodyPr>
          <a:lstStyle/>
          <a:p>
            <a:r>
              <a:rPr lang="en-GB" dirty="0">
                <a:latin typeface="Roboto Condensed" panose="02000000000000000000" pitchFamily="2" charset="0"/>
              </a:rPr>
              <a:t>Speed is key </a:t>
            </a:r>
            <a:r>
              <a:rPr lang="en-GB" dirty="0" smtClean="0">
                <a:latin typeface="Roboto Condensed" panose="02000000000000000000" pitchFamily="2" charset="0"/>
              </a:rPr>
              <a:t>in sporting </a:t>
            </a:r>
            <a:r>
              <a:rPr lang="en-GB" dirty="0">
                <a:latin typeface="Roboto Condensed" panose="02000000000000000000" pitchFamily="2" charset="0"/>
              </a:rPr>
              <a:t>events or situations where the ability to cover a distance quickly is required.</a:t>
            </a:r>
          </a:p>
        </p:txBody>
      </p:sp>
      <p:pic>
        <p:nvPicPr>
          <p:cNvPr id="2050" name="Picture 2" descr="The Velodrome, London Olympics | The colour and speed of the… | Flick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414" y="2854686"/>
            <a:ext cx="3056583" cy="2617797"/>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91880" y="3566268"/>
            <a:ext cx="4950427" cy="1754326"/>
          </a:xfrm>
          <a:prstGeom prst="rect">
            <a:avLst/>
          </a:prstGeom>
          <a:noFill/>
        </p:spPr>
        <p:txBody>
          <a:bodyPr wrap="square" rtlCol="0">
            <a:spAutoFit/>
          </a:bodyPr>
          <a:lstStyle/>
          <a:p>
            <a:r>
              <a:rPr lang="en-GB" dirty="0">
                <a:latin typeface="Roboto Condensed" panose="02000000000000000000" pitchFamily="2" charset="0"/>
              </a:rPr>
              <a:t>For example, it determines the success of performers in events such as the sprint in track cycling. </a:t>
            </a:r>
          </a:p>
          <a:p>
            <a:endParaRPr lang="en-GB" dirty="0">
              <a:latin typeface="Roboto Condensed" panose="02000000000000000000" pitchFamily="2" charset="0"/>
            </a:endParaRPr>
          </a:p>
          <a:p>
            <a:r>
              <a:rPr lang="en-GB" dirty="0">
                <a:latin typeface="Roboto Condensed" panose="02000000000000000000" pitchFamily="2" charset="0"/>
              </a:rPr>
              <a:t>However, it is also important in different sporting scenarios, such as chasing after the opposition in team sports such as football, </a:t>
            </a:r>
            <a:r>
              <a:rPr lang="en-GB" dirty="0" smtClean="0">
                <a:latin typeface="Roboto Condensed" panose="02000000000000000000" pitchFamily="2" charset="0"/>
              </a:rPr>
              <a:t>hockey </a:t>
            </a:r>
            <a:r>
              <a:rPr lang="en-GB" dirty="0">
                <a:latin typeface="Roboto Condensed" panose="02000000000000000000" pitchFamily="2" charset="0"/>
              </a:rPr>
              <a:t>and rugby.</a:t>
            </a:r>
          </a:p>
        </p:txBody>
      </p:sp>
      <p:sp>
        <p:nvSpPr>
          <p:cNvPr id="13" name="TextBox 12"/>
          <p:cNvSpPr txBox="1"/>
          <p:nvPr/>
        </p:nvSpPr>
        <p:spPr>
          <a:xfrm>
            <a:off x="1763688" y="2215257"/>
            <a:ext cx="4950427" cy="461665"/>
          </a:xfrm>
          <a:prstGeom prst="rect">
            <a:avLst/>
          </a:prstGeom>
          <a:noFill/>
        </p:spPr>
        <p:txBody>
          <a:bodyPr wrap="square" rtlCol="0">
            <a:spAutoFit/>
          </a:bodyPr>
          <a:lstStyle/>
          <a:p>
            <a:pPr algn="ctr"/>
            <a:r>
              <a:rPr lang="en-GB" sz="2400" b="1" dirty="0" smtClean="0">
                <a:solidFill>
                  <a:schemeClr val="accent6"/>
                </a:solidFill>
                <a:latin typeface="Roboto Condensed" panose="02000000000000000000" pitchFamily="2" charset="0"/>
              </a:rPr>
              <a:t>SPEED = DISTANCE </a:t>
            </a:r>
            <a:r>
              <a:rPr lang="en-GB" sz="2400" b="1" dirty="0">
                <a:solidFill>
                  <a:schemeClr val="accent6"/>
                </a:solidFill>
                <a:latin typeface="Roboto Condensed" panose="02000000000000000000" pitchFamily="2" charset="0"/>
              </a:rPr>
              <a:t>/ </a:t>
            </a:r>
            <a:r>
              <a:rPr lang="en-GB" sz="2400" b="1" dirty="0" smtClean="0">
                <a:solidFill>
                  <a:schemeClr val="accent6"/>
                </a:solidFill>
                <a:latin typeface="Roboto Condensed" panose="02000000000000000000" pitchFamily="2" charset="0"/>
              </a:rPr>
              <a:t>TIME</a:t>
            </a:r>
            <a:endParaRPr lang="en-GB" sz="2400" b="1" dirty="0">
              <a:solidFill>
                <a:schemeClr val="accent6"/>
              </a:solidFill>
              <a:latin typeface="Roboto Condensed" panose="02000000000000000000" pitchFamily="2" charset="0"/>
            </a:endParaRPr>
          </a:p>
        </p:txBody>
      </p:sp>
      <p:grpSp>
        <p:nvGrpSpPr>
          <p:cNvPr id="14" name="Group 3"/>
          <p:cNvGrpSpPr>
            <a:grpSpLocks/>
          </p:cNvGrpSpPr>
          <p:nvPr/>
        </p:nvGrpSpPr>
        <p:grpSpPr bwMode="auto">
          <a:xfrm>
            <a:off x="603250" y="-27384"/>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9945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 calcmode="lin" valueType="num">
                                      <p:cBhvr additive="base">
                                        <p:cTn id="30"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24</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speed</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79512" y="1203365"/>
            <a:ext cx="7358597"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The </a:t>
            </a:r>
            <a:r>
              <a:rPr lang="en-GB" b="1" dirty="0" smtClean="0">
                <a:solidFill>
                  <a:prstClr val="black"/>
                </a:solidFill>
                <a:latin typeface="Roboto Condensed" panose="02000000000000000000" pitchFamily="2" charset="0"/>
              </a:rPr>
              <a:t>30 m sprint test </a:t>
            </a:r>
            <a:r>
              <a:rPr lang="en-GB" dirty="0" smtClean="0">
                <a:solidFill>
                  <a:prstClr val="black"/>
                </a:solidFill>
                <a:latin typeface="Roboto Condensed" panose="02000000000000000000" pitchFamily="2" charset="0"/>
              </a:rPr>
              <a:t>is used to measure speed.</a:t>
            </a:r>
            <a:endParaRPr lang="en-GB" dirty="0">
              <a:solidFill>
                <a:prstClr val="black"/>
              </a:solidFill>
              <a:latin typeface="Roboto Condensed" panose="02000000000000000000" pitchFamily="2" charset="0"/>
            </a:endParaRPr>
          </a:p>
        </p:txBody>
      </p:sp>
      <p:sp>
        <p:nvSpPr>
          <p:cNvPr id="32" name="TextBox 31"/>
          <p:cNvSpPr txBox="1"/>
          <p:nvPr/>
        </p:nvSpPr>
        <p:spPr>
          <a:xfrm>
            <a:off x="1104951" y="2537754"/>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
            </a:r>
            <a:r>
              <a:rPr lang="en-GB" sz="1400" dirty="0" smtClean="0">
                <a:solidFill>
                  <a:prstClr val="black"/>
                </a:solidFill>
                <a:latin typeface="Roboto Condensed" panose="02000000000000000000" pitchFamily="2" charset="0"/>
              </a:rPr>
              <a:t>performer stands behind the starting line of a linear track measuring 30 m in length.</a:t>
            </a:r>
            <a:endParaRPr lang="en-GB" sz="1400" dirty="0">
              <a:solidFill>
                <a:prstClr val="black"/>
              </a:solidFill>
              <a:latin typeface="Roboto Condensed" panose="02000000000000000000" pitchFamily="2" charset="0"/>
            </a:endParaRPr>
          </a:p>
        </p:txBody>
      </p:sp>
      <p:sp>
        <p:nvSpPr>
          <p:cNvPr id="33" name="TextBox 32"/>
          <p:cNvSpPr txBox="1"/>
          <p:nvPr/>
        </p:nvSpPr>
        <p:spPr>
          <a:xfrm>
            <a:off x="1104951" y="3144791"/>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On the command ‘go’, the performer sprints as quickly as possible over the distance, right through to the end line.</a:t>
            </a:r>
            <a:endParaRPr lang="en-GB" sz="1400" dirty="0">
              <a:solidFill>
                <a:prstClr val="black"/>
              </a:solidFill>
              <a:latin typeface="Roboto Condensed" panose="02000000000000000000" pitchFamily="2" charset="0"/>
            </a:endParaRPr>
          </a:p>
        </p:txBody>
      </p:sp>
      <p:sp>
        <p:nvSpPr>
          <p:cNvPr id="34" name="TextBox 33"/>
          <p:cNvSpPr txBox="1"/>
          <p:nvPr/>
        </p:nvSpPr>
        <p:spPr>
          <a:xfrm>
            <a:off x="297329" y="1937439"/>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97329" y="254336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97329" y="3144791"/>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283966" y="4632022"/>
            <a:ext cx="8464498" cy="1384995"/>
          </a:xfrm>
          <a:prstGeom prst="rect">
            <a:avLst/>
          </a:prstGeom>
          <a:noFill/>
          <a:ln>
            <a:noFill/>
          </a:ln>
        </p:spPr>
        <p:txBody>
          <a:bodyPr wrap="square" rtlCol="0">
            <a:spAutoFit/>
          </a:bodyPr>
          <a:lstStyle/>
          <a:p>
            <a:pPr marL="361950" indent="-361950">
              <a:buFont typeface="Wingdings" panose="05000000000000000000" pitchFamily="2" charset="2"/>
              <a:buChar char="ü"/>
            </a:pPr>
            <a:r>
              <a:rPr lang="en-GB" sz="1400" dirty="0" smtClean="0">
                <a:solidFill>
                  <a:prstClr val="black"/>
                </a:solidFill>
                <a:latin typeface="Roboto Condensed" panose="02000000000000000000" pitchFamily="2" charset="0"/>
              </a:rPr>
              <a:t>The test should ideally be carried out on a running track, either indoors or outdoors when there is minimal wind.</a:t>
            </a:r>
          </a:p>
          <a:p>
            <a:pPr marL="361950" indent="-361950">
              <a:buFont typeface="Wingdings" panose="05000000000000000000" pitchFamily="2" charset="2"/>
              <a:buChar char="ü"/>
            </a:pPr>
            <a:r>
              <a:rPr lang="en-GB" sz="1400" dirty="0" smtClean="0">
                <a:solidFill>
                  <a:prstClr val="black"/>
                </a:solidFill>
                <a:latin typeface="Roboto Condensed" panose="02000000000000000000" pitchFamily="2" charset="0"/>
              </a:rPr>
              <a:t>If no track is available, it can be carried out on any other flat, non-slip surface, given there is plenty of space to run 30 m plus additional distance for slowing down.</a:t>
            </a:r>
          </a:p>
          <a:p>
            <a:pPr marL="361950" indent="-361950">
              <a:buFont typeface="Wingdings" panose="05000000000000000000" pitchFamily="2" charset="2"/>
              <a:buChar char="ü"/>
            </a:pPr>
            <a:r>
              <a:rPr lang="en-GB" sz="1400" dirty="0" smtClean="0">
                <a:solidFill>
                  <a:prstClr val="black"/>
                </a:solidFill>
                <a:latin typeface="Roboto Condensed" panose="02000000000000000000" pitchFamily="2" charset="0"/>
              </a:rPr>
              <a:t>It requires appropriate footwear, a tape measure, cones to mark the distance, and a stopwatch for timing.</a:t>
            </a:r>
          </a:p>
          <a:p>
            <a:pPr marL="361950" indent="-361950">
              <a:buFont typeface="Wingdings" panose="05000000000000000000" pitchFamily="2" charset="2"/>
              <a:buChar char="ü"/>
            </a:pPr>
            <a:r>
              <a:rPr lang="en-GB" sz="1400" dirty="0" smtClean="0">
                <a:solidFill>
                  <a:prstClr val="black"/>
                </a:solidFill>
                <a:latin typeface="Roboto Condensed" panose="02000000000000000000" pitchFamily="2" charset="0"/>
              </a:rPr>
              <a:t>The test is measured in </a:t>
            </a:r>
            <a:r>
              <a:rPr lang="en-GB" sz="1400" b="1" dirty="0" smtClean="0">
                <a:solidFill>
                  <a:prstClr val="black"/>
                </a:solidFill>
                <a:latin typeface="Roboto Condensed" panose="02000000000000000000" pitchFamily="2" charset="0"/>
              </a:rPr>
              <a:t>seconds</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a:p>
            <a:pPr marL="361950" indent="-361950">
              <a:buFont typeface="Wingdings" panose="05000000000000000000" pitchFamily="2" charset="2"/>
              <a:buChar char="ü"/>
            </a:pPr>
            <a:r>
              <a:rPr lang="en-GB" sz="1400" dirty="0" smtClean="0">
                <a:solidFill>
                  <a:prstClr val="black"/>
                </a:solidFill>
                <a:latin typeface="Roboto Condensed" panose="02000000000000000000" pitchFamily="2" charset="0"/>
              </a:rPr>
              <a:t>The faster the time, the greater the speed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153313" y="1556412"/>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277982" y="4341836"/>
            <a:ext cx="2383155" cy="338554"/>
          </a:xfrm>
          <a:prstGeom prst="rect">
            <a:avLst/>
          </a:prstGeom>
          <a:noFill/>
        </p:spPr>
        <p:txBody>
          <a:bodyPr wrap="square" rtlCol="0">
            <a:spAutoFit/>
          </a:bodyPr>
          <a:lstStyle/>
          <a:p>
            <a:r>
              <a:rPr lang="en-GB" sz="1600" b="1" dirty="0" smtClean="0">
                <a:solidFill>
                  <a:prstClr val="black"/>
                </a:solidFill>
                <a:latin typeface="Roboto Condensed" panose="02000000000000000000" pitchFamily="2" charset="0"/>
              </a:rPr>
              <a:t>Test organisation:</a:t>
            </a:r>
            <a:endParaRPr lang="en-GB" sz="1600" b="1" dirty="0">
              <a:solidFill>
                <a:prstClr val="black"/>
              </a:solidFill>
              <a:latin typeface="Roboto Condensed" panose="02000000000000000000" pitchFamily="2" charset="0"/>
            </a:endParaRPr>
          </a:p>
        </p:txBody>
      </p:sp>
      <p:sp>
        <p:nvSpPr>
          <p:cNvPr id="31" name="TextBox 30"/>
          <p:cNvSpPr txBox="1"/>
          <p:nvPr/>
        </p:nvSpPr>
        <p:spPr>
          <a:xfrm>
            <a:off x="1104951" y="1937439"/>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a:t>
            </a:r>
            <a:r>
              <a:rPr lang="en-GB" sz="1400" dirty="0" smtClean="0">
                <a:solidFill>
                  <a:prstClr val="black"/>
                </a:solidFill>
                <a:latin typeface="Roboto Condensed" panose="02000000000000000000" pitchFamily="2" charset="0"/>
              </a:rPr>
              <a:t>performer warms up in order to prepare their muscles for maximal exertion.</a:t>
            </a:r>
            <a:endParaRPr lang="en-GB" sz="1400" dirty="0">
              <a:solidFill>
                <a:prstClr val="black"/>
              </a:solidFill>
              <a:latin typeface="Roboto Condensed" panose="02000000000000000000" pitchFamily="2" charset="0"/>
            </a:endParaRPr>
          </a:p>
        </p:txBody>
      </p:sp>
      <p:sp>
        <p:nvSpPr>
          <p:cNvPr id="48" name="TextBox 47"/>
          <p:cNvSpPr txBox="1"/>
          <p:nvPr/>
        </p:nvSpPr>
        <p:spPr>
          <a:xfrm>
            <a:off x="1104951" y="3744316"/>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The test conductor times the sprint from the onset of movement to the passing of the 30 m line.</a:t>
            </a:r>
            <a:endParaRPr lang="en-GB" sz="1400" dirty="0">
              <a:solidFill>
                <a:prstClr val="black"/>
              </a:solidFill>
              <a:latin typeface="Roboto Condensed" panose="02000000000000000000" pitchFamily="2" charset="0"/>
            </a:endParaRPr>
          </a:p>
        </p:txBody>
      </p:sp>
      <p:sp>
        <p:nvSpPr>
          <p:cNvPr id="50" name="TextBox 49"/>
          <p:cNvSpPr txBox="1"/>
          <p:nvPr/>
        </p:nvSpPr>
        <p:spPr>
          <a:xfrm>
            <a:off x="297329" y="3744316"/>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351" y="1225323"/>
            <a:ext cx="2945405" cy="3274095"/>
          </a:xfrm>
          <a:prstGeom prst="rect">
            <a:avLst/>
          </a:prstGeom>
        </p:spPr>
      </p:pic>
    </p:spTree>
    <p:custDataLst>
      <p:tags r:id="rId1"/>
    </p:custDataLst>
    <p:extLst>
      <p:ext uri="{BB962C8B-B14F-4D97-AF65-F5344CB8AC3E}">
        <p14:creationId xmlns:p14="http://schemas.microsoft.com/office/powerpoint/2010/main" val="18128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barn(inVertical)">
                                      <p:cBhvr>
                                        <p:cTn id="60" dur="500"/>
                                        <p:tgtEl>
                                          <p:spTgt spid="6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3">
                                            <p:txEl>
                                              <p:pRg st="1" end="1"/>
                                            </p:txEl>
                                          </p:spTgt>
                                        </p:tgtEl>
                                        <p:attrNameLst>
                                          <p:attrName>style.visibility</p:attrName>
                                        </p:attrNameLst>
                                      </p:cBhvr>
                                      <p:to>
                                        <p:strVal val="visible"/>
                                      </p:to>
                                    </p:set>
                                    <p:animEffect transition="in" filter="barn(inVertical)">
                                      <p:cBhvr>
                                        <p:cTn id="65" dur="500"/>
                                        <p:tgtEl>
                                          <p:spTgt spid="6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3">
                                            <p:txEl>
                                              <p:pRg st="2" end="2"/>
                                            </p:txEl>
                                          </p:spTgt>
                                        </p:tgtEl>
                                        <p:attrNameLst>
                                          <p:attrName>style.visibility</p:attrName>
                                        </p:attrNameLst>
                                      </p:cBhvr>
                                      <p:to>
                                        <p:strVal val="visible"/>
                                      </p:to>
                                    </p:set>
                                    <p:animEffect transition="in" filter="barn(inVertical)">
                                      <p:cBhvr>
                                        <p:cTn id="70" dur="500"/>
                                        <p:tgtEl>
                                          <p:spTgt spid="6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3">
                                            <p:txEl>
                                              <p:pRg st="3" end="3"/>
                                            </p:txEl>
                                          </p:spTgt>
                                        </p:tgtEl>
                                        <p:attrNameLst>
                                          <p:attrName>style.visibility</p:attrName>
                                        </p:attrNameLst>
                                      </p:cBhvr>
                                      <p:to>
                                        <p:strVal val="visible"/>
                                      </p:to>
                                    </p:set>
                                    <p:animEffect transition="in" filter="barn(inVertical)">
                                      <p:cBhvr>
                                        <p:cTn id="75" dur="500"/>
                                        <p:tgtEl>
                                          <p:spTgt spid="63">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63">
                                            <p:txEl>
                                              <p:pRg st="4" end="4"/>
                                            </p:txEl>
                                          </p:spTgt>
                                        </p:tgtEl>
                                        <p:attrNameLst>
                                          <p:attrName>style.visibility</p:attrName>
                                        </p:attrNameLst>
                                      </p:cBhvr>
                                      <p:to>
                                        <p:strVal val="visible"/>
                                      </p:to>
                                    </p:set>
                                    <p:animEffect transition="in" filter="barn(inVertical)">
                                      <p:cBhvr>
                                        <p:cTn id="80" dur="500"/>
                                        <p:tgtEl>
                                          <p:spTgt spid="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1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Activity</a:t>
            </a:r>
            <a:endParaRPr lang="en-US" b="1" dirty="0">
              <a:solidFill>
                <a:prstClr val="black"/>
              </a:solidFill>
            </a:endParaRPr>
          </a:p>
        </p:txBody>
      </p:sp>
      <p:sp>
        <p:nvSpPr>
          <p:cNvPr id="21" name="TextBox 20"/>
          <p:cNvSpPr txBox="1"/>
          <p:nvPr/>
        </p:nvSpPr>
        <p:spPr>
          <a:xfrm>
            <a:off x="335128" y="398895"/>
            <a:ext cx="7488832" cy="338554"/>
          </a:xfrm>
          <a:prstGeom prst="rect">
            <a:avLst/>
          </a:prstGeom>
          <a:noFill/>
        </p:spPr>
        <p:txBody>
          <a:bodyPr wrap="square" rtlCol="0">
            <a:spAutoFit/>
          </a:bodyPr>
          <a:lstStyle/>
          <a:p>
            <a:r>
              <a:rPr lang="en-GB" sz="1600" dirty="0" smtClean="0">
                <a:latin typeface="Roboto Condensed" panose="02000000000000000000" pitchFamily="2" charset="0"/>
              </a:rPr>
              <a:t>Let’s test your knowledge on the definitions of each component of fitness. </a:t>
            </a:r>
            <a:endParaRPr lang="en-GB" sz="1600" dirty="0">
              <a:latin typeface="Roboto Condensed" panose="020000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90415928"/>
              </p:ext>
            </p:extLst>
          </p:nvPr>
        </p:nvGraphicFramePr>
        <p:xfrm>
          <a:off x="443069" y="1302838"/>
          <a:ext cx="7513307" cy="4897120"/>
        </p:xfrm>
        <a:graphic>
          <a:graphicData uri="http://schemas.openxmlformats.org/drawingml/2006/table">
            <a:tbl>
              <a:tblPr firstRow="1" bandRow="1">
                <a:tableStyleId>{5C22544A-7EE6-4342-B048-85BDC9FD1C3A}</a:tableStyleId>
              </a:tblPr>
              <a:tblGrid>
                <a:gridCol w="3020214"/>
                <a:gridCol w="4493093"/>
              </a:tblGrid>
              <a:tr h="370840">
                <a:tc>
                  <a:txBody>
                    <a:bodyPr/>
                    <a:lstStyle/>
                    <a:p>
                      <a:pPr algn="ctr"/>
                      <a:r>
                        <a:rPr lang="en-GB" dirty="0" smtClean="0">
                          <a:solidFill>
                            <a:schemeClr val="bg1"/>
                          </a:solidFill>
                          <a:latin typeface="Roboto Condensed" panose="02000000000000000000" pitchFamily="2" charset="0"/>
                        </a:rPr>
                        <a:t>Component of fitness</a:t>
                      </a:r>
                      <a:endParaRPr lang="en-GB" dirty="0">
                        <a:solidFill>
                          <a:schemeClr val="bg1"/>
                        </a:solidFill>
                        <a:latin typeface="Roboto Condensed" panose="02000000000000000000" pitchFamily="2" charset="0"/>
                      </a:endParaRPr>
                    </a:p>
                  </a:txBody>
                  <a:tcPr/>
                </a:tc>
                <a:tc>
                  <a:txBody>
                    <a:bodyPr/>
                    <a:lstStyle/>
                    <a:p>
                      <a:pPr algn="ctr"/>
                      <a:r>
                        <a:rPr lang="en-GB" dirty="0" smtClean="0">
                          <a:solidFill>
                            <a:schemeClr val="bg1"/>
                          </a:solidFill>
                          <a:latin typeface="Roboto Condensed" panose="02000000000000000000" pitchFamily="2" charset="0"/>
                        </a:rPr>
                        <a:t>Definition</a:t>
                      </a:r>
                      <a:endParaRPr lang="en-GB" dirty="0">
                        <a:solidFill>
                          <a:schemeClr val="bg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Agility</a:t>
                      </a:r>
                      <a:endParaRPr lang="en-GB" sz="1400" dirty="0">
                        <a:solidFill>
                          <a:schemeClr val="tx1"/>
                        </a:solidFill>
                        <a:latin typeface="Roboto Condensed" panose="02000000000000000000" pitchFamily="2" charset="0"/>
                      </a:endParaRPr>
                    </a:p>
                  </a:txBody>
                  <a:tcPr anchor="ctr"/>
                </a:tc>
                <a:tc>
                  <a:txBody>
                    <a:bodyPr/>
                    <a:lstStyle/>
                    <a:p>
                      <a:r>
                        <a:rPr lang="en-GB" sz="1400" i="1" dirty="0" smtClean="0">
                          <a:solidFill>
                            <a:schemeClr val="tx1"/>
                          </a:solidFill>
                          <a:latin typeface="Roboto Condensed" panose="02000000000000000000" pitchFamily="2" charset="0"/>
                        </a:rPr>
                        <a:t>The ability to change direction quickly without loss of time or control.</a:t>
                      </a:r>
                      <a:endParaRPr lang="en-GB" sz="1400" i="1"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Balance</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ability to maintain the centre of mass over the base of support.</a:t>
                      </a:r>
                    </a:p>
                  </a:txBody>
                  <a:tcPr/>
                </a:tc>
              </a:tr>
              <a:tr h="370840">
                <a:tc>
                  <a:txBody>
                    <a:bodyPr/>
                    <a:lstStyle/>
                    <a:p>
                      <a:r>
                        <a:rPr lang="en-GB" sz="1400" dirty="0" smtClean="0">
                          <a:solidFill>
                            <a:schemeClr val="tx1"/>
                          </a:solidFill>
                          <a:latin typeface="Roboto Condensed" panose="02000000000000000000" pitchFamily="2" charset="0"/>
                        </a:rPr>
                        <a:t>Cardiovascular fitness</a:t>
                      </a:r>
                    </a:p>
                    <a:p>
                      <a:r>
                        <a:rPr lang="en-GB" sz="1400" dirty="0" smtClean="0">
                          <a:solidFill>
                            <a:schemeClr val="tx1"/>
                          </a:solidFill>
                          <a:latin typeface="Roboto Condensed" panose="02000000000000000000" pitchFamily="2" charset="0"/>
                        </a:rPr>
                        <a:t>(aerobic endurance)</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ability of the body to exercise for prolonged periods of time without tiring.</a:t>
                      </a:r>
                    </a:p>
                  </a:txBody>
                  <a:tcPr/>
                </a:tc>
              </a:tr>
              <a:tr h="200842">
                <a:tc>
                  <a:txBody>
                    <a:bodyPr/>
                    <a:lstStyle/>
                    <a:p>
                      <a:r>
                        <a:rPr lang="en-GB" sz="1400" dirty="0" smtClean="0">
                          <a:solidFill>
                            <a:schemeClr val="tx1"/>
                          </a:solidFill>
                          <a:latin typeface="Roboto Condensed" panose="02000000000000000000" pitchFamily="2" charset="0"/>
                        </a:rPr>
                        <a:t>Coordination</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ability to use two or more body parts at the same time.</a:t>
                      </a:r>
                      <a:endParaRPr lang="en-GB" sz="1400"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Flexibility</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range of movement available at a joint.</a:t>
                      </a:r>
                      <a:endParaRPr lang="en-GB" sz="1400"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Muscular endurance</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ability of the muscles to repeatedly contract </a:t>
                      </a:r>
                      <a:r>
                        <a:rPr lang="en-GB" sz="1400" b="0" i="0" dirty="0" smtClean="0">
                          <a:solidFill>
                            <a:schemeClr val="tx1"/>
                          </a:solidFill>
                          <a:latin typeface="Roboto Condensed" panose="02000000000000000000" pitchFamily="2" charset="0"/>
                        </a:rPr>
                        <a:t>for an extended period of time without fatigue.</a:t>
                      </a:r>
                      <a:endParaRPr lang="en-GB" sz="1400" b="0" i="0"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Power</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product of strength and speed. </a:t>
                      </a:r>
                      <a:endParaRPr lang="en-GB" sz="1400"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Reaction</a:t>
                      </a:r>
                      <a:r>
                        <a:rPr lang="en-GB" sz="1400" baseline="0" dirty="0" smtClean="0">
                          <a:solidFill>
                            <a:schemeClr val="tx1"/>
                          </a:solidFill>
                          <a:latin typeface="Roboto Condensed" panose="02000000000000000000" pitchFamily="2" charset="0"/>
                        </a:rPr>
                        <a:t> time</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time taken to initiate a response to a stimulus.</a:t>
                      </a:r>
                      <a:endParaRPr lang="en-GB" sz="1400" dirty="0">
                        <a:solidFill>
                          <a:schemeClr val="tx1"/>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Speed</a:t>
                      </a:r>
                      <a:endParaRPr lang="en-GB" sz="1400" dirty="0">
                        <a:solidFill>
                          <a:schemeClr val="tx1"/>
                        </a:solidFill>
                        <a:latin typeface="Roboto Condensed" panose="02000000000000000000" pitchFamily="2" charset="0"/>
                      </a:endParaRPr>
                    </a:p>
                  </a:txBody>
                  <a:tcPr anchor="ctr"/>
                </a:tc>
                <a:tc>
                  <a:txBody>
                    <a:bodyPr/>
                    <a:lstStyle/>
                    <a:p>
                      <a:r>
                        <a:rPr lang="en-GB" sz="1400" dirty="0" smtClean="0">
                          <a:solidFill>
                            <a:schemeClr val="tx1"/>
                          </a:solidFill>
                          <a:latin typeface="Roboto Condensed" panose="02000000000000000000" pitchFamily="2" charset="0"/>
                        </a:rPr>
                        <a:t>The ability to move a body part or cover a pre-determined distance as fast as possible.</a:t>
                      </a:r>
                    </a:p>
                  </a:txBody>
                  <a:tcPr/>
                </a:tc>
              </a:tr>
              <a:tr h="370840">
                <a:tc>
                  <a:txBody>
                    <a:bodyPr/>
                    <a:lstStyle/>
                    <a:p>
                      <a:r>
                        <a:rPr lang="en-GB" sz="1400" dirty="0" smtClean="0">
                          <a:solidFill>
                            <a:schemeClr val="tx1"/>
                          </a:solidFill>
                          <a:latin typeface="Roboto Condensed" panose="02000000000000000000" pitchFamily="2" charset="0"/>
                        </a:rPr>
                        <a:t>Strength</a:t>
                      </a:r>
                      <a:endParaRPr lang="en-GB" sz="1400" dirty="0">
                        <a:solidFill>
                          <a:schemeClr val="tx1"/>
                        </a:solidFill>
                        <a:latin typeface="Roboto Condensed" panose="02000000000000000000" pitchFamily="2" charset="0"/>
                      </a:endParaRPr>
                    </a:p>
                  </a:txBody>
                  <a:tcPr anchor="ctr"/>
                </a:tc>
                <a:tc>
                  <a:txBody>
                    <a:bodyPr/>
                    <a:lstStyle/>
                    <a:p>
                      <a:r>
                        <a:rPr lang="en-GB" sz="1400" b="0" i="0" dirty="0" smtClean="0">
                          <a:solidFill>
                            <a:schemeClr val="tx1"/>
                          </a:solidFill>
                          <a:latin typeface="Roboto Condensed" panose="02000000000000000000" pitchFamily="2" charset="0"/>
                        </a:rPr>
                        <a:t>The ability of the muscle to apply force to overcome a resistance.</a:t>
                      </a:r>
                      <a:endParaRPr lang="en-GB" sz="1400" i="0" dirty="0">
                        <a:solidFill>
                          <a:schemeClr val="tx1"/>
                        </a:solidFill>
                        <a:latin typeface="Roboto Condensed" panose="02000000000000000000" pitchFamily="2" charset="0"/>
                      </a:endParaRPr>
                    </a:p>
                  </a:txBody>
                  <a:tcPr/>
                </a:tc>
              </a:tr>
            </a:tbl>
          </a:graphicData>
        </a:graphic>
      </p:graphicFrame>
      <p:sp>
        <p:nvSpPr>
          <p:cNvPr id="3" name="Rectangle 2"/>
          <p:cNvSpPr/>
          <p:nvPr/>
        </p:nvSpPr>
        <p:spPr>
          <a:xfrm>
            <a:off x="3493091" y="1745390"/>
            <a:ext cx="4378844" cy="411551"/>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9" name="Rectangle 8"/>
          <p:cNvSpPr/>
          <p:nvPr/>
        </p:nvSpPr>
        <p:spPr>
          <a:xfrm>
            <a:off x="3486409" y="2229499"/>
            <a:ext cx="4496893" cy="468688"/>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0" name="Rectangle 9"/>
          <p:cNvSpPr/>
          <p:nvPr/>
        </p:nvSpPr>
        <p:spPr>
          <a:xfrm>
            <a:off x="3530663" y="2764935"/>
            <a:ext cx="4176000" cy="454845"/>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1" name="Rectangle 10"/>
          <p:cNvSpPr/>
          <p:nvPr/>
        </p:nvSpPr>
        <p:spPr>
          <a:xfrm>
            <a:off x="3539352" y="3270237"/>
            <a:ext cx="4176000" cy="244566"/>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2" name="Rectangle 11"/>
          <p:cNvSpPr/>
          <p:nvPr/>
        </p:nvSpPr>
        <p:spPr>
          <a:xfrm>
            <a:off x="3493091" y="3560354"/>
            <a:ext cx="4176000"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3" name="Rectangle 12"/>
          <p:cNvSpPr/>
          <p:nvPr/>
        </p:nvSpPr>
        <p:spPr>
          <a:xfrm>
            <a:off x="3500783" y="3973280"/>
            <a:ext cx="4176000" cy="454845"/>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4" name="Rectangle 13"/>
          <p:cNvSpPr/>
          <p:nvPr/>
        </p:nvSpPr>
        <p:spPr>
          <a:xfrm>
            <a:off x="3530663" y="4462860"/>
            <a:ext cx="4176000" cy="310625"/>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18" name="Rectangle 17"/>
          <p:cNvSpPr/>
          <p:nvPr/>
        </p:nvSpPr>
        <p:spPr>
          <a:xfrm>
            <a:off x="3549184" y="4813825"/>
            <a:ext cx="4176000"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20" name="Rectangle 19"/>
          <p:cNvSpPr/>
          <p:nvPr/>
        </p:nvSpPr>
        <p:spPr>
          <a:xfrm>
            <a:off x="3519402" y="5699557"/>
            <a:ext cx="4176000" cy="454845"/>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22" name="Rectangle 21"/>
          <p:cNvSpPr/>
          <p:nvPr/>
        </p:nvSpPr>
        <p:spPr>
          <a:xfrm>
            <a:off x="3520545" y="5199156"/>
            <a:ext cx="4176000" cy="454845"/>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grpSp>
        <p:nvGrpSpPr>
          <p:cNvPr id="23" name="Group 22">
            <a:extLst>
              <a:ext uri="{FF2B5EF4-FFF2-40B4-BE49-F238E27FC236}">
                <a16:creationId xmlns:a16="http://schemas.microsoft.com/office/drawing/2014/main" xmlns="" id="{3DF56728-D6BC-4CE9-9E40-4A7412E2A3B2}"/>
              </a:ext>
            </a:extLst>
          </p:cNvPr>
          <p:cNvGrpSpPr/>
          <p:nvPr/>
        </p:nvGrpSpPr>
        <p:grpSpPr>
          <a:xfrm>
            <a:off x="5909224" y="716917"/>
            <a:ext cx="1612380" cy="590814"/>
            <a:chOff x="6000450" y="2065949"/>
            <a:chExt cx="1612380" cy="590814"/>
          </a:xfrm>
        </p:grpSpPr>
        <p:sp>
          <p:nvSpPr>
            <p:cNvPr id="24" name="TextBox 23"/>
            <p:cNvSpPr txBox="1"/>
            <p:nvPr/>
          </p:nvSpPr>
          <p:spPr>
            <a:xfrm>
              <a:off x="6000450" y="2065949"/>
              <a:ext cx="1370571"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smtClean="0">
                  <a:solidFill>
                    <a:prstClr val="black"/>
                  </a:solidFill>
                  <a:latin typeface="Roboto Condensed" panose="02000000000000000000" pitchFamily="2" charset="0"/>
                </a:rPr>
                <a:t>Click each of the blank boxes to reveal.</a:t>
              </a:r>
              <a:endParaRPr lang="en-GB" sz="1100" dirty="0">
                <a:solidFill>
                  <a:prstClr val="black"/>
                </a:solidFill>
                <a:latin typeface="Roboto Condensed" panose="02000000000000000000" pitchFamily="2"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512" y="2070179"/>
              <a:ext cx="372318" cy="586584"/>
            </a:xfrm>
            <a:prstGeom prst="rect">
              <a:avLst/>
            </a:prstGeom>
          </p:spPr>
        </p:pic>
      </p:grpSp>
      <p:sp>
        <p:nvSpPr>
          <p:cNvPr id="26" name="Slide Number Placeholder 1"/>
          <p:cNvSpPr>
            <a:spLocks noGrp="1"/>
          </p:cNvSpPr>
          <p:nvPr>
            <p:ph type="sldNum" sz="quarter" idx="12"/>
          </p:nvPr>
        </p:nvSpPr>
        <p:spPr>
          <a:xfrm>
            <a:off x="179512" y="6385781"/>
            <a:ext cx="360000" cy="472219"/>
          </a:xfrm>
          <a:solidFill>
            <a:srgbClr val="F8CBAD"/>
          </a:solidFill>
        </p:spPr>
        <p:txBody>
          <a:bodyPr anchor="t"/>
          <a:lstStyle/>
          <a:p>
            <a:pPr algn="ctr"/>
            <a:r>
              <a:rPr lang="en-GB" dirty="0" smtClean="0">
                <a:solidFill>
                  <a:prstClr val="black"/>
                </a:solidFill>
              </a:rPr>
              <a:t>25</a:t>
            </a:r>
            <a:endParaRPr dirty="0">
              <a:solidFill>
                <a:prstClr val="black"/>
              </a:solidFill>
            </a:endParaRP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grpSp>
        <p:nvGrpSpPr>
          <p:cNvPr id="28" name="Group 3"/>
          <p:cNvGrpSpPr>
            <a:grpSpLocks/>
          </p:cNvGrpSpPr>
          <p:nvPr/>
        </p:nvGrpSpPr>
        <p:grpSpPr bwMode="auto">
          <a:xfrm>
            <a:off x="603250" y="-27384"/>
            <a:ext cx="8540750" cy="6940550"/>
            <a:chOff x="583271" y="42867"/>
            <a:chExt cx="9232725" cy="7502525"/>
          </a:xfrm>
        </p:grpSpPr>
        <p:sp>
          <p:nvSpPr>
            <p:cNvPr id="29" name="Rectangle 2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4866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3" grpId="0" animBg="1"/>
      <p:bldP spid="9" grpId="0" animBg="1"/>
      <p:bldP spid="10" grpId="0" animBg="1"/>
      <p:bldP spid="11" grpId="0" animBg="1"/>
      <p:bldP spid="12" grpId="0" animBg="1"/>
      <p:bldP spid="13" grpId="0" animBg="1"/>
      <p:bldP spid="14" grpId="0" animBg="1"/>
      <p:bldP spid="18"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26</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Collecting and evaluating data</a:t>
            </a:r>
            <a:endParaRPr lang="en-GB" sz="48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5" name="Rectangle 4"/>
          <p:cNvSpPr/>
          <p:nvPr/>
        </p:nvSpPr>
        <p:spPr>
          <a:xfrm>
            <a:off x="179512" y="2780928"/>
            <a:ext cx="6552728" cy="923330"/>
          </a:xfrm>
          <a:prstGeom prst="rect">
            <a:avLst/>
          </a:prstGeom>
        </p:spPr>
        <p:txBody>
          <a:bodyPr wrap="square">
            <a:spAutoFit/>
          </a:bodyPr>
          <a:lstStyle/>
          <a:p>
            <a:r>
              <a:rPr lang="en-GB" dirty="0" smtClean="0">
                <a:latin typeface="Roboto Condensed" panose="02000000000000000000" pitchFamily="2" charset="0"/>
              </a:rPr>
              <a:t>The </a:t>
            </a:r>
            <a:r>
              <a:rPr lang="en-GB" dirty="0">
                <a:latin typeface="Roboto Condensed" panose="02000000000000000000" pitchFamily="2" charset="0"/>
              </a:rPr>
              <a:t>fitness test </a:t>
            </a:r>
            <a:r>
              <a:rPr lang="en-GB" dirty="0" smtClean="0">
                <a:latin typeface="Roboto Condensed" panose="02000000000000000000" pitchFamily="2" charset="0"/>
              </a:rPr>
              <a:t>scores for most of the fitness tests mentioned are compared </a:t>
            </a:r>
            <a:r>
              <a:rPr lang="en-GB" dirty="0">
                <a:latin typeface="Roboto Condensed" panose="02000000000000000000" pitchFamily="2" charset="0"/>
              </a:rPr>
              <a:t>against normative data (averages for that population) </a:t>
            </a:r>
            <a:r>
              <a:rPr lang="en-GB" dirty="0" smtClean="0">
                <a:latin typeface="Roboto Condensed" panose="02000000000000000000" pitchFamily="2" charset="0"/>
              </a:rPr>
              <a:t>and given </a:t>
            </a:r>
            <a:r>
              <a:rPr lang="en-GB" dirty="0">
                <a:latin typeface="Roboto Condensed" panose="02000000000000000000" pitchFamily="2" charset="0"/>
              </a:rPr>
              <a:t>a rating ranging from excellent to poor. </a:t>
            </a:r>
          </a:p>
        </p:txBody>
      </p:sp>
      <p:sp>
        <p:nvSpPr>
          <p:cNvPr id="23" name="Rectangle 22"/>
          <p:cNvSpPr/>
          <p:nvPr/>
        </p:nvSpPr>
        <p:spPr>
          <a:xfrm>
            <a:off x="179512" y="1267348"/>
            <a:ext cx="7848872" cy="646331"/>
          </a:xfrm>
          <a:prstGeom prst="rect">
            <a:avLst/>
          </a:prstGeom>
        </p:spPr>
        <p:txBody>
          <a:bodyPr wrap="square">
            <a:spAutoFit/>
          </a:bodyPr>
          <a:lstStyle/>
          <a:p>
            <a:r>
              <a:rPr lang="en-GB" dirty="0" smtClean="0">
                <a:latin typeface="Roboto Condensed" panose="02000000000000000000" pitchFamily="2" charset="0"/>
              </a:rPr>
              <a:t>Fitness tests require different data to be collected, whether it is seconds, scores, levels, centimetres or other numbers. This data is mostly all quantitative data. </a:t>
            </a:r>
            <a:endParaRPr lang="en-GB" dirty="0">
              <a:latin typeface="Roboto Condensed" panose="02000000000000000000" pitchFamily="2" charset="0"/>
            </a:endParaRPr>
          </a:p>
        </p:txBody>
      </p:sp>
      <p:sp>
        <p:nvSpPr>
          <p:cNvPr id="24" name="Rectangle 23"/>
          <p:cNvSpPr/>
          <p:nvPr/>
        </p:nvSpPr>
        <p:spPr>
          <a:xfrm>
            <a:off x="179512" y="2036684"/>
            <a:ext cx="7848872" cy="646331"/>
          </a:xfrm>
          <a:prstGeom prst="rect">
            <a:avLst/>
          </a:prstGeom>
          <a:solidFill>
            <a:schemeClr val="accent4">
              <a:lumMod val="40000"/>
              <a:lumOff val="60000"/>
            </a:schemeClr>
          </a:solidFill>
        </p:spPr>
        <p:txBody>
          <a:bodyPr wrap="square">
            <a:spAutoFit/>
          </a:bodyPr>
          <a:lstStyle/>
          <a:p>
            <a:r>
              <a:rPr lang="en-GB" b="1" dirty="0" smtClean="0">
                <a:latin typeface="Roboto Condensed" panose="02000000000000000000" pitchFamily="2" charset="0"/>
              </a:rPr>
              <a:t>Quantitative </a:t>
            </a:r>
            <a:r>
              <a:rPr lang="en-GB" b="1" dirty="0">
                <a:latin typeface="Roboto Condensed" panose="02000000000000000000" pitchFamily="2" charset="0"/>
              </a:rPr>
              <a:t>data </a:t>
            </a:r>
            <a:r>
              <a:rPr lang="en-GB" dirty="0">
                <a:latin typeface="Roboto Condensed" panose="02000000000000000000" pitchFamily="2" charset="0"/>
              </a:rPr>
              <a:t>– the use of numbers and </a:t>
            </a:r>
            <a:r>
              <a:rPr lang="en-GB" dirty="0" smtClean="0">
                <a:latin typeface="Roboto Condensed" panose="02000000000000000000" pitchFamily="2" charset="0"/>
              </a:rPr>
              <a:t>figures</a:t>
            </a:r>
          </a:p>
          <a:p>
            <a:r>
              <a:rPr lang="en-GB" b="1" dirty="0" smtClean="0">
                <a:latin typeface="Roboto Condensed" panose="02000000000000000000" pitchFamily="2" charset="0"/>
              </a:rPr>
              <a:t>Qualitative</a:t>
            </a:r>
            <a:r>
              <a:rPr lang="en-GB" dirty="0" smtClean="0">
                <a:latin typeface="Roboto Condensed" panose="02000000000000000000" pitchFamily="2" charset="0"/>
              </a:rPr>
              <a:t> </a:t>
            </a:r>
            <a:r>
              <a:rPr lang="en-GB" b="1" dirty="0">
                <a:latin typeface="Roboto Condensed" panose="02000000000000000000" pitchFamily="2" charset="0"/>
              </a:rPr>
              <a:t>data</a:t>
            </a:r>
            <a:r>
              <a:rPr lang="en-GB" dirty="0">
                <a:latin typeface="Roboto Condensed" panose="02000000000000000000" pitchFamily="2" charset="0"/>
              </a:rPr>
              <a:t> </a:t>
            </a:r>
            <a:r>
              <a:rPr lang="en-GB" dirty="0" smtClean="0">
                <a:latin typeface="Roboto Condensed" panose="02000000000000000000" pitchFamily="2" charset="0"/>
              </a:rPr>
              <a:t>– the use </a:t>
            </a:r>
            <a:r>
              <a:rPr lang="en-GB" dirty="0">
                <a:latin typeface="Roboto Condensed" panose="02000000000000000000" pitchFamily="2" charset="0"/>
              </a:rPr>
              <a:t>of description and narrative feedback</a:t>
            </a:r>
          </a:p>
        </p:txBody>
      </p:sp>
      <p:sp>
        <p:nvSpPr>
          <p:cNvPr id="25" name="Rectangle 24"/>
          <p:cNvSpPr/>
          <p:nvPr/>
        </p:nvSpPr>
        <p:spPr>
          <a:xfrm>
            <a:off x="179512" y="3801445"/>
            <a:ext cx="6552728" cy="369332"/>
          </a:xfrm>
          <a:prstGeom prst="rect">
            <a:avLst/>
          </a:prstGeom>
        </p:spPr>
        <p:txBody>
          <a:bodyPr wrap="square">
            <a:spAutoFit/>
          </a:bodyPr>
          <a:lstStyle/>
          <a:p>
            <a:r>
              <a:rPr lang="en-GB" b="1" dirty="0" smtClean="0">
                <a:latin typeface="Roboto Condensed" panose="02000000000000000000" pitchFamily="2" charset="0"/>
              </a:rPr>
              <a:t>Check out this website for many normative data scores: </a:t>
            </a:r>
            <a:endParaRPr lang="en-GB" b="1" dirty="0">
              <a:latin typeface="Roboto Condensed" panose="02000000000000000000" pitchFamily="2" charset="0"/>
            </a:endParaRPr>
          </a:p>
        </p:txBody>
      </p:sp>
      <p:sp>
        <p:nvSpPr>
          <p:cNvPr id="13" name="Action Button: Information 12">
            <a:hlinkClick r:id="rId4" highlightClick="1"/>
          </p:cNvPr>
          <p:cNvSpPr/>
          <p:nvPr/>
        </p:nvSpPr>
        <p:spPr>
          <a:xfrm>
            <a:off x="5508104" y="3534293"/>
            <a:ext cx="1224136" cy="903635"/>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Condensed" panose="02000000000000000000" pitchFamily="2" charset="0"/>
            </a:endParaRPr>
          </a:p>
        </p:txBody>
      </p:sp>
      <p:grpSp>
        <p:nvGrpSpPr>
          <p:cNvPr id="14" name="Group 3"/>
          <p:cNvGrpSpPr>
            <a:grpSpLocks/>
          </p:cNvGrpSpPr>
          <p:nvPr/>
        </p:nvGrpSpPr>
        <p:grpSpPr bwMode="auto">
          <a:xfrm>
            <a:off x="603250" y="-27384"/>
            <a:ext cx="8540750" cy="6940550"/>
            <a:chOff x="583271" y="42867"/>
            <a:chExt cx="9232725" cy="7502525"/>
          </a:xfrm>
        </p:grpSpPr>
        <p:sp>
          <p:nvSpPr>
            <p:cNvPr id="15" name="Rectangle 1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9541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 presetClass="entr" presetSubtype="4"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5"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21" name="TextBox 20"/>
          <p:cNvSpPr txBox="1"/>
          <p:nvPr/>
        </p:nvSpPr>
        <p:spPr>
          <a:xfrm>
            <a:off x="335128" y="398895"/>
            <a:ext cx="7488832" cy="1323439"/>
          </a:xfrm>
          <a:prstGeom prst="rect">
            <a:avLst/>
          </a:prstGeom>
          <a:noFill/>
        </p:spPr>
        <p:txBody>
          <a:bodyPr wrap="square" rtlCol="0">
            <a:spAutoFit/>
          </a:bodyPr>
          <a:lstStyle/>
          <a:p>
            <a:r>
              <a:rPr lang="en-GB" sz="1600" dirty="0" smtClean="0">
                <a:latin typeface="Roboto Condensed" panose="02000000000000000000" pitchFamily="2" charset="0"/>
              </a:rPr>
              <a:t>It is important to be able to evaluate whether or not each of the fitness tests covered is relevant to performers in different sporting activities.</a:t>
            </a:r>
          </a:p>
          <a:p>
            <a:endParaRPr lang="en-GB" sz="1600" dirty="0">
              <a:latin typeface="Roboto Condensed" panose="02000000000000000000" pitchFamily="2" charset="0"/>
            </a:endParaRPr>
          </a:p>
          <a:p>
            <a:r>
              <a:rPr lang="en-GB" sz="1600" dirty="0" smtClean="0">
                <a:latin typeface="Roboto Condensed" panose="02000000000000000000" pitchFamily="2" charset="0"/>
              </a:rPr>
              <a:t>For each of the fitness tests below, assess whether it is suitable or not suitable for each performer given.  Justify your answers and discuss with your peers. </a:t>
            </a:r>
            <a:endParaRPr lang="en-GB" sz="1600" dirty="0">
              <a:latin typeface="Roboto Condensed" panose="020000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3541608"/>
              </p:ext>
            </p:extLst>
          </p:nvPr>
        </p:nvGraphicFramePr>
        <p:xfrm>
          <a:off x="467544" y="1876223"/>
          <a:ext cx="7920880" cy="4348480"/>
        </p:xfrm>
        <a:graphic>
          <a:graphicData uri="http://schemas.openxmlformats.org/drawingml/2006/table">
            <a:tbl>
              <a:tblPr firstRow="1" bandRow="1">
                <a:tableStyleId>{5C22544A-7EE6-4342-B048-85BDC9FD1C3A}</a:tableStyleId>
              </a:tblPr>
              <a:tblGrid>
                <a:gridCol w="2160240"/>
                <a:gridCol w="2160240"/>
                <a:gridCol w="1872208"/>
                <a:gridCol w="1728192"/>
              </a:tblGrid>
              <a:tr h="370840">
                <a:tc>
                  <a:txBody>
                    <a:bodyPr/>
                    <a:lstStyle/>
                    <a:p>
                      <a:r>
                        <a:rPr lang="en-GB" dirty="0" smtClean="0">
                          <a:latin typeface="Roboto Condensed" panose="02000000000000000000" pitchFamily="2" charset="0"/>
                        </a:rPr>
                        <a:t>Fitness test</a:t>
                      </a:r>
                      <a:endParaRPr lang="en-GB" dirty="0">
                        <a:latin typeface="Roboto Condensed" panose="02000000000000000000" pitchFamily="2" charset="0"/>
                      </a:endParaRPr>
                    </a:p>
                  </a:txBody>
                  <a:tcPr/>
                </a:tc>
                <a:tc>
                  <a:txBody>
                    <a:bodyPr/>
                    <a:lstStyle/>
                    <a:p>
                      <a:r>
                        <a:rPr lang="en-GB" dirty="0" smtClean="0">
                          <a:latin typeface="Roboto Condensed" panose="02000000000000000000" pitchFamily="2" charset="0"/>
                        </a:rPr>
                        <a:t>Component of fitness</a:t>
                      </a:r>
                      <a:endParaRPr lang="en-GB" dirty="0">
                        <a:latin typeface="Roboto Condensed" panose="02000000000000000000" pitchFamily="2" charset="0"/>
                      </a:endParaRPr>
                    </a:p>
                  </a:txBody>
                  <a:tcPr/>
                </a:tc>
                <a:tc>
                  <a:txBody>
                    <a:bodyPr/>
                    <a:lstStyle/>
                    <a:p>
                      <a:r>
                        <a:rPr lang="en-GB" dirty="0" smtClean="0">
                          <a:latin typeface="Roboto Condensed" panose="02000000000000000000" pitchFamily="2" charset="0"/>
                        </a:rPr>
                        <a:t>Sport performer</a:t>
                      </a:r>
                      <a:endParaRPr lang="en-GB" dirty="0">
                        <a:latin typeface="Roboto Condensed" panose="02000000000000000000" pitchFamily="2" charset="0"/>
                      </a:endParaRPr>
                    </a:p>
                  </a:txBody>
                  <a:tcPr/>
                </a:tc>
                <a:tc>
                  <a:txBody>
                    <a:bodyPr/>
                    <a:lstStyle/>
                    <a:p>
                      <a:r>
                        <a:rPr lang="en-GB" dirty="0" smtClean="0">
                          <a:latin typeface="Roboto Condensed" panose="02000000000000000000" pitchFamily="2" charset="0"/>
                        </a:rPr>
                        <a:t>Suitable / not suitable</a:t>
                      </a:r>
                      <a:endParaRPr lang="en-GB" dirty="0">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Illinois agility</a:t>
                      </a:r>
                      <a:r>
                        <a:rPr lang="en-GB" sz="1400" baseline="0" dirty="0" smtClean="0">
                          <a:solidFill>
                            <a:schemeClr val="tx1"/>
                          </a:solidFill>
                          <a:latin typeface="Roboto Condensed" panose="02000000000000000000" pitchFamily="2" charset="0"/>
                        </a:rPr>
                        <a:t> run test</a:t>
                      </a:r>
                      <a:endParaRPr lang="en-GB" sz="1400" dirty="0">
                        <a:solidFill>
                          <a:schemeClr val="tx1"/>
                        </a:solidFill>
                        <a:latin typeface="Roboto Condensed" panose="02000000000000000000" pitchFamily="2" charset="0"/>
                      </a:endParaRPr>
                    </a:p>
                  </a:txBody>
                  <a:tcPr/>
                </a:tc>
                <a:tc>
                  <a:txBody>
                    <a:bodyPr/>
                    <a:lstStyle/>
                    <a:p>
                      <a:r>
                        <a:rPr lang="en-GB" sz="1400" dirty="0" smtClean="0">
                          <a:latin typeface="Roboto Condensed" panose="02000000000000000000" pitchFamily="2" charset="0"/>
                        </a:rPr>
                        <a:t>Agility</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400 m sprinter</a:t>
                      </a:r>
                      <a:endParaRPr lang="en-GB" sz="1400" dirty="0">
                        <a:latin typeface="Roboto Condensed" panose="02000000000000000000" pitchFamily="2" charset="0"/>
                      </a:endParaRPr>
                    </a:p>
                  </a:txBody>
                  <a:tcPr/>
                </a:tc>
                <a:tc>
                  <a:txBody>
                    <a:bodyPr/>
                    <a:lstStyle/>
                    <a:p>
                      <a:r>
                        <a:rPr lang="en-GB" sz="1400" b="0" dirty="0" smtClean="0">
                          <a:solidFill>
                            <a:srgbClr val="FF0000"/>
                          </a:solidFill>
                          <a:latin typeface="Roboto Condensed" panose="02000000000000000000" pitchFamily="2" charset="0"/>
                        </a:rPr>
                        <a:t>Not suitable</a:t>
                      </a:r>
                      <a:endParaRPr lang="en-GB" sz="1400" b="0" dirty="0">
                        <a:solidFill>
                          <a:srgbClr val="FF000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Standing stork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Balance</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Gymnast</a:t>
                      </a:r>
                      <a:endParaRPr lang="en-GB" sz="1400" dirty="0">
                        <a:latin typeface="Roboto Condensed" panose="02000000000000000000" pitchFamily="2" charset="0"/>
                      </a:endParaRPr>
                    </a:p>
                  </a:txBody>
                  <a:tcPr/>
                </a:tc>
                <a:tc>
                  <a:txBody>
                    <a:bodyPr/>
                    <a:lstStyle/>
                    <a:p>
                      <a:r>
                        <a:rPr lang="en-GB" sz="1400" dirty="0" smtClean="0">
                          <a:solidFill>
                            <a:srgbClr val="00B050"/>
                          </a:solidFill>
                          <a:latin typeface="Roboto Condensed" panose="02000000000000000000" pitchFamily="2" charset="0"/>
                        </a:rPr>
                        <a:t>Suitable</a:t>
                      </a:r>
                      <a:endParaRPr lang="en-GB" sz="1400" dirty="0">
                        <a:solidFill>
                          <a:srgbClr val="00B050"/>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12-minute Cooper run</a:t>
                      </a:r>
                      <a:endParaRPr lang="en-GB" sz="1400" dirty="0">
                        <a:solidFill>
                          <a:schemeClr val="tx1"/>
                        </a:solidFill>
                        <a:latin typeface="Roboto Condensed" panose="02000000000000000000" pitchFamily="2" charset="0"/>
                      </a:endParaRPr>
                    </a:p>
                  </a:txBody>
                  <a:tcPr/>
                </a:tc>
                <a:tc>
                  <a:txBody>
                    <a:bodyPr/>
                    <a:lstStyle/>
                    <a:p>
                      <a:r>
                        <a:rPr lang="en-GB" sz="1400" dirty="0" smtClean="0">
                          <a:latin typeface="Roboto Condensed" panose="02000000000000000000" pitchFamily="2" charset="0"/>
                        </a:rPr>
                        <a:t>Cardiovascular endurance</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Sprint</a:t>
                      </a:r>
                      <a:r>
                        <a:rPr lang="en-GB" sz="1400" baseline="0" dirty="0" smtClean="0">
                          <a:latin typeface="Roboto Condensed" panose="02000000000000000000" pitchFamily="2" charset="0"/>
                        </a:rPr>
                        <a:t> cyclist</a:t>
                      </a:r>
                      <a:endParaRPr lang="en-GB" sz="1400" dirty="0">
                        <a:latin typeface="Roboto Condensed" panose="02000000000000000000" pitchFamily="2" charset="0"/>
                      </a:endParaRPr>
                    </a:p>
                  </a:txBody>
                  <a:tcPr/>
                </a:tc>
                <a:tc>
                  <a:txBody>
                    <a:bodyPr/>
                    <a:lstStyle/>
                    <a:p>
                      <a:r>
                        <a:rPr lang="en-GB" sz="1400" dirty="0" smtClean="0">
                          <a:solidFill>
                            <a:srgbClr val="FF0000"/>
                          </a:solidFill>
                          <a:latin typeface="Roboto Condensed" panose="02000000000000000000" pitchFamily="2" charset="0"/>
                        </a:rPr>
                        <a:t>Not suitable</a:t>
                      </a:r>
                      <a:endParaRPr lang="en-GB" sz="1400" dirty="0">
                        <a:solidFill>
                          <a:srgbClr val="FF000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Wall toss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Coordination</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Tennis player</a:t>
                      </a:r>
                      <a:endParaRPr lang="en-GB" sz="1400" dirty="0">
                        <a:latin typeface="Roboto Condensed" panose="02000000000000000000" pitchFamily="2" charset="0"/>
                      </a:endParaRPr>
                    </a:p>
                  </a:txBody>
                  <a:tcPr/>
                </a:tc>
                <a:tc>
                  <a:txBody>
                    <a:bodyPr/>
                    <a:lstStyle/>
                    <a:p>
                      <a:r>
                        <a:rPr lang="en-GB" sz="1400" dirty="0" smtClean="0">
                          <a:solidFill>
                            <a:srgbClr val="00B050"/>
                          </a:solidFill>
                          <a:latin typeface="Roboto Condensed" panose="02000000000000000000" pitchFamily="2" charset="0"/>
                        </a:rPr>
                        <a:t>Suitable</a:t>
                      </a:r>
                      <a:endParaRPr lang="en-GB" sz="1400" dirty="0">
                        <a:solidFill>
                          <a:srgbClr val="00B05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Sit-and-reach</a:t>
                      </a:r>
                      <a:r>
                        <a:rPr lang="en-GB" sz="1400" baseline="0" dirty="0" smtClean="0">
                          <a:latin typeface="Roboto Condensed" panose="02000000000000000000" pitchFamily="2" charset="0"/>
                        </a:rPr>
                        <a:t>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Flexibility</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Swimmer</a:t>
                      </a:r>
                      <a:endParaRPr lang="en-GB" sz="1400" dirty="0">
                        <a:latin typeface="Roboto Condensed" panose="02000000000000000000" pitchFamily="2" charset="0"/>
                      </a:endParaRPr>
                    </a:p>
                  </a:txBody>
                  <a:tcPr/>
                </a:tc>
                <a:tc>
                  <a:txBody>
                    <a:bodyPr/>
                    <a:lstStyle/>
                    <a:p>
                      <a:r>
                        <a:rPr lang="en-GB" sz="1400" dirty="0" smtClean="0">
                          <a:solidFill>
                            <a:srgbClr val="00B050"/>
                          </a:solidFill>
                          <a:latin typeface="Roboto Condensed" panose="02000000000000000000" pitchFamily="2" charset="0"/>
                        </a:rPr>
                        <a:t>Suitable</a:t>
                      </a:r>
                      <a:endParaRPr lang="en-GB" sz="1400" dirty="0">
                        <a:solidFill>
                          <a:srgbClr val="00B050"/>
                        </a:solidFill>
                        <a:latin typeface="Roboto Condensed" panose="02000000000000000000" pitchFamily="2" charset="0"/>
                      </a:endParaRPr>
                    </a:p>
                  </a:txBody>
                  <a:tcPr/>
                </a:tc>
              </a:tr>
              <a:tr h="370840">
                <a:tc>
                  <a:txBody>
                    <a:bodyPr/>
                    <a:lstStyle/>
                    <a:p>
                      <a:r>
                        <a:rPr lang="en-GB" sz="1400" dirty="0" smtClean="0">
                          <a:solidFill>
                            <a:schemeClr val="tx1"/>
                          </a:solidFill>
                          <a:latin typeface="Roboto Condensed" panose="02000000000000000000" pitchFamily="2" charset="0"/>
                        </a:rPr>
                        <a:t>One-minute sit-up </a:t>
                      </a:r>
                      <a:r>
                        <a:rPr lang="en-GB" sz="1400" baseline="0" dirty="0" smtClean="0">
                          <a:solidFill>
                            <a:schemeClr val="tx1"/>
                          </a:solidFill>
                          <a:latin typeface="Roboto Condensed" panose="02000000000000000000" pitchFamily="2" charset="0"/>
                        </a:rPr>
                        <a:t>test</a:t>
                      </a:r>
                      <a:endParaRPr lang="en-GB" sz="1400" dirty="0">
                        <a:solidFill>
                          <a:schemeClr val="tx1"/>
                        </a:solidFill>
                        <a:latin typeface="Roboto Condensed" panose="02000000000000000000" pitchFamily="2" charset="0"/>
                      </a:endParaRPr>
                    </a:p>
                  </a:txBody>
                  <a:tcPr/>
                </a:tc>
                <a:tc>
                  <a:txBody>
                    <a:bodyPr/>
                    <a:lstStyle/>
                    <a:p>
                      <a:r>
                        <a:rPr lang="en-GB" sz="1400" dirty="0" smtClean="0">
                          <a:latin typeface="Roboto Condensed" panose="02000000000000000000" pitchFamily="2" charset="0"/>
                        </a:rPr>
                        <a:t>Muscular endurance</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Shot-putter</a:t>
                      </a:r>
                      <a:endParaRPr lang="en-GB" sz="1400" dirty="0">
                        <a:latin typeface="Roboto Condensed" panose="02000000000000000000" pitchFamily="2" charset="0"/>
                      </a:endParaRPr>
                    </a:p>
                  </a:txBody>
                  <a:tcPr/>
                </a:tc>
                <a:tc>
                  <a:txBody>
                    <a:bodyPr/>
                    <a:lstStyle/>
                    <a:p>
                      <a:r>
                        <a:rPr lang="en-GB" sz="1400" dirty="0" smtClean="0">
                          <a:solidFill>
                            <a:srgbClr val="FF0000"/>
                          </a:solidFill>
                          <a:latin typeface="Roboto Condensed" panose="02000000000000000000" pitchFamily="2" charset="0"/>
                        </a:rPr>
                        <a:t>Not suitable</a:t>
                      </a:r>
                      <a:endParaRPr lang="en-GB" sz="1400" dirty="0">
                        <a:solidFill>
                          <a:srgbClr val="FF000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Vertical jump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Power</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Cricketer</a:t>
                      </a:r>
                      <a:endParaRPr lang="en-GB" sz="1400" dirty="0">
                        <a:latin typeface="Roboto Condensed" panose="02000000000000000000" pitchFamily="2" charset="0"/>
                      </a:endParaRPr>
                    </a:p>
                  </a:txBody>
                  <a:tcPr/>
                </a:tc>
                <a:tc>
                  <a:txBody>
                    <a:bodyPr/>
                    <a:lstStyle/>
                    <a:p>
                      <a:r>
                        <a:rPr lang="en-GB" sz="1400" dirty="0" smtClean="0">
                          <a:solidFill>
                            <a:srgbClr val="00B050"/>
                          </a:solidFill>
                          <a:latin typeface="Roboto Condensed" panose="02000000000000000000" pitchFamily="2" charset="0"/>
                        </a:rPr>
                        <a:t>Suitable</a:t>
                      </a:r>
                      <a:endParaRPr lang="en-GB" sz="1400" dirty="0">
                        <a:solidFill>
                          <a:srgbClr val="00B05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Ruler drop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Reaction</a:t>
                      </a:r>
                      <a:r>
                        <a:rPr lang="en-GB" sz="1400" baseline="0" dirty="0" smtClean="0">
                          <a:latin typeface="Roboto Condensed" panose="02000000000000000000" pitchFamily="2" charset="0"/>
                        </a:rPr>
                        <a:t> time</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High jumper</a:t>
                      </a:r>
                      <a:endParaRPr lang="en-GB" sz="1400" dirty="0">
                        <a:latin typeface="Roboto Condensed" panose="02000000000000000000" pitchFamily="2" charset="0"/>
                      </a:endParaRPr>
                    </a:p>
                  </a:txBody>
                  <a:tcPr/>
                </a:tc>
                <a:tc>
                  <a:txBody>
                    <a:bodyPr/>
                    <a:lstStyle/>
                    <a:p>
                      <a:r>
                        <a:rPr lang="en-GB" sz="1400" dirty="0" smtClean="0">
                          <a:solidFill>
                            <a:srgbClr val="FF0000"/>
                          </a:solidFill>
                          <a:latin typeface="Roboto Condensed" panose="02000000000000000000" pitchFamily="2" charset="0"/>
                        </a:rPr>
                        <a:t>Not suitable</a:t>
                      </a:r>
                      <a:endParaRPr lang="en-GB" sz="1400" dirty="0">
                        <a:solidFill>
                          <a:srgbClr val="FF000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30 m sprint test</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Speed</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Golfer</a:t>
                      </a:r>
                      <a:endParaRPr lang="en-GB" sz="1400" dirty="0">
                        <a:latin typeface="Roboto Condensed" panose="02000000000000000000" pitchFamily="2" charset="0"/>
                      </a:endParaRPr>
                    </a:p>
                  </a:txBody>
                  <a:tcPr/>
                </a:tc>
                <a:tc>
                  <a:txBody>
                    <a:bodyPr/>
                    <a:lstStyle/>
                    <a:p>
                      <a:r>
                        <a:rPr lang="en-GB" sz="1400" dirty="0" smtClean="0">
                          <a:solidFill>
                            <a:srgbClr val="FF0000"/>
                          </a:solidFill>
                          <a:latin typeface="Roboto Condensed" panose="02000000000000000000" pitchFamily="2" charset="0"/>
                        </a:rPr>
                        <a:t>Not suitable</a:t>
                      </a:r>
                      <a:endParaRPr lang="en-GB" sz="1400" dirty="0">
                        <a:solidFill>
                          <a:srgbClr val="FF0000"/>
                        </a:solidFill>
                        <a:latin typeface="Roboto Condensed" panose="02000000000000000000" pitchFamily="2" charset="0"/>
                      </a:endParaRPr>
                    </a:p>
                  </a:txBody>
                  <a:tcPr/>
                </a:tc>
              </a:tr>
              <a:tr h="370840">
                <a:tc>
                  <a:txBody>
                    <a:bodyPr/>
                    <a:lstStyle/>
                    <a:p>
                      <a:r>
                        <a:rPr lang="en-GB" sz="1400" dirty="0" smtClean="0">
                          <a:latin typeface="Roboto Condensed" panose="02000000000000000000" pitchFamily="2" charset="0"/>
                        </a:rPr>
                        <a:t>Grip dynamometer</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Strength</a:t>
                      </a:r>
                      <a:endParaRPr lang="en-GB" sz="1400" dirty="0">
                        <a:latin typeface="Roboto Condensed" panose="02000000000000000000" pitchFamily="2" charset="0"/>
                      </a:endParaRPr>
                    </a:p>
                  </a:txBody>
                  <a:tcPr/>
                </a:tc>
                <a:tc>
                  <a:txBody>
                    <a:bodyPr/>
                    <a:lstStyle/>
                    <a:p>
                      <a:r>
                        <a:rPr lang="en-GB" sz="1400" dirty="0" smtClean="0">
                          <a:latin typeface="Roboto Condensed" panose="02000000000000000000" pitchFamily="2" charset="0"/>
                        </a:rPr>
                        <a:t>Weightlifter</a:t>
                      </a:r>
                      <a:endParaRPr lang="en-GB" sz="1400" dirty="0">
                        <a:latin typeface="Roboto Condensed" panose="02000000000000000000" pitchFamily="2" charset="0"/>
                      </a:endParaRPr>
                    </a:p>
                  </a:txBody>
                  <a:tcPr/>
                </a:tc>
                <a:tc>
                  <a:txBody>
                    <a:bodyPr/>
                    <a:lstStyle/>
                    <a:p>
                      <a:r>
                        <a:rPr lang="en-GB" sz="1400" dirty="0" smtClean="0">
                          <a:solidFill>
                            <a:srgbClr val="00B050"/>
                          </a:solidFill>
                          <a:latin typeface="Roboto Condensed" panose="02000000000000000000" pitchFamily="2" charset="0"/>
                        </a:rPr>
                        <a:t>Suitable</a:t>
                      </a:r>
                      <a:endParaRPr lang="en-GB" sz="1400" dirty="0">
                        <a:solidFill>
                          <a:srgbClr val="00B050"/>
                        </a:solidFill>
                        <a:latin typeface="Roboto Condensed" panose="02000000000000000000" pitchFamily="2" charset="0"/>
                      </a:endParaRPr>
                    </a:p>
                  </a:txBody>
                  <a:tcPr/>
                </a:tc>
              </a:tr>
            </a:tbl>
          </a:graphicData>
        </a:graphic>
      </p:graphicFrame>
      <p:sp>
        <p:nvSpPr>
          <p:cNvPr id="3" name="Rectangle 2"/>
          <p:cNvSpPr/>
          <p:nvPr/>
        </p:nvSpPr>
        <p:spPr>
          <a:xfrm>
            <a:off x="6694183" y="2570955"/>
            <a:ext cx="1662603"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9" name="Rectangle 8"/>
          <p:cNvSpPr/>
          <p:nvPr/>
        </p:nvSpPr>
        <p:spPr>
          <a:xfrm>
            <a:off x="6590906" y="2956406"/>
            <a:ext cx="1728000"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0" name="Rectangle 9"/>
          <p:cNvSpPr/>
          <p:nvPr/>
        </p:nvSpPr>
        <p:spPr>
          <a:xfrm>
            <a:off x="6664122" y="3300976"/>
            <a:ext cx="1692663"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1" name="Rectangle 10"/>
          <p:cNvSpPr/>
          <p:nvPr/>
        </p:nvSpPr>
        <p:spPr>
          <a:xfrm>
            <a:off x="6675259" y="3661273"/>
            <a:ext cx="1681527"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2" name="Rectangle 11"/>
          <p:cNvSpPr/>
          <p:nvPr/>
        </p:nvSpPr>
        <p:spPr>
          <a:xfrm>
            <a:off x="6694182" y="4041118"/>
            <a:ext cx="1684573"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3" name="Rectangle 12"/>
          <p:cNvSpPr/>
          <p:nvPr/>
        </p:nvSpPr>
        <p:spPr>
          <a:xfrm>
            <a:off x="6694183" y="4412914"/>
            <a:ext cx="1684573"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4" name="Rectangle 13"/>
          <p:cNvSpPr/>
          <p:nvPr/>
        </p:nvSpPr>
        <p:spPr>
          <a:xfrm>
            <a:off x="6694181" y="4814055"/>
            <a:ext cx="1275347"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8" name="Rectangle 17"/>
          <p:cNvSpPr/>
          <p:nvPr/>
        </p:nvSpPr>
        <p:spPr>
          <a:xfrm>
            <a:off x="6694180" y="5184923"/>
            <a:ext cx="1662605"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9" name="Rectangle 18"/>
          <p:cNvSpPr/>
          <p:nvPr/>
        </p:nvSpPr>
        <p:spPr>
          <a:xfrm>
            <a:off x="6664123" y="5548775"/>
            <a:ext cx="1692663" cy="288000"/>
          </a:xfrm>
          <a:prstGeom prst="rect">
            <a:avLst/>
          </a:prstGeom>
          <a:solidFill>
            <a:srgbClr val="D2D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0" name="Rectangle 19"/>
          <p:cNvSpPr/>
          <p:nvPr/>
        </p:nvSpPr>
        <p:spPr>
          <a:xfrm>
            <a:off x="6716149" y="5886884"/>
            <a:ext cx="1662606" cy="288000"/>
          </a:xfrm>
          <a:prstGeom prst="rect">
            <a:avLst/>
          </a:prstGeom>
          <a:solidFill>
            <a:srgbClr val="EA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2" name="Slide Number Placeholder 1"/>
          <p:cNvSpPr>
            <a:spLocks noGrp="1"/>
          </p:cNvSpPr>
          <p:nvPr>
            <p:ph type="sldNum" sz="quarter" idx="12"/>
          </p:nvPr>
        </p:nvSpPr>
        <p:spPr>
          <a:xfrm>
            <a:off x="179512" y="6385781"/>
            <a:ext cx="360000" cy="472219"/>
          </a:xfrm>
          <a:solidFill>
            <a:srgbClr val="F8CBAD"/>
          </a:solidFill>
        </p:spPr>
        <p:txBody>
          <a:bodyPr anchor="t"/>
          <a:lstStyle/>
          <a:p>
            <a:pPr algn="ctr"/>
            <a:r>
              <a:rPr lang="en-GB" dirty="0" smtClean="0">
                <a:solidFill>
                  <a:prstClr val="black"/>
                </a:solidFill>
              </a:rPr>
              <a:t>27</a:t>
            </a:r>
            <a:endParaRPr dirty="0">
              <a:solidFill>
                <a:prstClr val="black"/>
              </a:solidFill>
            </a:endParaRPr>
          </a:p>
        </p:txBody>
      </p:sp>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grpSp>
        <p:nvGrpSpPr>
          <p:cNvPr id="24" name="Group 3"/>
          <p:cNvGrpSpPr>
            <a:grpSpLocks/>
          </p:cNvGrpSpPr>
          <p:nvPr/>
        </p:nvGrpSpPr>
        <p:grpSpPr bwMode="auto">
          <a:xfrm>
            <a:off x="603250" y="-27384"/>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645113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animBg="1"/>
      <p:bldP spid="9" grpId="0" animBg="1"/>
      <p:bldP spid="10" grpId="0" animBg="1"/>
      <p:bldP spid="11" grpId="0" animBg="1"/>
      <p:bldP spid="12" grpId="0" animBg="1"/>
      <p:bldP spid="13" grpId="0" animBg="1"/>
      <p:bldP spid="14"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ee photos of Busi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759534"/>
            <a:ext cx="4655567" cy="3094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28</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Values of fitness testing</a:t>
            </a:r>
            <a:endParaRPr lang="en-GB" sz="40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1" name="TextBox 20"/>
          <p:cNvSpPr txBox="1"/>
          <p:nvPr/>
        </p:nvSpPr>
        <p:spPr>
          <a:xfrm>
            <a:off x="174651" y="1026337"/>
            <a:ext cx="6197549" cy="523220"/>
          </a:xfrm>
          <a:prstGeom prst="rect">
            <a:avLst/>
          </a:prstGeom>
          <a:noFill/>
          <a:ln>
            <a:noFill/>
          </a:ln>
        </p:spPr>
        <p:txBody>
          <a:bodyPr wrap="square" rtlCol="0">
            <a:spAutoFit/>
          </a:bodyPr>
          <a:lstStyle/>
          <a:p>
            <a:r>
              <a:rPr lang="en-GB" sz="1400" dirty="0" smtClean="0">
                <a:solidFill>
                  <a:prstClr val="black"/>
                </a:solidFill>
                <a:latin typeface="Roboto Condensed" panose="02000000000000000000" pitchFamily="2" charset="0"/>
              </a:rPr>
              <a:t>There are many important reasons why fitness tests are used in sport, which benefit both performer and coach. Let’s take a look at these below.</a:t>
            </a:r>
            <a:endParaRPr lang="en-GB" sz="1400" dirty="0">
              <a:solidFill>
                <a:prstClr val="black"/>
              </a:solidFill>
              <a:latin typeface="Roboto Condensed" panose="02000000000000000000" pitchFamily="2" charset="0"/>
            </a:endParaRPr>
          </a:p>
        </p:txBody>
      </p:sp>
      <p:sp>
        <p:nvSpPr>
          <p:cNvPr id="24" name="TextBox 23"/>
          <p:cNvSpPr txBox="1"/>
          <p:nvPr/>
        </p:nvSpPr>
        <p:spPr>
          <a:xfrm>
            <a:off x="174650" y="1700808"/>
            <a:ext cx="9437909" cy="1815882"/>
          </a:xfrm>
          <a:prstGeom prst="rect">
            <a:avLst/>
          </a:prstGeom>
          <a:noFill/>
        </p:spPr>
        <p:txBody>
          <a:bodyPr wrap="square" rtlCol="0">
            <a:spAutoFit/>
          </a:bodyPr>
          <a:lstStyle/>
          <a:p>
            <a:pPr marL="285750" indent="-285750">
              <a:buFont typeface="Wingdings" panose="05000000000000000000" pitchFamily="2" charset="2"/>
              <a:buChar char="ü"/>
            </a:pPr>
            <a:r>
              <a:rPr lang="en-GB" sz="1600" dirty="0" smtClean="0">
                <a:latin typeface="Roboto Condensed" panose="02000000000000000000" pitchFamily="2" charset="0"/>
              </a:rPr>
              <a:t>Helps to identify </a:t>
            </a:r>
            <a:r>
              <a:rPr lang="en-GB" sz="1600" b="1" dirty="0" smtClean="0">
                <a:latin typeface="Roboto Condensed" panose="02000000000000000000" pitchFamily="2" charset="0"/>
              </a:rPr>
              <a:t>strengths and weaknesses </a:t>
            </a:r>
            <a:r>
              <a:rPr lang="en-GB" sz="1600" dirty="0" smtClean="0">
                <a:latin typeface="Roboto Condensed" panose="02000000000000000000" pitchFamily="2" charset="0"/>
              </a:rPr>
              <a:t>of someone’s performance</a:t>
            </a:r>
          </a:p>
          <a:p>
            <a:pPr marL="285750" indent="-285750">
              <a:buFont typeface="Wingdings" panose="05000000000000000000" pitchFamily="2" charset="2"/>
              <a:buChar char="ü"/>
            </a:pPr>
            <a:r>
              <a:rPr lang="en-GB" sz="1600" dirty="0" smtClean="0">
                <a:latin typeface="Roboto Condensed" panose="02000000000000000000" pitchFamily="2" charset="0"/>
              </a:rPr>
              <a:t>Used before, during and after a training programme to </a:t>
            </a:r>
            <a:r>
              <a:rPr lang="en-GB" sz="1600" b="1" dirty="0" smtClean="0">
                <a:latin typeface="Roboto Condensed" panose="02000000000000000000" pitchFamily="2" charset="0"/>
              </a:rPr>
              <a:t>determine the success</a:t>
            </a:r>
          </a:p>
          <a:p>
            <a:pPr marL="285750" indent="-285750">
              <a:buFont typeface="Wingdings" panose="05000000000000000000" pitchFamily="2" charset="2"/>
              <a:buChar char="ü"/>
            </a:pPr>
            <a:r>
              <a:rPr lang="en-GB" sz="1600" dirty="0" smtClean="0">
                <a:latin typeface="Roboto Condensed" panose="02000000000000000000" pitchFamily="2" charset="0"/>
              </a:rPr>
              <a:t>Mid-programme testing helps </a:t>
            </a:r>
            <a:r>
              <a:rPr lang="en-GB" sz="1600" b="1" dirty="0" smtClean="0">
                <a:latin typeface="Roboto Condensed" panose="02000000000000000000" pitchFamily="2" charset="0"/>
              </a:rPr>
              <a:t>monitor progress </a:t>
            </a:r>
            <a:r>
              <a:rPr lang="en-GB" sz="1600" dirty="0" smtClean="0">
                <a:latin typeface="Roboto Condensed" panose="02000000000000000000" pitchFamily="2" charset="0"/>
              </a:rPr>
              <a:t>and </a:t>
            </a:r>
            <a:r>
              <a:rPr lang="en-GB" sz="1600" b="1" dirty="0" smtClean="0">
                <a:latin typeface="Roboto Condensed" panose="02000000000000000000" pitchFamily="2" charset="0"/>
              </a:rPr>
              <a:t>inform the coach</a:t>
            </a:r>
            <a:r>
              <a:rPr lang="en-GB" sz="1600" dirty="0" smtClean="0">
                <a:latin typeface="Roboto Condensed" panose="02000000000000000000" pitchFamily="2" charset="0"/>
              </a:rPr>
              <a:t> if any changes are needed</a:t>
            </a:r>
          </a:p>
          <a:p>
            <a:pPr marL="285750" indent="-285750">
              <a:buFont typeface="Wingdings" panose="05000000000000000000" pitchFamily="2" charset="2"/>
              <a:buChar char="ü"/>
            </a:pPr>
            <a:r>
              <a:rPr lang="en-GB" sz="1600" dirty="0" smtClean="0">
                <a:latin typeface="Roboto Condensed" panose="02000000000000000000" pitchFamily="2" charset="0"/>
              </a:rPr>
              <a:t>Establishes a performer’s result in </a:t>
            </a:r>
            <a:r>
              <a:rPr lang="en-GB" sz="1600" b="1" dirty="0" smtClean="0">
                <a:latin typeface="Roboto Condensed" panose="02000000000000000000" pitchFamily="2" charset="0"/>
              </a:rPr>
              <a:t>comparison to normative data </a:t>
            </a:r>
            <a:r>
              <a:rPr lang="en-GB" sz="1200" dirty="0" smtClean="0">
                <a:latin typeface="Roboto Condensed" panose="02000000000000000000" pitchFamily="2" charset="0"/>
              </a:rPr>
              <a:t>(national averages for the same population)</a:t>
            </a:r>
          </a:p>
          <a:p>
            <a:pPr marL="285750" indent="-285750">
              <a:buFont typeface="Wingdings" panose="05000000000000000000" pitchFamily="2" charset="2"/>
              <a:buChar char="ü"/>
            </a:pPr>
            <a:r>
              <a:rPr lang="en-GB" sz="1600" dirty="0" smtClean="0">
                <a:latin typeface="Roboto Condensed" panose="02000000000000000000" pitchFamily="2" charset="0"/>
              </a:rPr>
              <a:t>Helps to </a:t>
            </a:r>
            <a:r>
              <a:rPr lang="en-GB" sz="1600" b="1" dirty="0" smtClean="0">
                <a:latin typeface="Roboto Condensed" panose="02000000000000000000" pitchFamily="2" charset="0"/>
              </a:rPr>
              <a:t>motivate</a:t>
            </a:r>
            <a:r>
              <a:rPr lang="en-GB" sz="1600" dirty="0" smtClean="0">
                <a:latin typeface="Roboto Condensed" panose="02000000000000000000" pitchFamily="2" charset="0"/>
              </a:rPr>
              <a:t> the performer towards improvement</a:t>
            </a:r>
          </a:p>
          <a:p>
            <a:pPr marL="285750" indent="-285750">
              <a:buFont typeface="Wingdings" panose="05000000000000000000" pitchFamily="2" charset="2"/>
              <a:buChar char="ü"/>
            </a:pPr>
            <a:r>
              <a:rPr lang="en-GB" sz="1600" dirty="0" smtClean="0">
                <a:latin typeface="Roboto Condensed" panose="02000000000000000000" pitchFamily="2" charset="0"/>
              </a:rPr>
              <a:t>Can be used to </a:t>
            </a:r>
            <a:r>
              <a:rPr lang="en-GB" sz="1600" b="1" dirty="0" smtClean="0">
                <a:latin typeface="Roboto Condensed" panose="02000000000000000000" pitchFamily="2" charset="0"/>
              </a:rPr>
              <a:t>set SMART goals</a:t>
            </a:r>
          </a:p>
          <a:p>
            <a:pPr marL="285750" indent="-285750">
              <a:buFont typeface="Wingdings" panose="05000000000000000000" pitchFamily="2" charset="2"/>
              <a:buChar char="ü"/>
            </a:pPr>
            <a:r>
              <a:rPr lang="en-GB" sz="1600" b="1" dirty="0" smtClean="0">
                <a:latin typeface="Roboto Condensed" panose="02000000000000000000" pitchFamily="2" charset="0"/>
              </a:rPr>
              <a:t>Adds variety </a:t>
            </a:r>
            <a:r>
              <a:rPr lang="en-GB" sz="1600" dirty="0" smtClean="0">
                <a:latin typeface="Roboto Condensed" panose="02000000000000000000" pitchFamily="2" charset="0"/>
              </a:rPr>
              <a:t>to a training programme by breaking up fitness and skills training sessions</a:t>
            </a:r>
          </a:p>
        </p:txBody>
      </p:sp>
      <p:grpSp>
        <p:nvGrpSpPr>
          <p:cNvPr id="12" name="Group 3"/>
          <p:cNvGrpSpPr>
            <a:grpSpLocks/>
          </p:cNvGrpSpPr>
          <p:nvPr/>
        </p:nvGrpSpPr>
        <p:grpSpPr bwMode="auto">
          <a:xfrm>
            <a:off x="603250" y="-27384"/>
            <a:ext cx="8540750" cy="6940550"/>
            <a:chOff x="583271" y="42867"/>
            <a:chExt cx="9232725" cy="7502525"/>
          </a:xfrm>
        </p:grpSpPr>
        <p:sp>
          <p:nvSpPr>
            <p:cNvPr id="13" name="Rectangle 1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5"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48965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wipe(left)">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wipe(left)">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wipe(left)">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wipe(left)">
                                      <p:cBhvr>
                                        <p:cTn id="37"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29</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8" name="Subtitle 3">
              <a:extLst>
                <a:ext uri="{FF2B5EF4-FFF2-40B4-BE49-F238E27FC236}">
                  <a16:creationId xmlns:a16="http://schemas.microsoft.com/office/drawing/2014/main" xmlns="" id="{4772945D-CA91-4CFE-8EB7-941C7618C994}"/>
                </a:ext>
              </a:extLst>
            </p:cNvPr>
            <p:cNvSpPr txBox="1">
              <a:spLocks/>
            </p:cNvSpPr>
            <p:nvPr/>
          </p:nvSpPr>
          <p:spPr>
            <a:xfrm>
              <a:off x="5106341" y="1036922"/>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t>What are meant by the terms reliability and validity in terms of fitness </a:t>
              </a:r>
              <a:r>
                <a:rPr lang="en-GB" sz="1800" dirty="0" smtClean="0"/>
                <a:t>testing?</a:t>
              </a:r>
              <a:endParaRPr lang="en-US" sz="18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5107260" y="935557"/>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Which fitness activities or training methods would help improve each component of fitness?</a:t>
              </a:r>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5106341" y="911868"/>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Which components of fitness are most important in </a:t>
              </a:r>
              <a:r>
                <a:rPr lang="en-US" sz="1600" dirty="0" smtClean="0"/>
                <a:t>gymnastics, </a:t>
              </a:r>
              <a:r>
                <a:rPr lang="en-US" sz="1600" dirty="0"/>
                <a:t>and why?</a:t>
              </a:r>
            </a:p>
          </p:txBody>
        </p:sp>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445798" y="42039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Agility</a:t>
            </a:r>
          </a:p>
        </p:txBody>
      </p:sp>
      <p:sp>
        <p:nvSpPr>
          <p:cNvPr id="3" name="TextBox 2"/>
          <p:cNvSpPr txBox="1"/>
          <p:nvPr/>
        </p:nvSpPr>
        <p:spPr>
          <a:xfrm>
            <a:off x="445798" y="1502963"/>
            <a:ext cx="8120779"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p>
            <a:r>
              <a:rPr lang="en-GB" b="1" dirty="0" smtClean="0">
                <a:latin typeface="Roboto Condensed" panose="02000000000000000000" pitchFamily="2" charset="0"/>
              </a:rPr>
              <a:t>Definition: </a:t>
            </a:r>
            <a:r>
              <a:rPr lang="en-GB" i="1" dirty="0" smtClean="0">
                <a:latin typeface="Roboto Condensed" panose="02000000000000000000" pitchFamily="2" charset="0"/>
              </a:rPr>
              <a:t>The </a:t>
            </a:r>
            <a:r>
              <a:rPr lang="en-GB" i="1" dirty="0">
                <a:latin typeface="Roboto Condensed" panose="02000000000000000000" pitchFamily="2" charset="0"/>
              </a:rPr>
              <a:t>ability to change direction quickly without loss of </a:t>
            </a:r>
            <a:r>
              <a:rPr lang="en-GB" i="1" dirty="0" smtClean="0">
                <a:latin typeface="Roboto Condensed" panose="02000000000000000000" pitchFamily="2" charset="0"/>
              </a:rPr>
              <a:t>time or control.</a:t>
            </a:r>
            <a:endParaRPr lang="en-GB" i="1" dirty="0">
              <a:latin typeface="Roboto Condensed" panose="02000000000000000000" pitchFamily="2" charset="0"/>
            </a:endParaRPr>
          </a:p>
        </p:txBody>
      </p:sp>
      <p:sp>
        <p:nvSpPr>
          <p:cNvPr id="9" name="Action Button: Forward or Next 8">
            <a:hlinkClick r:id="rId4" highlightClick="1"/>
          </p:cNvPr>
          <p:cNvSpPr/>
          <p:nvPr/>
        </p:nvSpPr>
        <p:spPr>
          <a:xfrm>
            <a:off x="3867632" y="4184007"/>
            <a:ext cx="1756911" cy="1405233"/>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Condensed" panose="02000000000000000000" pitchFamily="2" charset="0"/>
            </a:endParaRPr>
          </a:p>
        </p:txBody>
      </p:sp>
      <p:grpSp>
        <p:nvGrpSpPr>
          <p:cNvPr id="15" name="Group 14">
            <a:extLst>
              <a:ext uri="{FF2B5EF4-FFF2-40B4-BE49-F238E27FC236}">
                <a16:creationId xmlns:a16="http://schemas.microsoft.com/office/drawing/2014/main" xmlns="" id="{3DF56728-D6BC-4CE9-9E40-4A7412E2A3B2}"/>
              </a:ext>
            </a:extLst>
          </p:cNvPr>
          <p:cNvGrpSpPr/>
          <p:nvPr/>
        </p:nvGrpSpPr>
        <p:grpSpPr>
          <a:xfrm>
            <a:off x="5778724" y="4523529"/>
            <a:ext cx="2105386" cy="867512"/>
            <a:chOff x="5821372" y="1748490"/>
            <a:chExt cx="2105386" cy="867512"/>
          </a:xfrm>
        </p:grpSpPr>
        <p:sp>
          <p:nvSpPr>
            <p:cNvPr id="16" name="TextBox 15"/>
            <p:cNvSpPr txBox="1"/>
            <p:nvPr/>
          </p:nvSpPr>
          <p:spPr>
            <a:xfrm>
              <a:off x="5821372" y="1748490"/>
              <a:ext cx="1919227"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schemeClr val="tx1"/>
                  </a:solidFill>
                  <a:latin typeface="Roboto Condensed" panose="02000000000000000000" pitchFamily="2" charset="0"/>
                </a:rPr>
                <a:t>Watch this montage of players using agility to sidestep opponents in rugby union.</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440" y="2029418"/>
              <a:ext cx="372318" cy="586584"/>
            </a:xfrm>
            <a:prstGeom prst="rect">
              <a:avLst/>
            </a:prstGeom>
          </p:spPr>
        </p:pic>
      </p:gr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2675" r="27950"/>
          <a:stretch/>
        </p:blipFill>
        <p:spPr>
          <a:xfrm>
            <a:off x="453421" y="2185972"/>
            <a:ext cx="2672257" cy="3816183"/>
          </a:xfrm>
          <a:prstGeom prst="rect">
            <a:avLst/>
          </a:prstGeom>
          <a:ln>
            <a:solidFill>
              <a:schemeClr val="tx1"/>
            </a:solidFill>
          </a:ln>
        </p:spPr>
      </p:pic>
      <p:sp>
        <p:nvSpPr>
          <p:cNvPr id="18" name="TextBox 17"/>
          <p:cNvSpPr txBox="1"/>
          <p:nvPr/>
        </p:nvSpPr>
        <p:spPr>
          <a:xfrm>
            <a:off x="3619416" y="2087427"/>
            <a:ext cx="5110841" cy="1754326"/>
          </a:xfrm>
          <a:prstGeom prst="rect">
            <a:avLst/>
          </a:prstGeom>
          <a:noFill/>
        </p:spPr>
        <p:txBody>
          <a:bodyPr wrap="square" rtlCol="0">
            <a:spAutoFit/>
          </a:bodyPr>
          <a:lstStyle/>
          <a:p>
            <a:r>
              <a:rPr lang="en-GB" dirty="0">
                <a:latin typeface="Roboto Condensed" panose="02000000000000000000" pitchFamily="2" charset="0"/>
              </a:rPr>
              <a:t>Agility is an important component in a variety of team sports where a player must perform </a:t>
            </a:r>
            <a:r>
              <a:rPr lang="en-GB" dirty="0" smtClean="0">
                <a:latin typeface="Roboto Condensed" panose="02000000000000000000" pitchFamily="2" charset="0"/>
              </a:rPr>
              <a:t>fast feet </a:t>
            </a:r>
            <a:r>
              <a:rPr lang="en-GB" dirty="0">
                <a:latin typeface="Roboto Condensed" panose="02000000000000000000" pitchFamily="2" charset="0"/>
              </a:rPr>
              <a:t>to </a:t>
            </a:r>
            <a:r>
              <a:rPr lang="en-GB" dirty="0" smtClean="0">
                <a:latin typeface="Roboto Condensed" panose="02000000000000000000" pitchFamily="2" charset="0"/>
              </a:rPr>
              <a:t>feint, dodge or move to beat </a:t>
            </a:r>
            <a:r>
              <a:rPr lang="en-GB" dirty="0">
                <a:latin typeface="Roboto Condensed" panose="02000000000000000000" pitchFamily="2" charset="0"/>
              </a:rPr>
              <a:t>an opponent</a:t>
            </a:r>
            <a:r>
              <a:rPr lang="en-GB" dirty="0" smtClean="0">
                <a:latin typeface="Roboto Condensed" panose="02000000000000000000" pitchFamily="2" charset="0"/>
              </a:rPr>
              <a:t>.</a:t>
            </a:r>
          </a:p>
          <a:p>
            <a:endParaRPr lang="en-GB" dirty="0">
              <a:latin typeface="Roboto Condensed" panose="02000000000000000000" pitchFamily="2" charset="0"/>
            </a:endParaRPr>
          </a:p>
          <a:p>
            <a:r>
              <a:rPr lang="en-GB" dirty="0" smtClean="0">
                <a:latin typeface="Roboto Condensed" panose="02000000000000000000" pitchFamily="2" charset="0"/>
              </a:rPr>
              <a:t>It is also beneficial for gymnasts who change direction quickly as part of their routines.</a:t>
            </a:r>
            <a:endParaRPr lang="en-GB" dirty="0">
              <a:latin typeface="Roboto Condensed" panose="02000000000000000000" pitchFamily="2" charset="0"/>
            </a:endParaRPr>
          </a:p>
        </p:txBody>
      </p:sp>
      <p:sp>
        <p:nvSpPr>
          <p:cNvPr id="21" name="TextBox 20"/>
          <p:cNvSpPr txBox="1"/>
          <p:nvPr/>
        </p:nvSpPr>
        <p:spPr>
          <a:xfrm>
            <a:off x="3619416" y="5739450"/>
            <a:ext cx="5110841" cy="646331"/>
          </a:xfrm>
          <a:prstGeom prst="rect">
            <a:avLst/>
          </a:prstGeom>
          <a:noFill/>
        </p:spPr>
        <p:txBody>
          <a:bodyPr wrap="square" rtlCol="0">
            <a:spAutoFit/>
          </a:bodyPr>
          <a:lstStyle/>
          <a:p>
            <a:r>
              <a:rPr lang="en-GB" dirty="0" smtClean="0">
                <a:latin typeface="Roboto Condensed" panose="02000000000000000000" pitchFamily="2" charset="0"/>
              </a:rPr>
              <a:t>Agility also requires other components of fitness, such as speed, core strength, flexibility and balance.</a:t>
            </a:r>
            <a:endParaRPr lang="en-GB" dirty="0">
              <a:latin typeface="Roboto Condensed" panose="02000000000000000000" pitchFamily="2" charset="0"/>
            </a:endParaRPr>
          </a:p>
        </p:txBody>
      </p:sp>
      <p:grpSp>
        <p:nvGrpSpPr>
          <p:cNvPr id="23"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944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8"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X - Cricket match 2 - Eng vs Aus ladie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877268" y="2523845"/>
            <a:ext cx="5338768" cy="3003057"/>
          </a:xfrm>
          <a:prstGeom prst="rect">
            <a:avLst/>
          </a:prstGeom>
          <a:ln>
            <a:solidFill>
              <a:schemeClr val="tx1"/>
            </a:solidFill>
          </a:ln>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30</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7" name="TextBox 6"/>
          <p:cNvSpPr txBox="1"/>
          <p:nvPr/>
        </p:nvSpPr>
        <p:spPr>
          <a:xfrm>
            <a:off x="179512" y="234663"/>
            <a:ext cx="7358597" cy="923330"/>
          </a:xfrm>
          <a:prstGeom prst="rect">
            <a:avLst/>
          </a:prstGeom>
          <a:noFill/>
        </p:spPr>
        <p:txBody>
          <a:bodyPr wrap="square" rtlCol="0">
            <a:spAutoFit/>
          </a:bodyPr>
          <a:lstStyle/>
          <a:p>
            <a:pPr marL="342900" indent="-342900">
              <a:buAutoNum type="arabicPeriod"/>
            </a:pPr>
            <a:r>
              <a:rPr lang="en-GB" dirty="0" smtClean="0">
                <a:latin typeface="Roboto Condensed" panose="02000000000000000000" pitchFamily="2" charset="0"/>
              </a:rPr>
              <a:t>Identify the different </a:t>
            </a:r>
            <a:r>
              <a:rPr lang="en-GB" dirty="0">
                <a:latin typeface="Roboto Condensed" panose="02000000000000000000" pitchFamily="2" charset="0"/>
              </a:rPr>
              <a:t>components of fitness that are important to the </a:t>
            </a:r>
            <a:r>
              <a:rPr lang="en-GB" dirty="0" smtClean="0">
                <a:latin typeface="Roboto Condensed" panose="02000000000000000000" pitchFamily="2" charset="0"/>
              </a:rPr>
              <a:t>batter in the cricket video below. </a:t>
            </a:r>
          </a:p>
          <a:p>
            <a:pPr marL="342900" indent="-342900">
              <a:buAutoNum type="arabicPeriod"/>
            </a:pPr>
            <a:r>
              <a:rPr lang="en-GB" dirty="0" smtClean="0">
                <a:latin typeface="Roboto Condensed" panose="02000000000000000000" pitchFamily="2" charset="0"/>
              </a:rPr>
              <a:t>Use examples to explain why each component is important to the batter.</a:t>
            </a:r>
            <a:endParaRPr lang="en-GB" dirty="0">
              <a:latin typeface="Roboto Condensed" panose="02000000000000000000" pitchFamily="2" charset="0"/>
            </a:endParaRPr>
          </a:p>
        </p:txBody>
      </p:sp>
      <p:sp>
        <p:nvSpPr>
          <p:cNvPr id="12" name="TextBox - Speed click"/>
          <p:cNvSpPr txBox="1"/>
          <p:nvPr/>
        </p:nvSpPr>
        <p:spPr>
          <a:xfrm>
            <a:off x="4924132" y="5985087"/>
            <a:ext cx="1728192" cy="369332"/>
          </a:xfrm>
          <a:prstGeom prst="rect">
            <a:avLst/>
          </a:prstGeom>
          <a:solidFill>
            <a:schemeClr val="accent2">
              <a:lumMod val="20000"/>
              <a:lumOff val="80000"/>
            </a:schemeClr>
          </a:solidFill>
          <a:ln>
            <a:solidFill>
              <a:schemeClr val="tx1"/>
            </a:solidFill>
          </a:ln>
        </p:spPr>
        <p:txBody>
          <a:bodyPr wrap="square" rtlCol="0">
            <a:spAutoFit/>
          </a:bodyPr>
          <a:lstStyle/>
          <a:p>
            <a:endParaRPr lang="en-GB" dirty="0">
              <a:latin typeface="Roboto Condensed" panose="02000000000000000000" pitchFamily="2" charset="0"/>
            </a:endParaRPr>
          </a:p>
        </p:txBody>
      </p:sp>
      <p:sp>
        <p:nvSpPr>
          <p:cNvPr id="13" name="TextBox 12"/>
          <p:cNvSpPr txBox="1"/>
          <p:nvPr/>
        </p:nvSpPr>
        <p:spPr>
          <a:xfrm>
            <a:off x="4682802" y="5333085"/>
            <a:ext cx="2476352" cy="461665"/>
          </a:xfrm>
          <a:prstGeom prst="wedgeRectCallout">
            <a:avLst>
              <a:gd name="adj1" fmla="val -21408"/>
              <a:gd name="adj2" fmla="val -81895"/>
            </a:avLst>
          </a:prstGeom>
          <a:solidFill>
            <a:schemeClr val="tx2">
              <a:lumMod val="20000"/>
              <a:lumOff val="80000"/>
            </a:schemeClr>
          </a:solidFill>
          <a:ln>
            <a:solidFill>
              <a:schemeClr val="tx1"/>
            </a:solidFill>
          </a:ln>
        </p:spPr>
        <p:txBody>
          <a:bodyPr wrap="square" rtlCol="0">
            <a:spAutoFit/>
          </a:bodyPr>
          <a:lstStyle/>
          <a:p>
            <a:pPr algn="ctr"/>
            <a:r>
              <a:rPr lang="en-GB" sz="1200" dirty="0" smtClean="0">
                <a:latin typeface="Roboto Condensed" panose="02000000000000000000" pitchFamily="2" charset="0"/>
              </a:rPr>
              <a:t>Important for the batter to get from one end of the pitch to the other.</a:t>
            </a:r>
            <a:endParaRPr lang="en-GB" sz="1200" dirty="0">
              <a:latin typeface="Roboto Condensed" panose="02000000000000000000" pitchFamily="2" charset="0"/>
            </a:endParaRPr>
          </a:p>
        </p:txBody>
      </p:sp>
      <p:sp>
        <p:nvSpPr>
          <p:cNvPr id="14" name="TextBox 13"/>
          <p:cNvSpPr txBox="1"/>
          <p:nvPr/>
        </p:nvSpPr>
        <p:spPr>
          <a:xfrm>
            <a:off x="5284172" y="6015864"/>
            <a:ext cx="1008112" cy="307777"/>
          </a:xfrm>
          <a:prstGeom prst="rect">
            <a:avLst/>
          </a:prstGeom>
          <a:noFill/>
        </p:spPr>
        <p:txBody>
          <a:bodyPr wrap="square" rtlCol="0">
            <a:spAutoFit/>
          </a:bodyPr>
          <a:lstStyle/>
          <a:p>
            <a:pPr algn="ctr"/>
            <a:r>
              <a:rPr lang="en-GB" sz="1400" b="1" dirty="0">
                <a:latin typeface="Roboto Condensed" panose="02000000000000000000" pitchFamily="2" charset="0"/>
              </a:rPr>
              <a:t>Speed</a:t>
            </a:r>
          </a:p>
        </p:txBody>
      </p:sp>
      <p:sp>
        <p:nvSpPr>
          <p:cNvPr id="15" name="TextBox - Power click"/>
          <p:cNvSpPr txBox="1"/>
          <p:nvPr/>
        </p:nvSpPr>
        <p:spPr>
          <a:xfrm>
            <a:off x="7268295" y="3200630"/>
            <a:ext cx="1728192" cy="369332"/>
          </a:xfrm>
          <a:prstGeom prst="rect">
            <a:avLst/>
          </a:prstGeom>
          <a:solidFill>
            <a:schemeClr val="accent2">
              <a:lumMod val="20000"/>
              <a:lumOff val="80000"/>
            </a:schemeClr>
          </a:solidFill>
          <a:ln>
            <a:solidFill>
              <a:schemeClr val="tx1"/>
            </a:solidFill>
          </a:ln>
        </p:spPr>
        <p:txBody>
          <a:bodyPr wrap="square" rtlCol="0">
            <a:spAutoFit/>
          </a:bodyPr>
          <a:lstStyle/>
          <a:p>
            <a:endParaRPr lang="en-GB" dirty="0">
              <a:latin typeface="Roboto Condensed" panose="02000000000000000000" pitchFamily="2" charset="0"/>
            </a:endParaRPr>
          </a:p>
        </p:txBody>
      </p:sp>
      <p:sp>
        <p:nvSpPr>
          <p:cNvPr id="16" name="TextBox 15"/>
          <p:cNvSpPr txBox="1"/>
          <p:nvPr/>
        </p:nvSpPr>
        <p:spPr>
          <a:xfrm>
            <a:off x="7180057" y="3688134"/>
            <a:ext cx="1809535" cy="646331"/>
          </a:xfrm>
          <a:prstGeom prst="wedgeRectCallout">
            <a:avLst>
              <a:gd name="adj1" fmla="val -64795"/>
              <a:gd name="adj2" fmla="val 20184"/>
            </a:avLst>
          </a:prstGeom>
          <a:solidFill>
            <a:schemeClr val="tx2">
              <a:lumMod val="20000"/>
              <a:lumOff val="80000"/>
            </a:schemeClr>
          </a:solidFill>
          <a:ln>
            <a:solidFill>
              <a:schemeClr val="tx1"/>
            </a:solidFill>
          </a:ln>
        </p:spPr>
        <p:txBody>
          <a:bodyPr wrap="square" rtlCol="0">
            <a:spAutoFit/>
          </a:bodyPr>
          <a:lstStyle/>
          <a:p>
            <a:pPr algn="ctr"/>
            <a:r>
              <a:rPr lang="en-GB" sz="1200" dirty="0">
                <a:latin typeface="Roboto Condensed" panose="02000000000000000000" pitchFamily="2" charset="0"/>
              </a:rPr>
              <a:t>The </a:t>
            </a:r>
            <a:r>
              <a:rPr lang="en-GB" sz="1200" dirty="0" smtClean="0">
                <a:latin typeface="Roboto Condensed" panose="02000000000000000000" pitchFamily="2" charset="0"/>
              </a:rPr>
              <a:t>batter </a:t>
            </a:r>
            <a:r>
              <a:rPr lang="en-GB" sz="1200" dirty="0">
                <a:latin typeface="Roboto Condensed" panose="02000000000000000000" pitchFamily="2" charset="0"/>
              </a:rPr>
              <a:t>must generate power to achieve distance in the shot. </a:t>
            </a:r>
          </a:p>
        </p:txBody>
      </p:sp>
      <p:sp>
        <p:nvSpPr>
          <p:cNvPr id="17" name="TextBox 16"/>
          <p:cNvSpPr txBox="1"/>
          <p:nvPr/>
        </p:nvSpPr>
        <p:spPr>
          <a:xfrm>
            <a:off x="7236296" y="3246694"/>
            <a:ext cx="1792190" cy="261610"/>
          </a:xfrm>
          <a:prstGeom prst="rect">
            <a:avLst/>
          </a:prstGeom>
          <a:noFill/>
        </p:spPr>
        <p:txBody>
          <a:bodyPr wrap="square" rtlCol="0">
            <a:spAutoFit/>
          </a:bodyPr>
          <a:lstStyle/>
          <a:p>
            <a:pPr algn="ctr"/>
            <a:r>
              <a:rPr lang="en-GB" sz="1100" b="1" dirty="0" smtClean="0">
                <a:latin typeface="Roboto Condensed" panose="02000000000000000000" pitchFamily="2" charset="0"/>
              </a:rPr>
              <a:t>Power / Explosive </a:t>
            </a:r>
            <a:r>
              <a:rPr lang="en-GB" sz="1100" b="1" dirty="0">
                <a:latin typeface="Roboto Condensed" panose="02000000000000000000" pitchFamily="2" charset="0"/>
              </a:rPr>
              <a:t>s</a:t>
            </a:r>
            <a:r>
              <a:rPr lang="en-GB" sz="1100" b="1" dirty="0" smtClean="0">
                <a:latin typeface="Roboto Condensed" panose="02000000000000000000" pitchFamily="2" charset="0"/>
              </a:rPr>
              <a:t>trength</a:t>
            </a:r>
            <a:endParaRPr lang="en-GB" sz="1100" b="1" dirty="0">
              <a:latin typeface="Roboto Condensed" panose="02000000000000000000" pitchFamily="2" charset="0"/>
            </a:endParaRPr>
          </a:p>
        </p:txBody>
      </p:sp>
      <p:sp>
        <p:nvSpPr>
          <p:cNvPr id="18" name="TextBox - Reaction Time click"/>
          <p:cNvSpPr txBox="1"/>
          <p:nvPr/>
        </p:nvSpPr>
        <p:spPr>
          <a:xfrm>
            <a:off x="101451" y="3290761"/>
            <a:ext cx="1728192" cy="369332"/>
          </a:xfrm>
          <a:prstGeom prst="rect">
            <a:avLst/>
          </a:prstGeom>
          <a:solidFill>
            <a:schemeClr val="accent2">
              <a:lumMod val="20000"/>
              <a:lumOff val="80000"/>
            </a:schemeClr>
          </a:solidFill>
          <a:ln>
            <a:solidFill>
              <a:schemeClr val="tx1"/>
            </a:solidFill>
          </a:ln>
        </p:spPr>
        <p:txBody>
          <a:bodyPr wrap="square" rtlCol="0">
            <a:spAutoFit/>
          </a:bodyPr>
          <a:lstStyle/>
          <a:p>
            <a:endParaRPr lang="en-GB" dirty="0">
              <a:latin typeface="Roboto Condensed" panose="02000000000000000000" pitchFamily="2" charset="0"/>
            </a:endParaRPr>
          </a:p>
        </p:txBody>
      </p:sp>
      <p:sp>
        <p:nvSpPr>
          <p:cNvPr id="21" name="TextBox 20"/>
          <p:cNvSpPr txBox="1"/>
          <p:nvPr/>
        </p:nvSpPr>
        <p:spPr>
          <a:xfrm>
            <a:off x="264546" y="3749856"/>
            <a:ext cx="1763688" cy="646331"/>
          </a:xfrm>
          <a:prstGeom prst="wedgeRectCallout">
            <a:avLst>
              <a:gd name="adj1" fmla="val 67649"/>
              <a:gd name="adj2" fmla="val 21915"/>
            </a:avLst>
          </a:prstGeom>
          <a:solidFill>
            <a:schemeClr val="tx2">
              <a:lumMod val="20000"/>
              <a:lumOff val="80000"/>
            </a:schemeClr>
          </a:solidFill>
          <a:ln>
            <a:solidFill>
              <a:schemeClr val="tx1"/>
            </a:solidFill>
          </a:ln>
        </p:spPr>
        <p:txBody>
          <a:bodyPr wrap="square" rtlCol="0">
            <a:spAutoFit/>
          </a:bodyPr>
          <a:lstStyle/>
          <a:p>
            <a:pPr algn="ctr"/>
            <a:r>
              <a:rPr lang="en-GB" sz="1200" dirty="0" smtClean="0">
                <a:latin typeface="Roboto Condensed" panose="02000000000000000000" pitchFamily="2" charset="0"/>
              </a:rPr>
              <a:t>Batters </a:t>
            </a:r>
            <a:r>
              <a:rPr lang="en-GB" sz="1200" dirty="0">
                <a:latin typeface="Roboto Condensed" panose="02000000000000000000" pitchFamily="2" charset="0"/>
              </a:rPr>
              <a:t>must make a decision to play the ball within a split </a:t>
            </a:r>
            <a:r>
              <a:rPr lang="en-GB" sz="1200" dirty="0" smtClean="0">
                <a:latin typeface="Roboto Condensed" panose="02000000000000000000" pitchFamily="2" charset="0"/>
              </a:rPr>
              <a:t>second.</a:t>
            </a:r>
            <a:endParaRPr lang="en-GB" sz="1200" dirty="0">
              <a:latin typeface="Roboto Condensed" panose="02000000000000000000" pitchFamily="2" charset="0"/>
            </a:endParaRPr>
          </a:p>
        </p:txBody>
      </p:sp>
      <p:sp>
        <p:nvSpPr>
          <p:cNvPr id="23" name="TextBox 22"/>
          <p:cNvSpPr txBox="1"/>
          <p:nvPr/>
        </p:nvSpPr>
        <p:spPr>
          <a:xfrm>
            <a:off x="97954" y="3321777"/>
            <a:ext cx="1792190" cy="307777"/>
          </a:xfrm>
          <a:prstGeom prst="rect">
            <a:avLst/>
          </a:prstGeom>
          <a:noFill/>
        </p:spPr>
        <p:txBody>
          <a:bodyPr wrap="square" rtlCol="0">
            <a:spAutoFit/>
          </a:bodyPr>
          <a:lstStyle/>
          <a:p>
            <a:pPr algn="ctr"/>
            <a:r>
              <a:rPr lang="en-GB" sz="1400" b="1" dirty="0">
                <a:latin typeface="Roboto Condensed" panose="02000000000000000000" pitchFamily="2" charset="0"/>
              </a:rPr>
              <a:t>Reaction </a:t>
            </a:r>
            <a:r>
              <a:rPr lang="en-GB" sz="1400" b="1" dirty="0" smtClean="0">
                <a:latin typeface="Roboto Condensed" panose="02000000000000000000" pitchFamily="2" charset="0"/>
              </a:rPr>
              <a:t>time</a:t>
            </a:r>
            <a:endParaRPr lang="en-GB" sz="1400" b="1" dirty="0">
              <a:latin typeface="Roboto Condensed" panose="02000000000000000000" pitchFamily="2" charset="0"/>
            </a:endParaRPr>
          </a:p>
        </p:txBody>
      </p:sp>
      <p:sp>
        <p:nvSpPr>
          <p:cNvPr id="24" name="TextBox - Coordination click"/>
          <p:cNvSpPr txBox="1"/>
          <p:nvPr/>
        </p:nvSpPr>
        <p:spPr>
          <a:xfrm>
            <a:off x="1788944" y="6160089"/>
            <a:ext cx="1728192" cy="369332"/>
          </a:xfrm>
          <a:prstGeom prst="rect">
            <a:avLst/>
          </a:prstGeom>
          <a:solidFill>
            <a:schemeClr val="accent2">
              <a:lumMod val="20000"/>
              <a:lumOff val="80000"/>
            </a:schemeClr>
          </a:solidFill>
          <a:ln>
            <a:solidFill>
              <a:schemeClr val="tx1"/>
            </a:solidFill>
          </a:ln>
        </p:spPr>
        <p:txBody>
          <a:bodyPr wrap="square" rtlCol="0">
            <a:spAutoFit/>
          </a:bodyPr>
          <a:lstStyle/>
          <a:p>
            <a:endParaRPr lang="en-GB" dirty="0">
              <a:latin typeface="Roboto Condensed" panose="02000000000000000000" pitchFamily="2" charset="0"/>
            </a:endParaRPr>
          </a:p>
        </p:txBody>
      </p:sp>
      <p:sp>
        <p:nvSpPr>
          <p:cNvPr id="25" name="TextBox 24"/>
          <p:cNvSpPr txBox="1"/>
          <p:nvPr/>
        </p:nvSpPr>
        <p:spPr>
          <a:xfrm>
            <a:off x="1468028" y="5393456"/>
            <a:ext cx="2298026" cy="646331"/>
          </a:xfrm>
          <a:prstGeom prst="wedgeRectCallout">
            <a:avLst>
              <a:gd name="adj1" fmla="val 35504"/>
              <a:gd name="adj2" fmla="val -67028"/>
            </a:avLst>
          </a:prstGeom>
          <a:solidFill>
            <a:schemeClr val="tx2">
              <a:lumMod val="20000"/>
              <a:lumOff val="80000"/>
            </a:schemeClr>
          </a:solidFill>
          <a:ln>
            <a:solidFill>
              <a:schemeClr val="tx1"/>
            </a:solidFill>
          </a:ln>
        </p:spPr>
        <p:txBody>
          <a:bodyPr wrap="square" rtlCol="0">
            <a:spAutoFit/>
          </a:bodyPr>
          <a:lstStyle/>
          <a:p>
            <a:pPr algn="ctr"/>
            <a:r>
              <a:rPr lang="en-GB" sz="1200" dirty="0" smtClean="0">
                <a:latin typeface="Roboto Condensed" panose="02000000000000000000" pitchFamily="2" charset="0"/>
              </a:rPr>
              <a:t>Batters </a:t>
            </a:r>
            <a:r>
              <a:rPr lang="en-GB" sz="1200" dirty="0">
                <a:latin typeface="Roboto Condensed" panose="02000000000000000000" pitchFamily="2" charset="0"/>
              </a:rPr>
              <a:t>are required to use their arms and legs to get into a stance to play a shot. </a:t>
            </a:r>
          </a:p>
        </p:txBody>
      </p:sp>
      <p:sp>
        <p:nvSpPr>
          <p:cNvPr id="26" name="TextBox 25"/>
          <p:cNvSpPr txBox="1"/>
          <p:nvPr/>
        </p:nvSpPr>
        <p:spPr>
          <a:xfrm>
            <a:off x="2022373" y="6191866"/>
            <a:ext cx="1229908" cy="307777"/>
          </a:xfrm>
          <a:prstGeom prst="rect">
            <a:avLst/>
          </a:prstGeom>
          <a:noFill/>
        </p:spPr>
        <p:txBody>
          <a:bodyPr wrap="square" rtlCol="0">
            <a:spAutoFit/>
          </a:bodyPr>
          <a:lstStyle/>
          <a:p>
            <a:pPr algn="ctr"/>
            <a:r>
              <a:rPr lang="en-GB" sz="1400" b="1" dirty="0">
                <a:latin typeface="Roboto Condensed" panose="02000000000000000000" pitchFamily="2" charset="0"/>
              </a:rPr>
              <a:t>Coordination</a:t>
            </a:r>
          </a:p>
        </p:txBody>
      </p:sp>
      <p:sp>
        <p:nvSpPr>
          <p:cNvPr id="30" name="TextBox - Balance click"/>
          <p:cNvSpPr txBox="1"/>
          <p:nvPr/>
        </p:nvSpPr>
        <p:spPr>
          <a:xfrm>
            <a:off x="3834549" y="1656090"/>
            <a:ext cx="1728192" cy="369332"/>
          </a:xfrm>
          <a:prstGeom prst="rect">
            <a:avLst/>
          </a:prstGeom>
          <a:solidFill>
            <a:schemeClr val="accent2">
              <a:lumMod val="20000"/>
              <a:lumOff val="80000"/>
            </a:schemeClr>
          </a:solidFill>
          <a:ln>
            <a:solidFill>
              <a:schemeClr val="tx1"/>
            </a:solidFill>
          </a:ln>
        </p:spPr>
        <p:txBody>
          <a:bodyPr wrap="square" rtlCol="0">
            <a:spAutoFit/>
          </a:bodyPr>
          <a:lstStyle/>
          <a:p>
            <a:endParaRPr lang="en-GB" dirty="0">
              <a:latin typeface="Roboto Condensed" panose="02000000000000000000" pitchFamily="2" charset="0"/>
            </a:endParaRPr>
          </a:p>
        </p:txBody>
      </p:sp>
      <p:sp>
        <p:nvSpPr>
          <p:cNvPr id="31" name="TextBox 30"/>
          <p:cNvSpPr txBox="1"/>
          <p:nvPr/>
        </p:nvSpPr>
        <p:spPr>
          <a:xfrm>
            <a:off x="3252281" y="2103762"/>
            <a:ext cx="3226300" cy="461665"/>
          </a:xfrm>
          <a:prstGeom prst="wedgeRectCallout">
            <a:avLst>
              <a:gd name="adj1" fmla="val 13273"/>
              <a:gd name="adj2" fmla="val 97220"/>
            </a:avLst>
          </a:prstGeom>
          <a:solidFill>
            <a:schemeClr val="tx2">
              <a:lumMod val="20000"/>
              <a:lumOff val="80000"/>
            </a:schemeClr>
          </a:solidFill>
          <a:ln>
            <a:solidFill>
              <a:schemeClr val="tx1"/>
            </a:solidFill>
          </a:ln>
        </p:spPr>
        <p:txBody>
          <a:bodyPr wrap="square" rtlCol="0">
            <a:spAutoFit/>
          </a:bodyPr>
          <a:lstStyle/>
          <a:p>
            <a:pPr algn="ctr"/>
            <a:r>
              <a:rPr lang="en-GB" sz="1200" dirty="0">
                <a:latin typeface="Roboto Condensed" panose="02000000000000000000" pitchFamily="2" charset="0"/>
              </a:rPr>
              <a:t>Important for a </a:t>
            </a:r>
            <a:r>
              <a:rPr lang="en-GB" sz="1200" dirty="0" smtClean="0">
                <a:latin typeface="Roboto Condensed" panose="02000000000000000000" pitchFamily="2" charset="0"/>
              </a:rPr>
              <a:t>batter </a:t>
            </a:r>
            <a:r>
              <a:rPr lang="en-GB" sz="1200" dirty="0">
                <a:latin typeface="Roboto Condensed" panose="02000000000000000000" pitchFamily="2" charset="0"/>
              </a:rPr>
              <a:t>to maintain their body position behind the crease when playing a shot. </a:t>
            </a:r>
          </a:p>
        </p:txBody>
      </p:sp>
      <p:sp>
        <p:nvSpPr>
          <p:cNvPr id="32" name="TextBox 31"/>
          <p:cNvSpPr txBox="1"/>
          <p:nvPr/>
        </p:nvSpPr>
        <p:spPr>
          <a:xfrm>
            <a:off x="4194589" y="1686868"/>
            <a:ext cx="1008112" cy="307777"/>
          </a:xfrm>
          <a:prstGeom prst="rect">
            <a:avLst/>
          </a:prstGeom>
          <a:noFill/>
        </p:spPr>
        <p:txBody>
          <a:bodyPr wrap="square" rtlCol="0">
            <a:spAutoFit/>
          </a:bodyPr>
          <a:lstStyle/>
          <a:p>
            <a:pPr algn="ctr"/>
            <a:r>
              <a:rPr lang="en-GB" sz="1400" b="1" dirty="0">
                <a:latin typeface="Roboto Condensed" panose="02000000000000000000" pitchFamily="2" charset="0"/>
              </a:rPr>
              <a:t>Balance</a:t>
            </a:r>
          </a:p>
        </p:txBody>
      </p:sp>
      <p:grpSp>
        <p:nvGrpSpPr>
          <p:cNvPr id="6" name="Group 5"/>
          <p:cNvGrpSpPr/>
          <p:nvPr/>
        </p:nvGrpSpPr>
        <p:grpSpPr>
          <a:xfrm>
            <a:off x="252353" y="1149207"/>
            <a:ext cx="3058405" cy="968066"/>
            <a:chOff x="135897" y="865726"/>
            <a:chExt cx="3058405" cy="968066"/>
          </a:xfrm>
        </p:grpSpPr>
        <p:sp>
          <p:nvSpPr>
            <p:cNvPr id="33" name="TextBox 32"/>
            <p:cNvSpPr txBox="1"/>
            <p:nvPr/>
          </p:nvSpPr>
          <p:spPr>
            <a:xfrm>
              <a:off x="135897" y="897365"/>
              <a:ext cx="2912720" cy="936427"/>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180975" indent="-180975">
                <a:buAutoNum type="arabicPeriod"/>
              </a:pPr>
              <a:r>
                <a:rPr lang="en-GB" sz="1100" dirty="0">
                  <a:solidFill>
                    <a:prstClr val="black"/>
                  </a:solidFill>
                  <a:latin typeface="Roboto Condensed" panose="02000000000000000000" pitchFamily="2" charset="0"/>
                </a:rPr>
                <a:t>Click on the video to play.</a:t>
              </a:r>
            </a:p>
            <a:p>
              <a:pPr marL="180975" indent="-180975">
                <a:buAutoNum type="arabicPeriod"/>
              </a:pPr>
              <a:r>
                <a:rPr lang="en-GB" sz="1100" dirty="0">
                  <a:solidFill>
                    <a:prstClr val="black"/>
                  </a:solidFill>
                  <a:latin typeface="Roboto Condensed" panose="02000000000000000000" pitchFamily="2" charset="0"/>
                </a:rPr>
                <a:t>Click on the coloured boxes for the </a:t>
              </a:r>
              <a:r>
                <a:rPr lang="en-GB" sz="1100" dirty="0" smtClean="0">
                  <a:solidFill>
                    <a:prstClr val="black"/>
                  </a:solidFill>
                  <a:latin typeface="Roboto Condensed" panose="02000000000000000000" pitchFamily="2" charset="0"/>
                </a:rPr>
                <a:t/>
              </a:r>
              <a:br>
                <a:rPr lang="en-GB" sz="1100" dirty="0" smtClean="0">
                  <a:solidFill>
                    <a:prstClr val="black"/>
                  </a:solidFill>
                  <a:latin typeface="Roboto Condensed" panose="02000000000000000000" pitchFamily="2" charset="0"/>
                </a:rPr>
              </a:br>
              <a:r>
                <a:rPr lang="en-GB" sz="1100" dirty="0" smtClean="0">
                  <a:solidFill>
                    <a:prstClr val="black"/>
                  </a:solidFill>
                  <a:latin typeface="Roboto Condensed" panose="02000000000000000000" pitchFamily="2" charset="0"/>
                </a:rPr>
                <a:t>components </a:t>
              </a:r>
              <a:r>
                <a:rPr lang="en-GB" sz="1100" dirty="0">
                  <a:solidFill>
                    <a:prstClr val="black"/>
                  </a:solidFill>
                  <a:latin typeface="Roboto Condensed" panose="02000000000000000000" pitchFamily="2" charset="0"/>
                </a:rPr>
                <a:t>of fitness important to cricket</a:t>
              </a:r>
              <a:r>
                <a:rPr lang="en-GB" sz="1100" dirty="0" smtClean="0">
                  <a:solidFill>
                    <a:prstClr val="black"/>
                  </a:solidFill>
                  <a:latin typeface="Roboto Condensed" panose="02000000000000000000" pitchFamily="2" charset="0"/>
                </a:rPr>
                <a:t>.</a:t>
              </a:r>
            </a:p>
            <a:p>
              <a:pPr marL="180975" indent="-180975">
                <a:buAutoNum type="arabicPeriod"/>
              </a:pPr>
              <a:r>
                <a:rPr lang="en-GB" sz="1100" dirty="0" smtClean="0">
                  <a:solidFill>
                    <a:prstClr val="black"/>
                  </a:solidFill>
                  <a:latin typeface="Roboto Condensed" panose="02000000000000000000" pitchFamily="2" charset="0"/>
                </a:rPr>
                <a:t>Click again to reveal explanations of why each is important.</a:t>
              </a:r>
              <a:endParaRPr lang="en-GB" sz="1100" dirty="0">
                <a:solidFill>
                  <a:prstClr val="black"/>
                </a:solidFill>
                <a:latin typeface="Roboto Condensed" panose="02000000000000000000" pitchFamily="2" charset="0"/>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1984" y="865726"/>
              <a:ext cx="372318" cy="586584"/>
            </a:xfrm>
            <a:prstGeom prst="rect">
              <a:avLst/>
            </a:prstGeom>
          </p:spPr>
        </p:pic>
      </p:gr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662" y="1692763"/>
            <a:ext cx="211146" cy="332659"/>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0914" y="3237303"/>
            <a:ext cx="211146" cy="332659"/>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6731" y="6025537"/>
            <a:ext cx="211146" cy="33265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5185" y="6196762"/>
            <a:ext cx="211146" cy="332659"/>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602" y="3327672"/>
            <a:ext cx="211146" cy="332659"/>
          </a:xfrm>
          <a:prstGeom prst="rect">
            <a:avLst/>
          </a:prstGeom>
        </p:spPr>
      </p:pic>
      <p:grpSp>
        <p:nvGrpSpPr>
          <p:cNvPr id="35" name="Group 3"/>
          <p:cNvGrpSpPr>
            <a:grpSpLocks/>
          </p:cNvGrpSpPr>
          <p:nvPr/>
        </p:nvGrpSpPr>
        <p:grpSpPr bwMode="auto">
          <a:xfrm>
            <a:off x="603250" y="-27384"/>
            <a:ext cx="8540750" cy="6940550"/>
            <a:chOff x="583271" y="42867"/>
            <a:chExt cx="9232725" cy="7502525"/>
          </a:xfrm>
        </p:grpSpPr>
        <p:sp>
          <p:nvSpPr>
            <p:cNvPr id="41" name="Rectangle 4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4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3"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5" name="Picture 14"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5"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6"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nextCondLst>
                <p:cond evt="onClick" delay="0">
                  <p:tgtEl>
                    <p:spTgt spid="30"/>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73" restart="whenNotActive" fill="hold" evtFilter="cancelBubble" nodeType="interactiveSeq">
                <p:stCondLst>
                  <p:cond evt="onClick" delay="0">
                    <p:tgtEl>
                      <p:spTgt spid="26"/>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4"/>
                                        </p:tgtEl>
                                      </p:cBhvr>
                                    </p:cmd>
                                  </p:childTnLst>
                                </p:cTn>
                              </p:par>
                            </p:childTnLst>
                          </p:cTn>
                        </p:par>
                      </p:childTnLst>
                    </p:cTn>
                  </p:par>
                </p:childTnLst>
              </p:cTn>
              <p:nextCondLst>
                <p:cond evt="onClick" delay="0">
                  <p:tgtEl>
                    <p:spTgt spid="4"/>
                  </p:tgtEl>
                </p:cond>
              </p:nextCondLst>
            </p:seq>
            <p:video>
              <p:cMediaNode vol="80000">
                <p:cTn id="86" fill="hold" display="0">
                  <p:stCondLst>
                    <p:cond delay="indefinite"/>
                  </p:stCondLst>
                </p:cTn>
                <p:tgtEl>
                  <p:spTgt spid="4"/>
                </p:tgtEl>
              </p:cMediaNode>
            </p:video>
          </p:childTnLst>
        </p:cTn>
      </p:par>
    </p:tnLst>
    <p:bldLst>
      <p:bldP spid="13" grpId="0" animBg="1"/>
      <p:bldP spid="14" grpId="0"/>
      <p:bldP spid="16" grpId="0" animBg="1"/>
      <p:bldP spid="17" grpId="0"/>
      <p:bldP spid="21" grpId="0" animBg="1"/>
      <p:bldP spid="23" grpId="0"/>
      <p:bldP spid="25" grpId="0" animBg="1"/>
      <p:bldP spid="26" grpId="0"/>
      <p:bldP spid="31" grpId="0" animBg="1"/>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31</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 </a:t>
            </a:r>
            <a:r>
              <a:rPr lang="en-GB" i="1" dirty="0">
                <a:latin typeface="Roboto Condensed" panose="02000000000000000000" pitchFamily="2" charset="0"/>
              </a:rPr>
              <a:t>and check your answers.</a:t>
            </a:r>
          </a:p>
        </p:txBody>
      </p:sp>
      <p:sp>
        <p:nvSpPr>
          <p:cNvPr id="17" name="TextBox 16"/>
          <p:cNvSpPr txBox="1"/>
          <p:nvPr/>
        </p:nvSpPr>
        <p:spPr>
          <a:xfrm>
            <a:off x="718056" y="1484784"/>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715963" indent="-715963">
              <a:tabLst>
                <a:tab pos="361950" algn="l"/>
                <a:tab pos="3683000" algn="r"/>
              </a:tabLst>
            </a:pPr>
            <a:r>
              <a:rPr lang="en-GB" b="1" dirty="0">
                <a:solidFill>
                  <a:schemeClr val="tx1"/>
                </a:solidFill>
                <a:latin typeface="Roboto Condensed" panose="02000000000000000000" pitchFamily="2" charset="0"/>
              </a:rPr>
              <a:t>1. </a:t>
            </a:r>
            <a:r>
              <a:rPr lang="en-GB" b="1" dirty="0" smtClean="0">
                <a:solidFill>
                  <a:schemeClr val="tx1"/>
                </a:solidFill>
                <a:latin typeface="Roboto Condensed" panose="02000000000000000000" pitchFamily="2" charset="0"/>
              </a:rPr>
              <a:t>	i</a:t>
            </a: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Define </a:t>
            </a:r>
            <a:r>
              <a:rPr lang="en-GB" b="1" dirty="0">
                <a:solidFill>
                  <a:schemeClr val="tx1"/>
                </a:solidFill>
                <a:latin typeface="Roboto Condensed" panose="02000000000000000000" pitchFamily="2" charset="0"/>
              </a:rPr>
              <a:t>coordination.	</a:t>
            </a:r>
          </a:p>
          <a:p>
            <a:pPr marL="533400" indent="-533400" algn="r">
              <a:tabLst>
                <a:tab pos="266700" algn="l"/>
                <a:tab pos="3683000" algn="r"/>
              </a:tabLst>
            </a:pPr>
            <a:r>
              <a:rPr lang="en-GB" b="1" dirty="0">
                <a:solidFill>
                  <a:schemeClr val="tx1"/>
                </a:solidFill>
                <a:latin typeface="Roboto Condensed" panose="02000000000000000000" pitchFamily="2" charset="0"/>
              </a:rPr>
              <a:t>(1 mark)</a:t>
            </a:r>
          </a:p>
        </p:txBody>
      </p:sp>
      <p:sp>
        <p:nvSpPr>
          <p:cNvPr id="18" name="TextBox 17"/>
          <p:cNvSpPr txBox="1"/>
          <p:nvPr/>
        </p:nvSpPr>
        <p:spPr>
          <a:xfrm>
            <a:off x="738039" y="3346418"/>
            <a:ext cx="7698108" cy="9233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715963" indent="-715963">
              <a:tabLst>
                <a:tab pos="361950" algn="l"/>
              </a:tabLst>
            </a:pPr>
            <a:r>
              <a:rPr lang="en-GB" b="1" dirty="0">
                <a:latin typeface="Roboto Condensed" panose="02000000000000000000" pitchFamily="2" charset="0"/>
              </a:rPr>
              <a:t>1. </a:t>
            </a:r>
            <a:r>
              <a:rPr lang="en-GB" b="1" dirty="0" smtClean="0">
                <a:latin typeface="Roboto Condensed" panose="02000000000000000000" pitchFamily="2" charset="0"/>
              </a:rPr>
              <a:t>	ii</a:t>
            </a:r>
            <a:r>
              <a:rPr lang="en-GB" b="1" dirty="0">
                <a:latin typeface="Roboto Condensed" panose="02000000000000000000" pitchFamily="2" charset="0"/>
              </a:rPr>
              <a:t>) </a:t>
            </a:r>
            <a:r>
              <a:rPr lang="en-GB" b="1" dirty="0" smtClean="0">
                <a:latin typeface="Roboto Condensed" panose="02000000000000000000" pitchFamily="2" charset="0"/>
              </a:rPr>
              <a:t>	Using </a:t>
            </a:r>
            <a:r>
              <a:rPr lang="en-GB" b="1" dirty="0">
                <a:latin typeface="Roboto Condensed" panose="02000000000000000000" pitchFamily="2" charset="0"/>
              </a:rPr>
              <a:t>a sporting example, explain how coordination is important in that physical activity or sport.</a:t>
            </a:r>
            <a:endParaRPr lang="en-GB" dirty="0">
              <a:latin typeface="Roboto Condensed" panose="02000000000000000000" pitchFamily="2" charset="0"/>
            </a:endParaRPr>
          </a:p>
          <a:p>
            <a:pPr marL="533400" indent="-533400" algn="r">
              <a:tabLst>
                <a:tab pos="266700" algn="l"/>
              </a:tabLst>
            </a:pPr>
            <a:r>
              <a:rPr lang="en-GB" b="1" dirty="0">
                <a:latin typeface="Roboto Condensed" panose="02000000000000000000" pitchFamily="2" charset="0"/>
              </a:rPr>
              <a:t>(2 marks)</a:t>
            </a:r>
          </a:p>
        </p:txBody>
      </p:sp>
      <p:sp>
        <p:nvSpPr>
          <p:cNvPr id="21" name="TextBox 20"/>
          <p:cNvSpPr txBox="1"/>
          <p:nvPr/>
        </p:nvSpPr>
        <p:spPr>
          <a:xfrm>
            <a:off x="764596" y="2158840"/>
            <a:ext cx="5967643"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a:latin typeface="Roboto Condensed" panose="02000000000000000000" pitchFamily="2" charset="0"/>
                <a:ea typeface="Roboto" pitchFamily="2" charset="0"/>
                <a:cs typeface="Aharoni" panose="02010803020104030203" pitchFamily="2" charset="-79"/>
              </a:rPr>
              <a:t>1 </a:t>
            </a:r>
            <a:r>
              <a:rPr lang="en-GB" sz="1450" i="1" dirty="0" smtClean="0">
                <a:latin typeface="Roboto Condensed" panose="02000000000000000000" pitchFamily="2" charset="0"/>
                <a:ea typeface="Roboto" pitchFamily="2" charset="0"/>
                <a:cs typeface="Aharoni" panose="02010803020104030203" pitchFamily="2" charset="-79"/>
              </a:rPr>
              <a:t>× </a:t>
            </a:r>
            <a:r>
              <a:rPr lang="en-GB" sz="1450" i="1" dirty="0">
                <a:latin typeface="Roboto Condensed" panose="02000000000000000000" pitchFamily="2" charset="0"/>
                <a:ea typeface="Roboto" pitchFamily="2" charset="0"/>
                <a:cs typeface="Aharoni" panose="02010803020104030203" pitchFamily="2" charset="-79"/>
              </a:rPr>
              <a:t>AO1 mark:</a:t>
            </a:r>
          </a:p>
          <a:p>
            <a:pPr marL="361950" indent="-361950">
              <a:buFont typeface="Arial" panose="020B0604020202020204" pitchFamily="34" charset="0"/>
              <a:buChar char="•"/>
            </a:pPr>
            <a:r>
              <a:rPr lang="en-GB" sz="1450" b="0" i="1" dirty="0">
                <a:latin typeface="Roboto Condensed" panose="02000000000000000000" pitchFamily="2" charset="0"/>
                <a:ea typeface="Roboto" pitchFamily="2" charset="0"/>
                <a:cs typeface="Aharoni" panose="02010803020104030203" pitchFamily="2" charset="-79"/>
              </a:rPr>
              <a:t>The ability to efficiently use two or more body parts at the same time.</a:t>
            </a:r>
          </a:p>
        </p:txBody>
      </p:sp>
      <p:sp>
        <p:nvSpPr>
          <p:cNvPr id="23" name="1i answer"/>
          <p:cNvSpPr txBox="1"/>
          <p:nvPr/>
        </p:nvSpPr>
        <p:spPr>
          <a:xfrm>
            <a:off x="712788" y="2187502"/>
            <a:ext cx="6002078" cy="830997"/>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1500"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sz="1500" dirty="0"/>
          </a:p>
        </p:txBody>
      </p:sp>
      <p:sp>
        <p:nvSpPr>
          <p:cNvPr id="27" name="TextBox 26"/>
          <p:cNvSpPr txBox="1"/>
          <p:nvPr/>
        </p:nvSpPr>
        <p:spPr>
          <a:xfrm>
            <a:off x="730161" y="4403435"/>
            <a:ext cx="7326773" cy="98488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361950" indent="-361950"/>
            <a:r>
              <a:rPr lang="en-GB" sz="1450" b="1" i="1" dirty="0">
                <a:latin typeface="Roboto Condensed" panose="02000000000000000000" pitchFamily="2" charset="0"/>
                <a:ea typeface="Roboto" pitchFamily="2" charset="0"/>
              </a:rPr>
              <a:t>2 </a:t>
            </a:r>
            <a:r>
              <a:rPr lang="en-GB" sz="1450" b="1" i="1" dirty="0" smtClean="0">
                <a:latin typeface="Roboto Condensed" panose="02000000000000000000" pitchFamily="2" charset="0"/>
                <a:ea typeface="Roboto" pitchFamily="2" charset="0"/>
              </a:rPr>
              <a:t>× </a:t>
            </a:r>
            <a:r>
              <a:rPr lang="en-GB" sz="1450" b="1" i="1" dirty="0">
                <a:latin typeface="Roboto Condensed" panose="02000000000000000000" pitchFamily="2" charset="0"/>
                <a:ea typeface="Roboto" pitchFamily="2" charset="0"/>
              </a:rPr>
              <a:t>AO2 marks for:</a:t>
            </a:r>
          </a:p>
          <a:p>
            <a:pPr marL="361950" indent="-361950">
              <a:buFont typeface="Arial" panose="020B0604020202020204" pitchFamily="34" charset="0"/>
              <a:buChar char="•"/>
            </a:pPr>
            <a:r>
              <a:rPr lang="en-GB" sz="1450" i="1" dirty="0">
                <a:latin typeface="Roboto Condensed" panose="02000000000000000000" pitchFamily="2" charset="0"/>
                <a:ea typeface="Roboto" pitchFamily="2" charset="0"/>
              </a:rPr>
              <a:t>Example – </a:t>
            </a:r>
            <a:r>
              <a:rPr lang="en-GB" sz="1450" i="1" dirty="0" smtClean="0">
                <a:latin typeface="Roboto Condensed" panose="02000000000000000000" pitchFamily="2" charset="0"/>
                <a:ea typeface="Roboto" pitchFamily="2" charset="0"/>
              </a:rPr>
              <a:t>e.g</a:t>
            </a:r>
            <a:r>
              <a:rPr lang="en-GB" sz="1450" i="1" dirty="0">
                <a:latin typeface="Roboto Condensed" panose="02000000000000000000" pitchFamily="2" charset="0"/>
                <a:ea typeface="Roboto" pitchFamily="2" charset="0"/>
              </a:rPr>
              <a:t>. </a:t>
            </a:r>
            <a:r>
              <a:rPr lang="en-GB" sz="1450" i="1" dirty="0" smtClean="0">
                <a:latin typeface="Roboto Condensed" panose="02000000000000000000" pitchFamily="2" charset="0"/>
                <a:ea typeface="Roboto" pitchFamily="2" charset="0"/>
              </a:rPr>
              <a:t>tucking </a:t>
            </a:r>
            <a:r>
              <a:rPr lang="en-GB" sz="1450" i="1" dirty="0">
                <a:latin typeface="Roboto Condensed" panose="02000000000000000000" pitchFamily="2" charset="0"/>
                <a:ea typeface="Roboto" pitchFamily="2" charset="0"/>
              </a:rPr>
              <a:t>the legs and rotating the body while performing a somersault </a:t>
            </a:r>
          </a:p>
          <a:p>
            <a:pPr marL="361950" indent="-361950">
              <a:buFont typeface="Arial" panose="020B0604020202020204" pitchFamily="34" charset="0"/>
              <a:buChar char="•"/>
            </a:pPr>
            <a:r>
              <a:rPr lang="en-GB" sz="1450" i="1" dirty="0">
                <a:latin typeface="Roboto Condensed" panose="02000000000000000000" pitchFamily="2" charset="0"/>
                <a:ea typeface="Roboto" pitchFamily="2" charset="0"/>
              </a:rPr>
              <a:t>Explanation – </a:t>
            </a:r>
            <a:r>
              <a:rPr lang="en-GB" sz="1450" i="1" dirty="0" smtClean="0">
                <a:latin typeface="Roboto Condensed" panose="02000000000000000000" pitchFamily="2" charset="0"/>
                <a:ea typeface="Roboto" pitchFamily="2" charset="0"/>
              </a:rPr>
              <a:t>required </a:t>
            </a:r>
            <a:r>
              <a:rPr lang="en-GB" sz="1450" i="1" dirty="0">
                <a:latin typeface="Roboto Condensed" panose="02000000000000000000" pitchFamily="2" charset="0"/>
                <a:ea typeface="Roboto" pitchFamily="2" charset="0"/>
              </a:rPr>
              <a:t>to be aware of the body’s position in flight and when to coordinate the arm and leg </a:t>
            </a:r>
            <a:r>
              <a:rPr lang="en-GB" sz="1450" i="1" dirty="0" smtClean="0">
                <a:latin typeface="Roboto Condensed" panose="02000000000000000000" pitchFamily="2" charset="0"/>
                <a:ea typeface="Roboto" pitchFamily="2" charset="0"/>
              </a:rPr>
              <a:t>movements </a:t>
            </a:r>
            <a:r>
              <a:rPr lang="en-GB" sz="1450" i="1" dirty="0">
                <a:latin typeface="Roboto Condensed" panose="02000000000000000000" pitchFamily="2" charset="0"/>
                <a:ea typeface="Roboto" pitchFamily="2" charset="0"/>
              </a:rPr>
              <a:t>to successfully land (1)</a:t>
            </a:r>
          </a:p>
        </p:txBody>
      </p:sp>
      <p:sp>
        <p:nvSpPr>
          <p:cNvPr id="28" name="1ii answer"/>
          <p:cNvSpPr txBox="1"/>
          <p:nvPr/>
        </p:nvSpPr>
        <p:spPr>
          <a:xfrm>
            <a:off x="712788" y="4358519"/>
            <a:ext cx="7711202" cy="1107996"/>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r>
              <a:rPr lang="en-GB" sz="3000" b="0" dirty="0" smtClean="0">
                <a:solidFill>
                  <a:schemeClr val="bg1"/>
                </a:solidFill>
                <a:sym typeface="Wingdings" panose="05000000000000000000" pitchFamily="2" charset="2"/>
              </a:rPr>
              <a:t></a:t>
            </a:r>
            <a:r>
              <a:rPr lang="en-GB" sz="3000" dirty="0" smtClean="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a:p>
        </p:txBody>
      </p:sp>
      <p:grpSp>
        <p:nvGrpSpPr>
          <p:cNvPr id="19" name="Group 3"/>
          <p:cNvGrpSpPr>
            <a:grpSpLocks/>
          </p:cNvGrpSpPr>
          <p:nvPr/>
        </p:nvGrpSpPr>
        <p:grpSpPr bwMode="auto">
          <a:xfrm>
            <a:off x="603250" y="-27384"/>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4</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agility</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32207" y="1263594"/>
            <a:ext cx="7358597" cy="369332"/>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smtClean="0">
                <a:latin typeface="Roboto Condensed" panose="02000000000000000000" pitchFamily="2" charset="0"/>
              </a:rPr>
              <a:t>Illinois agility run test </a:t>
            </a:r>
            <a:r>
              <a:rPr lang="en-GB" dirty="0" smtClean="0">
                <a:latin typeface="Roboto Condensed" panose="02000000000000000000" pitchFamily="2" charset="0"/>
              </a:rPr>
              <a:t>is used to measure agility.</a:t>
            </a:r>
            <a:endParaRPr lang="en-GB" dirty="0">
              <a:latin typeface="Roboto Condensed" panose="02000000000000000000" pitchFamily="2" charset="0"/>
            </a:endParaRPr>
          </a:p>
        </p:txBody>
      </p:sp>
      <p:grpSp>
        <p:nvGrpSpPr>
          <p:cNvPr id="15" name="Group 14">
            <a:extLst>
              <a:ext uri="{FF2B5EF4-FFF2-40B4-BE49-F238E27FC236}">
                <a16:creationId xmlns:a16="http://schemas.microsoft.com/office/drawing/2014/main" xmlns="" id="{3DF56728-D6BC-4CE9-9E40-4A7412E2A3B2}"/>
              </a:ext>
            </a:extLst>
          </p:cNvPr>
          <p:cNvGrpSpPr/>
          <p:nvPr/>
        </p:nvGrpSpPr>
        <p:grpSpPr>
          <a:xfrm>
            <a:off x="6172049" y="4486349"/>
            <a:ext cx="2288378" cy="667863"/>
            <a:chOff x="6423711" y="1244233"/>
            <a:chExt cx="2288378" cy="667863"/>
          </a:xfrm>
        </p:grpSpPr>
        <p:sp>
          <p:nvSpPr>
            <p:cNvPr id="16" name="TextBox 15"/>
            <p:cNvSpPr txBox="1"/>
            <p:nvPr/>
          </p:nvSpPr>
          <p:spPr>
            <a:xfrm>
              <a:off x="6423711" y="1244233"/>
              <a:ext cx="202483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smtClean="0">
                  <a:solidFill>
                    <a:prstClr val="black"/>
                  </a:solidFill>
                  <a:latin typeface="Roboto Condensed" panose="02000000000000000000" pitchFamily="2" charset="0"/>
                </a:rPr>
                <a:t>Click on the test diagram to see the route the participant should take.</a:t>
              </a:r>
              <a:endParaRPr lang="en-GB" sz="1100" dirty="0">
                <a:solidFill>
                  <a:prstClr val="black"/>
                </a:solidFill>
                <a:latin typeface="Roboto Condensed" panose="02000000000000000000" pitchFamily="2"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771" y="1325512"/>
              <a:ext cx="372318" cy="586584"/>
            </a:xfrm>
            <a:prstGeom prst="rect">
              <a:avLst/>
            </a:prstGeom>
          </p:spPr>
        </p:pic>
      </p:grpSp>
      <p:sp>
        <p:nvSpPr>
          <p:cNvPr id="31" name="TextBox 30"/>
          <p:cNvSpPr txBox="1"/>
          <p:nvPr/>
        </p:nvSpPr>
        <p:spPr>
          <a:xfrm>
            <a:off x="1036129" y="2174355"/>
            <a:ext cx="4343743"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 </a:t>
            </a:r>
            <a:r>
              <a:rPr lang="en-GB" sz="1400" dirty="0">
                <a:latin typeface="Roboto Condensed" panose="02000000000000000000" pitchFamily="2" charset="0"/>
              </a:rPr>
              <a:t>participant performs a </a:t>
            </a:r>
            <a:r>
              <a:rPr lang="en-GB" sz="1400" dirty="0" smtClean="0">
                <a:latin typeface="Roboto Condensed" panose="02000000000000000000" pitchFamily="2" charset="0"/>
              </a:rPr>
              <a:t>10-minute warm-up while </a:t>
            </a:r>
            <a:r>
              <a:rPr lang="en-GB" sz="1400" dirty="0">
                <a:latin typeface="Roboto Condensed" panose="02000000000000000000" pitchFamily="2" charset="0"/>
              </a:rPr>
              <a:t>the test conductor marks out a 10 </a:t>
            </a:r>
            <a:r>
              <a:rPr lang="en-GB" sz="1400" dirty="0" smtClean="0">
                <a:latin typeface="Roboto Condensed" panose="02000000000000000000" pitchFamily="2" charset="0"/>
              </a:rPr>
              <a:t>m × </a:t>
            </a:r>
            <a:r>
              <a:rPr lang="en-GB" sz="1400" dirty="0">
                <a:latin typeface="Roboto Condensed" panose="02000000000000000000" pitchFamily="2" charset="0"/>
              </a:rPr>
              <a:t>5 </a:t>
            </a:r>
            <a:r>
              <a:rPr lang="en-GB" sz="1400" dirty="0" smtClean="0">
                <a:latin typeface="Roboto Condensed" panose="02000000000000000000" pitchFamily="2" charset="0"/>
              </a:rPr>
              <a:t>m course.</a:t>
            </a:r>
            <a:endParaRPr lang="en-GB" sz="1400" dirty="0">
              <a:latin typeface="Roboto Condensed" panose="02000000000000000000" pitchFamily="2" charset="0"/>
            </a:endParaRPr>
          </a:p>
        </p:txBody>
      </p:sp>
      <p:sp>
        <p:nvSpPr>
          <p:cNvPr id="32" name="TextBox 31"/>
          <p:cNvSpPr txBox="1"/>
          <p:nvPr/>
        </p:nvSpPr>
        <p:spPr>
          <a:xfrm>
            <a:off x="1036129" y="2774670"/>
            <a:ext cx="4343743"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On </a:t>
            </a:r>
            <a:r>
              <a:rPr lang="en-GB" sz="1400" dirty="0">
                <a:latin typeface="Roboto Condensed" panose="02000000000000000000" pitchFamily="2" charset="0"/>
              </a:rPr>
              <a:t>the command ‘go’, they should aim to complete the course in the direction shown, as quickly as possible</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sp>
        <p:nvSpPr>
          <p:cNvPr id="33" name="TextBox 32"/>
          <p:cNvSpPr txBox="1"/>
          <p:nvPr/>
        </p:nvSpPr>
        <p:spPr>
          <a:xfrm>
            <a:off x="1036129" y="3381707"/>
            <a:ext cx="4343743"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The test conductor times how long it </a:t>
            </a:r>
            <a:r>
              <a:rPr lang="en-GB" sz="1400" dirty="0" smtClean="0">
                <a:latin typeface="Roboto Condensed" panose="02000000000000000000" pitchFamily="2" charset="0"/>
              </a:rPr>
              <a:t>takes </a:t>
            </a:r>
            <a:r>
              <a:rPr lang="en-GB" sz="1400" dirty="0">
                <a:latin typeface="Roboto Condensed" panose="02000000000000000000" pitchFamily="2" charset="0"/>
              </a:rPr>
              <a:t>and this </a:t>
            </a:r>
            <a:r>
              <a:rPr lang="en-GB" sz="1400" dirty="0" smtClean="0">
                <a:latin typeface="Roboto Condensed" panose="02000000000000000000" pitchFamily="2" charset="0"/>
              </a:rPr>
              <a:t>time it is compared against </a:t>
            </a:r>
            <a:r>
              <a:rPr lang="en-GB" sz="1400" dirty="0">
                <a:latin typeface="Roboto Condensed" panose="02000000000000000000" pitchFamily="2" charset="0"/>
              </a:rPr>
              <a:t>normative data.</a:t>
            </a:r>
          </a:p>
        </p:txBody>
      </p:sp>
      <p:sp>
        <p:nvSpPr>
          <p:cNvPr id="34" name="TextBox 33"/>
          <p:cNvSpPr txBox="1"/>
          <p:nvPr/>
        </p:nvSpPr>
        <p:spPr>
          <a:xfrm>
            <a:off x="228507" y="217435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schemeClr val="bg1"/>
                </a:solidFill>
                <a:latin typeface="Roboto Condensed" panose="02000000000000000000" pitchFamily="2" charset="0"/>
              </a:rPr>
              <a:t>1</a:t>
            </a:r>
            <a:endParaRPr lang="en-GB" sz="2800" b="1" dirty="0">
              <a:solidFill>
                <a:schemeClr val="bg1"/>
              </a:solidFill>
              <a:latin typeface="Roboto Condensed" panose="02000000000000000000" pitchFamily="2" charset="0"/>
            </a:endParaRPr>
          </a:p>
        </p:txBody>
      </p:sp>
      <p:sp>
        <p:nvSpPr>
          <p:cNvPr id="35" name="TextBox 34"/>
          <p:cNvSpPr txBox="1"/>
          <p:nvPr/>
        </p:nvSpPr>
        <p:spPr>
          <a:xfrm>
            <a:off x="228507" y="2780278"/>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schemeClr val="bg1"/>
                </a:solidFill>
                <a:latin typeface="Roboto Condensed" panose="02000000000000000000" pitchFamily="2" charset="0"/>
              </a:rPr>
              <a:t>2</a:t>
            </a:r>
            <a:endParaRPr lang="en-GB" sz="2800" b="1" dirty="0">
              <a:solidFill>
                <a:schemeClr val="bg1"/>
              </a:solidFill>
              <a:latin typeface="Roboto Condensed" panose="02000000000000000000" pitchFamily="2" charset="0"/>
            </a:endParaRPr>
          </a:p>
        </p:txBody>
      </p:sp>
      <p:sp>
        <p:nvSpPr>
          <p:cNvPr id="36" name="TextBox 35"/>
          <p:cNvSpPr txBox="1"/>
          <p:nvPr/>
        </p:nvSpPr>
        <p:spPr>
          <a:xfrm>
            <a:off x="228507" y="3381707"/>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schemeClr val="bg1"/>
                </a:solidFill>
                <a:latin typeface="Roboto Condensed" panose="02000000000000000000" pitchFamily="2" charset="0"/>
              </a:rPr>
              <a:t>3</a:t>
            </a:r>
            <a:endParaRPr lang="en-GB" sz="2800" b="1" dirty="0">
              <a:solidFill>
                <a:schemeClr val="bg1"/>
              </a:solidFill>
              <a:latin typeface="Roboto Condensed" panose="02000000000000000000" pitchFamily="2" charset="0"/>
            </a:endParaRPr>
          </a:p>
        </p:txBody>
      </p:sp>
      <p:grpSp>
        <p:nvGrpSpPr>
          <p:cNvPr id="65" name="Group 64"/>
          <p:cNvGrpSpPr/>
          <p:nvPr/>
        </p:nvGrpSpPr>
        <p:grpSpPr>
          <a:xfrm>
            <a:off x="5703927" y="1968640"/>
            <a:ext cx="2900521" cy="2337633"/>
            <a:chOff x="5703927" y="1968640"/>
            <a:chExt cx="2900521" cy="2337633"/>
          </a:xfrm>
        </p:grpSpPr>
        <p:sp>
          <p:nvSpPr>
            <p:cNvPr id="5" name="Rectangle 4"/>
            <p:cNvSpPr/>
            <p:nvPr/>
          </p:nvSpPr>
          <p:spPr>
            <a:xfrm>
              <a:off x="5726807" y="1981817"/>
              <a:ext cx="2877641" cy="2324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nvGrpSpPr>
            <p:cNvPr id="59" name="Group 58"/>
            <p:cNvGrpSpPr/>
            <p:nvPr/>
          </p:nvGrpSpPr>
          <p:grpSpPr>
            <a:xfrm>
              <a:off x="5703927" y="1968640"/>
              <a:ext cx="2613952" cy="2202856"/>
              <a:chOff x="5703927" y="1968640"/>
              <a:chExt cx="2613952" cy="2202856"/>
            </a:xfrm>
          </p:grpSpPr>
          <p:grpSp>
            <p:nvGrpSpPr>
              <p:cNvPr id="23" name="Group 22"/>
              <p:cNvGrpSpPr/>
              <p:nvPr/>
            </p:nvGrpSpPr>
            <p:grpSpPr>
              <a:xfrm>
                <a:off x="5703927" y="1968640"/>
                <a:ext cx="2613952" cy="2202856"/>
                <a:chOff x="49873" y="0"/>
                <a:chExt cx="2614173" cy="2203387"/>
              </a:xfrm>
            </p:grpSpPr>
            <p:cxnSp>
              <p:nvCxnSpPr>
                <p:cNvPr id="25" name="Straight Arrow Connector 24"/>
                <p:cNvCxnSpPr/>
                <p:nvPr/>
              </p:nvCxnSpPr>
              <p:spPr>
                <a:xfrm>
                  <a:off x="498763" y="439387"/>
                  <a:ext cx="0" cy="1764000"/>
                </a:xfrm>
                <a:prstGeom prst="straightConnector1">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26" name="Text Box 2"/>
                <p:cNvSpPr txBox="1">
                  <a:spLocks noChangeArrowheads="1"/>
                </p:cNvSpPr>
                <p:nvPr/>
              </p:nvSpPr>
              <p:spPr bwMode="auto">
                <a:xfrm>
                  <a:off x="49873" y="1151249"/>
                  <a:ext cx="522514" cy="261257"/>
                </a:xfrm>
                <a:prstGeom prst="rect">
                  <a:avLst/>
                </a:prstGeom>
                <a:noFill/>
                <a:ln w="9525">
                  <a:noFill/>
                  <a:miter lim="800000"/>
                  <a:headEnd/>
                  <a:tailEnd/>
                </a:ln>
              </p:spPr>
              <p:txBody>
                <a:bodyPr rot="0" vert="horz" wrap="square" lIns="91440" tIns="45720" rIns="91440" bIns="45720" anchor="t" anchorCtr="0">
                  <a:noAutofit/>
                </a:bodyPr>
                <a:lstStyle/>
                <a:p>
                  <a:pPr marL="270510" indent="-270510">
                    <a:spcAft>
                      <a:spcPts val="0"/>
                    </a:spcAft>
                  </a:pPr>
                  <a:r>
                    <a:rPr lang="en-GB" sz="1200" b="1" dirty="0">
                      <a:effectLst/>
                      <a:latin typeface="Tw Cen MT" panose="020B0602020104020603" pitchFamily="34" charset="0"/>
                      <a:ea typeface="Times New Roman" panose="02020603050405020304" pitchFamily="18" charset="0"/>
                      <a:cs typeface="Times New Roman" panose="02020603050405020304" pitchFamily="18" charset="0"/>
                    </a:rPr>
                    <a:t>10 m</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rot="16200000">
                  <a:off x="1710046" y="-665018"/>
                  <a:ext cx="0" cy="1908000"/>
                </a:xfrm>
                <a:prstGeom prst="straightConnector1">
                  <a:avLst/>
                </a:prstGeom>
                <a:ln>
                  <a:prstDash val="dash"/>
                  <a:headEnd type="triangle"/>
                  <a:tailEnd type="triangle"/>
                </a:ln>
              </p:spPr>
              <p:style>
                <a:lnRef idx="1">
                  <a:schemeClr val="dk1"/>
                </a:lnRef>
                <a:fillRef idx="0">
                  <a:schemeClr val="dk1"/>
                </a:fillRef>
                <a:effectRef idx="0">
                  <a:schemeClr val="dk1"/>
                </a:effectRef>
                <a:fontRef idx="minor">
                  <a:schemeClr val="tx1"/>
                </a:fontRef>
              </p:style>
            </p:cxnSp>
            <p:sp>
              <p:nvSpPr>
                <p:cNvPr id="28" name="Text Box 2"/>
                <p:cNvSpPr txBox="1">
                  <a:spLocks noChangeArrowheads="1"/>
                </p:cNvSpPr>
                <p:nvPr/>
              </p:nvSpPr>
              <p:spPr bwMode="auto">
                <a:xfrm>
                  <a:off x="1508166" y="0"/>
                  <a:ext cx="522514" cy="261257"/>
                </a:xfrm>
                <a:prstGeom prst="rect">
                  <a:avLst/>
                </a:prstGeom>
                <a:noFill/>
                <a:ln w="9525">
                  <a:noFill/>
                  <a:miter lim="800000"/>
                  <a:headEnd/>
                  <a:tailEnd/>
                </a:ln>
              </p:spPr>
              <p:txBody>
                <a:bodyPr rot="0" vert="horz" wrap="square" lIns="91440" tIns="45720" rIns="91440" bIns="45720" anchor="t" anchorCtr="0">
                  <a:noAutofit/>
                </a:bodyPr>
                <a:lstStyle/>
                <a:p>
                  <a:pPr marL="270510" indent="-270510">
                    <a:spcAft>
                      <a:spcPts val="0"/>
                    </a:spcAft>
                  </a:pPr>
                  <a:r>
                    <a:rPr lang="en-GB" sz="1200" b="1" dirty="0">
                      <a:latin typeface="Tw Cen MT" panose="020B0602020104020603" pitchFamily="34" charset="0"/>
                      <a:ea typeface="Times New Roman" panose="02020603050405020304" pitchFamily="18" charset="0"/>
                      <a:cs typeface="Times New Roman" panose="02020603050405020304" pitchFamily="18" charset="0"/>
                    </a:rPr>
                    <a:t>5</a:t>
                  </a:r>
                  <a:r>
                    <a:rPr lang="en-GB" sz="1200" b="1" dirty="0" smtClean="0">
                      <a:effectLst/>
                      <a:latin typeface="Tw Cen MT" panose="020B0602020104020603" pitchFamily="34" charset="0"/>
                      <a:ea typeface="Times New Roman" panose="02020603050405020304" pitchFamily="18" charset="0"/>
                      <a:cs typeface="Times New Roman" panose="02020603050405020304" pitchFamily="18" charset="0"/>
                    </a:rPr>
                    <a:t> </a:t>
                  </a:r>
                  <a:r>
                    <a:rPr lang="en-GB" sz="1200" b="1" dirty="0">
                      <a:effectLst/>
                      <a:latin typeface="Tw Cen MT" panose="020B0602020104020603" pitchFamily="34" charset="0"/>
                      <a:ea typeface="Times New Roman" panose="02020603050405020304" pitchFamily="18" charset="0"/>
                      <a:cs typeface="Times New Roman" panose="02020603050405020304" pitchFamily="18" charset="0"/>
                    </a:rPr>
                    <a:t>m</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i="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a:p>
                  <a:pPr marL="270510" indent="-270510">
                    <a:spcAft>
                      <a:spcPts val="0"/>
                    </a:spcAft>
                  </a:pPr>
                  <a:r>
                    <a:rPr lang="en-GB" sz="1200" b="1" dirty="0">
                      <a:effectLst/>
                      <a:latin typeface="Tw Cen MT" panose="020B0602020104020603" pitchFamily="34" charset="0"/>
                      <a:ea typeface="Times New Roman" panose="02020603050405020304" pitchFamily="18" charset="0"/>
                      <a:cs typeface="Times New Roman" panose="02020603050405020304" pitchFamily="18" charset="0"/>
                    </a:rPr>
                    <a:t> </a:t>
                  </a:r>
                  <a:endParaRPr lang="en-GB" sz="1100" dirty="0">
                    <a:effectLst/>
                    <a:latin typeface="Roboto Condensed" panose="02000000000000000000" pitchFamily="2" charset="0"/>
                    <a:ea typeface="Times New Roman" panose="02020603050405020304" pitchFamily="18" charset="0"/>
                    <a:cs typeface="Times New Roman" panose="02020603050405020304" pitchFamily="18" charset="0"/>
                  </a:endParaRPr>
                </a:p>
              </p:txBody>
            </p:sp>
          </p:grpSp>
          <p:sp>
            <p:nvSpPr>
              <p:cNvPr id="4" name="Rectangle 3"/>
              <p:cNvSpPr/>
              <p:nvPr/>
            </p:nvSpPr>
            <p:spPr>
              <a:xfrm>
                <a:off x="7380312" y="2460444"/>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7" name="Rectangle 36"/>
              <p:cNvSpPr/>
              <p:nvPr/>
            </p:nvSpPr>
            <p:spPr>
              <a:xfrm>
                <a:off x="7380312" y="2982412"/>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0" name="Rectangle 39"/>
              <p:cNvSpPr/>
              <p:nvPr/>
            </p:nvSpPr>
            <p:spPr>
              <a:xfrm>
                <a:off x="7380312" y="3509637"/>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1" name="Rectangle 40"/>
              <p:cNvSpPr/>
              <p:nvPr/>
            </p:nvSpPr>
            <p:spPr>
              <a:xfrm>
                <a:off x="7380312" y="4031605"/>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2" name="Rectangle 41"/>
              <p:cNvSpPr/>
              <p:nvPr/>
            </p:nvSpPr>
            <p:spPr>
              <a:xfrm>
                <a:off x="6555892" y="4031604"/>
                <a:ext cx="45720"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3" name="Rectangle 42"/>
              <p:cNvSpPr/>
              <p:nvPr/>
            </p:nvSpPr>
            <p:spPr>
              <a:xfrm>
                <a:off x="6585578" y="2455776"/>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4" name="Rectangle 43"/>
              <p:cNvSpPr/>
              <p:nvPr/>
            </p:nvSpPr>
            <p:spPr>
              <a:xfrm>
                <a:off x="8176150" y="2455776"/>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5" name="Rectangle 44"/>
              <p:cNvSpPr/>
              <p:nvPr/>
            </p:nvSpPr>
            <p:spPr>
              <a:xfrm>
                <a:off x="8176150" y="4041360"/>
                <a:ext cx="5937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Roboto Condensed" panose="02000000000000000000" pitchFamily="2" charset="0"/>
                </a:endParaRPr>
              </a:p>
            </p:txBody>
          </p:sp>
        </p:grpSp>
      </p:grpSp>
      <p:cxnSp>
        <p:nvCxnSpPr>
          <p:cNvPr id="8" name="Straight Arrow Connector 7"/>
          <p:cNvCxnSpPr/>
          <p:nvPr/>
        </p:nvCxnSpPr>
        <p:spPr>
          <a:xfrm flipV="1">
            <a:off x="6444208" y="2647079"/>
            <a:ext cx="0" cy="14400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Freeform 12"/>
          <p:cNvSpPr/>
          <p:nvPr/>
        </p:nvSpPr>
        <p:spPr>
          <a:xfrm>
            <a:off x="6438900" y="2346951"/>
            <a:ext cx="335280" cy="266709"/>
          </a:xfrm>
          <a:custGeom>
            <a:avLst/>
            <a:gdLst>
              <a:gd name="connsiteX0" fmla="*/ 0 w 335280"/>
              <a:gd name="connsiteY0" fmla="*/ 259089 h 266709"/>
              <a:gd name="connsiteX1" fmla="*/ 167640 w 335280"/>
              <a:gd name="connsiteY1" fmla="*/ 9 h 266709"/>
              <a:gd name="connsiteX2" fmla="*/ 335280 w 335280"/>
              <a:gd name="connsiteY2" fmla="*/ 266709 h 266709"/>
            </a:gdLst>
            <a:ahLst/>
            <a:cxnLst>
              <a:cxn ang="0">
                <a:pos x="connsiteX0" y="connsiteY0"/>
              </a:cxn>
              <a:cxn ang="0">
                <a:pos x="connsiteX1" y="connsiteY1"/>
              </a:cxn>
              <a:cxn ang="0">
                <a:pos x="connsiteX2" y="connsiteY2"/>
              </a:cxn>
            </a:cxnLst>
            <a:rect l="l" t="t" r="r" b="b"/>
            <a:pathLst>
              <a:path w="335280" h="266709">
                <a:moveTo>
                  <a:pt x="0" y="259089"/>
                </a:moveTo>
                <a:cubicBezTo>
                  <a:pt x="55880" y="128914"/>
                  <a:pt x="111760" y="-1261"/>
                  <a:pt x="167640" y="9"/>
                </a:cubicBezTo>
                <a:cubicBezTo>
                  <a:pt x="223520" y="1279"/>
                  <a:pt x="279400" y="133994"/>
                  <a:pt x="335280" y="266709"/>
                </a:cubicBezTo>
              </a:path>
            </a:pathLst>
          </a:custGeom>
          <a:ln w="1270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cxnSp>
        <p:nvCxnSpPr>
          <p:cNvPr id="46" name="Straight Arrow Connector 45"/>
          <p:cNvCxnSpPr/>
          <p:nvPr/>
        </p:nvCxnSpPr>
        <p:spPr>
          <a:xfrm>
            <a:off x="6813679" y="2670974"/>
            <a:ext cx="422617" cy="119304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9" name="Freeform 48"/>
          <p:cNvSpPr/>
          <p:nvPr/>
        </p:nvSpPr>
        <p:spPr>
          <a:xfrm flipV="1">
            <a:off x="7242358" y="3938217"/>
            <a:ext cx="335280" cy="266709"/>
          </a:xfrm>
          <a:custGeom>
            <a:avLst/>
            <a:gdLst>
              <a:gd name="connsiteX0" fmla="*/ 0 w 335280"/>
              <a:gd name="connsiteY0" fmla="*/ 259089 h 266709"/>
              <a:gd name="connsiteX1" fmla="*/ 167640 w 335280"/>
              <a:gd name="connsiteY1" fmla="*/ 9 h 266709"/>
              <a:gd name="connsiteX2" fmla="*/ 335280 w 335280"/>
              <a:gd name="connsiteY2" fmla="*/ 266709 h 266709"/>
            </a:gdLst>
            <a:ahLst/>
            <a:cxnLst>
              <a:cxn ang="0">
                <a:pos x="connsiteX0" y="connsiteY0"/>
              </a:cxn>
              <a:cxn ang="0">
                <a:pos x="connsiteX1" y="connsiteY1"/>
              </a:cxn>
              <a:cxn ang="0">
                <a:pos x="connsiteX2" y="connsiteY2"/>
              </a:cxn>
            </a:cxnLst>
            <a:rect l="l" t="t" r="r" b="b"/>
            <a:pathLst>
              <a:path w="335280" h="266709">
                <a:moveTo>
                  <a:pt x="0" y="259089"/>
                </a:moveTo>
                <a:cubicBezTo>
                  <a:pt x="55880" y="128914"/>
                  <a:pt x="111760" y="-1261"/>
                  <a:pt x="167640" y="9"/>
                </a:cubicBezTo>
                <a:cubicBezTo>
                  <a:pt x="223520" y="1279"/>
                  <a:pt x="279400" y="133994"/>
                  <a:pt x="335280" y="266709"/>
                </a:cubicBezTo>
              </a:path>
            </a:pathLst>
          </a:custGeom>
          <a:ln>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54" name="Freeform 53"/>
          <p:cNvSpPr/>
          <p:nvPr/>
        </p:nvSpPr>
        <p:spPr>
          <a:xfrm>
            <a:off x="8038196" y="2346951"/>
            <a:ext cx="335280" cy="190526"/>
          </a:xfrm>
          <a:custGeom>
            <a:avLst/>
            <a:gdLst>
              <a:gd name="connsiteX0" fmla="*/ 0 w 335280"/>
              <a:gd name="connsiteY0" fmla="*/ 259089 h 266709"/>
              <a:gd name="connsiteX1" fmla="*/ 167640 w 335280"/>
              <a:gd name="connsiteY1" fmla="*/ 9 h 266709"/>
              <a:gd name="connsiteX2" fmla="*/ 335280 w 335280"/>
              <a:gd name="connsiteY2" fmla="*/ 266709 h 266709"/>
            </a:gdLst>
            <a:ahLst/>
            <a:cxnLst>
              <a:cxn ang="0">
                <a:pos x="connsiteX0" y="connsiteY0"/>
              </a:cxn>
              <a:cxn ang="0">
                <a:pos x="connsiteX1" y="connsiteY1"/>
              </a:cxn>
              <a:cxn ang="0">
                <a:pos x="connsiteX2" y="connsiteY2"/>
              </a:cxn>
            </a:cxnLst>
            <a:rect l="l" t="t" r="r" b="b"/>
            <a:pathLst>
              <a:path w="335280" h="266709">
                <a:moveTo>
                  <a:pt x="0" y="259089"/>
                </a:moveTo>
                <a:cubicBezTo>
                  <a:pt x="55880" y="128914"/>
                  <a:pt x="111760" y="-1261"/>
                  <a:pt x="167640" y="9"/>
                </a:cubicBezTo>
                <a:cubicBezTo>
                  <a:pt x="223520" y="1279"/>
                  <a:pt x="279400" y="133994"/>
                  <a:pt x="335280" y="266709"/>
                </a:cubicBezTo>
              </a:path>
            </a:pathLst>
          </a:custGeom>
          <a:ln w="1270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cxnSp>
        <p:nvCxnSpPr>
          <p:cNvPr id="55" name="Straight Arrow Connector 54"/>
          <p:cNvCxnSpPr/>
          <p:nvPr/>
        </p:nvCxnSpPr>
        <p:spPr>
          <a:xfrm>
            <a:off x="8381560" y="2637324"/>
            <a:ext cx="0" cy="144000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Freeform 56"/>
          <p:cNvSpPr/>
          <p:nvPr/>
        </p:nvSpPr>
        <p:spPr>
          <a:xfrm flipV="1">
            <a:off x="7242604" y="3945268"/>
            <a:ext cx="335280" cy="266709"/>
          </a:xfrm>
          <a:custGeom>
            <a:avLst/>
            <a:gdLst>
              <a:gd name="connsiteX0" fmla="*/ 0 w 335280"/>
              <a:gd name="connsiteY0" fmla="*/ 259089 h 266709"/>
              <a:gd name="connsiteX1" fmla="*/ 167640 w 335280"/>
              <a:gd name="connsiteY1" fmla="*/ 9 h 266709"/>
              <a:gd name="connsiteX2" fmla="*/ 335280 w 335280"/>
              <a:gd name="connsiteY2" fmla="*/ 266709 h 266709"/>
            </a:gdLst>
            <a:ahLst/>
            <a:cxnLst>
              <a:cxn ang="0">
                <a:pos x="connsiteX0" y="connsiteY0"/>
              </a:cxn>
              <a:cxn ang="0">
                <a:pos x="connsiteX1" y="connsiteY1"/>
              </a:cxn>
              <a:cxn ang="0">
                <a:pos x="connsiteX2" y="connsiteY2"/>
              </a:cxn>
            </a:cxnLst>
            <a:rect l="l" t="t" r="r" b="b"/>
            <a:pathLst>
              <a:path w="335280" h="266709">
                <a:moveTo>
                  <a:pt x="0" y="259089"/>
                </a:moveTo>
                <a:cubicBezTo>
                  <a:pt x="55880" y="128914"/>
                  <a:pt x="111760" y="-1261"/>
                  <a:pt x="167640" y="9"/>
                </a:cubicBezTo>
                <a:cubicBezTo>
                  <a:pt x="223520" y="1279"/>
                  <a:pt x="279400" y="133994"/>
                  <a:pt x="335280" y="266709"/>
                </a:cubicBezTo>
              </a:path>
            </a:pathLst>
          </a:custGeom>
          <a:ln w="28575">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cxnSp>
        <p:nvCxnSpPr>
          <p:cNvPr id="60" name="Straight Arrow Connector 59"/>
          <p:cNvCxnSpPr/>
          <p:nvPr/>
        </p:nvCxnSpPr>
        <p:spPr>
          <a:xfrm flipV="1">
            <a:off x="7618302" y="2647079"/>
            <a:ext cx="422617" cy="119304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a:off x="170641" y="4255866"/>
            <a:ext cx="5265455" cy="1384995"/>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latin typeface="Roboto Condensed" panose="02000000000000000000" pitchFamily="2" charset="0"/>
              </a:rPr>
              <a:t>The test can be carried out both indoors and outdoors, on a preferably non-slip surface.</a:t>
            </a:r>
          </a:p>
          <a:p>
            <a:pPr marL="285750" indent="-285750">
              <a:buFont typeface="Wingdings" panose="05000000000000000000" pitchFamily="2" charset="2"/>
              <a:buChar char="ü"/>
            </a:pPr>
            <a:r>
              <a:rPr lang="en-GB" sz="1400" dirty="0" smtClean="0">
                <a:latin typeface="Roboto Condensed" panose="02000000000000000000" pitchFamily="2" charset="0"/>
              </a:rPr>
              <a:t>It requires cones and a tape measure to set out the course.</a:t>
            </a:r>
          </a:p>
          <a:p>
            <a:pPr marL="285750" indent="-285750">
              <a:buFont typeface="Wingdings" panose="05000000000000000000" pitchFamily="2" charset="2"/>
              <a:buChar char="ü"/>
            </a:pPr>
            <a:r>
              <a:rPr lang="en-GB" sz="1400" dirty="0" smtClean="0">
                <a:latin typeface="Roboto Condensed" panose="02000000000000000000" pitchFamily="2" charset="0"/>
              </a:rPr>
              <a:t>Someone must be allocated the role of conductor in order to operate the stopwatch to time the test in </a:t>
            </a:r>
            <a:r>
              <a:rPr lang="en-GB" sz="1400" b="1" dirty="0" smtClean="0">
                <a:latin typeface="Roboto Condensed" panose="02000000000000000000" pitchFamily="2" charset="0"/>
              </a:rPr>
              <a:t>seconds</a:t>
            </a:r>
            <a:r>
              <a:rPr lang="en-GB" sz="1400" dirty="0" smtClean="0">
                <a:latin typeface="Roboto Condensed" panose="02000000000000000000" pitchFamily="2" charset="0"/>
              </a:rPr>
              <a:t>.</a:t>
            </a:r>
          </a:p>
          <a:p>
            <a:pPr marL="285750" indent="-285750">
              <a:buFont typeface="Wingdings" panose="05000000000000000000" pitchFamily="2" charset="2"/>
              <a:buChar char="ü"/>
            </a:pPr>
            <a:r>
              <a:rPr lang="en-GB" sz="1400" dirty="0" smtClean="0">
                <a:latin typeface="Roboto Condensed" panose="02000000000000000000" pitchFamily="2" charset="0"/>
              </a:rPr>
              <a:t>The quicker the time, the better the agility of the performer!</a:t>
            </a:r>
            <a:endParaRPr lang="en-GB" sz="1400" dirty="0">
              <a:latin typeface="Roboto Condensed" panose="02000000000000000000" pitchFamily="2" charset="0"/>
            </a:endParaRPr>
          </a:p>
        </p:txBody>
      </p:sp>
      <p:sp>
        <p:nvSpPr>
          <p:cNvPr id="64" name="TextBox 63"/>
          <p:cNvSpPr txBox="1"/>
          <p:nvPr/>
        </p:nvSpPr>
        <p:spPr>
          <a:xfrm>
            <a:off x="146209" y="1805517"/>
            <a:ext cx="5233664" cy="369332"/>
          </a:xfrm>
          <a:prstGeom prst="rect">
            <a:avLst/>
          </a:prstGeom>
          <a:noFill/>
        </p:spPr>
        <p:txBody>
          <a:bodyPr wrap="square" rtlCol="0">
            <a:spAutoFit/>
          </a:bodyPr>
          <a:lstStyle/>
          <a:p>
            <a:r>
              <a:rPr lang="en-GB" b="1" dirty="0" smtClean="0">
                <a:latin typeface="Roboto Condensed" panose="02000000000000000000" pitchFamily="2" charset="0"/>
              </a:rPr>
              <a:t>Procedure:</a:t>
            </a:r>
            <a:endParaRPr lang="en-GB" b="1" dirty="0">
              <a:latin typeface="Roboto Condensed" panose="02000000000000000000" pitchFamily="2" charset="0"/>
            </a:endParaRPr>
          </a:p>
        </p:txBody>
      </p:sp>
      <p:sp>
        <p:nvSpPr>
          <p:cNvPr id="67" name="Freeform 66"/>
          <p:cNvSpPr/>
          <p:nvPr/>
        </p:nvSpPr>
        <p:spPr>
          <a:xfrm>
            <a:off x="7310536" y="2362528"/>
            <a:ext cx="258296" cy="1514168"/>
          </a:xfrm>
          <a:custGeom>
            <a:avLst/>
            <a:gdLst>
              <a:gd name="connsiteX0" fmla="*/ 258296 w 258296"/>
              <a:gd name="connsiteY0" fmla="*/ 1514168 h 1514168"/>
              <a:gd name="connsiteX1" fmla="*/ 2657 w 258296"/>
              <a:gd name="connsiteY1" fmla="*/ 1189703 h 1514168"/>
              <a:gd name="connsiteX2" fmla="*/ 209134 w 258296"/>
              <a:gd name="connsiteY2" fmla="*/ 639097 h 1514168"/>
              <a:gd name="connsiteX3" fmla="*/ 2657 w 258296"/>
              <a:gd name="connsiteY3" fmla="*/ 127819 h 1514168"/>
              <a:gd name="connsiteX4" fmla="*/ 110812 w 258296"/>
              <a:gd name="connsiteY4" fmla="*/ 0 h 151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96" h="1514168">
                <a:moveTo>
                  <a:pt x="258296" y="1514168"/>
                </a:moveTo>
                <a:cubicBezTo>
                  <a:pt x="134573" y="1424858"/>
                  <a:pt x="10851" y="1335548"/>
                  <a:pt x="2657" y="1189703"/>
                </a:cubicBezTo>
                <a:cubicBezTo>
                  <a:pt x="-5537" y="1043858"/>
                  <a:pt x="209134" y="816078"/>
                  <a:pt x="209134" y="639097"/>
                </a:cubicBezTo>
                <a:cubicBezTo>
                  <a:pt x="209134" y="462116"/>
                  <a:pt x="19044" y="234335"/>
                  <a:pt x="2657" y="127819"/>
                </a:cubicBezTo>
                <a:cubicBezTo>
                  <a:pt x="-13730" y="21303"/>
                  <a:pt x="48541" y="10651"/>
                  <a:pt x="110812" y="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68" name="Freeform 67"/>
          <p:cNvSpPr/>
          <p:nvPr/>
        </p:nvSpPr>
        <p:spPr>
          <a:xfrm>
            <a:off x="7293763" y="2369837"/>
            <a:ext cx="210604" cy="1494503"/>
          </a:xfrm>
          <a:custGeom>
            <a:avLst/>
            <a:gdLst>
              <a:gd name="connsiteX0" fmla="*/ 117987 w 210604"/>
              <a:gd name="connsiteY0" fmla="*/ 0 h 1494503"/>
              <a:gd name="connsiteX1" fmla="*/ 206477 w 210604"/>
              <a:gd name="connsiteY1" fmla="*/ 127819 h 1494503"/>
              <a:gd name="connsiteX2" fmla="*/ 0 w 210604"/>
              <a:gd name="connsiteY2" fmla="*/ 639097 h 1494503"/>
              <a:gd name="connsiteX3" fmla="*/ 206477 w 210604"/>
              <a:gd name="connsiteY3" fmla="*/ 1189703 h 1494503"/>
              <a:gd name="connsiteX4" fmla="*/ 9832 w 210604"/>
              <a:gd name="connsiteY4" fmla="*/ 1494503 h 149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04" h="1494503">
                <a:moveTo>
                  <a:pt x="117987" y="0"/>
                </a:moveTo>
                <a:cubicBezTo>
                  <a:pt x="172064" y="10651"/>
                  <a:pt x="226141" y="21303"/>
                  <a:pt x="206477" y="127819"/>
                </a:cubicBezTo>
                <a:cubicBezTo>
                  <a:pt x="186813" y="234335"/>
                  <a:pt x="0" y="462116"/>
                  <a:pt x="0" y="639097"/>
                </a:cubicBezTo>
                <a:cubicBezTo>
                  <a:pt x="0" y="816078"/>
                  <a:pt x="204838" y="1047135"/>
                  <a:pt x="206477" y="1189703"/>
                </a:cubicBezTo>
                <a:cubicBezTo>
                  <a:pt x="208116" y="1332271"/>
                  <a:pt x="108974" y="1413387"/>
                  <a:pt x="9832" y="1494503"/>
                </a:cubicBezTo>
              </a:path>
            </a:pathLst>
          </a:custGeom>
          <a:ln w="1270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latin typeface="Roboto Condensed" panose="02000000000000000000" pitchFamily="2" charset="0"/>
            </a:endParaRPr>
          </a:p>
        </p:txBody>
      </p:sp>
      <p:sp>
        <p:nvSpPr>
          <p:cNvPr id="70" name="TextBox 69"/>
          <p:cNvSpPr txBox="1"/>
          <p:nvPr/>
        </p:nvSpPr>
        <p:spPr>
          <a:xfrm>
            <a:off x="146209" y="3963003"/>
            <a:ext cx="2630924" cy="369332"/>
          </a:xfrm>
          <a:prstGeom prst="rect">
            <a:avLst/>
          </a:prstGeom>
          <a:noFill/>
        </p:spPr>
        <p:txBody>
          <a:bodyPr wrap="square" rtlCol="0">
            <a:spAutoFit/>
          </a:bodyPr>
          <a:lstStyle/>
          <a:p>
            <a:r>
              <a:rPr lang="en-GB" b="1" dirty="0" smtClean="0">
                <a:latin typeface="Roboto Condensed" panose="02000000000000000000" pitchFamily="2" charset="0"/>
              </a:rPr>
              <a:t>Test organisation:</a:t>
            </a:r>
            <a:endParaRPr lang="en-GB" b="1" dirty="0">
              <a:latin typeface="Roboto Condensed" panose="02000000000000000000" pitchFamily="2" charset="0"/>
            </a:endParaRPr>
          </a:p>
        </p:txBody>
      </p:sp>
      <p:grpSp>
        <p:nvGrpSpPr>
          <p:cNvPr id="47" name="Group 3"/>
          <p:cNvGrpSpPr>
            <a:grpSpLocks/>
          </p:cNvGrpSpPr>
          <p:nvPr/>
        </p:nvGrpSpPr>
        <p:grpSpPr bwMode="auto">
          <a:xfrm>
            <a:off x="603250" y="-27384"/>
            <a:ext cx="8540750" cy="6940550"/>
            <a:chOff x="583271" y="42867"/>
            <a:chExt cx="9232725" cy="7502525"/>
          </a:xfrm>
        </p:grpSpPr>
        <p:sp>
          <p:nvSpPr>
            <p:cNvPr id="48" name="Rectangle 4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5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1"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3"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4585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3">
                                            <p:txEl>
                                              <p:pRg st="0" end="0"/>
                                            </p:txEl>
                                          </p:spTgt>
                                        </p:tgtEl>
                                        <p:attrNameLst>
                                          <p:attrName>style.visibility</p:attrName>
                                        </p:attrNameLst>
                                      </p:cBhvr>
                                      <p:to>
                                        <p:strVal val="visible"/>
                                      </p:to>
                                    </p:set>
                                    <p:animEffect transition="in" filter="barn(inVertical)">
                                      <p:cBhvr>
                                        <p:cTn id="58" dur="500"/>
                                        <p:tgtEl>
                                          <p:spTgt spid="6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3">
                                            <p:txEl>
                                              <p:pRg st="1" end="1"/>
                                            </p:txEl>
                                          </p:spTgt>
                                        </p:tgtEl>
                                        <p:attrNameLst>
                                          <p:attrName>style.visibility</p:attrName>
                                        </p:attrNameLst>
                                      </p:cBhvr>
                                      <p:to>
                                        <p:strVal val="visible"/>
                                      </p:to>
                                    </p:set>
                                    <p:animEffect transition="in" filter="barn(inVertical)">
                                      <p:cBhvr>
                                        <p:cTn id="63" dur="500"/>
                                        <p:tgtEl>
                                          <p:spTgt spid="6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3">
                                            <p:txEl>
                                              <p:pRg st="2" end="2"/>
                                            </p:txEl>
                                          </p:spTgt>
                                        </p:tgtEl>
                                        <p:attrNameLst>
                                          <p:attrName>style.visibility</p:attrName>
                                        </p:attrNameLst>
                                      </p:cBhvr>
                                      <p:to>
                                        <p:strVal val="visible"/>
                                      </p:to>
                                    </p:set>
                                    <p:animEffect transition="in" filter="barn(inVertical)">
                                      <p:cBhvr>
                                        <p:cTn id="68" dur="500"/>
                                        <p:tgtEl>
                                          <p:spTgt spid="63">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3">
                                            <p:txEl>
                                              <p:pRg st="3" end="3"/>
                                            </p:txEl>
                                          </p:spTgt>
                                        </p:tgtEl>
                                        <p:attrNameLst>
                                          <p:attrName>style.visibility</p:attrName>
                                        </p:attrNameLst>
                                      </p:cBhvr>
                                      <p:to>
                                        <p:strVal val="visible"/>
                                      </p:to>
                                    </p:set>
                                    <p:animEffect transition="in" filter="barn(inVertical)">
                                      <p:cBhvr>
                                        <p:cTn id="73"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1000"/>
                                        <p:tgtEl>
                                          <p:spTgt spid="8"/>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1000"/>
                                        <p:tgtEl>
                                          <p:spTgt spid="13"/>
                                        </p:tgtEl>
                                      </p:cBhvr>
                                    </p:animEffect>
                                  </p:childTnLst>
                                </p:cTn>
                              </p:par>
                            </p:childTnLst>
                          </p:cTn>
                        </p:par>
                        <p:par>
                          <p:cTn id="84" fill="hold">
                            <p:stCondLst>
                              <p:cond delay="2000"/>
                            </p:stCondLst>
                            <p:childTnLst>
                              <p:par>
                                <p:cTn id="85" presetID="22" presetClass="entr" presetSubtype="1"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up)">
                                      <p:cBhvr>
                                        <p:cTn id="87" dur="1000"/>
                                        <p:tgtEl>
                                          <p:spTgt spid="46"/>
                                        </p:tgtEl>
                                      </p:cBhvr>
                                    </p:animEffect>
                                  </p:childTnLst>
                                </p:cTn>
                              </p:par>
                            </p:childTnLst>
                          </p:cTn>
                        </p:par>
                        <p:par>
                          <p:cTn id="88" fill="hold">
                            <p:stCondLst>
                              <p:cond delay="3000"/>
                            </p:stCondLst>
                            <p:childTnLst>
                              <p:par>
                                <p:cTn id="89" presetID="22" presetClass="entr" presetSubtype="8" fill="hold" grpId="0" nodeType="after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wipe(left)">
                                      <p:cBhvr>
                                        <p:cTn id="91" dur="1000"/>
                                        <p:tgtEl>
                                          <p:spTgt spid="49"/>
                                        </p:tgtEl>
                                      </p:cBhvr>
                                    </p:animEffect>
                                  </p:childTnLst>
                                </p:cTn>
                              </p:par>
                            </p:childTnLst>
                          </p:cTn>
                        </p:par>
                        <p:par>
                          <p:cTn id="92" fill="hold">
                            <p:stCondLst>
                              <p:cond delay="4000"/>
                            </p:stCondLst>
                            <p:childTnLst>
                              <p:par>
                                <p:cTn id="93" presetID="22" presetClass="entr" presetSubtype="4" fill="hold" grpId="0" nodeType="after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wipe(down)">
                                      <p:cBhvr>
                                        <p:cTn id="95" dur="1000"/>
                                        <p:tgtEl>
                                          <p:spTgt spid="67"/>
                                        </p:tgtEl>
                                      </p:cBhvr>
                                    </p:animEffect>
                                  </p:childTnLst>
                                </p:cTn>
                              </p:par>
                            </p:childTnLst>
                          </p:cTn>
                        </p:par>
                        <p:par>
                          <p:cTn id="96" fill="hold">
                            <p:stCondLst>
                              <p:cond delay="5000"/>
                            </p:stCondLst>
                            <p:childTnLst>
                              <p:par>
                                <p:cTn id="97" presetID="22" presetClass="entr" presetSubtype="1" fill="hold" grpId="0" nodeType="afterEffect">
                                  <p:stCondLst>
                                    <p:cond delay="0"/>
                                  </p:stCondLst>
                                  <p:childTnLst>
                                    <p:set>
                                      <p:cBhvr>
                                        <p:cTn id="98" dur="1" fill="hold">
                                          <p:stCondLst>
                                            <p:cond delay="0"/>
                                          </p:stCondLst>
                                        </p:cTn>
                                        <p:tgtEl>
                                          <p:spTgt spid="68"/>
                                        </p:tgtEl>
                                        <p:attrNameLst>
                                          <p:attrName>style.visibility</p:attrName>
                                        </p:attrNameLst>
                                      </p:cBhvr>
                                      <p:to>
                                        <p:strVal val="visible"/>
                                      </p:to>
                                    </p:set>
                                    <p:animEffect transition="in" filter="wipe(up)">
                                      <p:cBhvr>
                                        <p:cTn id="99" dur="1000"/>
                                        <p:tgtEl>
                                          <p:spTgt spid="68"/>
                                        </p:tgtEl>
                                      </p:cBhvr>
                                    </p:animEffect>
                                  </p:childTnLst>
                                </p:cTn>
                              </p:par>
                            </p:childTnLst>
                          </p:cTn>
                        </p:par>
                        <p:par>
                          <p:cTn id="100" fill="hold">
                            <p:stCondLst>
                              <p:cond delay="6000"/>
                            </p:stCondLst>
                            <p:childTnLst>
                              <p:par>
                                <p:cTn id="101" presetID="22" presetClass="entr" presetSubtype="8" fill="hold" grpId="0" nodeType="after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left)">
                                      <p:cBhvr>
                                        <p:cTn id="103" dur="1000"/>
                                        <p:tgtEl>
                                          <p:spTgt spid="57"/>
                                        </p:tgtEl>
                                      </p:cBhvr>
                                    </p:animEffect>
                                  </p:childTnLst>
                                </p:cTn>
                              </p:par>
                            </p:childTnLst>
                          </p:cTn>
                        </p:par>
                        <p:par>
                          <p:cTn id="104" fill="hold">
                            <p:stCondLst>
                              <p:cond delay="7000"/>
                            </p:stCondLst>
                            <p:childTnLst>
                              <p:par>
                                <p:cTn id="105" presetID="22" presetClass="entr" presetSubtype="4" fill="hold" nodeType="after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wipe(down)">
                                      <p:cBhvr>
                                        <p:cTn id="107" dur="1000"/>
                                        <p:tgtEl>
                                          <p:spTgt spid="60"/>
                                        </p:tgtEl>
                                      </p:cBhvr>
                                    </p:animEffect>
                                  </p:childTnLst>
                                </p:cTn>
                              </p:par>
                            </p:childTnLst>
                          </p:cTn>
                        </p:par>
                        <p:par>
                          <p:cTn id="108" fill="hold">
                            <p:stCondLst>
                              <p:cond delay="8000"/>
                            </p:stCondLst>
                            <p:childTnLst>
                              <p:par>
                                <p:cTn id="109" presetID="22" presetClass="entr" presetSubtype="8"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1000"/>
                                        <p:tgtEl>
                                          <p:spTgt spid="54"/>
                                        </p:tgtEl>
                                      </p:cBhvr>
                                    </p:animEffect>
                                  </p:childTnLst>
                                </p:cTn>
                              </p:par>
                            </p:childTnLst>
                          </p:cTn>
                        </p:par>
                        <p:par>
                          <p:cTn id="112" fill="hold">
                            <p:stCondLst>
                              <p:cond delay="9000"/>
                            </p:stCondLst>
                            <p:childTnLst>
                              <p:par>
                                <p:cTn id="113" presetID="22" presetClass="entr" presetSubtype="1"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wipe(up)">
                                      <p:cBhvr>
                                        <p:cTn id="115" dur="1000"/>
                                        <p:tgtEl>
                                          <p:spTgt spid="55"/>
                                        </p:tgtEl>
                                      </p:cBhvr>
                                    </p:animEffect>
                                  </p:childTnLst>
                                </p:cTn>
                              </p:par>
                            </p:childTnLst>
                          </p:cTn>
                        </p:par>
                      </p:childTnLst>
                    </p:cTn>
                  </p:par>
                </p:childTnLst>
              </p:cTn>
              <p:nextCondLst>
                <p:cond evt="onClick" delay="0">
                  <p:tgtEl>
                    <p:spTgt spid="65"/>
                  </p:tgtEl>
                </p:cond>
              </p:nextCondLst>
            </p:seq>
          </p:childTnLst>
        </p:cTn>
      </p:par>
    </p:tnLst>
    <p:bldLst>
      <p:bldP spid="31" grpId="0" animBg="1"/>
      <p:bldP spid="32" grpId="0" animBg="1"/>
      <p:bldP spid="33" grpId="0" animBg="1"/>
      <p:bldP spid="34" grpId="0" animBg="1"/>
      <p:bldP spid="35" grpId="0" animBg="1"/>
      <p:bldP spid="36" grpId="0" animBg="1"/>
      <p:bldP spid="13" grpId="0" animBg="1"/>
      <p:bldP spid="49" grpId="0" animBg="1"/>
      <p:bldP spid="54" grpId="0" animBg="1"/>
      <p:bldP spid="57" grpId="0" animBg="1"/>
      <p:bldP spid="64" grpId="0"/>
      <p:bldP spid="67" grpId="0" animBg="1"/>
      <p:bldP spid="68" grpId="0" animBg="1"/>
      <p:bldP spid="7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387490" y="52950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Balance</a:t>
            </a:r>
          </a:p>
        </p:txBody>
      </p:sp>
      <p:sp>
        <p:nvSpPr>
          <p:cNvPr id="3" name="TextBox 2"/>
          <p:cNvSpPr txBox="1"/>
          <p:nvPr/>
        </p:nvSpPr>
        <p:spPr>
          <a:xfrm>
            <a:off x="534075" y="1437164"/>
            <a:ext cx="7920881"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a:latin typeface="Roboto Condensed" panose="02000000000000000000" pitchFamily="2" charset="0"/>
              </a:rPr>
              <a:t>Definition: </a:t>
            </a:r>
            <a:r>
              <a:rPr lang="en-GB" b="0" i="1" dirty="0">
                <a:latin typeface="Roboto Condensed" panose="02000000000000000000" pitchFamily="2" charset="0"/>
              </a:rPr>
              <a:t>The ability to maintain the centre of gravity over </a:t>
            </a:r>
            <a:r>
              <a:rPr lang="en-GB" b="0" i="1" dirty="0" smtClean="0">
                <a:latin typeface="Roboto Condensed" panose="02000000000000000000" pitchFamily="2" charset="0"/>
              </a:rPr>
              <a:t>the base </a:t>
            </a:r>
            <a:r>
              <a:rPr lang="en-GB" b="0" i="1" dirty="0">
                <a:latin typeface="Roboto Condensed" panose="02000000000000000000" pitchFamily="2" charset="0"/>
              </a:rPr>
              <a:t>of support</a:t>
            </a:r>
            <a:r>
              <a:rPr lang="en-GB" dirty="0">
                <a:latin typeface="Roboto Condensed" panose="02000000000000000000" pitchFamily="2" charset="0"/>
              </a:rPr>
              <a:t>.</a:t>
            </a:r>
          </a:p>
        </p:txBody>
      </p:sp>
      <p:pic>
        <p:nvPicPr>
          <p:cNvPr id="2050" name="Picture 2" descr="File:HandWalking.gif - Wikimedia Comm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4075" y="2088078"/>
            <a:ext cx="1944216" cy="3240360"/>
          </a:xfrm>
          <a:prstGeom prst="rect">
            <a:avLst/>
          </a:prstGeom>
          <a:ln w="1905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684578" y="2088078"/>
            <a:ext cx="6126414" cy="1200329"/>
          </a:xfrm>
          <a:prstGeom prst="rect">
            <a:avLst/>
          </a:prstGeom>
          <a:noFill/>
        </p:spPr>
        <p:txBody>
          <a:bodyPr wrap="square" rtlCol="0">
            <a:spAutoFit/>
          </a:bodyPr>
          <a:lstStyle/>
          <a:p>
            <a:r>
              <a:rPr lang="en-GB" dirty="0">
                <a:latin typeface="Roboto Condensed" panose="02000000000000000000" pitchFamily="2" charset="0"/>
              </a:rPr>
              <a:t>Balance is an essential component of fitness in gymnastics activities, where performers are scored on their ability to hold steady (such as the rings and balance beam) or land a movement without the need to regain balance (e.g. with dismounts).</a:t>
            </a:r>
          </a:p>
        </p:txBody>
      </p:sp>
      <p:sp>
        <p:nvSpPr>
          <p:cNvPr id="13" name="TextBox 12"/>
          <p:cNvSpPr txBox="1"/>
          <p:nvPr/>
        </p:nvSpPr>
        <p:spPr>
          <a:xfrm>
            <a:off x="2699792" y="3544009"/>
            <a:ext cx="6030465" cy="923330"/>
          </a:xfrm>
          <a:prstGeom prst="rect">
            <a:avLst/>
          </a:prstGeom>
          <a:noFill/>
        </p:spPr>
        <p:txBody>
          <a:bodyPr wrap="square" rtlCol="0">
            <a:spAutoFit/>
          </a:bodyPr>
          <a:lstStyle/>
          <a:p>
            <a:r>
              <a:rPr lang="en-GB" dirty="0">
                <a:latin typeface="Roboto Condensed" panose="02000000000000000000" pitchFamily="2" charset="0"/>
              </a:rPr>
              <a:t>Balance can </a:t>
            </a:r>
            <a:r>
              <a:rPr lang="en-GB" dirty="0" smtClean="0">
                <a:latin typeface="Roboto Condensed" panose="02000000000000000000" pitchFamily="2" charset="0"/>
              </a:rPr>
              <a:t>be… </a:t>
            </a:r>
          </a:p>
          <a:p>
            <a:pPr marL="285750" indent="-285750">
              <a:buFont typeface="Arial" panose="020B0604020202020204" pitchFamily="34" charset="0"/>
              <a:buChar char="•"/>
            </a:pPr>
            <a:r>
              <a:rPr lang="en-GB" b="1" dirty="0" smtClean="0">
                <a:latin typeface="Roboto Condensed" panose="02000000000000000000" pitchFamily="2" charset="0"/>
              </a:rPr>
              <a:t>Static</a:t>
            </a:r>
            <a:r>
              <a:rPr lang="en-GB" dirty="0" smtClean="0">
                <a:latin typeface="Roboto Condensed" panose="02000000000000000000" pitchFamily="2" charset="0"/>
              </a:rPr>
              <a:t> </a:t>
            </a:r>
            <a:r>
              <a:rPr lang="en-GB" dirty="0">
                <a:latin typeface="Roboto Condensed" panose="02000000000000000000" pitchFamily="2" charset="0"/>
              </a:rPr>
              <a:t>(i.e. maintaining body position while still</a:t>
            </a:r>
            <a:r>
              <a:rPr lang="en-GB" dirty="0" smtClean="0">
                <a:latin typeface="Roboto Condensed" panose="02000000000000000000" pitchFamily="2" charset="0"/>
              </a:rPr>
              <a:t>), or</a:t>
            </a:r>
          </a:p>
          <a:p>
            <a:pPr marL="285750" indent="-285750">
              <a:buFont typeface="Arial" panose="020B0604020202020204" pitchFamily="34" charset="0"/>
              <a:buChar char="•"/>
            </a:pPr>
            <a:r>
              <a:rPr lang="en-GB" b="1" dirty="0" smtClean="0">
                <a:latin typeface="Roboto Condensed" panose="02000000000000000000" pitchFamily="2" charset="0"/>
              </a:rPr>
              <a:t>Dynamic</a:t>
            </a:r>
            <a:r>
              <a:rPr lang="en-GB" dirty="0" smtClean="0">
                <a:latin typeface="Roboto Condensed" panose="02000000000000000000" pitchFamily="2" charset="0"/>
              </a:rPr>
              <a:t> </a:t>
            </a:r>
            <a:r>
              <a:rPr lang="en-GB" dirty="0">
                <a:latin typeface="Roboto Condensed" panose="02000000000000000000" pitchFamily="2" charset="0"/>
              </a:rPr>
              <a:t>(maintaining control of the body while on the move).</a:t>
            </a:r>
          </a:p>
        </p:txBody>
      </p:sp>
      <p:sp>
        <p:nvSpPr>
          <p:cNvPr id="14" name="TextBox 13"/>
          <p:cNvSpPr txBox="1"/>
          <p:nvPr/>
        </p:nvSpPr>
        <p:spPr>
          <a:xfrm>
            <a:off x="2699792" y="4819061"/>
            <a:ext cx="4392488" cy="646331"/>
          </a:xfrm>
          <a:prstGeom prst="rect">
            <a:avLst/>
          </a:prstGeom>
          <a:noFill/>
        </p:spPr>
        <p:txBody>
          <a:bodyPr wrap="square" rtlCol="0">
            <a:spAutoFit/>
          </a:bodyPr>
          <a:lstStyle/>
          <a:p>
            <a:r>
              <a:rPr lang="en-GB" dirty="0" smtClean="0">
                <a:latin typeface="Roboto Condensed" panose="02000000000000000000" pitchFamily="2" charset="0"/>
              </a:rPr>
              <a:t>Balance is also important for games players, so they don’t fall over.</a:t>
            </a:r>
            <a:endParaRPr lang="en-GB" dirty="0">
              <a:latin typeface="Roboto Condensed" panose="02000000000000000000" pitchFamily="2" charset="0"/>
            </a:endParaRPr>
          </a:p>
        </p:txBody>
      </p:sp>
      <p:grpSp>
        <p:nvGrpSpPr>
          <p:cNvPr id="5" name="Group 4"/>
          <p:cNvGrpSpPr/>
          <p:nvPr/>
        </p:nvGrpSpPr>
        <p:grpSpPr>
          <a:xfrm>
            <a:off x="5923441" y="5419226"/>
            <a:ext cx="2814046" cy="908043"/>
            <a:chOff x="5923441" y="5419226"/>
            <a:chExt cx="2814046" cy="908043"/>
          </a:xfrm>
        </p:grpSpPr>
        <p:sp>
          <p:nvSpPr>
            <p:cNvPr id="4" name="TextBox 3">
              <a:hlinkClick r:id="rId5" action="ppaction://hlinksldjump"/>
            </p:cNvPr>
            <p:cNvSpPr txBox="1"/>
            <p:nvPr/>
          </p:nvSpPr>
          <p:spPr>
            <a:xfrm>
              <a:off x="5923441" y="5419226"/>
              <a:ext cx="2670030" cy="707886"/>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1400" dirty="0" smtClean="0">
                  <a:latin typeface="Roboto Condensed" panose="02000000000000000000" pitchFamily="2" charset="0"/>
                  <a:ea typeface="Roboto Condensed" panose="02000000000000000000" pitchFamily="2" charset="0"/>
                </a:rPr>
                <a:t>Find out more about how this component can be measured.</a:t>
              </a:r>
            </a:p>
            <a:p>
              <a:pPr algn="ctr"/>
              <a:r>
                <a:rPr lang="en-GB" sz="1200" dirty="0" smtClean="0">
                  <a:latin typeface="Roboto Condensed" panose="02000000000000000000" pitchFamily="2" charset="0"/>
                  <a:ea typeface="Roboto Condensed" panose="02000000000000000000" pitchFamily="2" charset="0"/>
                </a:rPr>
                <a:t>(not required for Edexcel GCSE PE)</a:t>
              </a:r>
              <a:endParaRPr lang="en-GB" sz="1400" dirty="0">
                <a:latin typeface="Roboto Condensed" panose="02000000000000000000" pitchFamily="2" charset="0"/>
                <a:ea typeface="Roboto Condensed" panose="02000000000000000000" pitchFamily="2"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5169" y="5740685"/>
              <a:ext cx="372318" cy="586584"/>
            </a:xfrm>
            <a:prstGeom prst="rect">
              <a:avLst/>
            </a:prstGeom>
          </p:spPr>
        </p:pic>
      </p:grpSp>
      <p:grpSp>
        <p:nvGrpSpPr>
          <p:cNvPr id="16" name="Group 3"/>
          <p:cNvGrpSpPr>
            <a:grpSpLocks/>
          </p:cNvGrpSpPr>
          <p:nvPr/>
        </p:nvGrpSpPr>
        <p:grpSpPr bwMode="auto">
          <a:xfrm>
            <a:off x="603250" y="-27384"/>
            <a:ext cx="8540750" cy="6940550"/>
            <a:chOff x="583271" y="42867"/>
            <a:chExt cx="9232725" cy="7502525"/>
          </a:xfrm>
        </p:grpSpPr>
        <p:sp>
          <p:nvSpPr>
            <p:cNvPr id="17" name="Rectangle 1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8846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6</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Measuring balance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79511" y="1293721"/>
            <a:ext cx="7638769" cy="923330"/>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a:latin typeface="Roboto Condensed" panose="02000000000000000000" pitchFamily="2" charset="0"/>
              </a:rPr>
              <a:t>s</a:t>
            </a:r>
            <a:r>
              <a:rPr lang="en-GB" b="1" dirty="0" smtClean="0">
                <a:latin typeface="Roboto Condensed" panose="02000000000000000000" pitchFamily="2" charset="0"/>
              </a:rPr>
              <a:t>tanding </a:t>
            </a:r>
            <a:r>
              <a:rPr lang="en-GB" b="1" dirty="0">
                <a:latin typeface="Roboto Condensed" panose="02000000000000000000" pitchFamily="2" charset="0"/>
              </a:rPr>
              <a:t>s</a:t>
            </a:r>
            <a:r>
              <a:rPr lang="en-GB" b="1" dirty="0" smtClean="0">
                <a:latin typeface="Roboto Condensed" panose="02000000000000000000" pitchFamily="2" charset="0"/>
              </a:rPr>
              <a:t>tork </a:t>
            </a:r>
            <a:r>
              <a:rPr lang="en-GB" b="1" dirty="0">
                <a:latin typeface="Roboto Condensed" panose="02000000000000000000" pitchFamily="2" charset="0"/>
              </a:rPr>
              <a:t>t</a:t>
            </a:r>
            <a:r>
              <a:rPr lang="en-GB" b="1" dirty="0" smtClean="0">
                <a:latin typeface="Roboto Condensed" panose="02000000000000000000" pitchFamily="2" charset="0"/>
              </a:rPr>
              <a:t>est </a:t>
            </a:r>
            <a:r>
              <a:rPr lang="en-GB" dirty="0" smtClean="0">
                <a:latin typeface="Roboto Condensed" panose="02000000000000000000" pitchFamily="2" charset="0"/>
              </a:rPr>
              <a:t>can be used to measure balance. The performer adopts a one-legged stance similar to the position on the right, placing the other foot just above the knee of the standing leg. Hands should be kept on hips at all times.</a:t>
            </a:r>
            <a:endParaRPr lang="en-GB" dirty="0">
              <a:latin typeface="Roboto Condensed" panose="02000000000000000000" pitchFamily="2" charset="0"/>
            </a:endParaRPr>
          </a:p>
        </p:txBody>
      </p:sp>
      <p:sp>
        <p:nvSpPr>
          <p:cNvPr id="32" name="TextBox 31"/>
          <p:cNvSpPr txBox="1"/>
          <p:nvPr/>
        </p:nvSpPr>
        <p:spPr>
          <a:xfrm>
            <a:off x="1038128" y="3149622"/>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Once the participant is familiarised with the correct stance, they should adopt the stance ready for testing</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p:txBody>
      </p:sp>
      <p:sp>
        <p:nvSpPr>
          <p:cNvPr id="33" name="TextBox 32"/>
          <p:cNvSpPr txBox="1"/>
          <p:nvPr/>
        </p:nvSpPr>
        <p:spPr>
          <a:xfrm>
            <a:off x="1038128" y="3751452"/>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Once </a:t>
            </a:r>
            <a:r>
              <a:rPr lang="en-GB" sz="1400" dirty="0" smtClean="0">
                <a:solidFill>
                  <a:prstClr val="black"/>
                </a:solidFill>
                <a:latin typeface="Roboto Condensed" panose="02000000000000000000" pitchFamily="2" charset="0"/>
              </a:rPr>
              <a:t>the participant is in </a:t>
            </a:r>
            <a:r>
              <a:rPr lang="en-GB" sz="1400" dirty="0">
                <a:solidFill>
                  <a:prstClr val="black"/>
                </a:solidFill>
                <a:latin typeface="Roboto Condensed" panose="02000000000000000000" pitchFamily="2" charset="0"/>
              </a:rPr>
              <a:t>position, the test conductor starts the stopwatch</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p:txBody>
      </p:sp>
      <p:sp>
        <p:nvSpPr>
          <p:cNvPr id="34" name="TextBox 33"/>
          <p:cNvSpPr txBox="1"/>
          <p:nvPr/>
        </p:nvSpPr>
        <p:spPr>
          <a:xfrm>
            <a:off x="230506" y="254779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30506" y="315371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30506" y="3755144"/>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5569870" y="4200289"/>
            <a:ext cx="3440560" cy="1815882"/>
          </a:xfrm>
          <a:prstGeom prst="rect">
            <a:avLst/>
          </a:prstGeom>
          <a:noFill/>
          <a:ln>
            <a:noFill/>
          </a:ln>
        </p:spPr>
        <p:txBody>
          <a:bodyPr wrap="square" rtlCol="0">
            <a:spAutoFit/>
          </a:bodyPr>
          <a:lstStyle/>
          <a:p>
            <a:pPr marL="285750" indent="-285750">
              <a:buFont typeface="Arial" panose="020B0604020202020204" pitchFamily="34" charset="0"/>
              <a:buChar char="•"/>
            </a:pPr>
            <a:r>
              <a:rPr lang="en-GB" sz="1400" dirty="0" smtClean="0">
                <a:solidFill>
                  <a:prstClr val="black"/>
                </a:solidFill>
                <a:latin typeface="Roboto Condensed" panose="02000000000000000000" pitchFamily="2" charset="0"/>
              </a:rPr>
              <a:t>The test should be carried out on a flat surface, ideally where there is no wind.</a:t>
            </a:r>
          </a:p>
          <a:p>
            <a:pPr marL="285750" indent="-285750">
              <a:buFont typeface="Arial" panose="020B0604020202020204" pitchFamily="34" charset="0"/>
              <a:buChar char="•"/>
            </a:pPr>
            <a:r>
              <a:rPr lang="en-GB" sz="1400" dirty="0" smtClean="0">
                <a:solidFill>
                  <a:prstClr val="black"/>
                </a:solidFill>
                <a:latin typeface="Roboto Condensed" panose="02000000000000000000" pitchFamily="2" charset="0"/>
              </a:rPr>
              <a:t>All it requires is for someone to take the role of conductor to look for loss of balance and to operate the stopwatch to time the test in </a:t>
            </a:r>
            <a:r>
              <a:rPr lang="en-GB" sz="1400" b="1" dirty="0" smtClean="0">
                <a:solidFill>
                  <a:prstClr val="black"/>
                </a:solidFill>
                <a:latin typeface="Roboto Condensed" panose="02000000000000000000" pitchFamily="2" charset="0"/>
              </a:rPr>
              <a:t>minutes and/or seconds</a:t>
            </a:r>
            <a:r>
              <a:rPr lang="en-GB" sz="1400" dirty="0" smtClean="0">
                <a:solidFill>
                  <a:prstClr val="black"/>
                </a:solidFill>
                <a:latin typeface="Roboto Condensed" panose="02000000000000000000" pitchFamily="2" charset="0"/>
              </a:rPr>
              <a:t>.</a:t>
            </a:r>
          </a:p>
          <a:p>
            <a:pPr marL="285750" indent="-285750">
              <a:buFont typeface="Arial" panose="020B0604020202020204" pitchFamily="34" charset="0"/>
              <a:buChar char="•"/>
            </a:pPr>
            <a:r>
              <a:rPr lang="en-GB" sz="1400" dirty="0" smtClean="0">
                <a:solidFill>
                  <a:prstClr val="black"/>
                </a:solidFill>
                <a:latin typeface="Roboto Condensed" panose="02000000000000000000" pitchFamily="2" charset="0"/>
              </a:rPr>
              <a:t>The longer the time, the better the balance of the performer!</a:t>
            </a:r>
            <a:endParaRPr lang="en-GB" sz="1400" dirty="0">
              <a:solidFill>
                <a:prstClr val="black"/>
              </a:solidFill>
              <a:latin typeface="Roboto Condensed" panose="02000000000000000000" pitchFamily="2" charset="0"/>
            </a:endParaRPr>
          </a:p>
        </p:txBody>
      </p:sp>
      <p:sp>
        <p:nvSpPr>
          <p:cNvPr id="64" name="TextBox 63"/>
          <p:cNvSpPr txBox="1"/>
          <p:nvPr/>
        </p:nvSpPr>
        <p:spPr>
          <a:xfrm>
            <a:off x="165605" y="2174960"/>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5572004" y="3873048"/>
            <a:ext cx="2383155"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Test organisation:</a:t>
            </a:r>
            <a:endParaRPr lang="en-GB" b="1" dirty="0">
              <a:solidFill>
                <a:prstClr val="black"/>
              </a:solidFill>
              <a:latin typeface="Roboto Condensed" panose="02000000000000000000" pitchFamily="2" charset="0"/>
            </a:endParaRPr>
          </a:p>
        </p:txBody>
      </p:sp>
      <p:pic>
        <p:nvPicPr>
          <p:cNvPr id="47" name="Picture 46" descr="TDance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6573" y="1600095"/>
            <a:ext cx="1227477" cy="2355065"/>
          </a:xfrm>
          <a:prstGeom prst="rect">
            <a:avLst/>
          </a:prstGeom>
          <a:noFill/>
        </p:spPr>
      </p:pic>
      <p:sp>
        <p:nvSpPr>
          <p:cNvPr id="31" name="TextBox 30"/>
          <p:cNvSpPr txBox="1"/>
          <p:nvPr/>
        </p:nvSpPr>
        <p:spPr>
          <a:xfrm>
            <a:off x="1038128" y="2547792"/>
            <a:ext cx="4343743" cy="523220"/>
          </a:xfrm>
          <a:prstGeom prst="rect">
            <a:avLst/>
          </a:prstGeom>
          <a:solidFill>
            <a:schemeClr val="accent1">
              <a:lumMod val="40000"/>
              <a:lumOff val="60000"/>
            </a:schemeClr>
          </a:solidFill>
        </p:spPr>
        <p:txBody>
          <a:bodyPr wrap="square" rtlCol="0">
            <a:spAutoFit/>
          </a:bodyPr>
          <a:lstStyle/>
          <a:p>
            <a:r>
              <a:rPr lang="en-GB" sz="1400" dirty="0" smtClean="0">
                <a:solidFill>
                  <a:prstClr val="black"/>
                </a:solidFill>
                <a:latin typeface="Roboto Condensed" panose="02000000000000000000" pitchFamily="2" charset="0"/>
              </a:rPr>
              <a:t>The </a:t>
            </a:r>
            <a:r>
              <a:rPr lang="en-GB" sz="1400" dirty="0">
                <a:solidFill>
                  <a:prstClr val="black"/>
                </a:solidFill>
                <a:latin typeface="Roboto Condensed" panose="02000000000000000000" pitchFamily="2" charset="0"/>
              </a:rPr>
              <a:t>participant should be given the opportunity to </a:t>
            </a:r>
            <a:r>
              <a:rPr lang="en-GB" sz="1400" dirty="0" smtClean="0">
                <a:solidFill>
                  <a:prstClr val="black"/>
                </a:solidFill>
                <a:latin typeface="Roboto Condensed" panose="02000000000000000000" pitchFamily="2" charset="0"/>
              </a:rPr>
              <a:t>practise </a:t>
            </a:r>
            <a:r>
              <a:rPr lang="en-GB" sz="1400" dirty="0">
                <a:solidFill>
                  <a:prstClr val="black"/>
                </a:solidFill>
                <a:latin typeface="Roboto Condensed" panose="02000000000000000000" pitchFamily="2" charset="0"/>
              </a:rPr>
              <a:t>the stance. </a:t>
            </a:r>
          </a:p>
        </p:txBody>
      </p:sp>
      <p:sp>
        <p:nvSpPr>
          <p:cNvPr id="48" name="TextBox 47"/>
          <p:cNvSpPr txBox="1"/>
          <p:nvPr/>
        </p:nvSpPr>
        <p:spPr>
          <a:xfrm>
            <a:off x="1038128" y="4353282"/>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The participant should try to maintain their balance for as long as possible</a:t>
            </a:r>
            <a:r>
              <a:rPr lang="en-GB" sz="1400" dirty="0" smtClean="0">
                <a:solidFill>
                  <a:prstClr val="black"/>
                </a:solidFill>
                <a:latin typeface="Roboto Condensed" panose="02000000000000000000" pitchFamily="2" charset="0"/>
              </a:rPr>
              <a:t>.</a:t>
            </a:r>
            <a:endParaRPr lang="en-GB" sz="1400" dirty="0">
              <a:solidFill>
                <a:prstClr val="black"/>
              </a:solidFill>
              <a:latin typeface="Roboto Condensed" panose="02000000000000000000" pitchFamily="2" charset="0"/>
            </a:endParaRPr>
          </a:p>
        </p:txBody>
      </p:sp>
      <p:sp>
        <p:nvSpPr>
          <p:cNvPr id="50" name="TextBox 49"/>
          <p:cNvSpPr txBox="1"/>
          <p:nvPr/>
        </p:nvSpPr>
        <p:spPr>
          <a:xfrm>
            <a:off x="230506" y="4354669"/>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sp>
        <p:nvSpPr>
          <p:cNvPr id="51" name="TextBox 50"/>
          <p:cNvSpPr txBox="1"/>
          <p:nvPr/>
        </p:nvSpPr>
        <p:spPr>
          <a:xfrm>
            <a:off x="1038128" y="4955112"/>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If the participant loses balance at any point, the test conductor should stop the test and record the </a:t>
            </a:r>
            <a:r>
              <a:rPr lang="en-GB" sz="1400" dirty="0" smtClean="0">
                <a:solidFill>
                  <a:prstClr val="black"/>
                </a:solidFill>
                <a:latin typeface="Roboto Condensed" panose="02000000000000000000" pitchFamily="2" charset="0"/>
              </a:rPr>
              <a:t>time.</a:t>
            </a:r>
            <a:endParaRPr lang="en-GB" sz="1400" dirty="0">
              <a:solidFill>
                <a:prstClr val="black"/>
              </a:solidFill>
              <a:latin typeface="Roboto Condensed" panose="02000000000000000000" pitchFamily="2" charset="0"/>
            </a:endParaRPr>
          </a:p>
        </p:txBody>
      </p:sp>
      <p:sp>
        <p:nvSpPr>
          <p:cNvPr id="52" name="TextBox 51"/>
          <p:cNvSpPr txBox="1"/>
          <p:nvPr/>
        </p:nvSpPr>
        <p:spPr>
          <a:xfrm>
            <a:off x="230506" y="4954194"/>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5</a:t>
            </a:r>
            <a:endParaRPr lang="en-GB" sz="2800" b="1" dirty="0">
              <a:solidFill>
                <a:prstClr val="white"/>
              </a:solidFill>
              <a:latin typeface="Roboto Condensed" panose="02000000000000000000" pitchFamily="2" charset="0"/>
            </a:endParaRPr>
          </a:p>
        </p:txBody>
      </p:sp>
      <p:sp>
        <p:nvSpPr>
          <p:cNvPr id="53" name="TextBox 52"/>
          <p:cNvSpPr txBox="1"/>
          <p:nvPr/>
        </p:nvSpPr>
        <p:spPr>
          <a:xfrm>
            <a:off x="1038128" y="5556944"/>
            <a:ext cx="4343743" cy="523220"/>
          </a:xfrm>
          <a:prstGeom prst="rect">
            <a:avLst/>
          </a:prstGeom>
          <a:solidFill>
            <a:schemeClr val="accent1">
              <a:lumMod val="40000"/>
              <a:lumOff val="60000"/>
            </a:schemeClr>
          </a:solidFill>
        </p:spPr>
        <p:txBody>
          <a:bodyPr wrap="square" rtlCol="0">
            <a:spAutoFit/>
          </a:bodyPr>
          <a:lstStyle/>
          <a:p>
            <a:r>
              <a:rPr lang="en-GB" sz="1400" dirty="0">
                <a:solidFill>
                  <a:prstClr val="black"/>
                </a:solidFill>
                <a:latin typeface="Roboto Condensed" panose="02000000000000000000" pitchFamily="2" charset="0"/>
              </a:rPr>
              <a:t>This is used as their score and is compared </a:t>
            </a:r>
            <a:r>
              <a:rPr lang="en-GB" sz="1400" dirty="0" smtClean="0">
                <a:solidFill>
                  <a:prstClr val="black"/>
                </a:solidFill>
                <a:latin typeface="Roboto Condensed" panose="02000000000000000000" pitchFamily="2" charset="0"/>
              </a:rPr>
              <a:t>against normative </a:t>
            </a:r>
            <a:r>
              <a:rPr lang="en-GB" sz="1400" dirty="0">
                <a:solidFill>
                  <a:prstClr val="black"/>
                </a:solidFill>
                <a:latin typeface="Roboto Condensed" panose="02000000000000000000" pitchFamily="2" charset="0"/>
              </a:rPr>
              <a:t>data.</a:t>
            </a:r>
          </a:p>
        </p:txBody>
      </p:sp>
      <p:sp>
        <p:nvSpPr>
          <p:cNvPr id="56" name="TextBox 55"/>
          <p:cNvSpPr txBox="1"/>
          <p:nvPr/>
        </p:nvSpPr>
        <p:spPr>
          <a:xfrm>
            <a:off x="230506" y="5556944"/>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6</a:t>
            </a:r>
            <a:endParaRPr lang="en-GB" sz="2800" b="1" dirty="0">
              <a:solidFill>
                <a:prstClr val="white"/>
              </a:solidFill>
              <a:latin typeface="Roboto Condensed" panose="02000000000000000000" pitchFamily="2" charset="0"/>
            </a:endParaRPr>
          </a:p>
        </p:txBody>
      </p:sp>
      <p:sp>
        <p:nvSpPr>
          <p:cNvPr id="25" name="TextBox 24"/>
          <p:cNvSpPr txBox="1"/>
          <p:nvPr/>
        </p:nvSpPr>
        <p:spPr>
          <a:xfrm>
            <a:off x="936357" y="6197026"/>
            <a:ext cx="7645197" cy="369332"/>
          </a:xfrm>
          <a:prstGeom prst="rect">
            <a:avLst/>
          </a:prstGeom>
          <a:solidFill>
            <a:schemeClr val="accent2">
              <a:lumMod val="40000"/>
              <a:lumOff val="60000"/>
            </a:schemeClr>
          </a:solidFill>
        </p:spPr>
        <p:txBody>
          <a:bodyPr wrap="square" rtlCol="0">
            <a:spAutoFit/>
          </a:bodyPr>
          <a:lstStyle/>
          <a:p>
            <a:r>
              <a:rPr lang="en-GB" b="1" dirty="0" smtClean="0">
                <a:latin typeface="Roboto Condensed" panose="02000000000000000000" pitchFamily="2" charset="0"/>
              </a:rPr>
              <a:t>Give this a go! </a:t>
            </a:r>
            <a:r>
              <a:rPr lang="en-GB" dirty="0" smtClean="0">
                <a:latin typeface="Roboto Condensed" panose="02000000000000000000" pitchFamily="2" charset="0"/>
              </a:rPr>
              <a:t>Find a space, a partner and a stopwatch and test your balance. </a:t>
            </a:r>
            <a:endParaRPr lang="en-GB" dirty="0">
              <a:latin typeface="Roboto Condensed" panose="02000000000000000000" pitchFamily="2" charset="0"/>
            </a:endParaRPr>
          </a:p>
        </p:txBody>
      </p:sp>
      <p:grpSp>
        <p:nvGrpSpPr>
          <p:cNvPr id="26" name="Group 3"/>
          <p:cNvGrpSpPr>
            <a:grpSpLocks/>
          </p:cNvGrpSpPr>
          <p:nvPr/>
        </p:nvGrpSpPr>
        <p:grpSpPr bwMode="auto">
          <a:xfrm>
            <a:off x="603250" y="-27384"/>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041327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anim calcmode="lin" valueType="num">
                                      <p:cBhvr>
                                        <p:cTn id="53" dur="1000" fill="hold"/>
                                        <p:tgtEl>
                                          <p:spTgt spid="48"/>
                                        </p:tgtEl>
                                        <p:attrNameLst>
                                          <p:attrName>ppt_x</p:attrName>
                                        </p:attrNameLst>
                                      </p:cBhvr>
                                      <p:tavLst>
                                        <p:tav tm="0">
                                          <p:val>
                                            <p:strVal val="#ppt_x"/>
                                          </p:val>
                                        </p:tav>
                                        <p:tav tm="100000">
                                          <p:val>
                                            <p:strVal val="#ppt_x"/>
                                          </p:val>
                                        </p:tav>
                                      </p:tavLst>
                                    </p:anim>
                                    <p:anim calcmode="lin" valueType="num">
                                      <p:cBhvr>
                                        <p:cTn id="5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anim calcmode="lin" valueType="num">
                                      <p:cBhvr>
                                        <p:cTn id="64" dur="1000" fill="hold"/>
                                        <p:tgtEl>
                                          <p:spTgt spid="51"/>
                                        </p:tgtEl>
                                        <p:attrNameLst>
                                          <p:attrName>ppt_x</p:attrName>
                                        </p:attrNameLst>
                                      </p:cBhvr>
                                      <p:tavLst>
                                        <p:tav tm="0">
                                          <p:val>
                                            <p:strVal val="#ppt_x"/>
                                          </p:val>
                                        </p:tav>
                                        <p:tav tm="100000">
                                          <p:val>
                                            <p:strVal val="#ppt_x"/>
                                          </p:val>
                                        </p:tav>
                                      </p:tavLst>
                                    </p:anim>
                                    <p:anim calcmode="lin" valueType="num">
                                      <p:cBhvr>
                                        <p:cTn id="6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par>
                          <p:cTn id="71" fill="hold">
                            <p:stCondLst>
                              <p:cond delay="500"/>
                            </p:stCondLst>
                            <p:childTnLst>
                              <p:par>
                                <p:cTn id="72" presetID="42" presetClass="entr" presetSubtype="0" fill="hold" grpId="0" nodeType="after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1000"/>
                                        <p:tgtEl>
                                          <p:spTgt spid="53"/>
                                        </p:tgtEl>
                                      </p:cBhvr>
                                    </p:animEffect>
                                    <p:anim calcmode="lin" valueType="num">
                                      <p:cBhvr>
                                        <p:cTn id="75" dur="1000" fill="hold"/>
                                        <p:tgtEl>
                                          <p:spTgt spid="53"/>
                                        </p:tgtEl>
                                        <p:attrNameLst>
                                          <p:attrName>ppt_x</p:attrName>
                                        </p:attrNameLst>
                                      </p:cBhvr>
                                      <p:tavLst>
                                        <p:tav tm="0">
                                          <p:val>
                                            <p:strVal val="#ppt_x"/>
                                          </p:val>
                                        </p:tav>
                                        <p:tav tm="100000">
                                          <p:val>
                                            <p:strVal val="#ppt_x"/>
                                          </p:val>
                                        </p:tav>
                                      </p:tavLst>
                                    </p:anim>
                                    <p:anim calcmode="lin" valueType="num">
                                      <p:cBhvr>
                                        <p:cTn id="7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3">
                                            <p:txEl>
                                              <p:pRg st="0" end="0"/>
                                            </p:txEl>
                                          </p:spTgt>
                                        </p:tgtEl>
                                        <p:attrNameLst>
                                          <p:attrName>style.visibility</p:attrName>
                                        </p:attrNameLst>
                                      </p:cBhvr>
                                      <p:to>
                                        <p:strVal val="visible"/>
                                      </p:to>
                                    </p:set>
                                    <p:animEffect transition="in" filter="barn(inVertical)">
                                      <p:cBhvr>
                                        <p:cTn id="86" dur="500"/>
                                        <p:tgtEl>
                                          <p:spTgt spid="63">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63">
                                            <p:txEl>
                                              <p:pRg st="1" end="1"/>
                                            </p:txEl>
                                          </p:spTgt>
                                        </p:tgtEl>
                                        <p:attrNameLst>
                                          <p:attrName>style.visibility</p:attrName>
                                        </p:attrNameLst>
                                      </p:cBhvr>
                                      <p:to>
                                        <p:strVal val="visible"/>
                                      </p:to>
                                    </p:set>
                                    <p:animEffect transition="in" filter="barn(inVertical)">
                                      <p:cBhvr>
                                        <p:cTn id="91" dur="500"/>
                                        <p:tgtEl>
                                          <p:spTgt spid="63">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3">
                                            <p:txEl>
                                              <p:pRg st="2" end="2"/>
                                            </p:txEl>
                                          </p:spTgt>
                                        </p:tgtEl>
                                        <p:attrNameLst>
                                          <p:attrName>style.visibility</p:attrName>
                                        </p:attrNameLst>
                                      </p:cBhvr>
                                      <p:to>
                                        <p:strVal val="visible"/>
                                      </p:to>
                                    </p:set>
                                    <p:animEffect transition="in" filter="barn(inVertical)">
                                      <p:cBhvr>
                                        <p:cTn id="96" dur="500"/>
                                        <p:tgtEl>
                                          <p:spTgt spid="63">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P spid="51" grpId="0" animBg="1"/>
      <p:bldP spid="52" grpId="0" animBg="1"/>
      <p:bldP spid="53" grpId="0" animBg="1"/>
      <p:bldP spid="5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7</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251012" y="40228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Cardiovascular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fitness</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348005" y="1609007"/>
            <a:ext cx="8485719" cy="369332"/>
          </a:xfrm>
          <a:prstGeom prst="rect">
            <a:avLst/>
          </a:prstGeom>
          <a:solidFill>
            <a:schemeClr val="accent6">
              <a:lumMod val="20000"/>
              <a:lumOff val="80000"/>
            </a:schemeClr>
          </a:solidFill>
          <a:ln w="19050">
            <a:solidFill>
              <a:schemeClr val="tx1"/>
            </a:solidFill>
            <a:prstDash val="sysDot"/>
          </a:ln>
        </p:spPr>
        <p:txBody>
          <a:bodyPr wrap="square" rtlCol="0">
            <a:spAutoFit/>
          </a:bodyPr>
          <a:lstStyle>
            <a:defPPr>
              <a:defRPr lang="en-US"/>
            </a:defPPr>
            <a:lvl1pPr>
              <a:defRPr b="1"/>
            </a:lvl1pPr>
          </a:lstStyle>
          <a:p>
            <a:r>
              <a:rPr lang="en-GB" dirty="0">
                <a:latin typeface="Roboto Condensed" panose="02000000000000000000" pitchFamily="2" charset="0"/>
              </a:rPr>
              <a:t>Definition: </a:t>
            </a:r>
            <a:r>
              <a:rPr lang="en-GB" b="0" i="1" dirty="0">
                <a:latin typeface="Roboto Condensed" panose="02000000000000000000" pitchFamily="2" charset="0"/>
              </a:rPr>
              <a:t>The ability of the body to exercise for prolonged periods of time without </a:t>
            </a:r>
            <a:r>
              <a:rPr lang="en-GB" b="0" i="1" dirty="0" smtClean="0">
                <a:latin typeface="Roboto Condensed" panose="02000000000000000000" pitchFamily="2" charset="0"/>
              </a:rPr>
              <a:t>tiring.</a:t>
            </a:r>
            <a:endParaRPr lang="en-GB" b="0" i="1" dirty="0">
              <a:latin typeface="Roboto Condensed" panose="02000000000000000000" pitchFamily="2" charset="0"/>
            </a:endParaRPr>
          </a:p>
        </p:txBody>
      </p:sp>
      <p:sp>
        <p:nvSpPr>
          <p:cNvPr id="10" name="TextBox 9"/>
          <p:cNvSpPr txBox="1"/>
          <p:nvPr/>
        </p:nvSpPr>
        <p:spPr>
          <a:xfrm>
            <a:off x="4522584" y="2312989"/>
            <a:ext cx="3744416" cy="1200329"/>
          </a:xfrm>
          <a:prstGeom prst="rect">
            <a:avLst/>
          </a:prstGeom>
          <a:noFill/>
        </p:spPr>
        <p:txBody>
          <a:bodyPr wrap="square" rtlCol="0">
            <a:spAutoFit/>
          </a:bodyPr>
          <a:lstStyle/>
          <a:p>
            <a:r>
              <a:rPr lang="en-GB" dirty="0">
                <a:latin typeface="Roboto Condensed" panose="02000000000000000000" pitchFamily="2" charset="0"/>
              </a:rPr>
              <a:t>Cardiovascular </a:t>
            </a:r>
            <a:r>
              <a:rPr lang="en-GB" dirty="0" smtClean="0">
                <a:latin typeface="Roboto Condensed" panose="02000000000000000000" pitchFamily="2" charset="0"/>
              </a:rPr>
              <a:t>fitness is </a:t>
            </a:r>
            <a:r>
              <a:rPr lang="en-GB" dirty="0">
                <a:latin typeface="Roboto Condensed" panose="02000000000000000000" pitchFamily="2" charset="0"/>
              </a:rPr>
              <a:t>essential for performing long-duration aerobic activities such as </a:t>
            </a:r>
            <a:r>
              <a:rPr lang="en-GB" dirty="0" smtClean="0">
                <a:latin typeface="Roboto Condensed" panose="02000000000000000000" pitchFamily="2" charset="0"/>
              </a:rPr>
              <a:t>running</a:t>
            </a:r>
            <a:r>
              <a:rPr lang="en-GB" dirty="0">
                <a:latin typeface="Roboto Condensed" panose="02000000000000000000" pitchFamily="2" charset="0"/>
              </a:rPr>
              <a:t>, cycling and swimming races.</a:t>
            </a:r>
          </a:p>
        </p:txBody>
      </p:sp>
      <p:sp>
        <p:nvSpPr>
          <p:cNvPr id="12" name="TextBox 11"/>
          <p:cNvSpPr txBox="1"/>
          <p:nvPr/>
        </p:nvSpPr>
        <p:spPr>
          <a:xfrm>
            <a:off x="4551335" y="3710757"/>
            <a:ext cx="3744416" cy="1200329"/>
          </a:xfrm>
          <a:prstGeom prst="rect">
            <a:avLst/>
          </a:prstGeom>
          <a:noFill/>
        </p:spPr>
        <p:txBody>
          <a:bodyPr wrap="square" rtlCol="0">
            <a:spAutoFit/>
          </a:bodyPr>
          <a:lstStyle/>
          <a:p>
            <a:r>
              <a:rPr lang="en-GB" dirty="0">
                <a:latin typeface="Roboto Condensed" panose="02000000000000000000" pitchFamily="2" charset="0"/>
              </a:rPr>
              <a:t>It is also known as aerobic </a:t>
            </a:r>
            <a:r>
              <a:rPr lang="en-GB" dirty="0" smtClean="0">
                <a:latin typeface="Roboto Condensed" panose="02000000000000000000" pitchFamily="2" charset="0"/>
              </a:rPr>
              <a:t>endurance due </a:t>
            </a:r>
            <a:r>
              <a:rPr lang="en-GB" dirty="0">
                <a:latin typeface="Roboto Condensed" panose="02000000000000000000" pitchFamily="2" charset="0"/>
              </a:rPr>
              <a:t>to </a:t>
            </a:r>
            <a:r>
              <a:rPr lang="en-GB" dirty="0" smtClean="0">
                <a:latin typeface="Roboto Condensed" panose="02000000000000000000" pitchFamily="2" charset="0"/>
              </a:rPr>
              <a:t>its </a:t>
            </a:r>
            <a:r>
              <a:rPr lang="en-GB" dirty="0">
                <a:latin typeface="Roboto Condensed" panose="02000000000000000000" pitchFamily="2" charset="0"/>
              </a:rPr>
              <a:t>demand on the aerobic energy system to supply the oxygen needed by the muscle to contract.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05" y="2312989"/>
            <a:ext cx="3854155" cy="2706307"/>
          </a:xfrm>
          <a:prstGeom prst="rect">
            <a:avLst/>
          </a:prstGeom>
          <a:ln w="19050">
            <a:solidFill>
              <a:schemeClr val="tx1"/>
            </a:solidFill>
          </a:ln>
        </p:spPr>
      </p:pic>
      <p:grpSp>
        <p:nvGrpSpPr>
          <p:cNvPr id="13" name="Group 3"/>
          <p:cNvGrpSpPr>
            <a:grpSpLocks/>
          </p:cNvGrpSpPr>
          <p:nvPr/>
        </p:nvGrpSpPr>
        <p:grpSpPr bwMode="auto">
          <a:xfrm>
            <a:off x="603250" y="-27384"/>
            <a:ext cx="8540750" cy="6940550"/>
            <a:chOff x="583271" y="42867"/>
            <a:chExt cx="9232725" cy="7502525"/>
          </a:xfrm>
        </p:grpSpPr>
        <p:sp>
          <p:nvSpPr>
            <p:cNvPr id="14" name="Rectangle 1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9518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8</a:t>
            </a:fld>
            <a:endParaRPr dirty="0">
              <a:solidFill>
                <a:prstClr val="black"/>
              </a:solidFill>
            </a:endParaRPr>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Measuring cardiovascular fitness</a:t>
            </a:r>
            <a:endPar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44333" y="1012893"/>
            <a:ext cx="6803931" cy="923330"/>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smtClean="0">
                <a:latin typeface="Roboto Condensed" panose="02000000000000000000" pitchFamily="2" charset="0"/>
              </a:rPr>
              <a:t>12-minute Cooper test </a:t>
            </a:r>
            <a:r>
              <a:rPr lang="en-GB" dirty="0" smtClean="0">
                <a:latin typeface="Roboto Condensed" panose="02000000000000000000" pitchFamily="2" charset="0"/>
              </a:rPr>
              <a:t>is used to measure cardiovascular fitness (aerobic endurance). There are two common variations of this test to suit different activities – the run and the swim tests.</a:t>
            </a:r>
            <a:endParaRPr lang="en-GB" dirty="0">
              <a:latin typeface="Roboto Condensed" panose="02000000000000000000" pitchFamily="2" charset="0"/>
            </a:endParaRPr>
          </a:p>
        </p:txBody>
      </p:sp>
      <p:sp>
        <p:nvSpPr>
          <p:cNvPr id="32" name="TextBox 31"/>
          <p:cNvSpPr txBox="1"/>
          <p:nvPr/>
        </p:nvSpPr>
        <p:spPr>
          <a:xfrm>
            <a:off x="1039700" y="3203587"/>
            <a:ext cx="4540411"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An assistant times 12 minutes on a stopwatch.</a:t>
            </a:r>
          </a:p>
          <a:p>
            <a:endParaRPr lang="en-GB" sz="1400" dirty="0">
              <a:latin typeface="Roboto Condensed" panose="02000000000000000000" pitchFamily="2" charset="0"/>
            </a:endParaRPr>
          </a:p>
        </p:txBody>
      </p:sp>
      <p:sp>
        <p:nvSpPr>
          <p:cNvPr id="33" name="TextBox 32"/>
          <p:cNvSpPr txBox="1"/>
          <p:nvPr/>
        </p:nvSpPr>
        <p:spPr>
          <a:xfrm>
            <a:off x="1039700" y="3810624"/>
            <a:ext cx="4540411"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Once the 12 minutes are up, the performer must stop where they are. </a:t>
            </a:r>
            <a:endParaRPr lang="en-GB" sz="1400" dirty="0">
              <a:latin typeface="Roboto Condensed" panose="02000000000000000000" pitchFamily="2" charset="0"/>
            </a:endParaRPr>
          </a:p>
        </p:txBody>
      </p:sp>
      <p:sp>
        <p:nvSpPr>
          <p:cNvPr id="34" name="TextBox 33"/>
          <p:cNvSpPr txBox="1"/>
          <p:nvPr/>
        </p:nvSpPr>
        <p:spPr>
          <a:xfrm>
            <a:off x="232078" y="2356429"/>
            <a:ext cx="629507" cy="720000"/>
          </a:xfrm>
          <a:prstGeom prst="rect">
            <a:avLst/>
          </a:prstGeom>
          <a:solidFill>
            <a:schemeClr val="accent1">
              <a:lumMod val="50000"/>
            </a:schemeClr>
          </a:solidFill>
        </p:spPr>
        <p:txBody>
          <a:bodyPr wrap="square" rtlCol="0" anchor="ctr">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32078" y="3209195"/>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32078" y="3810624"/>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953886" y="5421543"/>
            <a:ext cx="7632848" cy="954107"/>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latin typeface="Roboto Condensed" panose="02000000000000000000" pitchFamily="2" charset="0"/>
              </a:rPr>
              <a:t>The test should be carried out on a 400 m athletics track for easy and accurate measuring.</a:t>
            </a:r>
          </a:p>
          <a:p>
            <a:pPr marL="285750" indent="-285750">
              <a:buFont typeface="Wingdings" panose="05000000000000000000" pitchFamily="2" charset="2"/>
              <a:buChar char="ü"/>
            </a:pPr>
            <a:r>
              <a:rPr lang="en-GB" sz="1400" dirty="0" smtClean="0">
                <a:latin typeface="Roboto Condensed" panose="02000000000000000000" pitchFamily="2" charset="0"/>
              </a:rPr>
              <a:t>The equipment required includes appropriate footwear for the track and a stopwatch to track time.</a:t>
            </a:r>
          </a:p>
          <a:p>
            <a:pPr marL="285750" indent="-285750">
              <a:buFont typeface="Wingdings" panose="05000000000000000000" pitchFamily="2" charset="2"/>
              <a:buChar char="ü"/>
            </a:pPr>
            <a:r>
              <a:rPr lang="en-GB" sz="1400" dirty="0" smtClean="0">
                <a:latin typeface="Roboto Condensed" panose="02000000000000000000" pitchFamily="2" charset="0"/>
              </a:rPr>
              <a:t>The </a:t>
            </a:r>
            <a:r>
              <a:rPr lang="en-GB" sz="1400" b="1" dirty="0" smtClean="0">
                <a:latin typeface="Roboto Condensed" panose="02000000000000000000" pitchFamily="2" charset="0"/>
              </a:rPr>
              <a:t>distance </a:t>
            </a:r>
            <a:r>
              <a:rPr lang="en-GB" sz="1400" dirty="0" smtClean="0">
                <a:latin typeface="Roboto Condensed" panose="02000000000000000000" pitchFamily="2" charset="0"/>
              </a:rPr>
              <a:t>travelled is used as the test score.</a:t>
            </a:r>
          </a:p>
          <a:p>
            <a:pPr marL="285750" indent="-285750">
              <a:buFont typeface="Wingdings" panose="05000000000000000000" pitchFamily="2" charset="2"/>
              <a:buChar char="ü"/>
            </a:pPr>
            <a:r>
              <a:rPr lang="en-GB" sz="1400" dirty="0" smtClean="0">
                <a:latin typeface="Roboto Condensed" panose="02000000000000000000" pitchFamily="2" charset="0"/>
              </a:rPr>
              <a:t>The further the distance travelled, the better the cardiovascular endurance of the performer!</a:t>
            </a:r>
            <a:endParaRPr lang="en-GB" sz="1400" dirty="0">
              <a:latin typeface="Roboto Condensed" panose="02000000000000000000" pitchFamily="2" charset="0"/>
            </a:endParaRPr>
          </a:p>
        </p:txBody>
      </p:sp>
      <p:sp>
        <p:nvSpPr>
          <p:cNvPr id="64" name="TextBox 63"/>
          <p:cNvSpPr txBox="1"/>
          <p:nvPr/>
        </p:nvSpPr>
        <p:spPr>
          <a:xfrm>
            <a:off x="159898" y="1971831"/>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942175" y="5065281"/>
            <a:ext cx="2383155" cy="369332"/>
          </a:xfrm>
          <a:prstGeom prst="rect">
            <a:avLst/>
          </a:prstGeom>
          <a:noFill/>
        </p:spPr>
        <p:txBody>
          <a:bodyPr wrap="square" rtlCol="0">
            <a:spAutoFit/>
          </a:bodyPr>
          <a:lstStyle/>
          <a:p>
            <a:r>
              <a:rPr lang="en-GB" b="1" dirty="0" smtClean="0">
                <a:latin typeface="Roboto Condensed" panose="02000000000000000000" pitchFamily="2" charset="0"/>
              </a:rPr>
              <a:t>Test organisation:</a:t>
            </a:r>
            <a:endParaRPr lang="en-GB" b="1" dirty="0">
              <a:latin typeface="Roboto Condensed" panose="02000000000000000000" pitchFamily="2" charset="0"/>
            </a:endParaRPr>
          </a:p>
        </p:txBody>
      </p:sp>
      <p:sp>
        <p:nvSpPr>
          <p:cNvPr id="31" name="TextBox 30"/>
          <p:cNvSpPr txBox="1"/>
          <p:nvPr/>
        </p:nvSpPr>
        <p:spPr>
          <a:xfrm>
            <a:off x="1039700" y="2356552"/>
            <a:ext cx="4540411" cy="738664"/>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After warming up, a performer runs around a 400 m track or swims the length of the pool, depending on the test variation they are using.</a:t>
            </a:r>
            <a:endParaRPr lang="en-GB" sz="1400" dirty="0">
              <a:latin typeface="Roboto Condensed" panose="02000000000000000000" pitchFamily="2" charset="0"/>
            </a:endParaRPr>
          </a:p>
        </p:txBody>
      </p:sp>
      <p:sp>
        <p:nvSpPr>
          <p:cNvPr id="48" name="TextBox 47"/>
          <p:cNvSpPr txBox="1"/>
          <p:nvPr/>
        </p:nvSpPr>
        <p:spPr>
          <a:xfrm>
            <a:off x="1039700" y="4410149"/>
            <a:ext cx="4612420" cy="523220"/>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 distance they have travelled within the 12 minutes is calculated, </a:t>
            </a:r>
            <a:r>
              <a:rPr lang="en-GB" sz="1400" dirty="0">
                <a:latin typeface="Roboto Condensed" panose="02000000000000000000" pitchFamily="2" charset="0"/>
              </a:rPr>
              <a:t>e</a:t>
            </a:r>
            <a:r>
              <a:rPr lang="en-GB" sz="1400" dirty="0" smtClean="0">
                <a:latin typeface="Roboto Condensed" panose="02000000000000000000" pitchFamily="2" charset="0"/>
              </a:rPr>
              <a:t>.g. 4 laps of a track would be 4 × 400 m = 1600 m.</a:t>
            </a:r>
            <a:endParaRPr lang="en-GB" sz="1400" dirty="0">
              <a:latin typeface="Roboto Condensed" panose="02000000000000000000" pitchFamily="2" charset="0"/>
            </a:endParaRPr>
          </a:p>
        </p:txBody>
      </p:sp>
      <p:sp>
        <p:nvSpPr>
          <p:cNvPr id="50" name="TextBox 49"/>
          <p:cNvSpPr txBox="1"/>
          <p:nvPr/>
        </p:nvSpPr>
        <p:spPr>
          <a:xfrm>
            <a:off x="232078" y="4410149"/>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1917135"/>
            <a:ext cx="2334116" cy="2794265"/>
          </a:xfrm>
          <a:prstGeom prst="rect">
            <a:avLst/>
          </a:prstGeom>
        </p:spPr>
      </p:pic>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37852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fade">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barn(inVertical)">
                                      <p:cBhvr>
                                        <p:cTn id="60" dur="500"/>
                                        <p:tgtEl>
                                          <p:spTgt spid="6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3">
                                            <p:txEl>
                                              <p:pRg st="1" end="1"/>
                                            </p:txEl>
                                          </p:spTgt>
                                        </p:tgtEl>
                                        <p:attrNameLst>
                                          <p:attrName>style.visibility</p:attrName>
                                        </p:attrNameLst>
                                      </p:cBhvr>
                                      <p:to>
                                        <p:strVal val="visible"/>
                                      </p:to>
                                    </p:set>
                                    <p:animEffect transition="in" filter="barn(inVertical)">
                                      <p:cBhvr>
                                        <p:cTn id="65" dur="500"/>
                                        <p:tgtEl>
                                          <p:spTgt spid="63">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3">
                                            <p:txEl>
                                              <p:pRg st="2" end="2"/>
                                            </p:txEl>
                                          </p:spTgt>
                                        </p:tgtEl>
                                        <p:attrNameLst>
                                          <p:attrName>style.visibility</p:attrName>
                                        </p:attrNameLst>
                                      </p:cBhvr>
                                      <p:to>
                                        <p:strVal val="visible"/>
                                      </p:to>
                                    </p:set>
                                    <p:animEffect transition="in" filter="barn(inVertical)">
                                      <p:cBhvr>
                                        <p:cTn id="70" dur="500"/>
                                        <p:tgtEl>
                                          <p:spTgt spid="63">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63">
                                            <p:txEl>
                                              <p:pRg st="3" end="3"/>
                                            </p:txEl>
                                          </p:spTgt>
                                        </p:tgtEl>
                                        <p:attrNameLst>
                                          <p:attrName>style.visibility</p:attrName>
                                        </p:attrNameLst>
                                      </p:cBhvr>
                                      <p:to>
                                        <p:strVal val="visible"/>
                                      </p:to>
                                    </p:set>
                                    <p:animEffect transition="in" filter="barn(inVertical)">
                                      <p:cBhvr>
                                        <p:cTn id="75"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9</a:t>
            </a:fld>
            <a:endParaRPr dirty="0">
              <a:solidFill>
                <a:prstClr val="black"/>
              </a:solidFill>
            </a:endParaRPr>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Measuring cardiovascular fitness</a:t>
            </a:r>
            <a:endPar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3" name="TextBox 2"/>
          <p:cNvSpPr txBox="1"/>
          <p:nvPr/>
        </p:nvSpPr>
        <p:spPr>
          <a:xfrm>
            <a:off x="144333" y="1012893"/>
            <a:ext cx="6803931" cy="923330"/>
          </a:xfrm>
          <a:prstGeom prst="rect">
            <a:avLst/>
          </a:prstGeom>
          <a:noFill/>
        </p:spPr>
        <p:txBody>
          <a:bodyPr wrap="square" rtlCol="0">
            <a:spAutoFit/>
          </a:bodyPr>
          <a:lstStyle/>
          <a:p>
            <a:r>
              <a:rPr lang="en-GB" dirty="0" smtClean="0">
                <a:latin typeface="Roboto Condensed" panose="02000000000000000000" pitchFamily="2" charset="0"/>
              </a:rPr>
              <a:t>The </a:t>
            </a:r>
            <a:r>
              <a:rPr lang="en-GB" b="1" dirty="0" smtClean="0">
                <a:latin typeface="Roboto Condensed" panose="02000000000000000000" pitchFamily="2" charset="0"/>
              </a:rPr>
              <a:t>Harvard step test </a:t>
            </a:r>
            <a:r>
              <a:rPr lang="en-GB" dirty="0" smtClean="0">
                <a:latin typeface="Roboto Condensed" panose="02000000000000000000" pitchFamily="2" charset="0"/>
              </a:rPr>
              <a:t>is also used to measure cardiovascular fitness (aerobic endurance). </a:t>
            </a:r>
            <a:r>
              <a:rPr lang="en-GB" dirty="0">
                <a:latin typeface="Roboto Condensed" panose="02000000000000000000" pitchFamily="2" charset="0"/>
              </a:rPr>
              <a:t>Unlike the 12-minute Cooper test which involves maximal exercise, the Harvard step test involves sub-maximal exercise.</a:t>
            </a:r>
          </a:p>
        </p:txBody>
      </p:sp>
      <p:sp>
        <p:nvSpPr>
          <p:cNvPr id="32" name="TextBox 31"/>
          <p:cNvSpPr txBox="1"/>
          <p:nvPr/>
        </p:nvSpPr>
        <p:spPr>
          <a:xfrm>
            <a:off x="1081089" y="2784904"/>
            <a:ext cx="4540411"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The test conductor should start a metronome via an audio player at 30 beats per minute</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sp>
        <p:nvSpPr>
          <p:cNvPr id="33" name="TextBox 32"/>
          <p:cNvSpPr txBox="1"/>
          <p:nvPr/>
        </p:nvSpPr>
        <p:spPr>
          <a:xfrm>
            <a:off x="1081089" y="3391941"/>
            <a:ext cx="4540411"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On each beat, the participant should step up onto a bench and back down again, alternating the leading leg each time.</a:t>
            </a:r>
          </a:p>
        </p:txBody>
      </p:sp>
      <p:sp>
        <p:nvSpPr>
          <p:cNvPr id="34" name="TextBox 33"/>
          <p:cNvSpPr txBox="1"/>
          <p:nvPr/>
        </p:nvSpPr>
        <p:spPr>
          <a:xfrm>
            <a:off x="273467" y="2356311"/>
            <a:ext cx="629507" cy="324000"/>
          </a:xfrm>
          <a:prstGeom prst="rect">
            <a:avLst/>
          </a:prstGeom>
          <a:solidFill>
            <a:schemeClr val="accent1">
              <a:lumMod val="50000"/>
            </a:schemeClr>
          </a:solidFill>
        </p:spPr>
        <p:txBody>
          <a:bodyPr wrap="square" rtlCol="0" anchor="ctr">
            <a:spAutoFit/>
          </a:bodyPr>
          <a:lstStyle/>
          <a:p>
            <a:pPr algn="ctr"/>
            <a:r>
              <a:rPr lang="en-GB" sz="2800" b="1" dirty="0" smtClean="0">
                <a:solidFill>
                  <a:prstClr val="white"/>
                </a:solidFill>
                <a:latin typeface="Roboto Condensed" panose="02000000000000000000" pitchFamily="2" charset="0"/>
              </a:rPr>
              <a:t>1</a:t>
            </a:r>
            <a:endParaRPr lang="en-GB" sz="2800" b="1" dirty="0">
              <a:solidFill>
                <a:prstClr val="white"/>
              </a:solidFill>
              <a:latin typeface="Roboto Condensed" panose="02000000000000000000" pitchFamily="2" charset="0"/>
            </a:endParaRPr>
          </a:p>
        </p:txBody>
      </p:sp>
      <p:sp>
        <p:nvSpPr>
          <p:cNvPr id="35" name="TextBox 34"/>
          <p:cNvSpPr txBox="1"/>
          <p:nvPr/>
        </p:nvSpPr>
        <p:spPr>
          <a:xfrm>
            <a:off x="273467" y="2790512"/>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2</a:t>
            </a:r>
            <a:endParaRPr lang="en-GB" sz="2800" b="1" dirty="0">
              <a:solidFill>
                <a:prstClr val="white"/>
              </a:solidFill>
              <a:latin typeface="Roboto Condensed" panose="02000000000000000000" pitchFamily="2" charset="0"/>
            </a:endParaRPr>
          </a:p>
        </p:txBody>
      </p:sp>
      <p:sp>
        <p:nvSpPr>
          <p:cNvPr id="36" name="TextBox 35"/>
          <p:cNvSpPr txBox="1"/>
          <p:nvPr/>
        </p:nvSpPr>
        <p:spPr>
          <a:xfrm>
            <a:off x="273467" y="3391941"/>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3</a:t>
            </a:r>
            <a:endParaRPr lang="en-GB" sz="2800" b="1" dirty="0">
              <a:solidFill>
                <a:prstClr val="white"/>
              </a:solidFill>
              <a:latin typeface="Roboto Condensed" panose="02000000000000000000" pitchFamily="2" charset="0"/>
            </a:endParaRPr>
          </a:p>
        </p:txBody>
      </p:sp>
      <p:sp>
        <p:nvSpPr>
          <p:cNvPr id="63" name="TextBox 62"/>
          <p:cNvSpPr txBox="1"/>
          <p:nvPr/>
        </p:nvSpPr>
        <p:spPr>
          <a:xfrm>
            <a:off x="5713803" y="4077332"/>
            <a:ext cx="3252993" cy="2031325"/>
          </a:xfrm>
          <a:prstGeom prst="rect">
            <a:avLst/>
          </a:prstGeom>
          <a:noFill/>
          <a:ln>
            <a:noFill/>
          </a:ln>
        </p:spPr>
        <p:txBody>
          <a:bodyPr wrap="square" rtlCol="0">
            <a:spAutoFit/>
          </a:bodyPr>
          <a:lstStyle/>
          <a:p>
            <a:pPr marL="285750" indent="-285750">
              <a:buFont typeface="Wingdings" panose="05000000000000000000" pitchFamily="2" charset="2"/>
              <a:buChar char="ü"/>
            </a:pPr>
            <a:r>
              <a:rPr lang="en-GB" sz="1400" dirty="0" smtClean="0">
                <a:latin typeface="Roboto Condensed" panose="02000000000000000000" pitchFamily="2" charset="0"/>
              </a:rPr>
              <a:t>The test should be carried out on a bench (around 45 cm high)</a:t>
            </a:r>
          </a:p>
          <a:p>
            <a:pPr marL="285750" indent="-285750">
              <a:buFont typeface="Wingdings" panose="05000000000000000000" pitchFamily="2" charset="2"/>
              <a:buChar char="ü"/>
            </a:pPr>
            <a:r>
              <a:rPr lang="en-GB" sz="1400" dirty="0" smtClean="0">
                <a:latin typeface="Roboto Condensed" panose="02000000000000000000" pitchFamily="2" charset="0"/>
              </a:rPr>
              <a:t>Other equipment includes a stopwatch and an audio player</a:t>
            </a:r>
          </a:p>
          <a:p>
            <a:pPr marL="285750" indent="-285750">
              <a:buFont typeface="Wingdings" panose="05000000000000000000" pitchFamily="2" charset="2"/>
              <a:buChar char="ü"/>
            </a:pPr>
            <a:r>
              <a:rPr lang="en-GB" sz="1400" dirty="0">
                <a:latin typeface="Roboto Condensed" panose="02000000000000000000" pitchFamily="2" charset="0"/>
              </a:rPr>
              <a:t>The test score can be calculated by the equation: </a:t>
            </a:r>
            <a:r>
              <a:rPr lang="en-GB" sz="1400" b="1" dirty="0" smtClean="0">
                <a:latin typeface="Roboto Condensed" panose="02000000000000000000" pitchFamily="2" charset="0"/>
              </a:rPr>
              <a:t>30,000 </a:t>
            </a:r>
            <a:r>
              <a:rPr lang="en-GB" sz="1400" b="1" dirty="0">
                <a:latin typeface="Roboto Condensed" panose="02000000000000000000" pitchFamily="2" charset="0"/>
              </a:rPr>
              <a:t>/ </a:t>
            </a:r>
            <a:r>
              <a:rPr lang="en-GB" sz="1400" b="1" dirty="0" smtClean="0">
                <a:latin typeface="Roboto Condensed" panose="02000000000000000000" pitchFamily="2" charset="0"/>
              </a:rPr>
              <a:t>(</a:t>
            </a:r>
            <a:r>
              <a:rPr lang="en-GB" sz="1400" b="1" dirty="0">
                <a:latin typeface="Roboto Condensed" panose="02000000000000000000" pitchFamily="2" charset="0"/>
              </a:rPr>
              <a:t>pulse </a:t>
            </a:r>
            <a:r>
              <a:rPr lang="en-GB" sz="1400" b="1" dirty="0" smtClean="0">
                <a:latin typeface="Roboto Condensed" panose="02000000000000000000" pitchFamily="2" charset="0"/>
              </a:rPr>
              <a:t>after 1 min </a:t>
            </a:r>
            <a:r>
              <a:rPr lang="en-GB" sz="1400" b="1" dirty="0">
                <a:latin typeface="Roboto Condensed" panose="02000000000000000000" pitchFamily="2" charset="0"/>
              </a:rPr>
              <a:t>+ </a:t>
            </a:r>
            <a:r>
              <a:rPr lang="en-GB" sz="1400" b="1" dirty="0" smtClean="0">
                <a:latin typeface="Roboto Condensed" panose="02000000000000000000" pitchFamily="2" charset="0"/>
              </a:rPr>
              <a:t>after 2 mins </a:t>
            </a:r>
            <a:r>
              <a:rPr lang="en-GB" sz="1400" b="1" dirty="0">
                <a:latin typeface="Roboto Condensed" panose="02000000000000000000" pitchFamily="2" charset="0"/>
              </a:rPr>
              <a:t>+ </a:t>
            </a:r>
            <a:r>
              <a:rPr lang="en-GB" sz="1400" b="1" dirty="0" smtClean="0">
                <a:latin typeface="Roboto Condensed" panose="02000000000000000000" pitchFamily="2" charset="0"/>
              </a:rPr>
              <a:t>after 3 mins)</a:t>
            </a:r>
            <a:endParaRPr lang="en-GB" sz="1400" dirty="0" smtClean="0">
              <a:latin typeface="Roboto Condensed" panose="02000000000000000000" pitchFamily="2" charset="0"/>
            </a:endParaRPr>
          </a:p>
          <a:p>
            <a:pPr marL="285750" indent="-285750">
              <a:buFont typeface="Wingdings" panose="05000000000000000000" pitchFamily="2" charset="2"/>
              <a:buChar char="ü"/>
            </a:pPr>
            <a:r>
              <a:rPr lang="en-GB" sz="1400" dirty="0" smtClean="0">
                <a:latin typeface="Roboto Condensed" panose="02000000000000000000" pitchFamily="2" charset="0"/>
              </a:rPr>
              <a:t>The higher the test score, the better the cardiovascular fitness!</a:t>
            </a:r>
            <a:endParaRPr lang="en-GB" sz="1400" dirty="0">
              <a:latin typeface="Roboto Condensed" panose="02000000000000000000" pitchFamily="2" charset="0"/>
            </a:endParaRPr>
          </a:p>
        </p:txBody>
      </p:sp>
      <p:sp>
        <p:nvSpPr>
          <p:cNvPr id="64" name="TextBox 63"/>
          <p:cNvSpPr txBox="1"/>
          <p:nvPr/>
        </p:nvSpPr>
        <p:spPr>
          <a:xfrm>
            <a:off x="159898" y="1971831"/>
            <a:ext cx="7358597" cy="369332"/>
          </a:xfrm>
          <a:prstGeom prst="rect">
            <a:avLst/>
          </a:prstGeom>
          <a:noFill/>
        </p:spPr>
        <p:txBody>
          <a:bodyPr wrap="square" rtlCol="0">
            <a:spAutoFit/>
          </a:bodyPr>
          <a:lstStyle/>
          <a:p>
            <a:r>
              <a:rPr lang="en-GB" b="1" dirty="0" smtClean="0">
                <a:solidFill>
                  <a:prstClr val="black"/>
                </a:solidFill>
                <a:latin typeface="Roboto Condensed" panose="02000000000000000000" pitchFamily="2" charset="0"/>
              </a:rPr>
              <a:t>Procedure:</a:t>
            </a:r>
            <a:endParaRPr lang="en-GB" b="1" dirty="0">
              <a:solidFill>
                <a:prstClr val="black"/>
              </a:solidFill>
              <a:latin typeface="Roboto Condensed" panose="02000000000000000000" pitchFamily="2" charset="0"/>
            </a:endParaRPr>
          </a:p>
        </p:txBody>
      </p:sp>
      <p:sp>
        <p:nvSpPr>
          <p:cNvPr id="70" name="TextBox 69"/>
          <p:cNvSpPr txBox="1"/>
          <p:nvPr/>
        </p:nvSpPr>
        <p:spPr>
          <a:xfrm>
            <a:off x="5827742" y="3714022"/>
            <a:ext cx="2383155" cy="369332"/>
          </a:xfrm>
          <a:prstGeom prst="rect">
            <a:avLst/>
          </a:prstGeom>
          <a:noFill/>
        </p:spPr>
        <p:txBody>
          <a:bodyPr wrap="square" rtlCol="0">
            <a:spAutoFit/>
          </a:bodyPr>
          <a:lstStyle/>
          <a:p>
            <a:r>
              <a:rPr lang="en-GB" b="1" dirty="0" smtClean="0">
                <a:latin typeface="Roboto Condensed" panose="02000000000000000000" pitchFamily="2" charset="0"/>
              </a:rPr>
              <a:t>Test organisation:</a:t>
            </a:r>
            <a:endParaRPr lang="en-GB" b="1" dirty="0">
              <a:latin typeface="Roboto Condensed" panose="02000000000000000000" pitchFamily="2" charset="0"/>
            </a:endParaRPr>
          </a:p>
        </p:txBody>
      </p:sp>
      <p:sp>
        <p:nvSpPr>
          <p:cNvPr id="31" name="TextBox 30"/>
          <p:cNvSpPr txBox="1"/>
          <p:nvPr/>
        </p:nvSpPr>
        <p:spPr>
          <a:xfrm>
            <a:off x="1097305" y="2363176"/>
            <a:ext cx="4540411" cy="307777"/>
          </a:xfrm>
          <a:prstGeom prst="rect">
            <a:avLst/>
          </a:prstGeom>
          <a:solidFill>
            <a:schemeClr val="accent1">
              <a:lumMod val="40000"/>
              <a:lumOff val="60000"/>
            </a:schemeClr>
          </a:solidFill>
        </p:spPr>
        <p:txBody>
          <a:bodyPr wrap="square" rtlCol="0">
            <a:spAutoFit/>
          </a:bodyPr>
          <a:lstStyle/>
          <a:p>
            <a:r>
              <a:rPr lang="en-GB" sz="1400" dirty="0" smtClean="0">
                <a:latin typeface="Roboto Condensed" panose="02000000000000000000" pitchFamily="2" charset="0"/>
              </a:rPr>
              <a:t>The </a:t>
            </a:r>
            <a:r>
              <a:rPr lang="en-GB" sz="1400" dirty="0">
                <a:latin typeface="Roboto Condensed" panose="02000000000000000000" pitchFamily="2" charset="0"/>
              </a:rPr>
              <a:t>participant begins the test by facing the stepping bench</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sp>
        <p:nvSpPr>
          <p:cNvPr id="48" name="TextBox 47"/>
          <p:cNvSpPr txBox="1"/>
          <p:nvPr/>
        </p:nvSpPr>
        <p:spPr>
          <a:xfrm>
            <a:off x="1081089" y="3991466"/>
            <a:ext cx="4540411"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They should continue doing this for 5 minutes, at which point the assistant should notify them to stop</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sp>
        <p:nvSpPr>
          <p:cNvPr id="50" name="TextBox 49"/>
          <p:cNvSpPr txBox="1"/>
          <p:nvPr/>
        </p:nvSpPr>
        <p:spPr>
          <a:xfrm>
            <a:off x="273467" y="3991466"/>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4</a:t>
            </a:r>
            <a:endParaRPr lang="en-GB" sz="2800" b="1" dirty="0">
              <a:solidFill>
                <a:prstClr val="white"/>
              </a:solidFill>
              <a:latin typeface="Roboto Condensed" panose="02000000000000000000" pitchFamily="2" charset="0"/>
            </a:endParaRPr>
          </a:p>
        </p:txBody>
      </p:sp>
      <p:sp>
        <p:nvSpPr>
          <p:cNvPr id="21" name="TextBox 20"/>
          <p:cNvSpPr txBox="1"/>
          <p:nvPr/>
        </p:nvSpPr>
        <p:spPr>
          <a:xfrm>
            <a:off x="1081089" y="4610609"/>
            <a:ext cx="4540411" cy="523220"/>
          </a:xfrm>
          <a:prstGeom prst="rect">
            <a:avLst/>
          </a:prstGeom>
          <a:solidFill>
            <a:schemeClr val="accent1">
              <a:lumMod val="40000"/>
              <a:lumOff val="60000"/>
            </a:schemeClr>
          </a:solidFill>
        </p:spPr>
        <p:txBody>
          <a:bodyPr wrap="square" rtlCol="0">
            <a:spAutoFit/>
          </a:bodyPr>
          <a:lstStyle/>
          <a:p>
            <a:r>
              <a:rPr lang="en-GB" sz="1400" dirty="0">
                <a:latin typeface="Roboto Condensed" panose="02000000000000000000" pitchFamily="2" charset="0"/>
              </a:rPr>
              <a:t>The participant should measure their pulse rate on every minute mark after ending the test, for </a:t>
            </a:r>
            <a:r>
              <a:rPr lang="en-GB" sz="1400" dirty="0" smtClean="0">
                <a:latin typeface="Roboto Condensed" panose="02000000000000000000" pitchFamily="2" charset="0"/>
              </a:rPr>
              <a:t>3 consecutive </a:t>
            </a:r>
            <a:r>
              <a:rPr lang="en-GB" sz="1400" dirty="0">
                <a:latin typeface="Roboto Condensed" panose="02000000000000000000" pitchFamily="2" charset="0"/>
              </a:rPr>
              <a:t>minutes. </a:t>
            </a:r>
          </a:p>
        </p:txBody>
      </p:sp>
      <p:sp>
        <p:nvSpPr>
          <p:cNvPr id="23" name="TextBox 22"/>
          <p:cNvSpPr txBox="1"/>
          <p:nvPr/>
        </p:nvSpPr>
        <p:spPr>
          <a:xfrm>
            <a:off x="273467" y="4610609"/>
            <a:ext cx="629507" cy="523220"/>
          </a:xfrm>
          <a:prstGeom prst="rect">
            <a:avLst/>
          </a:prstGeom>
          <a:solidFill>
            <a:schemeClr val="accent1">
              <a:lumMod val="50000"/>
            </a:schemeClr>
          </a:solidFill>
        </p:spPr>
        <p:txBody>
          <a:bodyPr wrap="square" rtlCol="0">
            <a:spAutoFit/>
          </a:bodyPr>
          <a:lstStyle/>
          <a:p>
            <a:pPr algn="ctr"/>
            <a:r>
              <a:rPr lang="en-GB" sz="2800" b="1" dirty="0" smtClean="0">
                <a:solidFill>
                  <a:prstClr val="white"/>
                </a:solidFill>
                <a:latin typeface="Roboto Condensed" panose="02000000000000000000" pitchFamily="2" charset="0"/>
              </a:rPr>
              <a:t>5</a:t>
            </a:r>
            <a:endParaRPr lang="en-GB" sz="2800" b="1" dirty="0">
              <a:solidFill>
                <a:prstClr val="white"/>
              </a:solidFill>
              <a:latin typeface="Roboto Condensed"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7742" y="1814027"/>
            <a:ext cx="3213510" cy="1941754"/>
          </a:xfrm>
          <a:prstGeom prst="rect">
            <a:avLst/>
          </a:prstGeom>
        </p:spPr>
      </p:pic>
      <p:grpSp>
        <p:nvGrpSpPr>
          <p:cNvPr id="24" name="Group 3"/>
          <p:cNvGrpSpPr>
            <a:grpSpLocks/>
          </p:cNvGrpSpPr>
          <p:nvPr/>
        </p:nvGrpSpPr>
        <p:grpSpPr bwMode="auto">
          <a:xfrm>
            <a:off x="603250" y="-27384"/>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1220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3">
                                            <p:txEl>
                                              <p:pRg st="0" end="0"/>
                                            </p:txEl>
                                          </p:spTgt>
                                        </p:tgtEl>
                                        <p:attrNameLst>
                                          <p:attrName>style.visibility</p:attrName>
                                        </p:attrNameLst>
                                      </p:cBhvr>
                                      <p:to>
                                        <p:strVal val="visible"/>
                                      </p:to>
                                    </p:set>
                                    <p:animEffect transition="in" filter="barn(inVertical)">
                                      <p:cBhvr>
                                        <p:cTn id="71" dur="500"/>
                                        <p:tgtEl>
                                          <p:spTgt spid="6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63">
                                            <p:txEl>
                                              <p:pRg st="1" end="1"/>
                                            </p:txEl>
                                          </p:spTgt>
                                        </p:tgtEl>
                                        <p:attrNameLst>
                                          <p:attrName>style.visibility</p:attrName>
                                        </p:attrNameLst>
                                      </p:cBhvr>
                                      <p:to>
                                        <p:strVal val="visible"/>
                                      </p:to>
                                    </p:set>
                                    <p:animEffect transition="in" filter="barn(inVertical)">
                                      <p:cBhvr>
                                        <p:cTn id="76" dur="500"/>
                                        <p:tgtEl>
                                          <p:spTgt spid="6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63">
                                            <p:txEl>
                                              <p:pRg st="2" end="2"/>
                                            </p:txEl>
                                          </p:spTgt>
                                        </p:tgtEl>
                                        <p:attrNameLst>
                                          <p:attrName>style.visibility</p:attrName>
                                        </p:attrNameLst>
                                      </p:cBhvr>
                                      <p:to>
                                        <p:strVal val="visible"/>
                                      </p:to>
                                    </p:set>
                                    <p:animEffect transition="in" filter="barn(inVertical)">
                                      <p:cBhvr>
                                        <p:cTn id="81" dur="500"/>
                                        <p:tgtEl>
                                          <p:spTgt spid="63">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3">
                                            <p:txEl>
                                              <p:pRg st="3" end="3"/>
                                            </p:txEl>
                                          </p:spTgt>
                                        </p:tgtEl>
                                        <p:attrNameLst>
                                          <p:attrName>style.visibility</p:attrName>
                                        </p:attrNameLst>
                                      </p:cBhvr>
                                      <p:to>
                                        <p:strVal val="visible"/>
                                      </p:to>
                                    </p:set>
                                    <p:animEffect transition="in" filter="barn(inVertical)">
                                      <p:cBhvr>
                                        <p:cTn id="86" dur="5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64" grpId="0"/>
      <p:bldP spid="70" grpId="0"/>
      <p:bldP spid="31" grpId="0" animBg="1"/>
      <p:bldP spid="48" grpId="0" animBg="1"/>
      <p:bldP spid="50"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5252</TotalTime>
  <Words>5228</Words>
  <Application>Microsoft Office PowerPoint</Application>
  <PresentationFormat>On-screen Show (4:3)</PresentationFormat>
  <Paragraphs>697</Paragraphs>
  <Slides>31</Slides>
  <Notes>31</Notes>
  <HiddenSlides>2</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Wingdings</vt:lpstr>
      <vt:lpstr>Roboto</vt:lpstr>
      <vt:lpstr>Tw Cen MT</vt:lpstr>
      <vt:lpstr>Aharoni</vt:lpstr>
      <vt:lpstr>Calibri Light</vt:lpstr>
      <vt:lpstr>Palatino Linotype</vt:lpstr>
      <vt:lpstr>Calibri</vt:lpstr>
      <vt:lpstr>Century Gothic</vt:lpstr>
      <vt:lpstr>Lato Medium</vt:lpstr>
      <vt:lpstr>Times New Roman</vt:lpstr>
      <vt:lpstr>Arial</vt:lpstr>
      <vt:lpstr>Milk Run</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Nadine Williams</cp:lastModifiedBy>
  <cp:revision>467</cp:revision>
  <cp:lastPrinted>2022-05-10T15:15:40Z</cp:lastPrinted>
  <dcterms:created xsi:type="dcterms:W3CDTF">2016-05-10T20:25:22Z</dcterms:created>
  <dcterms:modified xsi:type="dcterms:W3CDTF">2023-08-29T09:45:19Z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