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 id="2147484077" r:id="rId2"/>
    <p:sldMasterId id="2147484089" r:id="rId3"/>
  </p:sldMasterIdLst>
  <p:notesMasterIdLst>
    <p:notesMasterId r:id="rId14"/>
  </p:notesMasterIdLst>
  <p:handoutMasterIdLst>
    <p:handoutMasterId r:id="rId15"/>
  </p:handoutMasterIdLst>
  <p:sldIdLst>
    <p:sldId id="344" r:id="rId4"/>
    <p:sldId id="351" r:id="rId5"/>
    <p:sldId id="352" r:id="rId6"/>
    <p:sldId id="358" r:id="rId7"/>
    <p:sldId id="349" r:id="rId8"/>
    <p:sldId id="356" r:id="rId9"/>
    <p:sldId id="348" r:id="rId10"/>
    <p:sldId id="355" r:id="rId11"/>
    <p:sldId id="350" r:id="rId12"/>
    <p:sldId id="354" r:id="rId13"/>
  </p:sldIdLst>
  <p:sldSz cx="9144000" cy="6858000" type="screen4x3"/>
  <p:notesSz cx="6858000" cy="9144000"/>
  <p:embeddedFontLst>
    <p:embeddedFont>
      <p:font typeface="Roboto" pitchFamily="2" charset="0"/>
      <p:regular r:id="rId16"/>
      <p:bold r:id="rId17"/>
      <p:italic r:id="rId18"/>
      <p:boldItalic r:id="rId19"/>
    </p:embeddedFont>
    <p:embeddedFont>
      <p:font typeface="Aharoni" panose="02010803020104030203" pitchFamily="2" charset="-79"/>
      <p:bold r:id="rId20"/>
    </p:embeddedFont>
    <p:embeddedFont>
      <p:font typeface="Calibri Light" panose="020F0302020204030204" pitchFamily="34" charset="0"/>
      <p:regular r:id="rId21"/>
      <p:italic r:id="rId22"/>
    </p:embeddedFont>
    <p:embeddedFont>
      <p:font typeface="Palatino Linotype" panose="02040502050505030304"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Lato Medium" panose="020F0502020204030203" pitchFamily="34" charset="0"/>
      <p:regular r:id="rId35"/>
      <p:italic r:id="rId36"/>
    </p:embeddedFont>
    <p:embeddedFont>
      <p:font typeface="Roboto Condensed" panose="02000000000000000000" pitchFamily="2"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Skeletal System" id="{A46B1110-DC9C-4F21-B5B4-2707017DED1E}">
          <p14:sldIdLst>
            <p14:sldId id="344"/>
            <p14:sldId id="351"/>
            <p14:sldId id="352"/>
            <p14:sldId id="358"/>
            <p14:sldId id="349"/>
            <p14:sldId id="356"/>
            <p14:sldId id="348"/>
            <p14:sldId id="355"/>
            <p14:sldId id="350"/>
            <p14:sldId id="35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9" clrIdx="0"/>
  <p:cmAuthor id="2" name="Jacques Robertson" initials="JR" lastIdx="1" clrIdx="1"/>
  <p:cmAuthor id="3" name="Naomi Laws" initials="NL" lastIdx="4" clrIdx="2"/>
  <p:cmAuthor id="4" name="Daniel Embleton" initials="DE" lastIdx="3"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8CBAD"/>
    <a:srgbClr val="DEEBF7"/>
    <a:srgbClr val="8A0707"/>
    <a:srgbClr val="FFFF66"/>
    <a:srgbClr val="FFDF9F"/>
    <a:srgbClr val="FF8181"/>
    <a:srgbClr val="CCCCFF"/>
    <a:srgbClr val="CC99FF"/>
    <a:srgbClr val="B98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0" autoAdjust="0"/>
    <p:restoredTop sz="89990" autoAdjust="0"/>
  </p:normalViewPr>
  <p:slideViewPr>
    <p:cSldViewPr>
      <p:cViewPr varScale="1">
        <p:scale>
          <a:sx n="101" d="100"/>
          <a:sy n="101" d="100"/>
        </p:scale>
        <p:origin x="1686" y="10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2780928" y="0"/>
            <a:ext cx="4075485" cy="458788"/>
          </a:xfrm>
          <a:prstGeom prst="rect">
            <a:avLst/>
          </a:prstGeom>
        </p:spPr>
        <p:txBody>
          <a:bodyPr vert="horz" lIns="91440" tIns="45720" rIns="91440" bIns="45720" rtlCol="0"/>
          <a:lstStyle>
            <a:lvl1pPr algn="r">
              <a:defRPr sz="1200"/>
            </a:lvl1pPr>
          </a:lstStyle>
          <a:p>
            <a:r>
              <a:rPr lang="en-GB" dirty="0"/>
              <a:t>Interactive PowerPoints for Edexcel GCSE (9–1) PE: Paper 1</a:t>
            </a:r>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GB" dirty="0"/>
              <a:t> © ZigZag Education, 2023</a:t>
            </a: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29/08/2023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10</a:t>
            </a:fld>
            <a:endParaRPr lang="en-GB" dirty="0"/>
          </a:p>
        </p:txBody>
      </p:sp>
    </p:spTree>
    <p:extLst>
      <p:ext uri="{BB962C8B-B14F-4D97-AF65-F5344CB8AC3E}">
        <p14:creationId xmlns:p14="http://schemas.microsoft.com/office/powerpoint/2010/main" val="2312584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solidFill>
                  <a:schemeClr val="tx1"/>
                </a:solidFill>
              </a:rPr>
              <a:t>Click each picture to reveal the </a:t>
            </a:r>
            <a:r>
              <a:rPr lang="en-GB" baseline="0" dirty="0" smtClean="0">
                <a:solidFill>
                  <a:schemeClr val="tx1"/>
                </a:solidFill>
              </a:rPr>
              <a:t>function. Discuss each as you reveal.</a:t>
            </a:r>
          </a:p>
          <a:p>
            <a:pPr marL="228600" indent="-228600">
              <a:buFont typeface="Arial" panose="020B0604020202020204" pitchFamily="34" charset="0"/>
              <a:buChar char="•"/>
            </a:pPr>
            <a:r>
              <a:rPr lang="en-GB" baseline="0" dirty="0" smtClean="0">
                <a:solidFill>
                  <a:schemeClr val="tx1"/>
                </a:solidFill>
              </a:rPr>
              <a:t>Students to provide examples of bones that provide each of these functions, e.g. long bones such as the femur help to produce blood cells. </a:t>
            </a:r>
            <a:endParaRPr lang="en-GB" baseline="0" dirty="0">
              <a:solidFill>
                <a:schemeClr val="tx1"/>
              </a:solidFill>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pPr/>
              <a:t>2</a:t>
            </a:fld>
            <a:endParaRPr lang="en-GB" dirty="0"/>
          </a:p>
        </p:txBody>
      </p:sp>
    </p:spTree>
    <p:extLst>
      <p:ext uri="{BB962C8B-B14F-4D97-AF65-F5344CB8AC3E}">
        <p14:creationId xmlns:p14="http://schemas.microsoft.com/office/powerpoint/2010/main" val="387564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Identify the major bones of the skeletal system. </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Click on each connecting arrow to reveal the </a:t>
            </a:r>
            <a:r>
              <a:rPr lang="en-GB" sz="1200" kern="1200" dirty="0" smtClean="0">
                <a:solidFill>
                  <a:schemeClr val="tx1"/>
                </a:solidFill>
                <a:effectLst/>
                <a:latin typeface="Roboto Condensed" panose="02000000000000000000" pitchFamily="2" charset="0"/>
                <a:ea typeface="+mn-ea"/>
                <a:cs typeface="+mn-cs"/>
              </a:rPr>
              <a:t>bone</a:t>
            </a:r>
            <a:r>
              <a:rPr lang="en-GB" sz="1200" kern="1200" baseline="0" dirty="0" smtClean="0">
                <a:solidFill>
                  <a:schemeClr val="tx1"/>
                </a:solidFill>
                <a:effectLst/>
                <a:latin typeface="Roboto Condensed" panose="02000000000000000000" pitchFamily="2" charset="0"/>
                <a:ea typeface="+mn-ea"/>
                <a:cs typeface="+mn-cs"/>
              </a:rPr>
              <a:t> (testing knowledge</a:t>
            </a:r>
            <a:r>
              <a:rPr lang="en-GB" sz="1200" kern="1200" dirty="0" smtClean="0">
                <a:solidFill>
                  <a:schemeClr val="tx1"/>
                </a:solidFill>
                <a:effectLst/>
                <a:latin typeface="Roboto Condensed" panose="02000000000000000000" pitchFamily="2" charset="0"/>
                <a:ea typeface="+mn-ea"/>
                <a:cs typeface="+mn-cs"/>
              </a:rPr>
              <a:t>).</a:t>
            </a:r>
            <a:endParaRPr lang="en-GB" sz="1200" kern="1200" dirty="0">
              <a:solidFill>
                <a:schemeClr val="tx1"/>
              </a:solidFill>
              <a:effectLst/>
              <a:latin typeface="Roboto Condensed" panose="02000000000000000000" pitchFamily="2"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Click on the name of each bone to reveal the </a:t>
            </a:r>
            <a:r>
              <a:rPr lang="en-GB" sz="1200" kern="1200" dirty="0" smtClean="0">
                <a:solidFill>
                  <a:schemeClr val="tx1"/>
                </a:solidFill>
                <a:effectLst/>
                <a:latin typeface="Roboto Condensed" panose="02000000000000000000" pitchFamily="2" charset="0"/>
                <a:ea typeface="+mn-ea"/>
                <a:cs typeface="+mn-cs"/>
              </a:rPr>
              <a:t>bone classification </a:t>
            </a:r>
            <a:r>
              <a:rPr lang="en-GB" sz="1200" kern="1200" dirty="0">
                <a:solidFill>
                  <a:schemeClr val="tx1"/>
                </a:solidFill>
                <a:effectLst/>
                <a:latin typeface="Roboto Condensed" panose="02000000000000000000" pitchFamily="2" charset="0"/>
                <a:ea typeface="+mn-ea"/>
                <a:cs typeface="+mn-cs"/>
              </a:rPr>
              <a:t>(preparation for application to specific function</a:t>
            </a:r>
            <a:r>
              <a:rPr lang="en-GB" sz="1200" kern="1200" dirty="0" smtClean="0">
                <a:solidFill>
                  <a:schemeClr val="tx1"/>
                </a:solidFill>
                <a:effectLst/>
                <a:latin typeface="Roboto Condensed" panose="02000000000000000000" pitchFamily="2" charset="0"/>
                <a:ea typeface="+mn-ea"/>
                <a:cs typeface="+mn-cs"/>
              </a:rPr>
              <a:t>).</a:t>
            </a:r>
            <a:endParaRPr lang="en-GB" sz="1200" kern="1200" dirty="0">
              <a:solidFill>
                <a:schemeClr val="tx1"/>
              </a:solidFill>
              <a:effectLst/>
              <a:latin typeface="Roboto Condensed" panose="02000000000000000000" pitchFamily="2" charset="0"/>
              <a:ea typeface="+mn-ea"/>
              <a:cs typeface="+mn-cs"/>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146542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Highlight the regions of the vertebral column. </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 on each </a:t>
            </a:r>
            <a:r>
              <a:rPr lang="en-GB" sz="1200" kern="1200" baseline="0" dirty="0" smtClean="0">
                <a:solidFill>
                  <a:schemeClr val="tx1"/>
                </a:solidFill>
                <a:effectLst/>
                <a:latin typeface="Roboto Condensed" panose="02000000000000000000" pitchFamily="2" charset="0"/>
                <a:ea typeface="+mn-ea"/>
                <a:cs typeface="+mn-cs"/>
              </a:rPr>
              <a:t>region (square) </a:t>
            </a:r>
            <a:r>
              <a:rPr lang="en-GB" sz="1200" kern="1200" dirty="0" smtClean="0">
                <a:solidFill>
                  <a:schemeClr val="tx1"/>
                </a:solidFill>
                <a:effectLst/>
                <a:latin typeface="Roboto Condensed" panose="02000000000000000000" pitchFamily="2" charset="0"/>
                <a:ea typeface="+mn-ea"/>
                <a:cs typeface="+mn-cs"/>
              </a:rPr>
              <a:t>(test your students’ knowledge of their names,</a:t>
            </a:r>
            <a:r>
              <a:rPr lang="en-GB" sz="1200" kern="1200" baseline="0" dirty="0" smtClean="0">
                <a:solidFill>
                  <a:schemeClr val="tx1"/>
                </a:solidFill>
                <a:effectLst/>
                <a:latin typeface="Roboto Condensed" panose="02000000000000000000" pitchFamily="2" charset="0"/>
                <a:ea typeface="+mn-ea"/>
                <a:cs typeface="+mn-cs"/>
              </a:rPr>
              <a:t> number of vertebrae and functions</a:t>
            </a:r>
            <a:r>
              <a:rPr lang="en-GB" sz="1200" kern="1200" dirty="0" smtClean="0">
                <a:solidFill>
                  <a:schemeClr val="tx1"/>
                </a:solidFill>
                <a:effectLst/>
                <a:latin typeface="Roboto Condensed" panose="02000000000000000000" pitchFamily="2" charset="0"/>
                <a:ea typeface="+mn-ea"/>
                <a:cs typeface="+mn-cs"/>
              </a:rPr>
              <a:t>).</a:t>
            </a:r>
            <a:endParaRPr lang="en-GB" sz="1200" kern="1200" dirty="0">
              <a:solidFill>
                <a:schemeClr val="tx1"/>
              </a:solidFill>
              <a:effectLst/>
              <a:latin typeface="Roboto Condensed" panose="02000000000000000000" pitchFamily="2" charset="0"/>
              <a:ea typeface="+mn-ea"/>
              <a:cs typeface="+mn-cs"/>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21410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solidFill>
                  <a:schemeClr val="tx1"/>
                </a:solidFill>
              </a:rPr>
              <a:t>Students could pair up and label each other with sticky notes to take part in this activity. They should then note their answers on the worksheet.</a:t>
            </a:r>
          </a:p>
          <a:p>
            <a:pPr marL="228600" indent="-228600">
              <a:buFont typeface="+mj-lt"/>
              <a:buAutoNum type="arabicPeriod"/>
            </a:pPr>
            <a:r>
              <a:rPr lang="en-GB" baseline="0" dirty="0" smtClean="0">
                <a:solidFill>
                  <a:schemeClr val="tx1"/>
                </a:solidFill>
              </a:rPr>
              <a:t>Each table heading can then be clicked on to reveal the bones at each location, so students can check their answers. Bones that feature in more than one location will feature twice. </a:t>
            </a:r>
          </a:p>
        </p:txBody>
      </p:sp>
      <p:sp>
        <p:nvSpPr>
          <p:cNvPr id="4" name="Slide Number Placeholder 3"/>
          <p:cNvSpPr>
            <a:spLocks noGrp="1"/>
          </p:cNvSpPr>
          <p:nvPr>
            <p:ph type="sldNum" sz="quarter" idx="10"/>
          </p:nvPr>
        </p:nvSpPr>
        <p:spPr/>
        <p:txBody>
          <a:bodyPr/>
          <a:lstStyle/>
          <a:p>
            <a:fld id="{8C5E9862-D56C-4F44-BE50-9B69531FB6F9}" type="slidenum">
              <a:rPr lang="en-GB" smtClean="0"/>
              <a:pPr/>
              <a:t>5</a:t>
            </a:fld>
            <a:endParaRPr lang="en-GB" dirty="0"/>
          </a:p>
        </p:txBody>
      </p:sp>
    </p:spTree>
    <p:extLst>
      <p:ext uri="{BB962C8B-B14F-4D97-AF65-F5344CB8AC3E}">
        <p14:creationId xmlns:p14="http://schemas.microsoft.com/office/powerpoint/2010/main" val="766245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solidFill>
                  <a:schemeClr val="tx1"/>
                </a:solidFill>
              </a:rPr>
              <a:t>Discuss the roles of the different bone classifications.</a:t>
            </a:r>
          </a:p>
          <a:p>
            <a:pPr marL="228600" indent="-228600">
              <a:buFont typeface="Arial" panose="020B0604020202020204" pitchFamily="34" charset="0"/>
              <a:buChar char="•"/>
            </a:pPr>
            <a:r>
              <a:rPr lang="en-GB" baseline="0" dirty="0" smtClean="0">
                <a:solidFill>
                  <a:schemeClr val="tx1"/>
                </a:solidFill>
              </a:rPr>
              <a:t>Reassess ability to categorise bone types from slide 1. See how many long bones, short bones and flat bones students can name.</a:t>
            </a:r>
          </a:p>
          <a:p>
            <a:pPr marL="228600" indent="-228600">
              <a:buFont typeface="Arial" panose="020B0604020202020204" pitchFamily="34" charset="0"/>
              <a:buChar char="•"/>
            </a:pPr>
            <a:r>
              <a:rPr lang="en-GB" baseline="0" dirty="0" smtClean="0">
                <a:solidFill>
                  <a:schemeClr val="tx1"/>
                </a:solidFill>
              </a:rPr>
              <a:t>Students to provide other sporting examples of each. </a:t>
            </a:r>
            <a:endParaRPr lang="en-GB" baseline="0" dirty="0">
              <a:solidFill>
                <a:schemeClr val="tx1"/>
              </a:solidFill>
            </a:endParaRPr>
          </a:p>
          <a:p>
            <a:pPr marL="228600" indent="-228600">
              <a:buFont typeface="Arial" panose="020B0604020202020204" pitchFamily="34" charset="0"/>
              <a:buChar char="•"/>
            </a:pPr>
            <a:r>
              <a:rPr lang="en-GB" baseline="0" dirty="0" smtClean="0">
                <a:solidFill>
                  <a:schemeClr val="tx1"/>
                </a:solidFill>
              </a:rPr>
              <a:t>Be </a:t>
            </a:r>
            <a:r>
              <a:rPr lang="en-GB" baseline="0" dirty="0">
                <a:solidFill>
                  <a:schemeClr val="tx1"/>
                </a:solidFill>
              </a:rPr>
              <a:t>sure </a:t>
            </a:r>
            <a:r>
              <a:rPr lang="en-GB" baseline="0" dirty="0" smtClean="0">
                <a:solidFill>
                  <a:schemeClr val="tx1"/>
                </a:solidFill>
              </a:rPr>
              <a:t>to click on each bone to reveal the function(s) of each classification.</a:t>
            </a:r>
            <a:endParaRPr lang="en-GB" baseline="0" dirty="0">
              <a:solidFill>
                <a:schemeClr val="tx1"/>
              </a:solidFill>
            </a:endParaRPr>
          </a:p>
          <a:p>
            <a:pPr marL="228600" indent="-228600">
              <a:buFont typeface="Arial" panose="020B0604020202020204" pitchFamily="34" charset="0"/>
              <a:buChar char="•"/>
            </a:pPr>
            <a:endParaRPr lang="en-GB" baseline="0" dirty="0">
              <a:solidFill>
                <a:schemeClr val="tx1"/>
              </a:solidFill>
            </a:endParaRPr>
          </a:p>
          <a:p>
            <a:pPr marL="228600" indent="-228600">
              <a:buFont typeface="Arial" panose="020B0604020202020204" pitchFamily="34" charset="0"/>
              <a:buChar char="•"/>
            </a:pPr>
            <a:endParaRPr lang="en-GB" baseline="0" dirty="0">
              <a:solidFill>
                <a:schemeClr val="tx1"/>
              </a:solidFill>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pPr/>
              <a:t>6</a:t>
            </a:fld>
            <a:endParaRPr lang="en-GB" dirty="0"/>
          </a:p>
        </p:txBody>
      </p:sp>
    </p:spTree>
    <p:extLst>
      <p:ext uri="{BB962C8B-B14F-4D97-AF65-F5344CB8AC3E}">
        <p14:creationId xmlns:p14="http://schemas.microsoft.com/office/powerpoint/2010/main" val="262724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about the functions of the skeletal system and how it impacts performance in physical activity.</a:t>
            </a:r>
          </a:p>
          <a:p>
            <a:pPr marL="171450" indent="-171450">
              <a:buFont typeface="Arial" panose="020B0604020202020204" pitchFamily="34" charset="0"/>
              <a:buChar char="•"/>
            </a:pPr>
            <a:r>
              <a:rPr lang="en-GB" baseline="0" dirty="0" smtClean="0"/>
              <a:t>Students can discuss these </a:t>
            </a:r>
            <a:r>
              <a:rPr lang="en-GB" baseline="0" dirty="0"/>
              <a:t>questions </a:t>
            </a:r>
            <a:r>
              <a:rPr lang="en-GB" baseline="0" dirty="0" smtClean="0"/>
              <a:t>with their peers </a:t>
            </a:r>
            <a:r>
              <a:rPr lang="en-GB" baseline="0" dirty="0"/>
              <a:t>or </a:t>
            </a:r>
            <a:r>
              <a:rPr lang="en-GB" baseline="0" dirty="0" smtClean="0"/>
              <a:t>respond </a:t>
            </a:r>
            <a:r>
              <a:rPr lang="en-GB" baseline="0" dirty="0"/>
              <a:t>individually by writing </a:t>
            </a:r>
            <a:r>
              <a:rPr lang="en-GB" baseline="0" dirty="0" smtClean="0"/>
              <a:t>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7</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Students should attempt the </a:t>
            </a:r>
            <a:r>
              <a:rPr lang="en-GB" baseline="0" dirty="0" smtClean="0"/>
              <a:t>match-up </a:t>
            </a:r>
            <a:r>
              <a:rPr lang="en-GB" baseline="0" dirty="0"/>
              <a:t>before clicking each function to reveal the correct </a:t>
            </a:r>
            <a:r>
              <a:rPr lang="en-GB" baseline="0" dirty="0" smtClean="0"/>
              <a:t>answer.</a:t>
            </a:r>
            <a:endParaRPr lang="en-GB" baseline="0" dirty="0"/>
          </a:p>
          <a:p>
            <a:pPr marL="228600" indent="-228600">
              <a:buFont typeface="Arial" panose="020B0604020202020204" pitchFamily="34" charset="0"/>
              <a:buChar char="•"/>
            </a:pPr>
            <a:r>
              <a:rPr lang="en-GB" baseline="0" dirty="0" smtClean="0"/>
              <a:t>Students to come </a:t>
            </a:r>
            <a:r>
              <a:rPr lang="en-GB" baseline="0" dirty="0"/>
              <a:t>up with additional examples where each function is applied to performance in sport.</a:t>
            </a:r>
          </a:p>
        </p:txBody>
      </p:sp>
      <p:sp>
        <p:nvSpPr>
          <p:cNvPr id="4" name="Slide Number Placeholder 3"/>
          <p:cNvSpPr>
            <a:spLocks noGrp="1"/>
          </p:cNvSpPr>
          <p:nvPr>
            <p:ph type="sldNum" sz="quarter" idx="10"/>
          </p:nvPr>
        </p:nvSpPr>
        <p:spPr/>
        <p:txBody>
          <a:bodyPr/>
          <a:lstStyle/>
          <a:p>
            <a:fld id="{8C5E9862-D56C-4F44-BE50-9B69531FB6F9}" type="slidenum">
              <a:rPr lang="en-GB" smtClean="0"/>
              <a:pPr/>
              <a:t>8</a:t>
            </a:fld>
            <a:endParaRPr lang="en-GB" dirty="0"/>
          </a:p>
        </p:txBody>
      </p:sp>
    </p:spTree>
    <p:extLst>
      <p:ext uri="{BB962C8B-B14F-4D97-AF65-F5344CB8AC3E}">
        <p14:creationId xmlns:p14="http://schemas.microsoft.com/office/powerpoint/2010/main" val="324650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9</a:t>
            </a:fld>
            <a:endParaRPr lang="en-GB" dirty="0"/>
          </a:p>
        </p:txBody>
      </p:sp>
    </p:spTree>
    <p:extLst>
      <p:ext uri="{BB962C8B-B14F-4D97-AF65-F5344CB8AC3E}">
        <p14:creationId xmlns:p14="http://schemas.microsoft.com/office/powerpoint/2010/main" val="2771395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ABD6A-7D71-44F5-B1BF-67334A4109A6}"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0" y="6548240"/>
            <a:ext cx="2057400" cy="346471"/>
          </a:xfrm>
        </p:spPr>
        <p:txBody>
          <a:bodyPr/>
          <a:lstStyle>
            <a:lvl1pPr>
              <a:defRPr b="0"/>
            </a:lvl1pPr>
          </a:lstStyle>
          <a:p>
            <a:fld id="{00BE1ABE-4073-4494-BFC2-5858710217CE}" type="slidenum">
              <a:rPr smtClean="0">
                <a:solidFill>
                  <a:prstClr val="black"/>
                </a:solidFill>
              </a:rPr>
              <a:pPr/>
              <a:t>‹#›</a:t>
            </a:fld>
            <a:endParaRPr dirty="0">
              <a:solidFill>
                <a:prstClr val="black"/>
              </a:solidFill>
            </a:endParaRPr>
          </a:p>
        </p:txBody>
      </p:sp>
    </p:spTree>
    <p:extLst>
      <p:ext uri="{BB962C8B-B14F-4D97-AF65-F5344CB8AC3E}">
        <p14:creationId xmlns:p14="http://schemas.microsoft.com/office/powerpoint/2010/main" val="718798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950D9-720E-4F01-BA7A-16E3CDAEA09F}"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6328" y="6492875"/>
            <a:ext cx="2057400" cy="365125"/>
          </a:xfrm>
        </p:spPr>
        <p:txBody>
          <a:bodyPr/>
          <a:lstStyle>
            <a:lvl1pPr>
              <a:defRPr sz="1050" b="1">
                <a:solidFill>
                  <a:schemeClr val="bg1"/>
                </a:solidFill>
              </a:defRPr>
            </a:lvl1pPr>
          </a:lstStyle>
          <a:p>
            <a:fld id="{00BE1ABE-4073-4494-BFC2-5858710217CE}" type="slidenum">
              <a:rPr smtClean="0">
                <a:solidFill>
                  <a:prstClr val="white"/>
                </a:solidFill>
              </a:rPr>
              <a:pPr/>
              <a:t>‹#›</a:t>
            </a:fld>
            <a:endParaRPr dirty="0">
              <a:solidFill>
                <a:prstClr val="white"/>
              </a:solidFill>
            </a:endParaRPr>
          </a:p>
        </p:txBody>
      </p:sp>
    </p:spTree>
    <p:extLst>
      <p:ext uri="{BB962C8B-B14F-4D97-AF65-F5344CB8AC3E}">
        <p14:creationId xmlns:p14="http://schemas.microsoft.com/office/powerpoint/2010/main" val="340877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9666A-296E-4C97-B612-5F37932A288F}"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284504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274306-E4D0-4EDD-B446-05509E149246}"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993482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E48768-338A-453F-8132-2CC11B0A87AF}" type="datetime1">
              <a:rPr lang="en-GB" smtClean="0">
                <a:solidFill>
                  <a:prstClr val="black">
                    <a:tint val="75000"/>
                  </a:prstClr>
                </a:solidFill>
              </a:rPr>
              <a:pPr/>
              <a:t>29/08/2023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967460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F0C865-95C7-4F9B-BBB3-4D0EB9D5B71B}" type="datetime1">
              <a:rPr lang="en-GB" smtClean="0">
                <a:solidFill>
                  <a:prstClr val="black">
                    <a:tint val="75000"/>
                  </a:prstClr>
                </a:solidFill>
              </a:rPr>
              <a:pPr/>
              <a:t>29/08/2023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49691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5533D-3A0A-48EB-9CBB-E61348616A9A}" type="datetime1">
              <a:rPr lang="en-GB" smtClean="0">
                <a:solidFill>
                  <a:prstClr val="black">
                    <a:tint val="75000"/>
                  </a:prstClr>
                </a:solidFill>
              </a:rPr>
              <a:pPr/>
              <a:t>29/08/2023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835182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EC4761-FE44-4E5E-B3C8-C76E077D68D6}"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46566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56586-A868-4C19-8225-1BF94C7B768B}"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177009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40BA6-8715-46D7-BB95-C56194E6360D}"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680148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1EB203-905C-4E7A-9A11-5C618564B6D8}"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514276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ABD6A-7D71-44F5-B1BF-67334A4109A6}"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0" y="6548240"/>
            <a:ext cx="2057400" cy="346471"/>
          </a:xfrm>
        </p:spPr>
        <p:txBody>
          <a:bodyPr/>
          <a:lstStyle>
            <a:lvl1pPr>
              <a:defRPr b="0"/>
            </a:lvl1pPr>
          </a:lstStyle>
          <a:p>
            <a:fld id="{00BE1ABE-4073-4494-BFC2-5858710217CE}" type="slidenum">
              <a:rPr smtClean="0">
                <a:solidFill>
                  <a:prstClr val="black"/>
                </a:solidFill>
              </a:rPr>
              <a:pPr/>
              <a:t>‹#›</a:t>
            </a:fld>
            <a:endParaRPr dirty="0">
              <a:solidFill>
                <a:prstClr val="black"/>
              </a:solidFill>
            </a:endParaRPr>
          </a:p>
        </p:txBody>
      </p:sp>
    </p:spTree>
    <p:extLst>
      <p:ext uri="{BB962C8B-B14F-4D97-AF65-F5344CB8AC3E}">
        <p14:creationId xmlns:p14="http://schemas.microsoft.com/office/powerpoint/2010/main" val="112459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950D9-720E-4F01-BA7A-16E3CDAEA09F}"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6328" y="6492875"/>
            <a:ext cx="2057400" cy="365125"/>
          </a:xfrm>
        </p:spPr>
        <p:txBody>
          <a:bodyPr/>
          <a:lstStyle>
            <a:lvl1pPr>
              <a:defRPr sz="1050" b="1">
                <a:solidFill>
                  <a:schemeClr val="bg1"/>
                </a:solidFill>
              </a:defRPr>
            </a:lvl1pPr>
          </a:lstStyle>
          <a:p>
            <a:fld id="{00BE1ABE-4073-4494-BFC2-5858710217CE}" type="slidenum">
              <a:rPr smtClean="0">
                <a:solidFill>
                  <a:prstClr val="white"/>
                </a:solidFill>
              </a:rPr>
              <a:pPr/>
              <a:t>‹#›</a:t>
            </a:fld>
            <a:endParaRPr dirty="0">
              <a:solidFill>
                <a:prstClr val="white"/>
              </a:solidFill>
            </a:endParaRPr>
          </a:p>
        </p:txBody>
      </p:sp>
    </p:spTree>
    <p:extLst>
      <p:ext uri="{BB962C8B-B14F-4D97-AF65-F5344CB8AC3E}">
        <p14:creationId xmlns:p14="http://schemas.microsoft.com/office/powerpoint/2010/main" val="1948022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9666A-296E-4C97-B612-5F37932A288F}"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270773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274306-E4D0-4EDD-B446-05509E149246}"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53044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E48768-338A-453F-8132-2CC11B0A87AF}" type="datetime1">
              <a:rPr lang="en-GB" smtClean="0">
                <a:solidFill>
                  <a:prstClr val="black">
                    <a:tint val="75000"/>
                  </a:prstClr>
                </a:solidFill>
              </a:rPr>
              <a:pPr/>
              <a:t>29/08/2023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123984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F0C865-95C7-4F9B-BBB3-4D0EB9D5B71B}" type="datetime1">
              <a:rPr lang="en-GB" smtClean="0">
                <a:solidFill>
                  <a:prstClr val="black">
                    <a:tint val="75000"/>
                  </a:prstClr>
                </a:solidFill>
              </a:rPr>
              <a:pPr/>
              <a:t>29/08/2023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38283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5533D-3A0A-48EB-9CBB-E61348616A9A}" type="datetime1">
              <a:rPr lang="en-GB" smtClean="0">
                <a:solidFill>
                  <a:prstClr val="black">
                    <a:tint val="75000"/>
                  </a:prstClr>
                </a:solidFill>
              </a:rPr>
              <a:pPr/>
              <a:t>29/08/2023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792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EC4761-FE44-4E5E-B3C8-C76E077D68D6}"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1121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56586-A868-4C19-8225-1BF94C7B768B}"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482945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40BA6-8715-46D7-BB95-C56194E6360D}"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122880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1EB203-905C-4E7A-9A11-5C618564B6D8}"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57098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29/08/2023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29/08/2023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29/08/2023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6DEA803E-5795-449E-B066-7561C90559AA}"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86417"/>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743613245"/>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6DEA803E-5795-449E-B066-7561C90559AA}"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86417"/>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881261128"/>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image" Target="../media/image2.gif"/><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3.xml"/><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10.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5000" b="-50000"/>
          </a:stretch>
        </a:blipFill>
        <a:effectLst/>
      </p:bgPr>
    </p:bg>
    <p:spTree>
      <p:nvGrpSpPr>
        <p:cNvPr id="1" name=""/>
        <p:cNvGrpSpPr/>
        <p:nvPr/>
      </p:nvGrpSpPr>
      <p:grpSpPr>
        <a:xfrm>
          <a:off x="0" y="0"/>
          <a:ext cx="0" cy="0"/>
          <a:chOff x="0" y="0"/>
          <a:chExt cx="0" cy="0"/>
        </a:xfrm>
      </p:grpSpPr>
      <p:sp>
        <p:nvSpPr>
          <p:cNvPr id="16" name="Title 2">
            <a:extLst>
              <a:ext uri="{FF2B5EF4-FFF2-40B4-BE49-F238E27FC236}">
                <a16:creationId xmlns="" xmlns:a16="http://schemas.microsoft.com/office/drawing/2014/main" id="{200B3D2B-613A-41BE-987D-E6A1324B456D}"/>
              </a:ext>
            </a:extLst>
          </p:cNvPr>
          <p:cNvSpPr>
            <a:spLocks noGrp="1"/>
          </p:cNvSpPr>
          <p:nvPr>
            <p:ph type="ctrTitle"/>
          </p:nvPr>
        </p:nvSpPr>
        <p:spPr>
          <a:xfrm>
            <a:off x="251520" y="323737"/>
            <a:ext cx="8693812" cy="1683630"/>
          </a:xfrm>
          <a:prstGeom prst="roundRect">
            <a:avLst>
              <a:gd name="adj" fmla="val 2602"/>
            </a:avLst>
          </a:prstGeom>
          <a:noFill/>
          <a:ln w="12700">
            <a:noFill/>
          </a:ln>
        </p:spPr>
        <p:txBody>
          <a:bodyPr anchor="t">
            <a:noAutofit/>
          </a:bodyPr>
          <a:lstStyle/>
          <a:p>
            <a:r>
              <a:rPr lang="en-US" sz="8000" b="1" dirty="0">
                <a:ln>
                  <a:solidFill>
                    <a:schemeClr val="tx1"/>
                  </a:solidFill>
                </a:ln>
                <a:solidFill>
                  <a:schemeClr val="bg1"/>
                </a:solidFill>
              </a:rPr>
              <a:t>The Skeletal System</a:t>
            </a:r>
          </a:p>
        </p:txBody>
      </p:sp>
      <p:sp>
        <p:nvSpPr>
          <p:cNvPr id="17" name="Subtitle 3">
            <a:extLst>
              <a:ext uri="{FF2B5EF4-FFF2-40B4-BE49-F238E27FC236}">
                <a16:creationId xmlns="" xmlns:a16="http://schemas.microsoft.com/office/drawing/2014/main" id="{4772945D-CA91-4CFE-8EB7-941C7618C994}"/>
              </a:ext>
            </a:extLst>
          </p:cNvPr>
          <p:cNvSpPr>
            <a:spLocks noGrp="1"/>
          </p:cNvSpPr>
          <p:nvPr>
            <p:ph type="subTitle" idx="1"/>
          </p:nvPr>
        </p:nvSpPr>
        <p:spPr>
          <a:xfrm>
            <a:off x="1663041" y="1438519"/>
            <a:ext cx="5395863" cy="454634"/>
          </a:xfrm>
        </p:spPr>
        <p:txBody>
          <a:bodyPr>
            <a:noAutofit/>
          </a:bodyPr>
          <a:lstStyle/>
          <a:p>
            <a:pPr>
              <a:spcBef>
                <a:spcPct val="0"/>
              </a:spcBef>
            </a:pPr>
            <a:r>
              <a:rPr lang="en-US" sz="3600" b="1" dirty="0">
                <a:ln>
                  <a:solidFill>
                    <a:schemeClr val="tx1"/>
                  </a:solidFill>
                </a:ln>
                <a:solidFill>
                  <a:schemeClr val="bg1"/>
                </a:solidFill>
                <a:ea typeface="+mj-ea"/>
                <a:cs typeface="+mj-cs"/>
              </a:rPr>
              <a:t>Structure and Function</a:t>
            </a:r>
          </a:p>
        </p:txBody>
      </p:sp>
      <p:grpSp>
        <p:nvGrpSpPr>
          <p:cNvPr id="13" name="Group 12"/>
          <p:cNvGrpSpPr/>
          <p:nvPr/>
        </p:nvGrpSpPr>
        <p:grpSpPr>
          <a:xfrm>
            <a:off x="7020272" y="4555107"/>
            <a:ext cx="1841932" cy="1898229"/>
            <a:chOff x="7020272" y="4555107"/>
            <a:chExt cx="1841932" cy="1898229"/>
          </a:xfrm>
        </p:grpSpPr>
        <p:sp>
          <p:nvSpPr>
            <p:cNvPr id="14"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5" name="Subtitle 3">
              <a:extLst>
                <a:ext uri="{FF2B5EF4-FFF2-40B4-BE49-F238E27FC236}">
                  <a16:creationId xmlns="" xmlns:a16="http://schemas.microsoft.com/office/drawing/2014/main"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Paper </a:t>
              </a:r>
              <a:r>
                <a:rPr lang="en-US" sz="2900" b="1" dirty="0" smtClean="0"/>
                <a:t>1</a:t>
              </a:r>
              <a:endParaRPr lang="en-US" b="1" dirty="0"/>
            </a:p>
          </p:txBody>
        </p:sp>
        <p:sp>
          <p:nvSpPr>
            <p:cNvPr id="21"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020272" y="547541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5000" b="1" spc="-300" dirty="0">
                <a:solidFill>
                  <a:schemeClr val="bg1">
                    <a:lumMod val="95000"/>
                  </a:schemeClr>
                </a:solidFill>
                <a:latin typeface="+mj-lt"/>
                <a:ea typeface="+mj-ea"/>
                <a:cs typeface="+mj-cs"/>
              </a:endParaRPr>
            </a:p>
          </p:txBody>
        </p:sp>
        <p:sp>
          <p:nvSpPr>
            <p:cNvPr id="23" name="Subtitle 3">
              <a:extLst>
                <a:ext uri="{FF2B5EF4-FFF2-40B4-BE49-F238E27FC236}">
                  <a16:creationId xmlns="" xmlns:a16="http://schemas.microsoft.com/office/drawing/2014/main" id="{4772945D-CA91-4CFE-8EB7-941C7618C994}"/>
                </a:ext>
              </a:extLst>
            </p:cNvPr>
            <p:cNvSpPr txBox="1">
              <a:spLocks/>
            </p:cNvSpPr>
            <p:nvPr/>
          </p:nvSpPr>
          <p:spPr>
            <a:xfrm>
              <a:off x="7055352" y="5505397"/>
              <a:ext cx="1058656" cy="913231"/>
            </a:xfrm>
            <a:prstGeom prst="rect">
              <a:avLst/>
            </a:prstGeom>
          </p:spPr>
          <p:txBody>
            <a:bodyPr vert="horz" lIns="91440" tIns="45720" rIns="91440" bIns="45720" rtlCol="0" anchor="ct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900" dirty="0">
                  <a:solidFill>
                    <a:schemeClr val="bg1"/>
                  </a:solidFill>
                </a:rPr>
                <a:t>Applied Anatomy and Physiology</a:t>
              </a:r>
              <a:endParaRPr lang="en-US" sz="1600" dirty="0">
                <a:solidFill>
                  <a:schemeClr val="bg1"/>
                </a:solidFill>
              </a:endParaRPr>
            </a:p>
          </p:txBody>
        </p:sp>
        <p:sp>
          <p:nvSpPr>
            <p:cNvPr id="24"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5" name="Subtitle 3">
              <a:extLst>
                <a:ext uri="{FF2B5EF4-FFF2-40B4-BE49-F238E27FC236}">
                  <a16:creationId xmlns="" xmlns:a16="http://schemas.microsoft.com/office/drawing/2014/main"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smtClean="0"/>
                <a:t>1.1.1-</a:t>
              </a:r>
              <a:br>
                <a:rPr lang="en-US" sz="1200" b="1" dirty="0" smtClean="0"/>
              </a:br>
              <a:r>
                <a:rPr lang="en-US" sz="1200" b="1" dirty="0" smtClean="0"/>
                <a:t>1.1.3</a:t>
              </a:r>
              <a:endParaRPr lang="en-US" sz="1200" b="1" dirty="0"/>
            </a:p>
          </p:txBody>
        </p:sp>
      </p:grpSp>
      <p:sp>
        <p:nvSpPr>
          <p:cNvPr id="2" name="TextBox 1"/>
          <p:cNvSpPr txBox="1"/>
          <p:nvPr/>
        </p:nvSpPr>
        <p:spPr>
          <a:xfrm>
            <a:off x="-12520" y="6562913"/>
            <a:ext cx="9156520" cy="276999"/>
          </a:xfrm>
          <a:prstGeom prst="rect">
            <a:avLst/>
          </a:prstGeom>
          <a:noFill/>
        </p:spPr>
        <p:txBody>
          <a:bodyPr wrap="square" rtlCol="0">
            <a:spAutoFit/>
          </a:bodyPr>
          <a:lstStyle/>
          <a:p>
            <a:pPr algn="ctr"/>
            <a:r>
              <a:rPr lang="en-GB" sz="1200" dirty="0">
                <a:solidFill>
                  <a:schemeClr val="bg1"/>
                </a:solidFill>
                <a:latin typeface="Roboto Condensed" panose="02000000000000000000" pitchFamily="2" charset="0"/>
                <a:ea typeface="Roboto Condensed" panose="02000000000000000000" pitchFamily="2" charset="0"/>
              </a:rPr>
              <a:t>Photocopiable/digital resources may only be copied by the purchasing institution on a single site and for their own </a:t>
            </a:r>
            <a:r>
              <a:rPr lang="en-GB" sz="1200" dirty="0" smtClean="0">
                <a:solidFill>
                  <a:schemeClr val="bg1"/>
                </a:solidFill>
                <a:latin typeface="Roboto Condensed" panose="02000000000000000000" pitchFamily="2" charset="0"/>
                <a:ea typeface="Roboto Condensed" panose="02000000000000000000" pitchFamily="2" charset="0"/>
              </a:rPr>
              <a:t>use.</a:t>
            </a:r>
            <a:endParaRPr lang="en-GB" sz="1200" dirty="0">
              <a:solidFill>
                <a:schemeClr val="bg1"/>
              </a:solidFill>
              <a:latin typeface="Roboto Condensed" panose="02000000000000000000" pitchFamily="2" charset="0"/>
              <a:ea typeface="Roboto Condensed" panose="02000000000000000000" pitchFamily="2"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10</a:t>
            </a:fld>
            <a:endParaRPr lang="en-GB" dirty="0"/>
          </a:p>
        </p:txBody>
      </p:sp>
      <p:sp>
        <p:nvSpPr>
          <p:cNvPr id="12" name="TextBox 11">
            <a:extLst>
              <a:ext uri="{FF2B5EF4-FFF2-40B4-BE49-F238E27FC236}">
                <a16:creationId xmlns="" xmlns:a16="http://schemas.microsoft.com/office/drawing/2014/main" id="{03888866-542D-43D4-BFE1-045D36351922}"/>
              </a:ext>
              <a:ext uri="{C183D7F6-B498-43B3-948B-1728B52AA6E4}">
                <adec:decorative xmlns="" xmlns:adec="http://schemas.microsoft.com/office/drawing/2017/decorative"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 xmlns:a16="http://schemas.microsoft.com/office/drawing/2014/main" id="{667AA2A8-C66E-4F4C-A6E7-E7ABCE7E9EC3}"/>
              </a:ext>
              <a:ext uri="{C183D7F6-B498-43B3-948B-1728B52AA6E4}">
                <adec:decorative xmlns="" xmlns:adec="http://schemas.microsoft.com/office/drawing/2017/decorative"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4" name="Title 11">
            <a:extLst>
              <a:ext uri="{FF2B5EF4-FFF2-40B4-BE49-F238E27FC236}">
                <a16:creationId xmlns="" xmlns:a16="http://schemas.microsoft.com/office/drawing/2014/main"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 xmlns:a16="http://schemas.microsoft.com/office/drawing/2014/main" id="{ABF5B12D-6F10-4377-9094-B3E79ECB1B94}"/>
              </a:ext>
              <a:ext uri="{C183D7F6-B498-43B3-948B-1728B52AA6E4}">
                <adec:decorative xmlns="" xmlns:adec="http://schemas.microsoft.com/office/drawing/2017/decorative"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question and check your </a:t>
            </a:r>
            <a:r>
              <a:rPr lang="en-GB" i="1" dirty="0" smtClean="0">
                <a:latin typeface="Roboto Condensed" panose="02000000000000000000" pitchFamily="2" charset="0"/>
              </a:rPr>
              <a:t>answer.</a:t>
            </a:r>
            <a:endParaRPr lang="en-GB" i="1" dirty="0">
              <a:latin typeface="Roboto Condensed" panose="02000000000000000000" pitchFamily="2" charset="0"/>
            </a:endParaRPr>
          </a:p>
        </p:txBody>
      </p:sp>
      <p:sp>
        <p:nvSpPr>
          <p:cNvPr id="18" name="TextBox 17"/>
          <p:cNvSpPr txBox="1"/>
          <p:nvPr/>
        </p:nvSpPr>
        <p:spPr>
          <a:xfrm>
            <a:off x="827584" y="1578160"/>
            <a:ext cx="7698108" cy="1200329"/>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Lst>
            </a:pPr>
            <a:r>
              <a:rPr lang="en-GB" dirty="0">
                <a:solidFill>
                  <a:schemeClr val="tx1"/>
                </a:solidFill>
                <a:latin typeface="Roboto Condensed" panose="02000000000000000000" pitchFamily="2" charset="0"/>
              </a:rPr>
              <a:t>2.	</a:t>
            </a:r>
            <a:r>
              <a:rPr lang="en-GB" dirty="0" smtClean="0">
                <a:solidFill>
                  <a:schemeClr val="tx1"/>
                </a:solidFill>
                <a:latin typeface="Roboto Condensed" panose="02000000000000000000" pitchFamily="2" charset="0"/>
              </a:rPr>
              <a:t>The image below shows a gymnast performing a handstand.</a:t>
            </a:r>
          </a:p>
          <a:p>
            <a:pPr>
              <a:tabLst>
                <a:tab pos="266700" algn="l"/>
              </a:tabLst>
            </a:pPr>
            <a:endParaRPr lang="en-GB" dirty="0">
              <a:solidFill>
                <a:schemeClr val="tx1"/>
              </a:solidFill>
              <a:latin typeface="Roboto Condensed" panose="02000000000000000000" pitchFamily="2" charset="0"/>
            </a:endParaRPr>
          </a:p>
          <a:p>
            <a:pPr>
              <a:tabLst>
                <a:tab pos="266700" algn="l"/>
              </a:tabLst>
            </a:pPr>
            <a:r>
              <a:rPr lang="en-GB" dirty="0" smtClean="0">
                <a:solidFill>
                  <a:schemeClr val="tx1"/>
                </a:solidFill>
                <a:latin typeface="Roboto Condensed" panose="02000000000000000000" pitchFamily="2" charset="0"/>
              </a:rPr>
              <a:t>	Explain why short bones are important in sports such as gymnastics. </a:t>
            </a:r>
            <a:endParaRPr lang="en-GB" dirty="0">
              <a:solidFill>
                <a:schemeClr val="tx1"/>
              </a:solidFill>
              <a:latin typeface="Roboto Condensed" panose="02000000000000000000" pitchFamily="2" charset="0"/>
            </a:endParaRPr>
          </a:p>
          <a:p>
            <a:pPr marL="533400" indent="-533400" algn="r">
              <a:tabLst>
                <a:tab pos="266700" algn="l"/>
              </a:tabLst>
            </a:pPr>
            <a:r>
              <a:rPr lang="en-GB" dirty="0">
                <a:solidFill>
                  <a:schemeClr val="tx1"/>
                </a:solidFill>
                <a:latin typeface="Roboto Condensed" panose="02000000000000000000" pitchFamily="2" charset="0"/>
              </a:rPr>
              <a:t>(2 marks)</a:t>
            </a:r>
          </a:p>
        </p:txBody>
      </p:sp>
      <p:sp>
        <p:nvSpPr>
          <p:cNvPr id="27" name="TextBox 26"/>
          <p:cNvSpPr txBox="1"/>
          <p:nvPr/>
        </p:nvSpPr>
        <p:spPr>
          <a:xfrm>
            <a:off x="2483768" y="2950074"/>
            <a:ext cx="5664201" cy="21005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smtClean="0">
                <a:solidFill>
                  <a:schemeClr val="tx1"/>
                </a:solidFill>
                <a:latin typeface="Roboto" pitchFamily="2" charset="0"/>
                <a:ea typeface="Roboto" pitchFamily="2" charset="0"/>
              </a:rPr>
              <a:t>2.	 	1 × AO1 mark </a:t>
            </a:r>
            <a:r>
              <a:rPr lang="en-GB" sz="1450" b="1" i="1" dirty="0">
                <a:solidFill>
                  <a:schemeClr val="tx1"/>
                </a:solidFill>
                <a:latin typeface="Roboto" pitchFamily="2" charset="0"/>
                <a:ea typeface="Roboto" pitchFamily="2" charset="0"/>
              </a:rPr>
              <a:t>for </a:t>
            </a:r>
            <a:r>
              <a:rPr lang="en-GB" sz="1450" b="1" i="1" dirty="0" smtClean="0">
                <a:solidFill>
                  <a:schemeClr val="tx1"/>
                </a:solidFill>
                <a:latin typeface="Roboto" pitchFamily="2" charset="0"/>
                <a:ea typeface="Roboto" pitchFamily="2" charset="0"/>
              </a:rPr>
              <a:t>the role of short bones:</a:t>
            </a:r>
            <a:endParaRPr lang="en-GB" sz="1450" b="1" i="1" dirty="0">
              <a:solidFill>
                <a:schemeClr val="tx1"/>
              </a:solidFill>
              <a:latin typeface="Roboto" pitchFamily="2" charset="0"/>
              <a:ea typeface="Roboto" pitchFamily="2" charset="0"/>
            </a:endParaRPr>
          </a:p>
          <a:p>
            <a:pPr marL="819150" lvl="1" indent="-285750">
              <a:buFont typeface="Arial" panose="020B0604020202020204" pitchFamily="34" charset="0"/>
              <a:buChar char="•"/>
            </a:pPr>
            <a:r>
              <a:rPr lang="en-GB" sz="1450" i="1" dirty="0" smtClean="0">
                <a:solidFill>
                  <a:schemeClr val="tx1"/>
                </a:solidFill>
                <a:latin typeface="Roboto" pitchFamily="2" charset="0"/>
                <a:ea typeface="Roboto" pitchFamily="2" charset="0"/>
              </a:rPr>
              <a:t>Help in weight-bearing of the body</a:t>
            </a:r>
            <a:endParaRPr lang="en-GB" sz="1450" i="1" dirty="0">
              <a:solidFill>
                <a:schemeClr val="tx1"/>
              </a:solidFill>
              <a:latin typeface="Roboto" pitchFamily="2" charset="0"/>
              <a:ea typeface="Roboto" pitchFamily="2" charset="0"/>
            </a:endParaRPr>
          </a:p>
          <a:p>
            <a:pPr marL="533400" lvl="1"/>
            <a:r>
              <a:rPr lang="en-GB" sz="1450" b="1" i="1" dirty="0">
                <a:solidFill>
                  <a:schemeClr val="tx1"/>
                </a:solidFill>
                <a:latin typeface="Roboto" pitchFamily="2" charset="0"/>
                <a:ea typeface="Roboto" pitchFamily="2" charset="0"/>
              </a:rPr>
              <a:t>1 </a:t>
            </a:r>
            <a:r>
              <a:rPr lang="en-GB" sz="1450" b="1" i="1" dirty="0" smtClean="0">
                <a:solidFill>
                  <a:schemeClr val="tx1"/>
                </a:solidFill>
                <a:latin typeface="Roboto" pitchFamily="2" charset="0"/>
                <a:ea typeface="Roboto" pitchFamily="2" charset="0"/>
              </a:rPr>
              <a:t>× </a:t>
            </a:r>
            <a:r>
              <a:rPr lang="en-GB" sz="1450" b="1" i="1" dirty="0">
                <a:solidFill>
                  <a:schemeClr val="tx1"/>
                </a:solidFill>
                <a:latin typeface="Roboto" pitchFamily="2" charset="0"/>
                <a:ea typeface="Roboto" pitchFamily="2" charset="0"/>
              </a:rPr>
              <a:t>AO2 mark for </a:t>
            </a:r>
            <a:r>
              <a:rPr lang="en-GB" sz="1450" b="1" i="1" dirty="0" smtClean="0">
                <a:solidFill>
                  <a:schemeClr val="tx1"/>
                </a:solidFill>
                <a:latin typeface="Roboto" pitchFamily="2" charset="0"/>
                <a:ea typeface="Roboto" pitchFamily="2" charset="0"/>
              </a:rPr>
              <a:t>the importance of short bones for the gymnast:</a:t>
            </a:r>
            <a:endParaRPr lang="en-GB" sz="1450" b="1" i="1" dirty="0">
              <a:solidFill>
                <a:schemeClr val="tx1"/>
              </a:solidFill>
              <a:latin typeface="Roboto" pitchFamily="2" charset="0"/>
              <a:ea typeface="Roboto" pitchFamily="2" charset="0"/>
            </a:endParaRPr>
          </a:p>
          <a:p>
            <a:pPr marL="819150" lvl="1" indent="-285750">
              <a:buFont typeface="Arial" panose="020B0604020202020204" pitchFamily="34" charset="0"/>
              <a:buChar char="•"/>
            </a:pPr>
            <a:r>
              <a:rPr lang="en-GB" sz="1450" i="1" dirty="0" smtClean="0">
                <a:solidFill>
                  <a:schemeClr val="tx1"/>
                </a:solidFill>
                <a:latin typeface="Roboto" pitchFamily="2" charset="0"/>
                <a:ea typeface="Roboto" pitchFamily="2" charset="0"/>
              </a:rPr>
              <a:t>So the performer can support their body weight and hold the handstand position using their hands and wrists</a:t>
            </a:r>
          </a:p>
          <a:p>
            <a:pPr marL="819150" lvl="1" indent="-285750">
              <a:buFont typeface="Arial" panose="020B0604020202020204" pitchFamily="34" charset="0"/>
              <a:buChar char="•"/>
            </a:pPr>
            <a:endParaRPr lang="en-GB" sz="1450" i="1" dirty="0">
              <a:solidFill>
                <a:schemeClr val="tx1"/>
              </a:solidFill>
              <a:latin typeface="Roboto" pitchFamily="2" charset="0"/>
              <a:ea typeface="Roboto" pitchFamily="2" charset="0"/>
            </a:endParaRPr>
          </a:p>
          <a:p>
            <a:pPr marL="533400" lvl="1"/>
            <a:r>
              <a:rPr lang="en-GB" sz="1450" i="1" dirty="0" smtClean="0">
                <a:solidFill>
                  <a:schemeClr val="tx1"/>
                </a:solidFill>
                <a:latin typeface="Roboto" pitchFamily="2" charset="0"/>
                <a:ea typeface="Roboto" pitchFamily="2" charset="0"/>
              </a:rPr>
              <a:t>Accept any other appropriate answers.</a:t>
            </a:r>
            <a:endParaRPr lang="en-GB" sz="1450" i="1" dirty="0">
              <a:solidFill>
                <a:schemeClr val="tx1"/>
              </a:solidFill>
              <a:latin typeface="Roboto" pitchFamily="2" charset="0"/>
              <a:ea typeface="Roboto" pitchFamily="2" charset="0"/>
            </a:endParaRPr>
          </a:p>
          <a:p>
            <a:pPr marL="533400" lvl="1"/>
            <a:endParaRPr lang="en-GB" sz="1450" b="1" dirty="0">
              <a:solidFill>
                <a:schemeClr val="tx1"/>
              </a:solidFill>
              <a:latin typeface="Roboto" pitchFamily="2" charset="0"/>
              <a:ea typeface="Roboto" pitchFamily="2" charset="0"/>
            </a:endParaRPr>
          </a:p>
        </p:txBody>
      </p:sp>
      <p:sp>
        <p:nvSpPr>
          <p:cNvPr id="28" name="1ii answer"/>
          <p:cNvSpPr txBox="1"/>
          <p:nvPr/>
        </p:nvSpPr>
        <p:spPr>
          <a:xfrm>
            <a:off x="2483768" y="2892365"/>
            <a:ext cx="6041924" cy="2215991"/>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smtClean="0"/>
          </a:p>
          <a:p>
            <a:endParaRPr lang="en-GB"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dirty="0"/>
          </a:p>
          <a:p>
            <a:endParaRPr lang="en-GB" dirty="0"/>
          </a:p>
          <a:p>
            <a:endParaRPr lang="en-GB"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91" y="2680348"/>
            <a:ext cx="2622426" cy="2640026"/>
          </a:xfrm>
          <a:prstGeom prst="rect">
            <a:avLst/>
          </a:prstGeom>
        </p:spPr>
      </p:pic>
      <p:grpSp>
        <p:nvGrpSpPr>
          <p:cNvPr id="17" name="Group 3"/>
          <p:cNvGrpSpPr>
            <a:grpSpLocks/>
          </p:cNvGrpSpPr>
          <p:nvPr/>
        </p:nvGrpSpPr>
        <p:grpSpPr bwMode="auto">
          <a:xfrm>
            <a:off x="603250" y="-27384"/>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560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Attach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605" y="2268047"/>
            <a:ext cx="1814841" cy="1361131"/>
          </a:xfrm>
          <a:prstGeom prst="rect">
            <a:avLst/>
          </a:prstGeom>
        </p:spPr>
      </p:pic>
      <p:sp>
        <p:nvSpPr>
          <p:cNvPr id="5" name="Block Arc 4"/>
          <p:cNvSpPr/>
          <p:nvPr/>
        </p:nvSpPr>
        <p:spPr>
          <a:xfrm>
            <a:off x="700702" y="1943163"/>
            <a:ext cx="2664514" cy="2142392"/>
          </a:xfrm>
          <a:prstGeom prst="blockArc">
            <a:avLst>
              <a:gd name="adj1" fmla="val 10800000"/>
              <a:gd name="adj2" fmla="val 21332776"/>
              <a:gd name="adj3" fmla="val 172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Block Arc 37"/>
          <p:cNvSpPr/>
          <p:nvPr/>
        </p:nvSpPr>
        <p:spPr>
          <a:xfrm rot="21413511" flipV="1">
            <a:off x="705100" y="1826358"/>
            <a:ext cx="2664514" cy="2142392"/>
          </a:xfrm>
          <a:prstGeom prst="blockArc">
            <a:avLst>
              <a:gd name="adj1" fmla="val 10800000"/>
              <a:gd name="adj2" fmla="val 21332776"/>
              <a:gd name="adj3" fmla="val 172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a:extLst>
              <a:ext uri="{FF2B5EF4-FFF2-40B4-BE49-F238E27FC236}">
                <a16:creationId xmlns="" xmlns:a16="http://schemas.microsoft.com/office/drawing/2014/main" id="{B9A9A8F6-3E87-4751-A0AC-1C1FCEACA426}"/>
              </a:ext>
            </a:extLst>
          </p:cNvPr>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Skeletal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functions</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2" name="TextBox 36">
            <a:extLst>
              <a:ext uri="{FF2B5EF4-FFF2-40B4-BE49-F238E27FC236}">
                <a16:creationId xmlns="" xmlns:a16="http://schemas.microsoft.com/office/drawing/2014/main" id="{E3B0C0CA-98AD-4AF7-8754-68B42745C010}"/>
              </a:ext>
            </a:extLst>
          </p:cNvPr>
          <p:cNvSpPr txBox="1"/>
          <p:nvPr/>
        </p:nvSpPr>
        <p:spPr>
          <a:xfrm>
            <a:off x="5843737" y="3095816"/>
            <a:ext cx="27856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Roboto Condensed" panose="02000000000000000000" pitchFamily="2" charset="0"/>
              </a:rPr>
              <a:t>Flat bones </a:t>
            </a:r>
            <a:r>
              <a:rPr lang="en-GB" sz="1200" b="1" dirty="0">
                <a:latin typeface="Roboto Condensed" panose="02000000000000000000" pitchFamily="2" charset="0"/>
              </a:rPr>
              <a:t>protect vital organs </a:t>
            </a:r>
            <a:r>
              <a:rPr lang="en-GB" sz="1200" dirty="0">
                <a:latin typeface="Roboto Condensed" panose="02000000000000000000" pitchFamily="2" charset="0"/>
              </a:rPr>
              <a:t>from impacts to the </a:t>
            </a:r>
            <a:r>
              <a:rPr lang="en-GB" sz="1200" dirty="0" smtClean="0">
                <a:latin typeface="Roboto Condensed" panose="02000000000000000000" pitchFamily="2" charset="0"/>
              </a:rPr>
              <a:t>body. For example, the ribs protect the heart and the lungs whereas the cranium protects the brain.</a:t>
            </a:r>
            <a:endParaRPr lang="en-GB" sz="1200" dirty="0">
              <a:latin typeface="Roboto Condensed" panose="02000000000000000000" pitchFamily="2" charset="0"/>
            </a:endParaRPr>
          </a:p>
        </p:txBody>
      </p:sp>
      <p:sp>
        <p:nvSpPr>
          <p:cNvPr id="13" name="TextBox 37">
            <a:extLst>
              <a:ext uri="{FF2B5EF4-FFF2-40B4-BE49-F238E27FC236}">
                <a16:creationId xmlns="" xmlns:a16="http://schemas.microsoft.com/office/drawing/2014/main" id="{BDAEA634-2E70-4605-BDD9-4D060C3C528E}"/>
              </a:ext>
            </a:extLst>
          </p:cNvPr>
          <p:cNvSpPr txBox="1"/>
          <p:nvPr/>
        </p:nvSpPr>
        <p:spPr>
          <a:xfrm>
            <a:off x="6329129" y="4877520"/>
            <a:ext cx="237938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Roboto Condensed" panose="02000000000000000000" pitchFamily="2" charset="0"/>
              </a:rPr>
              <a:t>Formation of joints </a:t>
            </a:r>
            <a:r>
              <a:rPr lang="en-GB" sz="1200" dirty="0">
                <a:latin typeface="Roboto Condensed" panose="02000000000000000000" pitchFamily="2" charset="0"/>
              </a:rPr>
              <a:t>to act as the site of </a:t>
            </a:r>
            <a:r>
              <a:rPr lang="en-GB" sz="1200" b="1" dirty="0" smtClean="0">
                <a:latin typeface="Roboto Condensed" panose="02000000000000000000" pitchFamily="2" charset="0"/>
              </a:rPr>
              <a:t>movement. </a:t>
            </a:r>
            <a:r>
              <a:rPr lang="en-GB" sz="1200" dirty="0" smtClean="0">
                <a:latin typeface="Roboto Condensed" panose="02000000000000000000" pitchFamily="2" charset="0"/>
              </a:rPr>
              <a:t>Different joints allow for different ranges of movement. For example, the humerus at the ball-and-socket joint in the shoulder can move in many different planes.</a:t>
            </a:r>
            <a:endParaRPr lang="en-GB" sz="1200" b="1" dirty="0">
              <a:latin typeface="Roboto Condensed" panose="02000000000000000000" pitchFamily="2" charset="0"/>
            </a:endParaRPr>
          </a:p>
        </p:txBody>
      </p:sp>
      <p:sp>
        <p:nvSpPr>
          <p:cNvPr id="14" name="TextBox 38">
            <a:extLst>
              <a:ext uri="{FF2B5EF4-FFF2-40B4-BE49-F238E27FC236}">
                <a16:creationId xmlns="" xmlns:a16="http://schemas.microsoft.com/office/drawing/2014/main" id="{4AD1D3F1-74D7-4645-A47C-192FF31A57C0}"/>
              </a:ext>
            </a:extLst>
          </p:cNvPr>
          <p:cNvSpPr txBox="1"/>
          <p:nvPr/>
        </p:nvSpPr>
        <p:spPr>
          <a:xfrm>
            <a:off x="416387" y="4699172"/>
            <a:ext cx="255882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latin typeface="Roboto Condensed" panose="02000000000000000000" pitchFamily="2" charset="0"/>
              </a:rPr>
              <a:t>Production </a:t>
            </a:r>
            <a:r>
              <a:rPr lang="en-GB" sz="1200" b="1" dirty="0" smtClean="0">
                <a:latin typeface="Roboto Condensed" panose="02000000000000000000" pitchFamily="2" charset="0"/>
              </a:rPr>
              <a:t>of... </a:t>
            </a:r>
          </a:p>
          <a:p>
            <a:pPr marL="171450" indent="-171450">
              <a:buFont typeface="Arial" panose="020B0604020202020204" pitchFamily="34" charset="0"/>
              <a:buChar char="•"/>
            </a:pPr>
            <a:r>
              <a:rPr lang="en-GB" sz="1200" dirty="0">
                <a:latin typeface="Roboto Condensed" panose="02000000000000000000" pitchFamily="2" charset="0"/>
              </a:rPr>
              <a:t>Red blood </a:t>
            </a:r>
            <a:r>
              <a:rPr lang="en-GB" sz="1200" dirty="0" smtClean="0">
                <a:latin typeface="Roboto Condensed" panose="02000000000000000000" pitchFamily="2" charset="0"/>
              </a:rPr>
              <a:t>cells, which </a:t>
            </a:r>
            <a:r>
              <a:rPr lang="en-GB" sz="1200" dirty="0">
                <a:latin typeface="Roboto Condensed" panose="02000000000000000000" pitchFamily="2" charset="0"/>
              </a:rPr>
              <a:t>transport oxygen in the </a:t>
            </a:r>
            <a:r>
              <a:rPr lang="en-GB" sz="1200" dirty="0" smtClean="0">
                <a:latin typeface="Roboto Condensed" panose="02000000000000000000" pitchFamily="2" charset="0"/>
              </a:rPr>
              <a:t>blood to the working muscles. </a:t>
            </a:r>
          </a:p>
          <a:p>
            <a:pPr marL="171450" indent="-171450">
              <a:buFont typeface="Arial" panose="020B0604020202020204" pitchFamily="34" charset="0"/>
              <a:buChar char="•"/>
            </a:pPr>
            <a:r>
              <a:rPr lang="en-GB" sz="1200" dirty="0" smtClean="0">
                <a:latin typeface="Roboto Condensed" panose="02000000000000000000" pitchFamily="2" charset="0"/>
              </a:rPr>
              <a:t>White </a:t>
            </a:r>
            <a:r>
              <a:rPr lang="en-GB" sz="1200" dirty="0">
                <a:latin typeface="Roboto Condensed" panose="02000000000000000000" pitchFamily="2" charset="0"/>
              </a:rPr>
              <a:t>blood </a:t>
            </a:r>
            <a:r>
              <a:rPr lang="en-GB" sz="1200" dirty="0" smtClean="0">
                <a:latin typeface="Roboto Condensed" panose="02000000000000000000" pitchFamily="2" charset="0"/>
              </a:rPr>
              <a:t>cells, which </a:t>
            </a:r>
            <a:r>
              <a:rPr lang="en-GB" sz="1200" dirty="0">
                <a:latin typeface="Roboto Condensed" panose="02000000000000000000" pitchFamily="2" charset="0"/>
              </a:rPr>
              <a:t>help to fight infection and ward off illness</a:t>
            </a:r>
            <a:r>
              <a:rPr lang="en-GB" sz="1200" dirty="0" smtClean="0">
                <a:latin typeface="Roboto Condensed" panose="02000000000000000000" pitchFamily="2" charset="0"/>
              </a:rPr>
              <a:t>.</a:t>
            </a:r>
          </a:p>
          <a:p>
            <a:pPr marL="171450" indent="-171450">
              <a:buFont typeface="Arial" panose="020B0604020202020204" pitchFamily="34" charset="0"/>
              <a:buChar char="•"/>
            </a:pPr>
            <a:r>
              <a:rPr lang="en-GB" sz="1200" dirty="0" smtClean="0">
                <a:latin typeface="Roboto Condensed" panose="02000000000000000000" pitchFamily="2" charset="0"/>
              </a:rPr>
              <a:t>Platelets, which </a:t>
            </a:r>
            <a:r>
              <a:rPr lang="en-GB" sz="1200" dirty="0">
                <a:latin typeface="Roboto Condensed" panose="02000000000000000000" pitchFamily="2" charset="0"/>
              </a:rPr>
              <a:t>help with </a:t>
            </a:r>
            <a:r>
              <a:rPr lang="en-GB" sz="1200" dirty="0" smtClean="0">
                <a:latin typeface="Roboto Condensed" panose="02000000000000000000" pitchFamily="2" charset="0"/>
              </a:rPr>
              <a:t>blood clotting when </a:t>
            </a:r>
            <a:r>
              <a:rPr lang="en-GB" sz="1200" dirty="0">
                <a:latin typeface="Roboto Condensed" panose="02000000000000000000" pitchFamily="2" charset="0"/>
              </a:rPr>
              <a:t>vessels burst or the skin is cut</a:t>
            </a:r>
            <a:r>
              <a:rPr lang="en-GB" sz="1200" dirty="0" smtClean="0">
                <a:latin typeface="Roboto Condensed" panose="02000000000000000000" pitchFamily="2" charset="0"/>
              </a:rPr>
              <a:t>.</a:t>
            </a:r>
            <a:endParaRPr lang="en-GB" sz="1200" dirty="0">
              <a:latin typeface="Roboto Condensed" panose="02000000000000000000" pitchFamily="2" charset="0"/>
            </a:endParaRPr>
          </a:p>
        </p:txBody>
      </p:sp>
      <p:sp>
        <p:nvSpPr>
          <p:cNvPr id="16" name="TextBox 40">
            <a:extLst>
              <a:ext uri="{FF2B5EF4-FFF2-40B4-BE49-F238E27FC236}">
                <a16:creationId xmlns="" xmlns:a16="http://schemas.microsoft.com/office/drawing/2014/main" id="{61EB0658-384E-462F-8CED-13D4793F6E60}"/>
              </a:ext>
            </a:extLst>
          </p:cNvPr>
          <p:cNvSpPr txBox="1"/>
          <p:nvPr/>
        </p:nvSpPr>
        <p:spPr>
          <a:xfrm>
            <a:off x="416387" y="3691573"/>
            <a:ext cx="308035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Roboto Condensed" panose="02000000000000000000" pitchFamily="2" charset="0"/>
              </a:rPr>
              <a:t>Site of </a:t>
            </a:r>
            <a:r>
              <a:rPr lang="en-GB" sz="1200" b="1" dirty="0">
                <a:latin typeface="Roboto Condensed" panose="02000000000000000000" pitchFamily="2" charset="0"/>
              </a:rPr>
              <a:t>muscle attachment </a:t>
            </a:r>
            <a:r>
              <a:rPr lang="en-GB" sz="1200" dirty="0">
                <a:latin typeface="Roboto Condensed" panose="02000000000000000000" pitchFamily="2" charset="0"/>
              </a:rPr>
              <a:t>to provide </a:t>
            </a:r>
            <a:r>
              <a:rPr lang="en-GB" sz="1200" b="1" dirty="0">
                <a:latin typeface="Roboto Condensed" panose="02000000000000000000" pitchFamily="2" charset="0"/>
              </a:rPr>
              <a:t>structural </a:t>
            </a:r>
            <a:r>
              <a:rPr lang="en-GB" sz="1200" b="1" dirty="0" smtClean="0">
                <a:latin typeface="Roboto Condensed" panose="02000000000000000000" pitchFamily="2" charset="0"/>
              </a:rPr>
              <a:t>shape </a:t>
            </a:r>
            <a:r>
              <a:rPr lang="en-GB" sz="1200" dirty="0" smtClean="0">
                <a:latin typeface="Roboto Condensed" panose="02000000000000000000" pitchFamily="2" charset="0"/>
              </a:rPr>
              <a:t>to the body. Muscles can then pull on bones when they contract to cause movement.</a:t>
            </a:r>
            <a:endParaRPr lang="en-GB" sz="1200" b="1" dirty="0">
              <a:latin typeface="Roboto Condensed" panose="02000000000000000000" pitchFamily="2" charset="0"/>
            </a:endParaRPr>
          </a:p>
        </p:txBody>
      </p:sp>
      <p:pic>
        <p:nvPicPr>
          <p:cNvPr id="21" name="Protection">
            <a:extLst>
              <a:ext uri="{FF2B5EF4-FFF2-40B4-BE49-F238E27FC236}">
                <a16:creationId xmlns="" xmlns:a16="http://schemas.microsoft.com/office/drawing/2014/main" id="{B0378673-2BC5-4831-AA41-49FC9A00FA2A}"/>
              </a:ext>
            </a:extLst>
          </p:cNvPr>
          <p:cNvPicPr/>
          <p:nvPr/>
        </p:nvPicPr>
        <p:blipFill>
          <a:blip r:embed="rId5" cstate="print">
            <a:extLst>
              <a:ext uri="{BEBA8EAE-BF5A-486C-A8C5-ECC9F3942E4B}">
                <a14:imgProps xmlns:a14="http://schemas.microsoft.com/office/drawing/2010/main">
                  <a14:imgLayer r:embed="rId6">
                    <a14:imgEffect>
                      <a14:backgroundRemoval t="0" b="100000" l="0" r="100000">
                        <a14:foregroundMark x1="38577" y1="14533" x2="11902" y2="37067"/>
                        <a14:foregroundMark x1="14090" y1="48933" x2="11902" y2="61600"/>
                        <a14:foregroundMark x1="11902" y1="61600" x2="16963" y2="70000"/>
                        <a14:foregroundMark x1="26402" y1="85467" x2="75376" y2="89733"/>
                        <a14:foregroundMark x1="89056" y1="51733" x2="88372" y2="65067"/>
                        <a14:foregroundMark x1="95486" y1="56667" x2="90424" y2="65067"/>
                        <a14:backgroundMark x1="14774" y1="81200" x2="11902" y2="98800"/>
                        <a14:backgroundMark x1="41450" y1="93867" x2="77565"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6575512" y="1744692"/>
            <a:ext cx="1322070" cy="1356360"/>
          </a:xfrm>
          <a:prstGeom prst="rect">
            <a:avLst/>
          </a:prstGeom>
          <a:noFill/>
          <a:extLst>
            <a:ext uri="{909E8E84-426E-40DD-AFC4-6F175D3DCCD1}">
              <a14:hiddenFill xmlns:a14="http://schemas.microsoft.com/office/drawing/2010/main">
                <a:solidFill>
                  <a:srgbClr val="FFFFFF"/>
                </a:solidFill>
              </a14:hiddenFill>
            </a:ext>
          </a:extLst>
        </p:spPr>
      </p:pic>
      <p:pic>
        <p:nvPicPr>
          <p:cNvPr id="23" name="Minerals">
            <a:extLst>
              <a:ext uri="{FF2B5EF4-FFF2-40B4-BE49-F238E27FC236}">
                <a16:creationId xmlns="" xmlns:a16="http://schemas.microsoft.com/office/drawing/2014/main" id="{F053E05F-22BC-40F3-8630-9DBA3E2C56E7}"/>
              </a:ext>
            </a:extLst>
          </p:cNvPr>
          <p:cNvPicPr>
            <a:picLocks noChangeAspect="1"/>
          </p:cNvPicPr>
          <p:nvPr/>
        </p:nvPicPr>
        <p:blipFill rotWithShape="1">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b="35473"/>
          <a:stretch/>
        </p:blipFill>
        <p:spPr>
          <a:xfrm>
            <a:off x="4061032" y="1367347"/>
            <a:ext cx="1170117" cy="1120877"/>
          </a:xfrm>
          <a:prstGeom prst="rect">
            <a:avLst/>
          </a:prstGeom>
        </p:spPr>
      </p:pic>
      <p:grpSp>
        <p:nvGrpSpPr>
          <p:cNvPr id="24" name="Group 23">
            <a:extLst>
              <a:ext uri="{FF2B5EF4-FFF2-40B4-BE49-F238E27FC236}">
                <a16:creationId xmlns="" xmlns:a16="http://schemas.microsoft.com/office/drawing/2014/main" id="{898BE1D1-9BC6-4729-973B-93794255DA94}"/>
              </a:ext>
            </a:extLst>
          </p:cNvPr>
          <p:cNvGrpSpPr/>
          <p:nvPr/>
        </p:nvGrpSpPr>
        <p:grpSpPr>
          <a:xfrm>
            <a:off x="3054534" y="2547600"/>
            <a:ext cx="3284457" cy="2189718"/>
            <a:chOff x="3095261" y="2586983"/>
            <a:chExt cx="3284457" cy="2189718"/>
          </a:xfrm>
        </p:grpSpPr>
        <p:grpSp>
          <p:nvGrpSpPr>
            <p:cNvPr id="26" name="Group 25">
              <a:extLst>
                <a:ext uri="{FF2B5EF4-FFF2-40B4-BE49-F238E27FC236}">
                  <a16:creationId xmlns="" xmlns:a16="http://schemas.microsoft.com/office/drawing/2014/main" id="{2EE1E024-17B8-4560-A530-501EFC5AA819}"/>
                </a:ext>
              </a:extLst>
            </p:cNvPr>
            <p:cNvGrpSpPr/>
            <p:nvPr/>
          </p:nvGrpSpPr>
          <p:grpSpPr>
            <a:xfrm>
              <a:off x="3095261" y="2830053"/>
              <a:ext cx="3284457" cy="1946648"/>
              <a:chOff x="1370382" y="2710853"/>
              <a:chExt cx="3284457" cy="1946648"/>
            </a:xfrm>
          </p:grpSpPr>
          <p:cxnSp>
            <p:nvCxnSpPr>
              <p:cNvPr id="28" name="Straight Arrow Connector 27">
                <a:extLst>
                  <a:ext uri="{FF2B5EF4-FFF2-40B4-BE49-F238E27FC236}">
                    <a16:creationId xmlns="" xmlns:a16="http://schemas.microsoft.com/office/drawing/2014/main" id="{A5FE2FB2-4CE9-4872-B75A-48F1E673BB9C}"/>
                  </a:ext>
                </a:extLst>
              </p:cNvPr>
              <p:cNvCxnSpPr/>
              <p:nvPr/>
            </p:nvCxnSpPr>
            <p:spPr>
              <a:xfrm flipH="1" flipV="1">
                <a:off x="1370382" y="2854803"/>
                <a:ext cx="1043353" cy="560798"/>
              </a:xfrm>
              <a:prstGeom prst="straightConnector1">
                <a:avLst/>
              </a:prstGeom>
              <a:ln w="57150">
                <a:solidFill>
                  <a:schemeClr val="tx1"/>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B94F3ACD-BD3C-42ED-940F-E333C260C087}"/>
                  </a:ext>
                </a:extLst>
              </p:cNvPr>
              <p:cNvCxnSpPr/>
              <p:nvPr/>
            </p:nvCxnSpPr>
            <p:spPr>
              <a:xfrm flipH="1">
                <a:off x="2088462" y="3858923"/>
                <a:ext cx="613306" cy="798578"/>
              </a:xfrm>
              <a:prstGeom prst="straightConnector1">
                <a:avLst/>
              </a:prstGeom>
              <a:ln w="57150">
                <a:solidFill>
                  <a:schemeClr val="tx1"/>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5AAFF4DD-6F26-4750-8439-8862B3F237E0}"/>
                  </a:ext>
                </a:extLst>
              </p:cNvPr>
              <p:cNvCxnSpPr/>
              <p:nvPr/>
            </p:nvCxnSpPr>
            <p:spPr>
              <a:xfrm>
                <a:off x="3349839" y="3934922"/>
                <a:ext cx="430073" cy="722579"/>
              </a:xfrm>
              <a:prstGeom prst="straightConnector1">
                <a:avLst/>
              </a:prstGeom>
              <a:ln w="57150">
                <a:solidFill>
                  <a:schemeClr val="tx1"/>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F56E9FB6-24E3-4836-9B58-2B88ADF15B90}"/>
                  </a:ext>
                </a:extLst>
              </p:cNvPr>
              <p:cNvCxnSpPr/>
              <p:nvPr/>
            </p:nvCxnSpPr>
            <p:spPr>
              <a:xfrm flipV="1">
                <a:off x="3603159" y="2710853"/>
                <a:ext cx="1051680" cy="682983"/>
              </a:xfrm>
              <a:prstGeom prst="straightConnector1">
                <a:avLst/>
              </a:prstGeom>
              <a:ln w="57150">
                <a:solidFill>
                  <a:schemeClr val="tx1"/>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33" name="TextBox 5">
                <a:extLst>
                  <a:ext uri="{FF2B5EF4-FFF2-40B4-BE49-F238E27FC236}">
                    <a16:creationId xmlns="" xmlns:a16="http://schemas.microsoft.com/office/drawing/2014/main" id="{20D5FC5D-C344-459B-8BB8-B906CB2BD60C}"/>
                  </a:ext>
                </a:extLst>
              </p:cNvPr>
              <p:cNvSpPr txBox="1"/>
              <p:nvPr/>
            </p:nvSpPr>
            <p:spPr>
              <a:xfrm>
                <a:off x="2051720" y="2996952"/>
                <a:ext cx="1728192" cy="1298377"/>
              </a:xfrm>
              <a:prstGeom prst="ellipse">
                <a:avLst/>
              </a:prstGeom>
              <a:solidFill>
                <a:srgbClr val="E9F1F0"/>
              </a:solidFill>
              <a:ln w="12700">
                <a:no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Roboto Condensed" panose="02000000000000000000" pitchFamily="2" charset="0"/>
                  </a:rPr>
                  <a:t>Skeletal </a:t>
                </a:r>
                <a:r>
                  <a:rPr lang="en-GB" b="1" dirty="0" smtClean="0">
                    <a:latin typeface="Roboto Condensed" panose="02000000000000000000" pitchFamily="2" charset="0"/>
                  </a:rPr>
                  <a:t>muscle functions</a:t>
                </a:r>
                <a:endParaRPr lang="en-GB" b="1" dirty="0">
                  <a:latin typeface="Roboto Condensed" panose="02000000000000000000" pitchFamily="2" charset="0"/>
                </a:endParaRPr>
              </a:p>
            </p:txBody>
          </p:sp>
        </p:grpSp>
        <p:cxnSp>
          <p:nvCxnSpPr>
            <p:cNvPr id="27" name="Straight Arrow Connector 26">
              <a:extLst>
                <a:ext uri="{FF2B5EF4-FFF2-40B4-BE49-F238E27FC236}">
                  <a16:creationId xmlns="" xmlns:a16="http://schemas.microsoft.com/office/drawing/2014/main" id="{FDFA1C67-ABF9-49B9-88FE-C9F8F216230E}"/>
                </a:ext>
              </a:extLst>
            </p:cNvPr>
            <p:cNvCxnSpPr/>
            <p:nvPr/>
          </p:nvCxnSpPr>
          <p:spPr>
            <a:xfrm flipH="1" flipV="1">
              <a:off x="4684542" y="2586983"/>
              <a:ext cx="2276" cy="555043"/>
            </a:xfrm>
            <a:prstGeom prst="straightConnector1">
              <a:avLst/>
            </a:prstGeom>
            <a:ln w="57150">
              <a:solidFill>
                <a:schemeClr val="tx1"/>
              </a:solidFill>
              <a:miter lim="800000"/>
              <a:tailEnd type="triangle" w="lg" len="med"/>
            </a:ln>
          </p:spPr>
          <p:style>
            <a:lnRef idx="1">
              <a:schemeClr val="accent1"/>
            </a:lnRef>
            <a:fillRef idx="0">
              <a:schemeClr val="accent1"/>
            </a:fillRef>
            <a:effectRef idx="0">
              <a:schemeClr val="accent1"/>
            </a:effectRef>
            <a:fontRef idx="minor">
              <a:schemeClr val="tx1"/>
            </a:fontRef>
          </p:style>
        </p:cxnSp>
      </p:grpSp>
      <p:sp>
        <p:nvSpPr>
          <p:cNvPr id="25" name="TextBox 42">
            <a:extLst>
              <a:ext uri="{FF2B5EF4-FFF2-40B4-BE49-F238E27FC236}">
                <a16:creationId xmlns="" xmlns:a16="http://schemas.microsoft.com/office/drawing/2014/main" id="{79E4C475-6028-40D9-B24C-53ED852AD53C}"/>
              </a:ext>
            </a:extLst>
          </p:cNvPr>
          <p:cNvSpPr txBox="1"/>
          <p:nvPr/>
        </p:nvSpPr>
        <p:spPr>
          <a:xfrm>
            <a:off x="1471871" y="1567439"/>
            <a:ext cx="282793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Roboto Condensed" panose="02000000000000000000" pitchFamily="2" charset="0"/>
              </a:rPr>
              <a:t>Storage of essential minerals </a:t>
            </a:r>
            <a:r>
              <a:rPr lang="en-GB" sz="1200" dirty="0">
                <a:latin typeface="Roboto Condensed" panose="02000000000000000000" pitchFamily="2" charset="0"/>
              </a:rPr>
              <a:t>such as </a:t>
            </a:r>
            <a:r>
              <a:rPr lang="en-GB" sz="1200" b="1" i="1" dirty="0">
                <a:latin typeface="Roboto Condensed" panose="02000000000000000000" pitchFamily="2" charset="0"/>
              </a:rPr>
              <a:t>calcium</a:t>
            </a:r>
            <a:r>
              <a:rPr lang="en-GB" sz="1200" dirty="0">
                <a:latin typeface="Roboto Condensed" panose="02000000000000000000" pitchFamily="2" charset="0"/>
              </a:rPr>
              <a:t> and </a:t>
            </a:r>
            <a:r>
              <a:rPr lang="en-GB" sz="1200" b="1" i="1" dirty="0" smtClean="0">
                <a:latin typeface="Roboto Condensed" panose="02000000000000000000" pitchFamily="2" charset="0"/>
              </a:rPr>
              <a:t>phosphorus</a:t>
            </a:r>
            <a:r>
              <a:rPr lang="en-GB" sz="1200" dirty="0" smtClean="0">
                <a:latin typeface="Roboto Condensed" panose="02000000000000000000" pitchFamily="2" charset="0"/>
              </a:rPr>
              <a:t>, which are essential for formation of healthy bones and can help protect against fractures.</a:t>
            </a:r>
            <a:endParaRPr lang="en-GB" sz="1200" dirty="0">
              <a:latin typeface="Roboto Condensed" panose="02000000000000000000" pitchFamily="2" charset="0"/>
            </a:endParaRPr>
          </a:p>
        </p:txBody>
      </p:sp>
      <p:grpSp>
        <p:nvGrpSpPr>
          <p:cNvPr id="3" name="Group 2"/>
          <p:cNvGrpSpPr/>
          <p:nvPr/>
        </p:nvGrpSpPr>
        <p:grpSpPr>
          <a:xfrm>
            <a:off x="5591508" y="614698"/>
            <a:ext cx="2017357" cy="853302"/>
            <a:chOff x="5591508" y="614698"/>
            <a:chExt cx="2017357" cy="853302"/>
          </a:xfrm>
        </p:grpSpPr>
        <p:sp>
          <p:nvSpPr>
            <p:cNvPr id="34" name="TextBox 33">
              <a:extLst>
                <a:ext uri="{FF2B5EF4-FFF2-40B4-BE49-F238E27FC236}">
                  <a16:creationId xmlns="" xmlns:a16="http://schemas.microsoft.com/office/drawing/2014/main" id="{863F816E-CAF0-4B23-93B7-2324085E9ED1}"/>
                </a:ext>
              </a:extLst>
            </p:cNvPr>
            <p:cNvSpPr txBox="1"/>
            <p:nvPr/>
          </p:nvSpPr>
          <p:spPr>
            <a:xfrm>
              <a:off x="5591508" y="614698"/>
              <a:ext cx="1759885"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prstClr val="black"/>
                  </a:solidFill>
                  <a:latin typeface="Roboto Condensed" panose="02000000000000000000" pitchFamily="2" charset="0"/>
                </a:rPr>
                <a:t>The skeleton has several key functions. Click on each image to reveal that function.</a:t>
              </a:r>
              <a:endParaRPr lang="en-GB" sz="1100" dirty="0">
                <a:solidFill>
                  <a:srgbClr val="00B050"/>
                </a:solidFill>
                <a:latin typeface="Roboto Condensed" panose="02000000000000000000" pitchFamily="2" charset="0"/>
              </a:endParaRPr>
            </a:p>
          </p:txBody>
        </p:sp>
        <p:pic>
          <p:nvPicPr>
            <p:cNvPr id="35" name="Picture 34">
              <a:extLst>
                <a:ext uri="{FF2B5EF4-FFF2-40B4-BE49-F238E27FC236}">
                  <a16:creationId xmlns="" xmlns:a16="http://schemas.microsoft.com/office/drawing/2014/main" id="{2C9FC678-3D38-4ECA-A5C1-D10FAFA2DE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6547" y="881416"/>
              <a:ext cx="372318" cy="586584"/>
            </a:xfrm>
            <a:prstGeom prst="rect">
              <a:avLst/>
            </a:prstGeom>
          </p:spPr>
        </p:pic>
      </p:grpSp>
      <p:pic>
        <p:nvPicPr>
          <p:cNvPr id="36" name="Movemen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2455" y="4904315"/>
            <a:ext cx="1198105" cy="1198105"/>
          </a:xfrm>
          <a:prstGeom prst="ellipse">
            <a:avLst/>
          </a:prstGeom>
        </p:spPr>
      </p:pic>
      <p:pic>
        <p:nvPicPr>
          <p:cNvPr id="4" name="Blood cell production"/>
          <p:cNvPicPr>
            <a:picLocks noChangeAspect="1"/>
          </p:cNvPicPr>
          <p:nvPr/>
        </p:nvPicPr>
        <p:blipFill rotWithShape="1">
          <a:blip r:embed="rId10" cstate="print">
            <a:extLst>
              <a:ext uri="{28A0092B-C50C-407E-A947-70E740481C1C}">
                <a14:useLocalDpi xmlns:a14="http://schemas.microsoft.com/office/drawing/2010/main" val="0"/>
              </a:ext>
            </a:extLst>
          </a:blip>
          <a:srcRect l="11546" t="3351" r="26485" b="9412"/>
          <a:stretch/>
        </p:blipFill>
        <p:spPr>
          <a:xfrm>
            <a:off x="2995618" y="4909798"/>
            <a:ext cx="1223192" cy="1205570"/>
          </a:xfrm>
          <a:prstGeom prst="ellipse">
            <a:avLst/>
          </a:prstGeom>
        </p:spPr>
      </p:pic>
      <p:grpSp>
        <p:nvGrpSpPr>
          <p:cNvPr id="32" name="Group 3"/>
          <p:cNvGrpSpPr>
            <a:grpSpLocks/>
          </p:cNvGrpSpPr>
          <p:nvPr/>
        </p:nvGrpSpPr>
        <p:grpSpPr bwMode="auto">
          <a:xfrm>
            <a:off x="603250" y="0"/>
            <a:ext cx="8540750" cy="6940550"/>
            <a:chOff x="583271" y="42867"/>
            <a:chExt cx="9232725" cy="7502525"/>
          </a:xfrm>
        </p:grpSpPr>
        <p:sp>
          <p:nvSpPr>
            <p:cNvPr id="39" name="Rectangle 3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4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1"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3" name="Picture 14"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5"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6"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944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6" restart="whenNotActive" fill="hold" evtFilter="cancelBubble" nodeType="interactiveSeq">
                <p:stCondLst>
                  <p:cond evt="onClick" delay="0">
                    <p:tgtEl>
                      <p:spTgt spid="3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21" restart="whenNotActive" fill="hold" evtFilter="cancelBubble" nodeType="interactiveSeq">
                <p:stCondLst>
                  <p:cond evt="onClick" delay="0">
                    <p:tgtEl>
                      <p:spTgt spid="3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12" grpId="0"/>
      <p:bldP spid="13" grpId="0"/>
      <p:bldP spid="14" grpId="0"/>
      <p:bldP spid="16"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25"/>
          <p:cNvSpPr txBox="1"/>
          <p:nvPr/>
        </p:nvSpPr>
        <p:spPr>
          <a:xfrm>
            <a:off x="231141" y="1066920"/>
            <a:ext cx="7057607"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There are 206 bones in the average adult human skeleton. Let’s take a look at the main ones you need to know for your exam.</a:t>
            </a:r>
          </a:p>
        </p:txBody>
      </p:sp>
      <p:sp>
        <p:nvSpPr>
          <p:cNvPr id="22" name="Text Box Scapula"/>
          <p:cNvSpPr txBox="1"/>
          <p:nvPr/>
        </p:nvSpPr>
        <p:spPr>
          <a:xfrm>
            <a:off x="6482833" y="2804957"/>
            <a:ext cx="792000" cy="201600"/>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Scapula</a:t>
            </a:r>
          </a:p>
        </p:txBody>
      </p:sp>
      <p:pic>
        <p:nvPicPr>
          <p:cNvPr id="23" name="Picture 22" descr="U:\3. Resource ideas for all subjects\Graphics\123rf downloads\Skeleton 12895077_M.jpg">
            <a:hlinkClick r:id="rId3" action="ppaction://hlinksldjump"/>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621" r="42365"/>
          <a:stretch/>
        </p:blipFill>
        <p:spPr bwMode="auto">
          <a:xfrm>
            <a:off x="2735388" y="1802898"/>
            <a:ext cx="1692596" cy="4836594"/>
          </a:xfrm>
          <a:prstGeom prst="rect">
            <a:avLst/>
          </a:prstGeom>
          <a:noFill/>
          <a:ln>
            <a:noFill/>
          </a:ln>
          <a:extLst>
            <a:ext uri="{53640926-AAD7-44D8-BBD7-CCE9431645EC}">
              <a14:shadowObscured xmlns:a14="http://schemas.microsoft.com/office/drawing/2010/main"/>
            </a:ext>
          </a:extLst>
        </p:spPr>
      </p:pic>
      <p:pic>
        <p:nvPicPr>
          <p:cNvPr id="24" name="Picture 23" descr="U:\3. Resource ideas for all subjects\Graphics\123rf downloads\Skeleton 12895077_M.jpg">
            <a:hlinkClick r:id="rId3" action="ppaction://hlinksldjump"/>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8440"/>
          <a:stretch/>
        </p:blipFill>
        <p:spPr bwMode="auto">
          <a:xfrm>
            <a:off x="4487278" y="1791178"/>
            <a:ext cx="2009470" cy="4836594"/>
          </a:xfrm>
          <a:prstGeom prst="rect">
            <a:avLst/>
          </a:prstGeom>
          <a:noFill/>
          <a:ln>
            <a:noFill/>
          </a:ln>
          <a:extLst>
            <a:ext uri="{53640926-AAD7-44D8-BBD7-CCE9431645EC}">
              <a14:shadowObscured xmlns:a14="http://schemas.microsoft.com/office/drawing/2010/main"/>
            </a:ext>
          </a:extLst>
        </p:spPr>
      </p:pic>
      <p:sp>
        <p:nvSpPr>
          <p:cNvPr id="25" name="Text Box Sternum"/>
          <p:cNvSpPr txBox="1"/>
          <p:nvPr/>
        </p:nvSpPr>
        <p:spPr>
          <a:xfrm>
            <a:off x="1640357" y="2989787"/>
            <a:ext cx="720000" cy="227108"/>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Sternum</a:t>
            </a:r>
          </a:p>
        </p:txBody>
      </p:sp>
      <p:sp>
        <p:nvSpPr>
          <p:cNvPr id="27" name="Text Box Humerus"/>
          <p:cNvSpPr txBox="1"/>
          <p:nvPr/>
        </p:nvSpPr>
        <p:spPr>
          <a:xfrm>
            <a:off x="6482833" y="3086596"/>
            <a:ext cx="792000" cy="201600"/>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Humerus</a:t>
            </a:r>
          </a:p>
        </p:txBody>
      </p:sp>
      <p:sp>
        <p:nvSpPr>
          <p:cNvPr id="28" name="Text Box Ribs"/>
          <p:cNvSpPr txBox="1"/>
          <p:nvPr/>
        </p:nvSpPr>
        <p:spPr>
          <a:xfrm>
            <a:off x="1640357" y="3405144"/>
            <a:ext cx="720000" cy="203995"/>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t>Ribs</a:t>
            </a:r>
            <a:endParaRPr lang="en-GB" dirty="0"/>
          </a:p>
        </p:txBody>
      </p:sp>
      <p:sp>
        <p:nvSpPr>
          <p:cNvPr id="31" name="Text Box Ulna"/>
          <p:cNvSpPr txBox="1"/>
          <p:nvPr/>
        </p:nvSpPr>
        <p:spPr>
          <a:xfrm>
            <a:off x="6482833" y="3834140"/>
            <a:ext cx="792000" cy="201600"/>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Ulna</a:t>
            </a:r>
          </a:p>
        </p:txBody>
      </p:sp>
      <p:sp>
        <p:nvSpPr>
          <p:cNvPr id="32" name="Text Box Pelvis"/>
          <p:cNvSpPr txBox="1"/>
          <p:nvPr/>
        </p:nvSpPr>
        <p:spPr>
          <a:xfrm>
            <a:off x="1640357" y="3961735"/>
            <a:ext cx="720000" cy="199456"/>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Pelvis</a:t>
            </a:r>
          </a:p>
        </p:txBody>
      </p:sp>
      <p:sp>
        <p:nvSpPr>
          <p:cNvPr id="33" name="Text Box Patella"/>
          <p:cNvSpPr txBox="1"/>
          <p:nvPr/>
        </p:nvSpPr>
        <p:spPr>
          <a:xfrm>
            <a:off x="1631468" y="4864326"/>
            <a:ext cx="720000" cy="201600"/>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Patella</a:t>
            </a:r>
          </a:p>
        </p:txBody>
      </p:sp>
      <p:sp>
        <p:nvSpPr>
          <p:cNvPr id="34" name="Text Box Tibia"/>
          <p:cNvSpPr txBox="1"/>
          <p:nvPr/>
        </p:nvSpPr>
        <p:spPr>
          <a:xfrm>
            <a:off x="6496748" y="5836915"/>
            <a:ext cx="792000" cy="212374"/>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Tibia</a:t>
            </a:r>
          </a:p>
        </p:txBody>
      </p:sp>
      <p:sp>
        <p:nvSpPr>
          <p:cNvPr id="35" name="Text Box Fibula"/>
          <p:cNvSpPr txBox="1"/>
          <p:nvPr/>
        </p:nvSpPr>
        <p:spPr>
          <a:xfrm>
            <a:off x="6470434" y="6271347"/>
            <a:ext cx="792000" cy="201600"/>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Fibula</a:t>
            </a:r>
          </a:p>
        </p:txBody>
      </p:sp>
      <p:sp>
        <p:nvSpPr>
          <p:cNvPr id="36" name="Text Box Cranium"/>
          <p:cNvSpPr txBox="1"/>
          <p:nvPr/>
        </p:nvSpPr>
        <p:spPr>
          <a:xfrm>
            <a:off x="1640357" y="2031805"/>
            <a:ext cx="720000" cy="236266"/>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Cranium</a:t>
            </a:r>
          </a:p>
        </p:txBody>
      </p:sp>
      <p:cxnSp>
        <p:nvCxnSpPr>
          <p:cNvPr id="37" name="Straight Connector Cranium"/>
          <p:cNvCxnSpPr>
            <a:stCxn id="36" idx="3"/>
          </p:cNvCxnSpPr>
          <p:nvPr/>
        </p:nvCxnSpPr>
        <p:spPr>
          <a:xfrm>
            <a:off x="2360357" y="2149938"/>
            <a:ext cx="1175275" cy="119306"/>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0" name="Straight Connector Radius"/>
          <p:cNvCxnSpPr>
            <a:endCxn id="24" idx="3"/>
          </p:cNvCxnSpPr>
          <p:nvPr/>
        </p:nvCxnSpPr>
        <p:spPr>
          <a:xfrm>
            <a:off x="6012160" y="4105675"/>
            <a:ext cx="484588" cy="103800"/>
          </a:xfrm>
          <a:prstGeom prst="line">
            <a:avLst/>
          </a:prstGeom>
          <a:ln w="28575">
            <a:prstDash val="dash"/>
            <a:headEnd type="triangle" w="med" len="med"/>
            <a:tailEnd type="non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1" name="Straight Connector Ulna"/>
          <p:cNvCxnSpPr>
            <a:stCxn id="31" idx="1"/>
          </p:cNvCxnSpPr>
          <p:nvPr/>
        </p:nvCxnSpPr>
        <p:spPr>
          <a:xfrm flipH="1">
            <a:off x="5865130" y="3934940"/>
            <a:ext cx="617703" cy="5437"/>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2" name="Straight Connector Ribs"/>
          <p:cNvCxnSpPr>
            <a:endCxn id="28" idx="3"/>
          </p:cNvCxnSpPr>
          <p:nvPr/>
        </p:nvCxnSpPr>
        <p:spPr>
          <a:xfrm flipH="1">
            <a:off x="2360357" y="3425808"/>
            <a:ext cx="1008511" cy="81334"/>
          </a:xfrm>
          <a:prstGeom prst="line">
            <a:avLst/>
          </a:prstGeom>
          <a:ln w="28575">
            <a:prstDash val="dash"/>
            <a:headEnd type="triangle" w="med" len="med"/>
            <a:tailEnd type="non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4" name="Straight Connector Sternum"/>
          <p:cNvCxnSpPr>
            <a:endCxn id="25" idx="3"/>
          </p:cNvCxnSpPr>
          <p:nvPr/>
        </p:nvCxnSpPr>
        <p:spPr>
          <a:xfrm flipH="1" flipV="1">
            <a:off x="2360357" y="3103341"/>
            <a:ext cx="1203147" cy="37525"/>
          </a:xfrm>
          <a:prstGeom prst="line">
            <a:avLst/>
          </a:prstGeom>
          <a:ln w="28575">
            <a:prstDash val="dash"/>
            <a:headEnd type="triangle" w="med" len="med"/>
            <a:tailEnd type="non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5" name="Straight Connector Scapula"/>
          <p:cNvCxnSpPr>
            <a:stCxn id="22" idx="1"/>
          </p:cNvCxnSpPr>
          <p:nvPr/>
        </p:nvCxnSpPr>
        <p:spPr>
          <a:xfrm flipH="1">
            <a:off x="5580838" y="2905757"/>
            <a:ext cx="901995" cy="68472"/>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6" name="Straight Connector Pelvis"/>
          <p:cNvCxnSpPr>
            <a:stCxn id="32" idx="3"/>
          </p:cNvCxnSpPr>
          <p:nvPr/>
        </p:nvCxnSpPr>
        <p:spPr>
          <a:xfrm>
            <a:off x="2360357" y="4061463"/>
            <a:ext cx="966256" cy="3239"/>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7" name="Straight Connector Fibula"/>
          <p:cNvCxnSpPr/>
          <p:nvPr/>
        </p:nvCxnSpPr>
        <p:spPr>
          <a:xfrm flipH="1" flipV="1">
            <a:off x="5666036" y="5859707"/>
            <a:ext cx="804398" cy="521362"/>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9" name="Straight Connector Femur"/>
          <p:cNvCxnSpPr>
            <a:endCxn id="51" idx="3"/>
          </p:cNvCxnSpPr>
          <p:nvPr/>
        </p:nvCxnSpPr>
        <p:spPr>
          <a:xfrm flipH="1" flipV="1">
            <a:off x="2357772" y="4583598"/>
            <a:ext cx="903921" cy="3540"/>
          </a:xfrm>
          <a:prstGeom prst="line">
            <a:avLst/>
          </a:prstGeom>
          <a:ln w="28575">
            <a:prstDash val="dash"/>
            <a:headEnd type="triangle" w="med" len="med"/>
            <a:tailEnd type="non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50" name="Straight Connector Tibia"/>
          <p:cNvCxnSpPr/>
          <p:nvPr/>
        </p:nvCxnSpPr>
        <p:spPr>
          <a:xfrm flipH="1" flipV="1">
            <a:off x="5594754" y="5527823"/>
            <a:ext cx="929800" cy="396226"/>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51" name="Text Box Femur"/>
          <p:cNvSpPr txBox="1"/>
          <p:nvPr/>
        </p:nvSpPr>
        <p:spPr>
          <a:xfrm>
            <a:off x="1637772" y="4482445"/>
            <a:ext cx="720000" cy="202306"/>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Femur</a:t>
            </a:r>
          </a:p>
        </p:txBody>
      </p:sp>
      <p:cxnSp>
        <p:nvCxnSpPr>
          <p:cNvPr id="52" name="Straight Connector Patella"/>
          <p:cNvCxnSpPr>
            <a:endCxn id="33" idx="3"/>
          </p:cNvCxnSpPr>
          <p:nvPr/>
        </p:nvCxnSpPr>
        <p:spPr>
          <a:xfrm flipH="1" flipV="1">
            <a:off x="2351468" y="4965126"/>
            <a:ext cx="975145" cy="238521"/>
          </a:xfrm>
          <a:prstGeom prst="line">
            <a:avLst/>
          </a:prstGeom>
          <a:ln w="28575">
            <a:prstDash val="dash"/>
            <a:headEnd type="triangle" w="med" len="med"/>
            <a:tailEnd type="non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20" name="Straight Connector Humerus"/>
          <p:cNvCxnSpPr>
            <a:stCxn id="27" idx="1"/>
          </p:cNvCxnSpPr>
          <p:nvPr/>
        </p:nvCxnSpPr>
        <p:spPr>
          <a:xfrm flipH="1">
            <a:off x="5827864" y="3187396"/>
            <a:ext cx="654969" cy="24707"/>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73" name="Title 1"/>
          <p:cNvSpPr txBox="1">
            <a:spLocks/>
          </p:cNvSpPr>
          <p:nvPr/>
        </p:nvSpPr>
        <p:spPr>
          <a:xfrm>
            <a:off x="179512" y="228007"/>
            <a:ext cx="8565709"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Bones</a:t>
            </a:r>
          </a:p>
        </p:txBody>
      </p:sp>
      <p:sp>
        <p:nvSpPr>
          <p:cNvPr id="66" name="TextBox 65"/>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white"/>
                </a:solidFill>
                <a:latin typeface="Roboto Condensed" panose="02000000000000000000" pitchFamily="2" charset="0"/>
              </a:rPr>
              <a:t>© ZigZag Education, 2019 </a:t>
            </a:r>
          </a:p>
        </p:txBody>
      </p:sp>
      <p:grpSp>
        <p:nvGrpSpPr>
          <p:cNvPr id="5" name="Group 4"/>
          <p:cNvGrpSpPr/>
          <p:nvPr/>
        </p:nvGrpSpPr>
        <p:grpSpPr>
          <a:xfrm>
            <a:off x="5765432" y="406390"/>
            <a:ext cx="1863499" cy="676329"/>
            <a:chOff x="7104699" y="681918"/>
            <a:chExt cx="1863499" cy="676329"/>
          </a:xfrm>
        </p:grpSpPr>
        <p:sp>
          <p:nvSpPr>
            <p:cNvPr id="69" name="TextBox 68"/>
            <p:cNvSpPr txBox="1"/>
            <p:nvPr/>
          </p:nvSpPr>
          <p:spPr>
            <a:xfrm>
              <a:off x="7104699" y="681918"/>
              <a:ext cx="1596502"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schemeClr val="tx1"/>
                  </a:solidFill>
                  <a:latin typeface="Roboto Condensed" panose="02000000000000000000" pitchFamily="2" charset="0"/>
                </a:rPr>
                <a:t>Click on the boxes to reveal the bone then click again </a:t>
              </a:r>
              <a:br>
                <a:rPr lang="en-GB" sz="1100" dirty="0">
                  <a:solidFill>
                    <a:schemeClr val="tx1"/>
                  </a:solidFill>
                  <a:latin typeface="Roboto Condensed" panose="02000000000000000000" pitchFamily="2" charset="0"/>
                </a:rPr>
              </a:br>
              <a:r>
                <a:rPr lang="en-GB" sz="1100" dirty="0">
                  <a:solidFill>
                    <a:schemeClr val="tx1"/>
                  </a:solidFill>
                  <a:latin typeface="Roboto Condensed" panose="02000000000000000000" pitchFamily="2" charset="0"/>
                </a:rPr>
                <a:t>to reveal its </a:t>
              </a:r>
              <a:r>
                <a:rPr lang="en-GB" sz="1100" dirty="0" smtClean="0">
                  <a:solidFill>
                    <a:schemeClr val="tx1"/>
                  </a:solidFill>
                  <a:latin typeface="Roboto Condensed" panose="02000000000000000000" pitchFamily="2" charset="0"/>
                </a:rPr>
                <a:t>classification.</a:t>
              </a:r>
              <a:endParaRPr lang="en-GB" sz="1100" dirty="0">
                <a:solidFill>
                  <a:schemeClr val="tx1"/>
                </a:solidFill>
                <a:latin typeface="Roboto Condensed" panose="02000000000000000000" pitchFamily="2" charset="0"/>
              </a:endParaRPr>
            </a:p>
          </p:txBody>
        </p:sp>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880" y="771663"/>
              <a:ext cx="372318" cy="586584"/>
            </a:xfrm>
            <a:prstGeom prst="rect">
              <a:avLst/>
            </a:prstGeom>
          </p:spPr>
        </p:pic>
      </p:grpSp>
      <p:sp>
        <p:nvSpPr>
          <p:cNvPr id="78" name="Text Box Flat (Cranium)"/>
          <p:cNvSpPr txBox="1"/>
          <p:nvPr/>
        </p:nvSpPr>
        <p:spPr>
          <a:xfrm>
            <a:off x="699192" y="2038960"/>
            <a:ext cx="900000" cy="180000"/>
          </a:xfrm>
          <a:prstGeom prst="roundRect">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Flat Bone</a:t>
            </a:r>
          </a:p>
        </p:txBody>
      </p:sp>
      <p:sp>
        <p:nvSpPr>
          <p:cNvPr id="80" name="Text Box Flat (Sternum)"/>
          <p:cNvSpPr txBox="1"/>
          <p:nvPr/>
        </p:nvSpPr>
        <p:spPr>
          <a:xfrm>
            <a:off x="699192" y="3003186"/>
            <a:ext cx="900000" cy="180000"/>
          </a:xfrm>
          <a:prstGeom prst="roundRect">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Flat Bone</a:t>
            </a:r>
          </a:p>
        </p:txBody>
      </p:sp>
      <p:sp>
        <p:nvSpPr>
          <p:cNvPr id="81" name="Text Box Flat (Ribs)"/>
          <p:cNvSpPr txBox="1"/>
          <p:nvPr/>
        </p:nvSpPr>
        <p:spPr>
          <a:xfrm>
            <a:off x="699192" y="3407563"/>
            <a:ext cx="900000" cy="180000"/>
          </a:xfrm>
          <a:prstGeom prst="roundRect">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Flat Bone</a:t>
            </a:r>
          </a:p>
        </p:txBody>
      </p:sp>
      <p:sp>
        <p:nvSpPr>
          <p:cNvPr id="82" name="Text Box Long (Radius)"/>
          <p:cNvSpPr txBox="1"/>
          <p:nvPr/>
        </p:nvSpPr>
        <p:spPr>
          <a:xfrm>
            <a:off x="7389841" y="4140517"/>
            <a:ext cx="900000" cy="180000"/>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84" name="Text Box Flat (Pelvis)"/>
          <p:cNvSpPr txBox="1"/>
          <p:nvPr/>
        </p:nvSpPr>
        <p:spPr>
          <a:xfrm>
            <a:off x="699192" y="4006480"/>
            <a:ext cx="900000" cy="180000"/>
          </a:xfrm>
          <a:prstGeom prst="roundRect">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Flat Bone</a:t>
            </a:r>
          </a:p>
        </p:txBody>
      </p:sp>
      <p:sp>
        <p:nvSpPr>
          <p:cNvPr id="85" name="Text Box Long (Femur)"/>
          <p:cNvSpPr txBox="1"/>
          <p:nvPr/>
        </p:nvSpPr>
        <p:spPr>
          <a:xfrm>
            <a:off x="696607" y="4459794"/>
            <a:ext cx="900000" cy="180000"/>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86" name="Text Box Long (Tibia)"/>
          <p:cNvSpPr txBox="1"/>
          <p:nvPr/>
        </p:nvSpPr>
        <p:spPr>
          <a:xfrm>
            <a:off x="7378368" y="5858904"/>
            <a:ext cx="900000" cy="180000"/>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88" name="Text Box Long (Humerus)"/>
          <p:cNvSpPr txBox="1"/>
          <p:nvPr/>
        </p:nvSpPr>
        <p:spPr>
          <a:xfrm>
            <a:off x="7378368" y="3122103"/>
            <a:ext cx="900000" cy="180000"/>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89" name="Text Box Long (Ulna)"/>
          <p:cNvSpPr txBox="1"/>
          <p:nvPr/>
        </p:nvSpPr>
        <p:spPr>
          <a:xfrm>
            <a:off x="7378368" y="3844940"/>
            <a:ext cx="900000" cy="180000"/>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90" name="Text Box Sesamoid (Patella)"/>
          <p:cNvSpPr txBox="1"/>
          <p:nvPr/>
        </p:nvSpPr>
        <p:spPr>
          <a:xfrm>
            <a:off x="620285" y="4873771"/>
            <a:ext cx="970019" cy="166112"/>
          </a:xfrm>
          <a:prstGeom prst="roundRect">
            <a:avLst/>
          </a:prstGeom>
          <a:solidFill>
            <a:schemeClr val="accent6">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Sesamoid </a:t>
            </a:r>
            <a:r>
              <a:rPr lang="en-GB" sz="9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Bone*</a:t>
            </a:r>
            <a:endPar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1" name="Text Box Long (Fibula)"/>
          <p:cNvSpPr txBox="1"/>
          <p:nvPr/>
        </p:nvSpPr>
        <p:spPr>
          <a:xfrm>
            <a:off x="7361934" y="6282147"/>
            <a:ext cx="900000" cy="180000"/>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92" name="Text Box Flat (Scapula)"/>
          <p:cNvSpPr txBox="1"/>
          <p:nvPr/>
        </p:nvSpPr>
        <p:spPr>
          <a:xfrm>
            <a:off x="7378368" y="2816603"/>
            <a:ext cx="900000" cy="180000"/>
          </a:xfrm>
          <a:prstGeom prst="roundRect">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Flat Bone</a:t>
            </a:r>
          </a:p>
        </p:txBody>
      </p:sp>
      <p:grpSp>
        <p:nvGrpSpPr>
          <p:cNvPr id="94" name="Group 93"/>
          <p:cNvGrpSpPr/>
          <p:nvPr/>
        </p:nvGrpSpPr>
        <p:grpSpPr>
          <a:xfrm>
            <a:off x="7722333" y="-387424"/>
            <a:ext cx="2336056" cy="1775455"/>
            <a:chOff x="7722333" y="-387424"/>
            <a:chExt cx="2336056" cy="1775455"/>
          </a:xfrm>
        </p:grpSpPr>
        <p:sp>
          <p:nvSpPr>
            <p:cNvPr id="95"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9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9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grpSp>
      <p:sp>
        <p:nvSpPr>
          <p:cNvPr id="99" name="TextBox 98"/>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101"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r>
              <a:rPr lang="en-GB" dirty="0">
                <a:solidFill>
                  <a:schemeClr val="tx1"/>
                </a:solidFill>
              </a:rPr>
              <a:t>3</a:t>
            </a:r>
          </a:p>
        </p:txBody>
      </p:sp>
      <p:grpSp>
        <p:nvGrpSpPr>
          <p:cNvPr id="4" name="Group 3"/>
          <p:cNvGrpSpPr/>
          <p:nvPr/>
        </p:nvGrpSpPr>
        <p:grpSpPr>
          <a:xfrm>
            <a:off x="6281544" y="1494601"/>
            <a:ext cx="2178888" cy="1214927"/>
            <a:chOff x="6240787" y="1542184"/>
            <a:chExt cx="2178888" cy="1214927"/>
          </a:xfrm>
        </p:grpSpPr>
        <p:sp>
          <p:nvSpPr>
            <p:cNvPr id="2" name="TextBox 1"/>
            <p:cNvSpPr txBox="1">
              <a:spLocks/>
            </p:cNvSpPr>
            <p:nvPr/>
          </p:nvSpPr>
          <p:spPr>
            <a:xfrm>
              <a:off x="6240787" y="1542184"/>
              <a:ext cx="2178888" cy="261610"/>
            </a:xfrm>
            <a:prstGeom prst="rect">
              <a:avLst/>
            </a:prstGeom>
            <a:noFill/>
            <a:ln>
              <a:solidFill>
                <a:schemeClr val="tx1"/>
              </a:solidFill>
            </a:ln>
          </p:spPr>
          <p:txBody>
            <a:bodyPr wrap="square" rtlCol="0">
              <a:spAutoFit/>
            </a:bodyPr>
            <a:lstStyle/>
            <a:p>
              <a:r>
                <a:rPr lang="en-GB" sz="1100" dirty="0" smtClean="0">
                  <a:latin typeface="Roboto Condensed" panose="02000000000000000000" pitchFamily="2" charset="0"/>
                </a:rPr>
                <a:t>Colour key for bone classifications:</a:t>
              </a:r>
              <a:endParaRPr lang="en-GB" sz="1100" dirty="0">
                <a:latin typeface="Roboto Condensed" panose="02000000000000000000" pitchFamily="2" charset="0"/>
              </a:endParaRPr>
            </a:p>
          </p:txBody>
        </p:sp>
        <p:sp>
          <p:nvSpPr>
            <p:cNvPr id="67" name="Text Box Flat (Scapula)"/>
            <p:cNvSpPr txBox="1"/>
            <p:nvPr/>
          </p:nvSpPr>
          <p:spPr>
            <a:xfrm>
              <a:off x="7384236" y="1857776"/>
              <a:ext cx="956762" cy="171418"/>
            </a:xfrm>
            <a:prstGeom prst="roundRect">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Flat Bone</a:t>
              </a:r>
            </a:p>
          </p:txBody>
        </p:sp>
        <p:sp>
          <p:nvSpPr>
            <p:cNvPr id="68" name="Text Box Long (Humerus)"/>
            <p:cNvSpPr txBox="1"/>
            <p:nvPr/>
          </p:nvSpPr>
          <p:spPr>
            <a:xfrm>
              <a:off x="6331528" y="1861569"/>
              <a:ext cx="913915" cy="164605"/>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70" name="Text Box Short (Talus)"/>
            <p:cNvSpPr txBox="1"/>
            <p:nvPr/>
          </p:nvSpPr>
          <p:spPr>
            <a:xfrm>
              <a:off x="6329723" y="2111381"/>
              <a:ext cx="904353" cy="185341"/>
            </a:xfrm>
            <a:prstGeom prst="roundRect">
              <a:avLst/>
            </a:prstGeom>
            <a:solidFill>
              <a:schemeClr val="accent2">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Short Bone</a:t>
              </a:r>
            </a:p>
          </p:txBody>
        </p:sp>
        <p:sp>
          <p:nvSpPr>
            <p:cNvPr id="71" name="Text Box Sesamoid (Patella)"/>
            <p:cNvSpPr txBox="1"/>
            <p:nvPr/>
          </p:nvSpPr>
          <p:spPr>
            <a:xfrm>
              <a:off x="7379165" y="2110340"/>
              <a:ext cx="964080" cy="187425"/>
            </a:xfrm>
            <a:prstGeom prst="roundRect">
              <a:avLst/>
            </a:prstGeom>
            <a:solidFill>
              <a:schemeClr val="accent6">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Sesamoid </a:t>
              </a:r>
              <a:r>
                <a:rPr lang="en-GB" sz="9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Bone*</a:t>
              </a:r>
              <a:endParaRPr lang="en-GB" sz="9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6" name="TextBox 95"/>
            <p:cNvSpPr txBox="1">
              <a:spLocks/>
            </p:cNvSpPr>
            <p:nvPr/>
          </p:nvSpPr>
          <p:spPr>
            <a:xfrm>
              <a:off x="6403502" y="2295446"/>
              <a:ext cx="1905831" cy="461665"/>
            </a:xfrm>
            <a:prstGeom prst="rect">
              <a:avLst/>
            </a:prstGeom>
            <a:noFill/>
            <a:ln>
              <a:noFill/>
            </a:ln>
          </p:spPr>
          <p:txBody>
            <a:bodyPr wrap="square" rtlCol="0">
              <a:spAutoFit/>
            </a:bodyPr>
            <a:lstStyle/>
            <a:p>
              <a:pPr algn="ctr"/>
              <a:r>
                <a:rPr lang="en-GB" sz="800" dirty="0" smtClean="0">
                  <a:latin typeface="Roboto Condensed" panose="02000000000000000000" pitchFamily="2" charset="0"/>
                </a:rPr>
                <a:t>* you are not required to know about sesamoid bones, but it is useful to know which are classified as this in the body.</a:t>
              </a:r>
              <a:endParaRPr lang="en-GB" sz="800" dirty="0">
                <a:latin typeface="Roboto Condensed" panose="02000000000000000000" pitchFamily="2" charset="0"/>
              </a:endParaRPr>
            </a:p>
          </p:txBody>
        </p:sp>
      </p:grpSp>
      <p:sp>
        <p:nvSpPr>
          <p:cNvPr id="30" name="Text Box Radius"/>
          <p:cNvSpPr txBox="1"/>
          <p:nvPr/>
        </p:nvSpPr>
        <p:spPr>
          <a:xfrm>
            <a:off x="6477021" y="4105675"/>
            <a:ext cx="797812" cy="228305"/>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a:t>Radius</a:t>
            </a:r>
          </a:p>
        </p:txBody>
      </p:sp>
      <p:sp>
        <p:nvSpPr>
          <p:cNvPr id="76" name="Text Box Sternum"/>
          <p:cNvSpPr txBox="1"/>
          <p:nvPr/>
        </p:nvSpPr>
        <p:spPr>
          <a:xfrm>
            <a:off x="1637772" y="2519591"/>
            <a:ext cx="720000" cy="227108"/>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solidFill>
                  <a:schemeClr val="tx1"/>
                </a:solidFill>
              </a:rPr>
              <a:t>Clavicle</a:t>
            </a:r>
            <a:endParaRPr lang="en-GB" dirty="0">
              <a:solidFill>
                <a:schemeClr val="tx1"/>
              </a:solidFill>
            </a:endParaRPr>
          </a:p>
        </p:txBody>
      </p:sp>
      <p:cxnSp>
        <p:nvCxnSpPr>
          <p:cNvPr id="77" name="Straight Connector Sternum"/>
          <p:cNvCxnSpPr>
            <a:endCxn id="76" idx="3"/>
          </p:cNvCxnSpPr>
          <p:nvPr/>
        </p:nvCxnSpPr>
        <p:spPr>
          <a:xfrm flipH="1" flipV="1">
            <a:off x="2357772" y="2633145"/>
            <a:ext cx="968841" cy="193590"/>
          </a:xfrm>
          <a:prstGeom prst="line">
            <a:avLst/>
          </a:prstGeom>
          <a:ln w="28575">
            <a:prstDash val="dash"/>
            <a:headEnd type="triangle" w="med" len="med"/>
            <a:tailEnd type="non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79" name="Text Box Flat (Sternum)"/>
          <p:cNvSpPr txBox="1"/>
          <p:nvPr/>
        </p:nvSpPr>
        <p:spPr>
          <a:xfrm>
            <a:off x="696607" y="2532990"/>
            <a:ext cx="900000" cy="180000"/>
          </a:xfrm>
          <a:prstGeom prst="roundRect">
            <a:avLst/>
          </a:prstGeom>
          <a:solidFill>
            <a:srgbClr val="DEEBF7"/>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Long Bone</a:t>
            </a:r>
            <a:endParaRPr lang="en-GB" sz="9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83" name="Straight Connector 82"/>
          <p:cNvCxnSpPr>
            <a:stCxn id="106" idx="7"/>
            <a:endCxn id="100" idx="0"/>
          </p:cNvCxnSpPr>
          <p:nvPr/>
        </p:nvCxnSpPr>
        <p:spPr>
          <a:xfrm>
            <a:off x="2820719" y="5515538"/>
            <a:ext cx="440974" cy="386954"/>
          </a:xfrm>
          <a:prstGeom prst="line">
            <a:avLst/>
          </a:prstGeom>
        </p:spPr>
        <p:style>
          <a:lnRef idx="1">
            <a:schemeClr val="dk1"/>
          </a:lnRef>
          <a:fillRef idx="0">
            <a:schemeClr val="dk1"/>
          </a:fillRef>
          <a:effectRef idx="0">
            <a:schemeClr val="dk1"/>
          </a:effectRef>
          <a:fontRef idx="minor">
            <a:schemeClr val="tx1"/>
          </a:fontRef>
        </p:style>
      </p:cxnSp>
      <p:sp>
        <p:nvSpPr>
          <p:cNvPr id="100" name="Oval 99"/>
          <p:cNvSpPr/>
          <p:nvPr/>
        </p:nvSpPr>
        <p:spPr>
          <a:xfrm>
            <a:off x="3031886" y="5902492"/>
            <a:ext cx="459614" cy="4785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2" name="Straight Connector 101"/>
          <p:cNvCxnSpPr/>
          <p:nvPr/>
        </p:nvCxnSpPr>
        <p:spPr>
          <a:xfrm flipV="1">
            <a:off x="2575364" y="6386304"/>
            <a:ext cx="649793" cy="235586"/>
          </a:xfrm>
          <a:prstGeom prst="line">
            <a:avLst/>
          </a:prstGeom>
        </p:spPr>
        <p:style>
          <a:lnRef idx="1">
            <a:schemeClr val="dk1"/>
          </a:lnRef>
          <a:fillRef idx="0">
            <a:schemeClr val="dk1"/>
          </a:fillRef>
          <a:effectRef idx="0">
            <a:schemeClr val="dk1"/>
          </a:effectRef>
          <a:fontRef idx="minor">
            <a:schemeClr val="tx1"/>
          </a:fontRef>
        </p:style>
      </p:cxnSp>
      <p:pic>
        <p:nvPicPr>
          <p:cNvPr id="103" name="Picture 10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87396" flipH="1">
            <a:off x="2087676" y="5295053"/>
            <a:ext cx="585929" cy="1410001"/>
          </a:xfrm>
          <a:prstGeom prst="rect">
            <a:avLst/>
          </a:prstGeom>
        </p:spPr>
      </p:pic>
      <p:cxnSp>
        <p:nvCxnSpPr>
          <p:cNvPr id="104" name="Straight Connector Talus"/>
          <p:cNvCxnSpPr>
            <a:cxnSpLocks/>
          </p:cNvCxnSpPr>
          <p:nvPr/>
        </p:nvCxnSpPr>
        <p:spPr>
          <a:xfrm>
            <a:off x="1853681" y="5609523"/>
            <a:ext cx="434629" cy="224592"/>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105" name="Text Box Talus"/>
          <p:cNvSpPr txBox="1"/>
          <p:nvPr/>
        </p:nvSpPr>
        <p:spPr>
          <a:xfrm>
            <a:off x="863443" y="5786429"/>
            <a:ext cx="906654" cy="201447"/>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solidFill>
                  <a:schemeClr val="tx1"/>
                </a:solidFill>
              </a:rPr>
              <a:t>Metatarsals</a:t>
            </a:r>
            <a:endParaRPr lang="en-GB" dirty="0">
              <a:solidFill>
                <a:schemeClr val="tx1"/>
              </a:solidFill>
            </a:endParaRPr>
          </a:p>
        </p:txBody>
      </p:sp>
      <p:sp>
        <p:nvSpPr>
          <p:cNvPr id="106" name="Oval 105"/>
          <p:cNvSpPr/>
          <p:nvPr/>
        </p:nvSpPr>
        <p:spPr>
          <a:xfrm>
            <a:off x="1752011" y="5319889"/>
            <a:ext cx="1252069" cy="13359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7" name="Straight Connector Talus"/>
          <p:cNvCxnSpPr>
            <a:cxnSpLocks/>
            <a:stCxn id="105" idx="3"/>
          </p:cNvCxnSpPr>
          <p:nvPr/>
        </p:nvCxnSpPr>
        <p:spPr>
          <a:xfrm>
            <a:off x="1770097" y="5887153"/>
            <a:ext cx="479879" cy="151751"/>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108" name="Text Box Talus"/>
          <p:cNvSpPr txBox="1"/>
          <p:nvPr/>
        </p:nvSpPr>
        <p:spPr>
          <a:xfrm>
            <a:off x="892255" y="6102660"/>
            <a:ext cx="892999" cy="201447"/>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solidFill>
                  <a:schemeClr val="tx1"/>
                </a:solidFill>
              </a:rPr>
              <a:t>Phalanges</a:t>
            </a:r>
            <a:endParaRPr lang="en-GB" dirty="0">
              <a:solidFill>
                <a:schemeClr val="tx1"/>
              </a:solidFill>
            </a:endParaRPr>
          </a:p>
        </p:txBody>
      </p:sp>
      <p:cxnSp>
        <p:nvCxnSpPr>
          <p:cNvPr id="109" name="Straight Connector Talus"/>
          <p:cNvCxnSpPr>
            <a:cxnSpLocks/>
            <a:stCxn id="108" idx="3"/>
          </p:cNvCxnSpPr>
          <p:nvPr/>
        </p:nvCxnSpPr>
        <p:spPr>
          <a:xfrm>
            <a:off x="1785254" y="6203384"/>
            <a:ext cx="423107" cy="75275"/>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110" name="Text Box Short (Tarsals)"/>
          <p:cNvSpPr txBox="1"/>
          <p:nvPr/>
        </p:nvSpPr>
        <p:spPr>
          <a:xfrm>
            <a:off x="412051" y="5493197"/>
            <a:ext cx="731379" cy="186584"/>
          </a:xfrm>
          <a:prstGeom prst="roundRect">
            <a:avLst/>
          </a:prstGeom>
          <a:solidFill>
            <a:schemeClr val="accent2">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Short Bone</a:t>
            </a:r>
          </a:p>
        </p:txBody>
      </p:sp>
      <p:sp>
        <p:nvSpPr>
          <p:cNvPr id="111" name="Oval 110"/>
          <p:cNvSpPr/>
          <p:nvPr/>
        </p:nvSpPr>
        <p:spPr>
          <a:xfrm>
            <a:off x="5793596" y="4153621"/>
            <a:ext cx="459614" cy="4785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2" name="Straight Connector 111"/>
          <p:cNvCxnSpPr>
            <a:endCxn id="114" idx="0"/>
          </p:cNvCxnSpPr>
          <p:nvPr/>
        </p:nvCxnSpPr>
        <p:spPr>
          <a:xfrm>
            <a:off x="6224802" y="4266845"/>
            <a:ext cx="662472" cy="229626"/>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p:cNvCxnSpPr>
            <a:stCxn id="111" idx="3"/>
          </p:cNvCxnSpPr>
          <p:nvPr/>
        </p:nvCxnSpPr>
        <p:spPr>
          <a:xfrm>
            <a:off x="5860905" y="4562112"/>
            <a:ext cx="180566" cy="699554"/>
          </a:xfrm>
          <a:prstGeom prst="line">
            <a:avLst/>
          </a:prstGeom>
        </p:spPr>
        <p:style>
          <a:lnRef idx="1">
            <a:schemeClr val="dk1"/>
          </a:lnRef>
          <a:fillRef idx="0">
            <a:schemeClr val="dk1"/>
          </a:fillRef>
          <a:effectRef idx="0">
            <a:schemeClr val="dk1"/>
          </a:effectRef>
          <a:fontRef idx="minor">
            <a:schemeClr val="tx1"/>
          </a:fontRef>
        </p:style>
      </p:cxnSp>
      <p:pic>
        <p:nvPicPr>
          <p:cNvPr id="114" name="Picture 113"/>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028" t="5362" r="-9798" b="4823"/>
          <a:stretch/>
        </p:blipFill>
        <p:spPr>
          <a:xfrm rot="1044586" flipH="1">
            <a:off x="6042240" y="4466679"/>
            <a:ext cx="1300908" cy="1300653"/>
          </a:xfrm>
          <a:prstGeom prst="flowChartConnector">
            <a:avLst/>
          </a:prstGeom>
          <a:ln>
            <a:solidFill>
              <a:schemeClr val="tx1"/>
            </a:solidFill>
          </a:ln>
        </p:spPr>
      </p:pic>
      <p:sp>
        <p:nvSpPr>
          <p:cNvPr id="115" name="Text Box Talus"/>
          <p:cNvSpPr txBox="1"/>
          <p:nvPr/>
        </p:nvSpPr>
        <p:spPr>
          <a:xfrm>
            <a:off x="7191306" y="4616170"/>
            <a:ext cx="648535" cy="190519"/>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solidFill>
                  <a:schemeClr val="tx1"/>
                </a:solidFill>
              </a:rPr>
              <a:t>Carpals</a:t>
            </a:r>
            <a:endParaRPr lang="en-GB" dirty="0">
              <a:solidFill>
                <a:schemeClr val="tx1"/>
              </a:solidFill>
            </a:endParaRPr>
          </a:p>
        </p:txBody>
      </p:sp>
      <p:cxnSp>
        <p:nvCxnSpPr>
          <p:cNvPr id="116" name="Straight Connector Talus"/>
          <p:cNvCxnSpPr>
            <a:cxnSpLocks/>
          </p:cNvCxnSpPr>
          <p:nvPr/>
        </p:nvCxnSpPr>
        <p:spPr>
          <a:xfrm flipH="1">
            <a:off x="6873449" y="4713015"/>
            <a:ext cx="323572" cy="173260"/>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117" name="Text Box Talus"/>
          <p:cNvSpPr txBox="1"/>
          <p:nvPr/>
        </p:nvSpPr>
        <p:spPr>
          <a:xfrm>
            <a:off x="7340377" y="4971537"/>
            <a:ext cx="949464" cy="221348"/>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solidFill>
                  <a:schemeClr val="tx1"/>
                </a:solidFill>
              </a:rPr>
              <a:t>Metacarpals</a:t>
            </a:r>
            <a:endParaRPr lang="en-GB" dirty="0">
              <a:solidFill>
                <a:schemeClr val="tx1"/>
              </a:solidFill>
            </a:endParaRPr>
          </a:p>
        </p:txBody>
      </p:sp>
      <p:cxnSp>
        <p:nvCxnSpPr>
          <p:cNvPr id="118" name="Straight Connector Talus"/>
          <p:cNvCxnSpPr>
            <a:cxnSpLocks/>
          </p:cNvCxnSpPr>
          <p:nvPr/>
        </p:nvCxnSpPr>
        <p:spPr>
          <a:xfrm flipH="1" flipV="1">
            <a:off x="6873449" y="5084407"/>
            <a:ext cx="466928" cy="4472"/>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119" name="Text Box Talus"/>
          <p:cNvSpPr txBox="1"/>
          <p:nvPr/>
        </p:nvSpPr>
        <p:spPr>
          <a:xfrm>
            <a:off x="7262434" y="5365141"/>
            <a:ext cx="925184" cy="221348"/>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solidFill>
                  <a:schemeClr val="tx1"/>
                </a:solidFill>
              </a:rPr>
              <a:t>Phalanges</a:t>
            </a:r>
            <a:endParaRPr lang="en-GB" dirty="0">
              <a:solidFill>
                <a:schemeClr val="tx1"/>
              </a:solidFill>
            </a:endParaRPr>
          </a:p>
        </p:txBody>
      </p:sp>
      <p:cxnSp>
        <p:nvCxnSpPr>
          <p:cNvPr id="120" name="Straight Connector Talus"/>
          <p:cNvCxnSpPr>
            <a:cxnSpLocks/>
          </p:cNvCxnSpPr>
          <p:nvPr/>
        </p:nvCxnSpPr>
        <p:spPr>
          <a:xfrm flipH="1" flipV="1">
            <a:off x="6811908" y="5363908"/>
            <a:ext cx="450526" cy="108800"/>
          </a:xfrm>
          <a:prstGeom prst="line">
            <a:avLst/>
          </a:prstGeom>
          <a:ln w="28575">
            <a:prstDash val="dash"/>
            <a:headEnd type="none" w="med" len="med"/>
            <a:tailEnd type="triangle" w="med" len="med"/>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93" name="Text Box Talus"/>
          <p:cNvSpPr txBox="1"/>
          <p:nvPr/>
        </p:nvSpPr>
        <p:spPr>
          <a:xfrm>
            <a:off x="1221774" y="5479730"/>
            <a:ext cx="648535" cy="190519"/>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n-GB" dirty="0" smtClean="0">
                <a:solidFill>
                  <a:schemeClr val="tx1"/>
                </a:solidFill>
              </a:rPr>
              <a:t>Tarsals</a:t>
            </a:r>
            <a:endParaRPr lang="en-GB" dirty="0">
              <a:solidFill>
                <a:schemeClr val="tx1"/>
              </a:solidFill>
            </a:endParaRPr>
          </a:p>
        </p:txBody>
      </p:sp>
      <p:sp>
        <p:nvSpPr>
          <p:cNvPr id="132" name="Text Box Long (Metatarsals)"/>
          <p:cNvSpPr txBox="1"/>
          <p:nvPr/>
        </p:nvSpPr>
        <p:spPr>
          <a:xfrm>
            <a:off x="135839" y="5786429"/>
            <a:ext cx="684937" cy="199094"/>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133" name="Text Box Long (Phalanages foot)"/>
          <p:cNvSpPr txBox="1"/>
          <p:nvPr/>
        </p:nvSpPr>
        <p:spPr>
          <a:xfrm>
            <a:off x="135878" y="6102660"/>
            <a:ext cx="684937" cy="199094"/>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134" name="Text Box Long (Metacarpals)"/>
          <p:cNvSpPr txBox="1"/>
          <p:nvPr/>
        </p:nvSpPr>
        <p:spPr>
          <a:xfrm>
            <a:off x="8342448" y="4984860"/>
            <a:ext cx="684937" cy="199094"/>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135" name="Text Box Long (Phalanges hand)"/>
          <p:cNvSpPr txBox="1"/>
          <p:nvPr/>
        </p:nvSpPr>
        <p:spPr>
          <a:xfrm>
            <a:off x="8261934" y="5380183"/>
            <a:ext cx="684937" cy="199094"/>
          </a:xfrm>
          <a:prstGeom prst="roundRect">
            <a:avLst/>
          </a:prstGeom>
          <a:solidFill>
            <a:schemeClr val="accent1">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Long Bone</a:t>
            </a:r>
          </a:p>
        </p:txBody>
      </p:sp>
      <p:sp>
        <p:nvSpPr>
          <p:cNvPr id="136" name="Text Box Short (Carpals)"/>
          <p:cNvSpPr txBox="1"/>
          <p:nvPr/>
        </p:nvSpPr>
        <p:spPr>
          <a:xfrm>
            <a:off x="7924151" y="4625867"/>
            <a:ext cx="731379" cy="190835"/>
          </a:xfrm>
          <a:prstGeom prst="roundRect">
            <a:avLst/>
          </a:prstGeom>
          <a:solidFill>
            <a:schemeClr val="accent2">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9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Short Bone</a:t>
            </a:r>
          </a:p>
        </p:txBody>
      </p:sp>
      <p:grpSp>
        <p:nvGrpSpPr>
          <p:cNvPr id="121" name="Group 3"/>
          <p:cNvGrpSpPr>
            <a:grpSpLocks/>
          </p:cNvGrpSpPr>
          <p:nvPr/>
        </p:nvGrpSpPr>
        <p:grpSpPr bwMode="auto">
          <a:xfrm>
            <a:off x="603250" y="-27384"/>
            <a:ext cx="8540750" cy="6940550"/>
            <a:chOff x="583271" y="42867"/>
            <a:chExt cx="9232725" cy="7502525"/>
          </a:xfrm>
        </p:grpSpPr>
        <p:sp>
          <p:nvSpPr>
            <p:cNvPr id="122" name="Rectangle 12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2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24"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26" name="Picture 14"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5"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16"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43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500"/>
                                        <p:tgtEl>
                                          <p:spTgt spid="2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0">
                                            <p:txEl>
                                              <p:pRg st="0" end="0"/>
                                            </p:txEl>
                                          </p:spTgt>
                                        </p:tgtEl>
                                        <p:attrNameLst>
                                          <p:attrName>style.visibility</p:attrName>
                                        </p:attrNameLst>
                                      </p:cBhvr>
                                      <p:to>
                                        <p:strVal val="visible"/>
                                      </p:to>
                                    </p:set>
                                    <p:animEffect transition="in" filter="fade">
                                      <p:cBhvr>
                                        <p:cTn id="46" dur="500"/>
                                        <p:tgtEl>
                                          <p:spTgt spid="3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xEl>
                                              <p:pRg st="0" end="0"/>
                                            </p:txEl>
                                          </p:spTgt>
                                        </p:tgtEl>
                                        <p:attrNameLst>
                                          <p:attrName>style.visibility</p:attrName>
                                        </p:attrNameLst>
                                      </p:cBhvr>
                                      <p:to>
                                        <p:strVal val="visible"/>
                                      </p:to>
                                    </p:set>
                                    <p:animEffect transition="in" filter="fade">
                                      <p:cBhvr>
                                        <p:cTn id="56" dur="500"/>
                                        <p:tgtEl>
                                          <p:spTgt spid="3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5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1">
                                            <p:txEl>
                                              <p:pRg st="0" end="0"/>
                                            </p:txEl>
                                          </p:spTgt>
                                        </p:tgtEl>
                                        <p:attrNameLst>
                                          <p:attrName>style.visibility</p:attrName>
                                        </p:attrNameLst>
                                      </p:cBhvr>
                                      <p:to>
                                        <p:strVal val="visible"/>
                                      </p:to>
                                    </p:set>
                                    <p:animEffect transition="in" filter="fade">
                                      <p:cBhvr>
                                        <p:cTn id="66" dur="500"/>
                                        <p:tgtEl>
                                          <p:spTgt spid="51">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3">
                                            <p:txEl>
                                              <p:pRg st="0" end="0"/>
                                            </p:txEl>
                                          </p:spTgt>
                                        </p:tgtEl>
                                        <p:attrNameLst>
                                          <p:attrName>style.visibility</p:attrName>
                                        </p:attrNameLst>
                                      </p:cBhvr>
                                      <p:to>
                                        <p:strVal val="visible"/>
                                      </p:to>
                                    </p:set>
                                    <p:animEffect transition="in" filter="fade">
                                      <p:cBhvr>
                                        <p:cTn id="76" dur="500"/>
                                        <p:tgtEl>
                                          <p:spTgt spid="33">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2">
                                            <p:txEl>
                                              <p:pRg st="0" end="0"/>
                                            </p:txEl>
                                          </p:spTgt>
                                        </p:tgtEl>
                                        <p:attrNameLst>
                                          <p:attrName>style.visibility</p:attrName>
                                        </p:attrNameLst>
                                      </p:cBhvr>
                                      <p:to>
                                        <p:strVal val="visible"/>
                                      </p:to>
                                    </p:set>
                                    <p:animEffect transition="in" filter="fade">
                                      <p:cBhvr>
                                        <p:cTn id="86" dur="500"/>
                                        <p:tgtEl>
                                          <p:spTgt spid="22">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7">
                                            <p:txEl>
                                              <p:pRg st="0" end="0"/>
                                            </p:txEl>
                                          </p:spTgt>
                                        </p:tgtEl>
                                        <p:attrNameLst>
                                          <p:attrName>style.visibility</p:attrName>
                                        </p:attrNameLst>
                                      </p:cBhvr>
                                      <p:to>
                                        <p:strVal val="visible"/>
                                      </p:to>
                                    </p:set>
                                    <p:animEffect transition="in" filter="fade">
                                      <p:cBhvr>
                                        <p:cTn id="96" dur="500"/>
                                        <p:tgtEl>
                                          <p:spTgt spid="2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31"/>
                    </p:tgtEl>
                  </p:cond>
                </p:stCondLst>
                <p:endSync evt="end" delay="0">
                  <p:rtn val="all"/>
                </p:endSync>
                <p:childTnLst>
                  <p:par>
                    <p:cTn id="102" fill="hold">
                      <p:stCondLst>
                        <p:cond delay="0"/>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1">
                                            <p:txEl>
                                              <p:pRg st="0" end="0"/>
                                            </p:txEl>
                                          </p:spTgt>
                                        </p:tgtEl>
                                        <p:attrNameLst>
                                          <p:attrName>style.visibility</p:attrName>
                                        </p:attrNameLst>
                                      </p:cBhvr>
                                      <p:to>
                                        <p:strVal val="visible"/>
                                      </p:to>
                                    </p:set>
                                    <p:animEffect transition="in" filter="fade">
                                      <p:cBhvr>
                                        <p:cTn id="106" dur="500"/>
                                        <p:tgtEl>
                                          <p:spTgt spid="31">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4">
                                            <p:txEl>
                                              <p:pRg st="0" end="0"/>
                                            </p:txEl>
                                          </p:spTgt>
                                        </p:tgtEl>
                                        <p:attrNameLst>
                                          <p:attrName>style.visibility</p:attrName>
                                        </p:attrNameLst>
                                      </p:cBhvr>
                                      <p:to>
                                        <p:strVal val="visible"/>
                                      </p:to>
                                    </p:set>
                                    <p:animEffect transition="in" filter="fade">
                                      <p:cBhvr>
                                        <p:cTn id="116" dur="500"/>
                                        <p:tgtEl>
                                          <p:spTgt spid="34">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21" restart="whenNotActive" fill="hold" evtFilter="cancelBubble" nodeType="interactiveSeq">
                <p:stCondLst>
                  <p:cond evt="onClick" delay="0">
                    <p:tgtEl>
                      <p:spTgt spid="35"/>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35">
                                            <p:txEl>
                                              <p:pRg st="0" end="0"/>
                                            </p:txEl>
                                          </p:spTgt>
                                        </p:tgtEl>
                                        <p:attrNameLst>
                                          <p:attrName>style.visibility</p:attrName>
                                        </p:attrNameLst>
                                      </p:cBhvr>
                                      <p:to>
                                        <p:strVal val="visible"/>
                                      </p:to>
                                    </p:set>
                                    <p:animEffect transition="in" filter="fade">
                                      <p:cBhvr>
                                        <p:cTn id="126" dur="500"/>
                                        <p:tgtEl>
                                          <p:spTgt spid="35">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131" restart="whenNotActive" fill="hold" evtFilter="cancelBubble" nodeType="interactiveSeq">
                <p:stCondLst>
                  <p:cond evt="onClick" delay="0">
                    <p:tgtEl>
                      <p:spTgt spid="76"/>
                    </p:tgtEl>
                  </p:cond>
                </p:stCondLst>
                <p:endSync evt="end" delay="0">
                  <p:rtn val="all"/>
                </p:endSync>
                <p:childTnLst>
                  <p:par>
                    <p:cTn id="132" fill="hold">
                      <p:stCondLst>
                        <p:cond delay="0"/>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76">
                                            <p:txEl>
                                              <p:pRg st="0" end="0"/>
                                            </p:txEl>
                                          </p:spTgt>
                                        </p:tgtEl>
                                        <p:attrNameLst>
                                          <p:attrName>style.visibility</p:attrName>
                                        </p:attrNameLst>
                                      </p:cBhvr>
                                      <p:to>
                                        <p:strVal val="visible"/>
                                      </p:to>
                                    </p:set>
                                    <p:animEffect transition="in" filter="fade">
                                      <p:cBhvr>
                                        <p:cTn id="136" dur="500"/>
                                        <p:tgtEl>
                                          <p:spTgt spid="76">
                                            <p:txEl>
                                              <p:pRg st="0" end="0"/>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9"/>
                                        </p:tgtEl>
                                        <p:attrNameLst>
                                          <p:attrName>style.visibility</p:attrName>
                                        </p:attrNameLst>
                                      </p:cBhvr>
                                      <p:to>
                                        <p:strVal val="visible"/>
                                      </p:to>
                                    </p:set>
                                  </p:childTnLst>
                                </p:cTn>
                              </p:par>
                            </p:childTnLst>
                          </p:cTn>
                        </p:par>
                      </p:childTnLst>
                    </p:cTn>
                  </p:par>
                </p:childTnLst>
              </p:cTn>
              <p:nextCondLst>
                <p:cond evt="onClick" delay="0">
                  <p:tgtEl>
                    <p:spTgt spid="76"/>
                  </p:tgtEl>
                </p:cond>
              </p:nextCondLst>
            </p:seq>
            <p:seq concurrent="1" nextAc="seek">
              <p:cTn id="141" restart="whenNotActive" fill="hold" evtFilter="cancelBubble" nodeType="interactiveSeq">
                <p:stCondLst>
                  <p:cond evt="onClick" delay="0">
                    <p:tgtEl>
                      <p:spTgt spid="93"/>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93">
                                            <p:txEl>
                                              <p:pRg st="0" end="0"/>
                                            </p:txEl>
                                          </p:spTgt>
                                        </p:tgtEl>
                                        <p:attrNameLst>
                                          <p:attrName>style.visibility</p:attrName>
                                        </p:attrNameLst>
                                      </p:cBhvr>
                                      <p:to>
                                        <p:strVal val="visible"/>
                                      </p:to>
                                    </p:set>
                                    <p:animEffect transition="in" filter="fade">
                                      <p:cBhvr>
                                        <p:cTn id="146" dur="500"/>
                                        <p:tgtEl>
                                          <p:spTgt spid="93">
                                            <p:txEl>
                                              <p:pRg st="0" end="0"/>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51" restart="whenNotActive" fill="hold" evtFilter="cancelBubble" nodeType="interactiveSeq">
                <p:stCondLst>
                  <p:cond evt="onClick" delay="0">
                    <p:tgtEl>
                      <p:spTgt spid="10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05">
                                            <p:txEl>
                                              <p:pRg st="0" end="0"/>
                                            </p:txEl>
                                          </p:spTgt>
                                        </p:tgtEl>
                                        <p:attrNameLst>
                                          <p:attrName>style.visibility</p:attrName>
                                        </p:attrNameLst>
                                      </p:cBhvr>
                                      <p:to>
                                        <p:strVal val="visible"/>
                                      </p:to>
                                    </p:set>
                                    <p:animEffect transition="in" filter="fade">
                                      <p:cBhvr>
                                        <p:cTn id="156" dur="500"/>
                                        <p:tgtEl>
                                          <p:spTgt spid="105">
                                            <p:txEl>
                                              <p:pRg st="0" end="0"/>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32"/>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61" restart="whenNotActive" fill="hold" evtFilter="cancelBubble" nodeType="interactiveSeq">
                <p:stCondLst>
                  <p:cond evt="onClick" delay="0">
                    <p:tgtEl>
                      <p:spTgt spid="108"/>
                    </p:tgtEl>
                  </p:cond>
                </p:stCondLst>
                <p:endSync evt="end" delay="0">
                  <p:rtn val="all"/>
                </p:endSync>
                <p:childTnLst>
                  <p:par>
                    <p:cTn id="162" fill="hold">
                      <p:stCondLst>
                        <p:cond delay="0"/>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108">
                                            <p:txEl>
                                              <p:pRg st="0" end="0"/>
                                            </p:txEl>
                                          </p:spTgt>
                                        </p:tgtEl>
                                        <p:attrNameLst>
                                          <p:attrName>style.visibility</p:attrName>
                                        </p:attrNameLst>
                                      </p:cBhvr>
                                      <p:to>
                                        <p:strVal val="visible"/>
                                      </p:to>
                                    </p:set>
                                    <p:animEffect transition="in" filter="fade">
                                      <p:cBhvr>
                                        <p:cTn id="166" dur="500"/>
                                        <p:tgtEl>
                                          <p:spTgt spid="108">
                                            <p:txEl>
                                              <p:pRg st="0" end="0"/>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171" restart="whenNotActive" fill="hold" evtFilter="cancelBubble" nodeType="interactiveSeq">
                <p:stCondLst>
                  <p:cond evt="onClick" delay="0">
                    <p:tgtEl>
                      <p:spTgt spid="115"/>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115">
                                            <p:txEl>
                                              <p:pRg st="0" end="0"/>
                                            </p:txEl>
                                          </p:spTgt>
                                        </p:tgtEl>
                                        <p:attrNameLst>
                                          <p:attrName>style.visibility</p:attrName>
                                        </p:attrNameLst>
                                      </p:cBhvr>
                                      <p:to>
                                        <p:strVal val="visible"/>
                                      </p:to>
                                    </p:set>
                                    <p:animEffect transition="in" filter="fade">
                                      <p:cBhvr>
                                        <p:cTn id="176" dur="500"/>
                                        <p:tgtEl>
                                          <p:spTgt spid="115">
                                            <p:txEl>
                                              <p:pRg st="0" end="0"/>
                                            </p:txEl>
                                          </p:spTgt>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115"/>
                  </p:tgtEl>
                </p:cond>
              </p:nextCondLst>
            </p:seq>
            <p:seq concurrent="1" nextAc="seek">
              <p:cTn id="181" restart="whenNotActive" fill="hold" evtFilter="cancelBubble" nodeType="interactiveSeq">
                <p:stCondLst>
                  <p:cond evt="onClick" delay="0">
                    <p:tgtEl>
                      <p:spTgt spid="117"/>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117">
                                            <p:txEl>
                                              <p:pRg st="0" end="0"/>
                                            </p:txEl>
                                          </p:spTgt>
                                        </p:tgtEl>
                                        <p:attrNameLst>
                                          <p:attrName>style.visibility</p:attrName>
                                        </p:attrNameLst>
                                      </p:cBhvr>
                                      <p:to>
                                        <p:strVal val="visible"/>
                                      </p:to>
                                    </p:set>
                                    <p:animEffect transition="in" filter="fade">
                                      <p:cBhvr>
                                        <p:cTn id="186" dur="500"/>
                                        <p:tgtEl>
                                          <p:spTgt spid="117">
                                            <p:txEl>
                                              <p:pRg st="0" end="0"/>
                                            </p:txEl>
                                          </p:spTgt>
                                        </p:tgtEl>
                                      </p:cBhvr>
                                    </p:animEffec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191" restart="whenNotActive" fill="hold" evtFilter="cancelBubble" nodeType="interactiveSeq">
                <p:stCondLst>
                  <p:cond evt="onClick" delay="0">
                    <p:tgtEl>
                      <p:spTgt spid="119"/>
                    </p:tgtEl>
                  </p:cond>
                </p:stCondLst>
                <p:endSync evt="end" delay="0">
                  <p:rtn val="all"/>
                </p:endSync>
                <p:childTnLst>
                  <p:par>
                    <p:cTn id="192" fill="hold">
                      <p:stCondLst>
                        <p:cond delay="0"/>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119">
                                            <p:txEl>
                                              <p:pRg st="0" end="0"/>
                                            </p:txEl>
                                          </p:spTgt>
                                        </p:tgtEl>
                                        <p:attrNameLst>
                                          <p:attrName>style.visibility</p:attrName>
                                        </p:attrNameLst>
                                      </p:cBhvr>
                                      <p:to>
                                        <p:strVal val="visible"/>
                                      </p:to>
                                    </p:set>
                                    <p:animEffect transition="in" filter="fade">
                                      <p:cBhvr>
                                        <p:cTn id="196" dur="500"/>
                                        <p:tgtEl>
                                          <p:spTgt spid="119">
                                            <p:txEl>
                                              <p:pRg st="0" end="0"/>
                                            </p:txEl>
                                          </p:spTgt>
                                        </p:tgtEl>
                                      </p:cBhvr>
                                    </p:animEffec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135"/>
                                        </p:tgtEl>
                                        <p:attrNameLst>
                                          <p:attrName>style.visibility</p:attrName>
                                        </p:attrNameLst>
                                      </p:cBhvr>
                                      <p:to>
                                        <p:strVal val="visible"/>
                                      </p:to>
                                    </p:set>
                                  </p:childTnLst>
                                </p:cTn>
                              </p:par>
                            </p:childTnLst>
                          </p:cTn>
                        </p:par>
                      </p:childTnLst>
                    </p:cTn>
                  </p:par>
                </p:childTnLst>
              </p:cTn>
              <p:nextCondLst>
                <p:cond evt="onClick" delay="0">
                  <p:tgtEl>
                    <p:spTgt spid="119"/>
                  </p:tgtEl>
                </p:cond>
              </p:nextCondLst>
            </p:seq>
          </p:childTnLst>
        </p:cTn>
      </p:par>
    </p:tnLst>
    <p:bldLst>
      <p:bldP spid="78" grpId="0" animBg="1"/>
      <p:bldP spid="80" grpId="0" animBg="1"/>
      <p:bldP spid="81" grpId="0" animBg="1"/>
      <p:bldP spid="82" grpId="0" animBg="1"/>
      <p:bldP spid="84" grpId="0" animBg="1"/>
      <p:bldP spid="85" grpId="0" animBg="1"/>
      <p:bldP spid="86" grpId="0" animBg="1"/>
      <p:bldP spid="88" grpId="0" animBg="1"/>
      <p:bldP spid="89" grpId="0" animBg="1"/>
      <p:bldP spid="90" grpId="0" animBg="1"/>
      <p:bldP spid="91" grpId="0" animBg="1"/>
      <p:bldP spid="92" grpId="0" animBg="1"/>
      <p:bldP spid="79" grpId="0" animBg="1"/>
      <p:bldP spid="110" grpId="0" animBg="1"/>
      <p:bldP spid="132" grpId="0" animBg="1"/>
      <p:bldP spid="133" grpId="0" animBg="1"/>
      <p:bldP spid="134" grpId="0" animBg="1"/>
      <p:bldP spid="135" grpId="0" animBg="1"/>
      <p:bldP spid="1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68678" y="994842"/>
            <a:ext cx="7776774" cy="584775"/>
          </a:xfrm>
          <a:prstGeom prst="rect">
            <a:avLst/>
          </a:prstGeom>
          <a:noFill/>
        </p:spPr>
        <p:txBody>
          <a:bodyPr wrap="square" rtlCol="0">
            <a:spAutoFit/>
          </a:bodyPr>
          <a:lstStyle/>
          <a:p>
            <a:r>
              <a:rPr lang="en-GB" sz="1600" dirty="0" smtClean="0">
                <a:latin typeface="Roboto Condensed" panose="02000000000000000000" pitchFamily="2" charset="0"/>
              </a:rPr>
              <a:t>The vertebral column is made up of a series of </a:t>
            </a:r>
            <a:r>
              <a:rPr lang="en-GB" sz="1600" b="1" dirty="0" smtClean="0">
                <a:latin typeface="Roboto Condensed" panose="02000000000000000000" pitchFamily="2" charset="0"/>
              </a:rPr>
              <a:t>irregular </a:t>
            </a:r>
            <a:r>
              <a:rPr lang="en-GB" sz="1600" dirty="0" smtClean="0">
                <a:latin typeface="Roboto Condensed" panose="02000000000000000000" pitchFamily="2" charset="0"/>
              </a:rPr>
              <a:t>bones called the vertebrae, which extend from the neck to the tail bone (in the lower back). It is split into five different regions.</a:t>
            </a:r>
            <a:endParaRPr lang="en-GB" sz="1600" dirty="0">
              <a:latin typeface="Roboto Condensed" panose="02000000000000000000" pitchFamily="2" charset="0"/>
            </a:endParaRPr>
          </a:p>
        </p:txBody>
      </p:sp>
      <p:sp>
        <p:nvSpPr>
          <p:cNvPr id="73" name="Title 1"/>
          <p:cNvSpPr txBox="1">
            <a:spLocks/>
          </p:cNvSpPr>
          <p:nvPr/>
        </p:nvSpPr>
        <p:spPr>
          <a:xfrm>
            <a:off x="179512" y="193413"/>
            <a:ext cx="8565709"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The Vertebral Column</a:t>
            </a:r>
            <a:endParaRPr lang="en-GB" sz="48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66" name="TextBox 65"/>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white"/>
                </a:solidFill>
                <a:latin typeface="Roboto Condensed" panose="02000000000000000000" pitchFamily="2" charset="0"/>
              </a:rPr>
              <a:t>© ZigZag Education, </a:t>
            </a:r>
            <a:r>
              <a:rPr lang="en-GB" sz="900" dirty="0" smtClean="0">
                <a:solidFill>
                  <a:prstClr val="white"/>
                </a:solidFill>
                <a:latin typeface="Roboto Condensed" panose="02000000000000000000" pitchFamily="2" charset="0"/>
              </a:rPr>
              <a:t>2023</a:t>
            </a:r>
            <a:endParaRPr lang="en-GB" sz="900" dirty="0">
              <a:solidFill>
                <a:prstClr val="white"/>
              </a:solidFill>
              <a:latin typeface="Roboto Condensed" panose="02000000000000000000" pitchFamily="2" charset="0"/>
            </a:endParaRPr>
          </a:p>
        </p:txBody>
      </p:sp>
      <p:sp>
        <p:nvSpPr>
          <p:cNvPr id="3" name="Slide Number Placeholder 2"/>
          <p:cNvSpPr>
            <a:spLocks noGrp="1"/>
          </p:cNvSpPr>
          <p:nvPr>
            <p:ph type="sldNum" sz="quarter" idx="12"/>
          </p:nvPr>
        </p:nvSpPr>
        <p:spPr/>
        <p:txBody>
          <a:bodyPr/>
          <a:lstStyle/>
          <a:p>
            <a:fld id="{00BE1ABE-4073-4494-BFC2-5858710217CE}" type="slidenum">
              <a:rPr smtClean="0">
                <a:solidFill>
                  <a:prstClr val="white"/>
                </a:solidFill>
              </a:rPr>
              <a:pPr/>
              <a:t>4</a:t>
            </a:fld>
            <a:endParaRPr dirty="0">
              <a:solidFill>
                <a:prstClr val="white"/>
              </a:solidFill>
            </a:endParaRPr>
          </a:p>
        </p:txBody>
      </p:sp>
      <p:sp>
        <p:nvSpPr>
          <p:cNvPr id="77" name="Title 1"/>
          <p:cNvSpPr txBox="1">
            <a:spLocks/>
          </p:cNvSpPr>
          <p:nvPr/>
        </p:nvSpPr>
        <p:spPr>
          <a:xfrm>
            <a:off x="5074718" y="44624"/>
            <a:ext cx="392577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Major Bones</a:t>
            </a:r>
            <a:endPar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3" name="Cervical (Text)"/>
          <p:cNvSpPr txBox="1">
            <a:spLocks noChangeArrowheads="1"/>
          </p:cNvSpPr>
          <p:nvPr/>
        </p:nvSpPr>
        <p:spPr bwMode="auto">
          <a:xfrm>
            <a:off x="2678825" y="1695440"/>
            <a:ext cx="6025036" cy="907456"/>
          </a:xfrm>
          <a:prstGeom prst="rect">
            <a:avLst/>
          </a:prstGeom>
          <a:gradFill>
            <a:gsLst>
              <a:gs pos="0">
                <a:srgbClr val="962185"/>
              </a:gs>
              <a:gs pos="100000">
                <a:srgbClr val="2A4C9B"/>
              </a:gs>
            </a:gsLst>
            <a:lin ang="5400000" scaled="1"/>
          </a:gra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b="1" dirty="0">
                <a:solidFill>
                  <a:prstClr val="white"/>
                </a:solidFill>
              </a:rPr>
              <a:t>Cervical </a:t>
            </a:r>
            <a:r>
              <a:rPr lang="en-GB" sz="1600" b="1" dirty="0" smtClean="0">
                <a:solidFill>
                  <a:prstClr val="white"/>
                </a:solidFill>
              </a:rPr>
              <a:t>(7 vertebrae)</a:t>
            </a:r>
          </a:p>
          <a:p>
            <a:r>
              <a:rPr lang="en-GB" sz="1600" dirty="0">
                <a:solidFill>
                  <a:prstClr val="white"/>
                </a:solidFill>
              </a:rPr>
              <a:t>The first two bones are known as the atlas and axis and form a pivot joint, allowing movement at the </a:t>
            </a:r>
            <a:r>
              <a:rPr lang="en-GB" sz="1600" dirty="0" smtClean="0">
                <a:solidFill>
                  <a:prstClr val="white"/>
                </a:solidFill>
              </a:rPr>
              <a:t>neck </a:t>
            </a:r>
            <a:r>
              <a:rPr lang="en-GB" sz="1600" dirty="0">
                <a:solidFill>
                  <a:prstClr val="white"/>
                </a:solidFill>
              </a:rPr>
              <a:t> </a:t>
            </a:r>
          </a:p>
        </p:txBody>
      </p:sp>
      <p:sp>
        <p:nvSpPr>
          <p:cNvPr id="30" name="Thoracic (Text)"/>
          <p:cNvSpPr txBox="1">
            <a:spLocks noChangeArrowheads="1"/>
          </p:cNvSpPr>
          <p:nvPr/>
        </p:nvSpPr>
        <p:spPr bwMode="auto">
          <a:xfrm>
            <a:off x="2668008" y="2799746"/>
            <a:ext cx="6025036" cy="971893"/>
          </a:xfrm>
          <a:prstGeom prst="rect">
            <a:avLst/>
          </a:prstGeom>
          <a:gradFill>
            <a:gsLst>
              <a:gs pos="0">
                <a:srgbClr val="1462AC"/>
              </a:gs>
              <a:gs pos="100000">
                <a:srgbClr val="69B047"/>
              </a:gs>
            </a:gsLst>
            <a:lin ang="5400000" scaled="1"/>
          </a:gra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b="1" dirty="0" smtClean="0">
                <a:solidFill>
                  <a:prstClr val="white"/>
                </a:solidFill>
              </a:rPr>
              <a:t>Thoracic (12 vertebrae)</a:t>
            </a:r>
            <a:r>
              <a:rPr lang="en-GB" sz="1600" b="1" dirty="0">
                <a:solidFill>
                  <a:prstClr val="white"/>
                </a:solidFill>
              </a:rPr>
              <a:t> </a:t>
            </a:r>
            <a:endParaRPr lang="en-GB" sz="1600" b="1" dirty="0" smtClean="0">
              <a:solidFill>
                <a:prstClr val="white"/>
              </a:solidFill>
            </a:endParaRPr>
          </a:p>
          <a:p>
            <a:r>
              <a:rPr lang="en-GB" sz="1600" dirty="0" smtClean="0">
                <a:solidFill>
                  <a:prstClr val="white"/>
                </a:solidFill>
              </a:rPr>
              <a:t>Each </a:t>
            </a:r>
            <a:r>
              <a:rPr lang="en-GB" sz="1600" dirty="0">
                <a:solidFill>
                  <a:prstClr val="white"/>
                </a:solidFill>
              </a:rPr>
              <a:t>thoracic vertebrae connects to a rib to form a joint. Their function is to hold the ribcage in place in order to protect the heart and lungs</a:t>
            </a:r>
            <a:r>
              <a:rPr lang="en-GB" sz="1600" dirty="0" smtClean="0">
                <a:solidFill>
                  <a:prstClr val="white"/>
                </a:solidFill>
              </a:rPr>
              <a:t>.</a:t>
            </a:r>
            <a:endParaRPr lang="en-GB" sz="1600" dirty="0">
              <a:solidFill>
                <a:prstClr val="white"/>
              </a:solidFill>
            </a:endParaRPr>
          </a:p>
        </p:txBody>
      </p:sp>
      <p:pic>
        <p:nvPicPr>
          <p:cNvPr id="39" name="Picture 38" descr="C:\Users\Adamhowells\Downloads\46079356_M.jpg"/>
          <p:cNvPicPr/>
          <p:nvPr/>
        </p:nvPicPr>
        <p:blipFill rotWithShape="1">
          <a:blip r:embed="rId3" cstate="print">
            <a:extLst>
              <a:ext uri="{28A0092B-C50C-407E-A947-70E740481C1C}">
                <a14:useLocalDpi xmlns:a14="http://schemas.microsoft.com/office/drawing/2010/main" val="0"/>
              </a:ext>
            </a:extLst>
          </a:blip>
          <a:srcRect l="22338" r="24189"/>
          <a:stretch/>
        </p:blipFill>
        <p:spPr bwMode="auto">
          <a:xfrm>
            <a:off x="888591" y="1578631"/>
            <a:ext cx="1152127" cy="4696283"/>
          </a:xfrm>
          <a:prstGeom prst="rect">
            <a:avLst/>
          </a:prstGeom>
          <a:noFill/>
          <a:ln>
            <a:noFill/>
          </a:ln>
        </p:spPr>
      </p:pic>
      <p:sp>
        <p:nvSpPr>
          <p:cNvPr id="32" name="Thoracic"/>
          <p:cNvSpPr/>
          <p:nvPr/>
        </p:nvSpPr>
        <p:spPr>
          <a:xfrm>
            <a:off x="390004" y="2570693"/>
            <a:ext cx="2048754" cy="1520390"/>
          </a:xfrm>
          <a:prstGeom prst="rect">
            <a:avLst/>
          </a:prstGeom>
          <a:solidFill>
            <a:srgbClr val="FFFFFF">
              <a:alpha val="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4" name="Lumbar"/>
          <p:cNvSpPr/>
          <p:nvPr/>
        </p:nvSpPr>
        <p:spPr>
          <a:xfrm>
            <a:off x="390004" y="4091083"/>
            <a:ext cx="2048756" cy="1152128"/>
          </a:xfrm>
          <a:prstGeom prst="rect">
            <a:avLst/>
          </a:prstGeom>
          <a:solidFill>
            <a:srgbClr val="FFFFFF">
              <a:alpha val="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7" name="Lumbar (Text)"/>
          <p:cNvSpPr txBox="1">
            <a:spLocks noChangeArrowheads="1"/>
          </p:cNvSpPr>
          <p:nvPr/>
        </p:nvSpPr>
        <p:spPr bwMode="auto">
          <a:xfrm>
            <a:off x="2678825" y="3950583"/>
            <a:ext cx="6025036" cy="859813"/>
          </a:xfrm>
          <a:prstGeom prst="rect">
            <a:avLst/>
          </a:prstGeom>
          <a:gradFill>
            <a:gsLst>
              <a:gs pos="0">
                <a:srgbClr val="F2E725"/>
              </a:gs>
              <a:gs pos="100000">
                <a:srgbClr val="F49512"/>
              </a:gs>
            </a:gsLst>
            <a:lin ang="5400000" scaled="1"/>
          </a:gra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b="1" dirty="0" smtClean="0"/>
              <a:t>Lumbar (5 vertebrae)</a:t>
            </a:r>
            <a:r>
              <a:rPr lang="en-GB" sz="1600" b="1" dirty="0"/>
              <a:t> </a:t>
            </a:r>
            <a:endParaRPr lang="en-GB" sz="1600" b="1" dirty="0" smtClean="0"/>
          </a:p>
          <a:p>
            <a:r>
              <a:rPr lang="en-GB" sz="1600" dirty="0" smtClean="0"/>
              <a:t>The </a:t>
            </a:r>
            <a:r>
              <a:rPr lang="en-GB" sz="1600" dirty="0"/>
              <a:t>lumbar </a:t>
            </a:r>
            <a:r>
              <a:rPr lang="en-GB" sz="1600" dirty="0" smtClean="0"/>
              <a:t>vertebrae of the lower back </a:t>
            </a:r>
            <a:r>
              <a:rPr lang="en-GB" sz="1600" dirty="0"/>
              <a:t>play a vital role in supporting the weight of the upper </a:t>
            </a:r>
            <a:r>
              <a:rPr lang="en-GB" sz="1600" dirty="0" smtClean="0"/>
              <a:t>body and offer a point of attachment for muscles</a:t>
            </a:r>
            <a:endParaRPr lang="en-GB" sz="1600" dirty="0"/>
          </a:p>
        </p:txBody>
      </p:sp>
      <p:sp>
        <p:nvSpPr>
          <p:cNvPr id="40" name="Sacrum"/>
          <p:cNvSpPr/>
          <p:nvPr/>
        </p:nvSpPr>
        <p:spPr>
          <a:xfrm>
            <a:off x="388608" y="5243210"/>
            <a:ext cx="2050152" cy="720081"/>
          </a:xfrm>
          <a:prstGeom prst="rect">
            <a:avLst/>
          </a:prstGeom>
          <a:solidFill>
            <a:srgbClr val="FFFFFF">
              <a:alpha val="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1" name="Coccyx"/>
          <p:cNvSpPr/>
          <p:nvPr/>
        </p:nvSpPr>
        <p:spPr>
          <a:xfrm>
            <a:off x="390004" y="5963291"/>
            <a:ext cx="2048756" cy="210394"/>
          </a:xfrm>
          <a:prstGeom prst="rect">
            <a:avLst/>
          </a:prstGeom>
          <a:solidFill>
            <a:srgbClr val="FFFFFF">
              <a:alpha val="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3" name="Sacrum (Text)"/>
          <p:cNvSpPr txBox="1">
            <a:spLocks noChangeArrowheads="1"/>
          </p:cNvSpPr>
          <p:nvPr/>
        </p:nvSpPr>
        <p:spPr bwMode="auto">
          <a:xfrm>
            <a:off x="2678825" y="4987403"/>
            <a:ext cx="6025036" cy="700384"/>
          </a:xfrm>
          <a:prstGeom prst="rect">
            <a:avLst/>
          </a:prstGeom>
          <a:gradFill>
            <a:gsLst>
              <a:gs pos="0">
                <a:srgbClr val="ED770B"/>
              </a:gs>
              <a:gs pos="100000">
                <a:srgbClr val="E70918"/>
              </a:gs>
            </a:gsLst>
            <a:lin ang="5400000" scaled="1"/>
          </a:gra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b="1" dirty="0" smtClean="0"/>
              <a:t>Sacrum (5 fused vertebrae)</a:t>
            </a:r>
          </a:p>
          <a:p>
            <a:r>
              <a:rPr lang="en-GB" sz="1600" dirty="0"/>
              <a:t>These form the </a:t>
            </a:r>
            <a:r>
              <a:rPr lang="en-GB" sz="1600" dirty="0" smtClean="0"/>
              <a:t>pelvic </a:t>
            </a:r>
            <a:r>
              <a:rPr lang="en-GB" sz="1600" dirty="0"/>
              <a:t>girdle, </a:t>
            </a:r>
            <a:r>
              <a:rPr lang="en-GB" sz="1600" dirty="0" smtClean="0"/>
              <a:t>connecting </a:t>
            </a:r>
            <a:r>
              <a:rPr lang="en-GB" sz="1600" dirty="0"/>
              <a:t>the upper and lower </a:t>
            </a:r>
            <a:r>
              <a:rPr lang="en-GB" sz="1600" dirty="0" smtClean="0"/>
              <a:t>body</a:t>
            </a:r>
            <a:endParaRPr lang="en-GB" sz="1600" dirty="0"/>
          </a:p>
        </p:txBody>
      </p:sp>
      <p:sp>
        <p:nvSpPr>
          <p:cNvPr id="45" name="Coccyx (Text)"/>
          <p:cNvSpPr txBox="1">
            <a:spLocks noChangeArrowheads="1"/>
          </p:cNvSpPr>
          <p:nvPr/>
        </p:nvSpPr>
        <p:spPr bwMode="auto">
          <a:xfrm>
            <a:off x="2678825" y="5888069"/>
            <a:ext cx="6025036" cy="641595"/>
          </a:xfrm>
          <a:prstGeom prst="rect">
            <a:avLst/>
          </a:prstGeom>
          <a:gradFill>
            <a:gsLst>
              <a:gs pos="0">
                <a:srgbClr val="D20F1E"/>
              </a:gs>
              <a:gs pos="100000">
                <a:srgbClr val="E70918"/>
              </a:gs>
            </a:gsLst>
            <a:lin ang="5400000" scaled="1"/>
          </a:gra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ctr">
              <a:spcBef>
                <a:spcPts val="600"/>
              </a:spcBef>
              <a:defRPr sz="120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b="1" dirty="0" smtClean="0"/>
              <a:t>Coccyx (4 fused vertebrae)</a:t>
            </a:r>
          </a:p>
          <a:p>
            <a:r>
              <a:rPr lang="en-GB" sz="1600" dirty="0"/>
              <a:t>These form the evolutionary remains of the tail </a:t>
            </a:r>
            <a:r>
              <a:rPr lang="en-GB" sz="1600" dirty="0" smtClean="0"/>
              <a:t>bone, but has no function</a:t>
            </a:r>
            <a:endParaRPr lang="en-GB" sz="1600" dirty="0"/>
          </a:p>
        </p:txBody>
      </p:sp>
      <p:grpSp>
        <p:nvGrpSpPr>
          <p:cNvPr id="2" name="Group 1"/>
          <p:cNvGrpSpPr/>
          <p:nvPr/>
        </p:nvGrpSpPr>
        <p:grpSpPr>
          <a:xfrm>
            <a:off x="7868766" y="1439592"/>
            <a:ext cx="1116124" cy="697945"/>
            <a:chOff x="7868766" y="1439592"/>
            <a:chExt cx="1116124" cy="697945"/>
          </a:xfrm>
        </p:grpSpPr>
        <p:sp>
          <p:nvSpPr>
            <p:cNvPr id="48" name="TextBox 47"/>
            <p:cNvSpPr txBox="1"/>
            <p:nvPr/>
          </p:nvSpPr>
          <p:spPr>
            <a:xfrm>
              <a:off x="7868766" y="1439592"/>
              <a:ext cx="840460"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prstClr val="black"/>
                  </a:solidFill>
                  <a:latin typeface="Roboto Condensed" panose="02000000000000000000" pitchFamily="2" charset="0"/>
                </a:rPr>
                <a:t>Click on each </a:t>
              </a:r>
              <a:r>
                <a:rPr lang="en-GB" sz="1100" dirty="0" smtClean="0">
                  <a:solidFill>
                    <a:prstClr val="black"/>
                  </a:solidFill>
                  <a:latin typeface="Roboto Condensed" panose="02000000000000000000" pitchFamily="2" charset="0"/>
                </a:rPr>
                <a:t>region to reveal more</a:t>
              </a:r>
              <a:endParaRPr lang="en-GB" sz="1100" dirty="0">
                <a:solidFill>
                  <a:prstClr val="black"/>
                </a:solidFill>
                <a:latin typeface="Roboto Condensed" panose="02000000000000000000" pitchFamily="2" charset="0"/>
              </a:endParaRPr>
            </a:p>
          </p:txBody>
        </p:sp>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2572" y="1550953"/>
              <a:ext cx="372318" cy="586584"/>
            </a:xfrm>
            <a:prstGeom prst="rect">
              <a:avLst/>
            </a:prstGeom>
          </p:spPr>
        </p:pic>
      </p:grpSp>
      <p:sp>
        <p:nvSpPr>
          <p:cNvPr id="4" name="Cervical"/>
          <p:cNvSpPr/>
          <p:nvPr/>
        </p:nvSpPr>
        <p:spPr>
          <a:xfrm>
            <a:off x="390004" y="1703904"/>
            <a:ext cx="2048754" cy="866788"/>
          </a:xfrm>
          <a:prstGeom prst="rect">
            <a:avLst/>
          </a:prstGeom>
          <a:solidFill>
            <a:srgbClr val="FFFFFF">
              <a:alpha val="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TextBox 26"/>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white"/>
                </a:solidFill>
                <a:latin typeface="Roboto Condensed" panose="02000000000000000000" pitchFamily="2" charset="0"/>
              </a:rPr>
              <a:t>© ZigZag Education, 2019 </a:t>
            </a:r>
          </a:p>
        </p:txBody>
      </p:sp>
      <p:sp>
        <p:nvSpPr>
          <p:cNvPr id="35" name="Slide Number Placeholder 1"/>
          <p:cNvSpPr txBox="1">
            <a:spLocks/>
          </p:cNvSpPr>
          <p:nvPr/>
        </p:nvSpPr>
        <p:spPr>
          <a:xfrm>
            <a:off x="179512" y="6385781"/>
            <a:ext cx="360000" cy="472219"/>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lang="en-GB" sz="1050" b="1" kern="1200">
                <a:solidFill>
                  <a:schemeClr val="bg1"/>
                </a:solidFill>
                <a:latin typeface="Roboto Condense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smtClean="0">
                <a:solidFill>
                  <a:schemeClr val="tx1"/>
                </a:solidFill>
              </a:rPr>
              <a:t>4</a:t>
            </a:r>
            <a:endParaRPr lang="en-GB" dirty="0">
              <a:solidFill>
                <a:schemeClr val="tx1"/>
              </a:solidFill>
            </a:endParaRPr>
          </a:p>
        </p:txBody>
      </p:sp>
      <p:grpSp>
        <p:nvGrpSpPr>
          <p:cNvPr id="36" name="Group 35"/>
          <p:cNvGrpSpPr/>
          <p:nvPr/>
        </p:nvGrpSpPr>
        <p:grpSpPr>
          <a:xfrm>
            <a:off x="7722333" y="-387424"/>
            <a:ext cx="2336056" cy="1775455"/>
            <a:chOff x="7722333" y="-387424"/>
            <a:chExt cx="2336056" cy="1775455"/>
          </a:xfrm>
        </p:grpSpPr>
        <p:sp>
          <p:nvSpPr>
            <p:cNvPr id="38"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42"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44"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grpSp>
      <p:sp>
        <p:nvSpPr>
          <p:cNvPr id="28" name="TextBox 27"/>
          <p:cNvSpPr txBox="1"/>
          <p:nvPr/>
        </p:nvSpPr>
        <p:spPr>
          <a:xfrm>
            <a:off x="7753512"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grpSp>
        <p:nvGrpSpPr>
          <p:cNvPr id="29" name="Group 3"/>
          <p:cNvGrpSpPr>
            <a:grpSpLocks/>
          </p:cNvGrpSpPr>
          <p:nvPr/>
        </p:nvGrpSpPr>
        <p:grpSpPr bwMode="auto">
          <a:xfrm>
            <a:off x="603250" y="-27384"/>
            <a:ext cx="8540750" cy="6940550"/>
            <a:chOff x="583271" y="42867"/>
            <a:chExt cx="9232725" cy="7502525"/>
          </a:xfrm>
        </p:grpSpPr>
        <p:sp>
          <p:nvSpPr>
            <p:cNvPr id="31" name="Rectangle 3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6"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0"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579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23" grpId="0" animBg="1"/>
      <p:bldP spid="30" grpId="0" animBg="1"/>
      <p:bldP spid="37" grpId="0" animBg="1"/>
      <p:bldP spid="43"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2" name="Table - Ankle"/>
          <p:cNvGraphicFramePr>
            <a:graphicFrameLocks noGrp="1"/>
          </p:cNvGraphicFramePr>
          <p:nvPr>
            <p:extLst>
              <p:ext uri="{D42A27DB-BD31-4B8C-83A1-F6EECF244321}">
                <p14:modId xmlns:p14="http://schemas.microsoft.com/office/powerpoint/2010/main" val="3272977925"/>
              </p:ext>
            </p:extLst>
          </p:nvPr>
        </p:nvGraphicFramePr>
        <p:xfrm>
          <a:off x="7800037" y="3373927"/>
          <a:ext cx="839401" cy="1880249"/>
        </p:xfrm>
        <a:graphic>
          <a:graphicData uri="http://schemas.openxmlformats.org/drawingml/2006/table">
            <a:tbl>
              <a:tblPr firstRow="1" bandRow="1">
                <a:tableStyleId>{5C22544A-7EE6-4342-B048-85BDC9FD1C3A}</a:tableStyleId>
              </a:tblPr>
              <a:tblGrid>
                <a:gridCol w="839401">
                  <a:extLst>
                    <a:ext uri="{9D8B030D-6E8A-4147-A177-3AD203B41FA5}">
                      <a16:colId xmlns="" xmlns:a16="http://schemas.microsoft.com/office/drawing/2014/main" val="20000"/>
                    </a:ext>
                  </a:extLst>
                </a:gridCol>
              </a:tblGrid>
              <a:tr h="404083">
                <a:tc>
                  <a:txBody>
                    <a:bodyPr/>
                    <a:lstStyle/>
                    <a:p>
                      <a:pPr algn="ctr"/>
                      <a:r>
                        <a:rPr lang="en-GB" sz="1200" dirty="0">
                          <a:latin typeface="Roboto Condensed" panose="02000000000000000000" pitchFamily="2" charset="0"/>
                        </a:rPr>
                        <a:t>Ankle</a:t>
                      </a:r>
                    </a:p>
                  </a:txBody>
                  <a:tcPr anchor="ctr"/>
                </a:tc>
                <a:extLst>
                  <a:ext uri="{0D108BD9-81ED-4DB2-BD59-A6C34878D82A}">
                    <a16:rowId xmlns="" xmlns:a16="http://schemas.microsoft.com/office/drawing/2014/main" val="10000"/>
                  </a:ext>
                </a:extLst>
              </a:tr>
              <a:tr h="1476166">
                <a:tc>
                  <a:txBody>
                    <a:bodyPr/>
                    <a:lstStyle/>
                    <a:p>
                      <a:endParaRPr lang="en-GB" dirty="0">
                        <a:latin typeface="Roboto Condensed" panose="02000000000000000000" pitchFamily="2" charset="0"/>
                      </a:endParaRPr>
                    </a:p>
                  </a:txBody>
                  <a:tcPr/>
                </a:tc>
                <a:extLst>
                  <a:ext uri="{0D108BD9-81ED-4DB2-BD59-A6C34878D82A}">
                    <a16:rowId xmlns="" xmlns:a16="http://schemas.microsoft.com/office/drawing/2014/main" val="10001"/>
                  </a:ext>
                </a:extLst>
              </a:tr>
            </a:tbl>
          </a:graphicData>
        </a:graphic>
      </p:graphicFrame>
      <p:graphicFrame>
        <p:nvGraphicFramePr>
          <p:cNvPr id="3" name="Table - Head"/>
          <p:cNvGraphicFramePr>
            <a:graphicFrameLocks noGrp="1"/>
          </p:cNvGraphicFramePr>
          <p:nvPr>
            <p:extLst>
              <p:ext uri="{D42A27DB-BD31-4B8C-83A1-F6EECF244321}">
                <p14:modId xmlns:p14="http://schemas.microsoft.com/office/powerpoint/2010/main" val="770937536"/>
              </p:ext>
            </p:extLst>
          </p:nvPr>
        </p:nvGraphicFramePr>
        <p:xfrm>
          <a:off x="391400" y="3374501"/>
          <a:ext cx="839401" cy="1933366"/>
        </p:xfrm>
        <a:graphic>
          <a:graphicData uri="http://schemas.openxmlformats.org/drawingml/2006/table">
            <a:tbl>
              <a:tblPr firstRow="1" bandRow="1">
                <a:tableStyleId>{5C22544A-7EE6-4342-B048-85BDC9FD1C3A}</a:tableStyleId>
              </a:tblPr>
              <a:tblGrid>
                <a:gridCol w="839401">
                  <a:extLst>
                    <a:ext uri="{9D8B030D-6E8A-4147-A177-3AD203B41FA5}">
                      <a16:colId xmlns="" xmlns:a16="http://schemas.microsoft.com/office/drawing/2014/main" val="20000"/>
                    </a:ext>
                  </a:extLst>
                </a:gridCol>
              </a:tblGrid>
              <a:tr h="404083">
                <a:tc>
                  <a:txBody>
                    <a:bodyPr/>
                    <a:lstStyle/>
                    <a:p>
                      <a:pPr algn="ctr"/>
                      <a:r>
                        <a:rPr lang="en-GB" sz="1200" dirty="0" smtClean="0">
                          <a:latin typeface="Roboto Condensed" panose="02000000000000000000" pitchFamily="2" charset="0"/>
                        </a:rPr>
                        <a:t>Head</a:t>
                      </a:r>
                      <a:r>
                        <a:rPr lang="en-GB" sz="1200" baseline="0" dirty="0" smtClean="0">
                          <a:latin typeface="Roboto Condensed" panose="02000000000000000000" pitchFamily="2" charset="0"/>
                        </a:rPr>
                        <a:t>/</a:t>
                      </a:r>
                      <a:endParaRPr lang="en-GB" sz="1200" baseline="0" dirty="0">
                        <a:latin typeface="Roboto Condensed" panose="02000000000000000000" pitchFamily="2" charset="0"/>
                      </a:endParaRPr>
                    </a:p>
                    <a:p>
                      <a:pPr algn="ctr"/>
                      <a:r>
                        <a:rPr lang="en-GB" sz="1200" dirty="0" smtClean="0">
                          <a:latin typeface="Roboto Condensed" panose="02000000000000000000" pitchFamily="2" charset="0"/>
                        </a:rPr>
                        <a:t>Neck</a:t>
                      </a:r>
                      <a:endParaRPr lang="en-GB" sz="1200" dirty="0">
                        <a:latin typeface="Roboto Condensed" panose="02000000000000000000" pitchFamily="2" charset="0"/>
                      </a:endParaRPr>
                    </a:p>
                  </a:txBody>
                  <a:tcPr anchor="ctr"/>
                </a:tc>
                <a:extLst>
                  <a:ext uri="{0D108BD9-81ED-4DB2-BD59-A6C34878D82A}">
                    <a16:rowId xmlns="" xmlns:a16="http://schemas.microsoft.com/office/drawing/2014/main" val="10000"/>
                  </a:ext>
                </a:extLst>
              </a:tr>
              <a:tr h="1476166">
                <a:tc>
                  <a:txBody>
                    <a:bodyPr/>
                    <a:lstStyle/>
                    <a:p>
                      <a:endParaRPr lang="en-GB" dirty="0">
                        <a:latin typeface="Roboto Condensed" panose="02000000000000000000" pitchFamily="2" charset="0"/>
                      </a:endParaRPr>
                    </a:p>
                  </a:txBody>
                  <a:tcPr/>
                </a:tc>
                <a:extLst>
                  <a:ext uri="{0D108BD9-81ED-4DB2-BD59-A6C34878D82A}">
                    <a16:rowId xmlns="" xmlns:a16="http://schemas.microsoft.com/office/drawing/2014/main" val="10001"/>
                  </a:ext>
                </a:extLst>
              </a:tr>
            </a:tbl>
          </a:graphicData>
        </a:graphic>
      </p:graphicFrame>
      <p:graphicFrame>
        <p:nvGraphicFramePr>
          <p:cNvPr id="27" name="Table - Shoulder"/>
          <p:cNvGraphicFramePr>
            <a:graphicFrameLocks noGrp="1"/>
          </p:cNvGraphicFramePr>
          <p:nvPr>
            <p:extLst>
              <p:ext uri="{D42A27DB-BD31-4B8C-83A1-F6EECF244321}">
                <p14:modId xmlns:p14="http://schemas.microsoft.com/office/powerpoint/2010/main" val="376831156"/>
              </p:ext>
            </p:extLst>
          </p:nvPr>
        </p:nvGraphicFramePr>
        <p:xfrm>
          <a:off x="1604578" y="3373927"/>
          <a:ext cx="839401" cy="1891278"/>
        </p:xfrm>
        <a:graphic>
          <a:graphicData uri="http://schemas.openxmlformats.org/drawingml/2006/table">
            <a:tbl>
              <a:tblPr firstRow="1" bandRow="1">
                <a:tableStyleId>{5C22544A-7EE6-4342-B048-85BDC9FD1C3A}</a:tableStyleId>
              </a:tblPr>
              <a:tblGrid>
                <a:gridCol w="839401">
                  <a:extLst>
                    <a:ext uri="{9D8B030D-6E8A-4147-A177-3AD203B41FA5}">
                      <a16:colId xmlns="" xmlns:a16="http://schemas.microsoft.com/office/drawing/2014/main" val="20000"/>
                    </a:ext>
                  </a:extLst>
                </a:gridCol>
              </a:tblGrid>
              <a:tr h="415112">
                <a:tc>
                  <a:txBody>
                    <a:bodyPr/>
                    <a:lstStyle/>
                    <a:p>
                      <a:pPr algn="ctr"/>
                      <a:r>
                        <a:rPr lang="en-GB" sz="1200" dirty="0">
                          <a:latin typeface="Roboto Condensed" panose="02000000000000000000" pitchFamily="2" charset="0"/>
                        </a:rPr>
                        <a:t>Shoulder</a:t>
                      </a:r>
                    </a:p>
                  </a:txBody>
                  <a:tcPr anchor="ctr"/>
                </a:tc>
                <a:extLst>
                  <a:ext uri="{0D108BD9-81ED-4DB2-BD59-A6C34878D82A}">
                    <a16:rowId xmlns="" xmlns:a16="http://schemas.microsoft.com/office/drawing/2014/main" val="10000"/>
                  </a:ext>
                </a:extLst>
              </a:tr>
              <a:tr h="1476166">
                <a:tc>
                  <a:txBody>
                    <a:bodyPr/>
                    <a:lstStyle/>
                    <a:p>
                      <a:endParaRPr lang="en-GB" dirty="0">
                        <a:latin typeface="Roboto Condensed" panose="02000000000000000000" pitchFamily="2" charset="0"/>
                      </a:endParaRPr>
                    </a:p>
                  </a:txBody>
                  <a:tcPr/>
                </a:tc>
                <a:extLst>
                  <a:ext uri="{0D108BD9-81ED-4DB2-BD59-A6C34878D82A}">
                    <a16:rowId xmlns="" xmlns:a16="http://schemas.microsoft.com/office/drawing/2014/main" val="10001"/>
                  </a:ext>
                </a:extLst>
              </a:tr>
            </a:tbl>
          </a:graphicData>
        </a:graphic>
      </p:graphicFrame>
      <p:graphicFrame>
        <p:nvGraphicFramePr>
          <p:cNvPr id="28" name="Table - Chest"/>
          <p:cNvGraphicFramePr>
            <a:graphicFrameLocks noGrp="1"/>
          </p:cNvGraphicFramePr>
          <p:nvPr>
            <p:extLst>
              <p:ext uri="{D42A27DB-BD31-4B8C-83A1-F6EECF244321}">
                <p14:modId xmlns:p14="http://schemas.microsoft.com/office/powerpoint/2010/main" val="3329066445"/>
              </p:ext>
            </p:extLst>
          </p:nvPr>
        </p:nvGraphicFramePr>
        <p:xfrm>
          <a:off x="2830657" y="3374501"/>
          <a:ext cx="839401" cy="1880249"/>
        </p:xfrm>
        <a:graphic>
          <a:graphicData uri="http://schemas.openxmlformats.org/drawingml/2006/table">
            <a:tbl>
              <a:tblPr firstRow="1" bandRow="1">
                <a:tableStyleId>{5C22544A-7EE6-4342-B048-85BDC9FD1C3A}</a:tableStyleId>
              </a:tblPr>
              <a:tblGrid>
                <a:gridCol w="839401">
                  <a:extLst>
                    <a:ext uri="{9D8B030D-6E8A-4147-A177-3AD203B41FA5}">
                      <a16:colId xmlns="" xmlns:a16="http://schemas.microsoft.com/office/drawing/2014/main" val="20000"/>
                    </a:ext>
                  </a:extLst>
                </a:gridCol>
              </a:tblGrid>
              <a:tr h="404083">
                <a:tc>
                  <a:txBody>
                    <a:bodyPr/>
                    <a:lstStyle/>
                    <a:p>
                      <a:pPr algn="ctr"/>
                      <a:r>
                        <a:rPr lang="en-GB" sz="1200" dirty="0">
                          <a:latin typeface="Roboto Condensed" panose="02000000000000000000" pitchFamily="2" charset="0"/>
                        </a:rPr>
                        <a:t>Chest</a:t>
                      </a:r>
                    </a:p>
                  </a:txBody>
                  <a:tcPr anchor="ctr"/>
                </a:tc>
                <a:extLst>
                  <a:ext uri="{0D108BD9-81ED-4DB2-BD59-A6C34878D82A}">
                    <a16:rowId xmlns="" xmlns:a16="http://schemas.microsoft.com/office/drawing/2014/main" val="10000"/>
                  </a:ext>
                </a:extLst>
              </a:tr>
              <a:tr h="1476166">
                <a:tc>
                  <a:txBody>
                    <a:bodyPr/>
                    <a:lstStyle/>
                    <a:p>
                      <a:endParaRPr lang="en-GB" dirty="0">
                        <a:latin typeface="Roboto Condensed" panose="02000000000000000000" pitchFamily="2" charset="0"/>
                      </a:endParaRPr>
                    </a:p>
                  </a:txBody>
                  <a:tcPr/>
                </a:tc>
                <a:extLst>
                  <a:ext uri="{0D108BD9-81ED-4DB2-BD59-A6C34878D82A}">
                    <a16:rowId xmlns="" xmlns:a16="http://schemas.microsoft.com/office/drawing/2014/main" val="10001"/>
                  </a:ext>
                </a:extLst>
              </a:tr>
            </a:tbl>
          </a:graphicData>
        </a:graphic>
      </p:graphicFrame>
      <p:graphicFrame>
        <p:nvGraphicFramePr>
          <p:cNvPr id="29" name="Table - Elbow"/>
          <p:cNvGraphicFramePr>
            <a:graphicFrameLocks noGrp="1"/>
          </p:cNvGraphicFramePr>
          <p:nvPr>
            <p:extLst>
              <p:ext uri="{D42A27DB-BD31-4B8C-83A1-F6EECF244321}">
                <p14:modId xmlns:p14="http://schemas.microsoft.com/office/powerpoint/2010/main" val="3915796707"/>
              </p:ext>
            </p:extLst>
          </p:nvPr>
        </p:nvGraphicFramePr>
        <p:xfrm>
          <a:off x="4108256" y="3373928"/>
          <a:ext cx="839401" cy="1880249"/>
        </p:xfrm>
        <a:graphic>
          <a:graphicData uri="http://schemas.openxmlformats.org/drawingml/2006/table">
            <a:tbl>
              <a:tblPr firstRow="1" bandRow="1">
                <a:tableStyleId>{5C22544A-7EE6-4342-B048-85BDC9FD1C3A}</a:tableStyleId>
              </a:tblPr>
              <a:tblGrid>
                <a:gridCol w="839401">
                  <a:extLst>
                    <a:ext uri="{9D8B030D-6E8A-4147-A177-3AD203B41FA5}">
                      <a16:colId xmlns="" xmlns:a16="http://schemas.microsoft.com/office/drawing/2014/main" val="20000"/>
                    </a:ext>
                  </a:extLst>
                </a:gridCol>
              </a:tblGrid>
              <a:tr h="404083">
                <a:tc>
                  <a:txBody>
                    <a:bodyPr/>
                    <a:lstStyle/>
                    <a:p>
                      <a:pPr algn="ctr"/>
                      <a:r>
                        <a:rPr lang="en-GB" sz="1200" dirty="0">
                          <a:latin typeface="Roboto Condensed" panose="02000000000000000000" pitchFamily="2" charset="0"/>
                        </a:rPr>
                        <a:t>Elbow</a:t>
                      </a:r>
                    </a:p>
                  </a:txBody>
                  <a:tcPr anchor="ctr"/>
                </a:tc>
                <a:extLst>
                  <a:ext uri="{0D108BD9-81ED-4DB2-BD59-A6C34878D82A}">
                    <a16:rowId xmlns="" xmlns:a16="http://schemas.microsoft.com/office/drawing/2014/main" val="10000"/>
                  </a:ext>
                </a:extLst>
              </a:tr>
              <a:tr h="1476166">
                <a:tc>
                  <a:txBody>
                    <a:bodyPr/>
                    <a:lstStyle/>
                    <a:p>
                      <a:endParaRPr lang="en-GB" dirty="0">
                        <a:latin typeface="Roboto Condensed" panose="02000000000000000000" pitchFamily="2" charset="0"/>
                      </a:endParaRPr>
                    </a:p>
                  </a:txBody>
                  <a:tcPr/>
                </a:tc>
                <a:extLst>
                  <a:ext uri="{0D108BD9-81ED-4DB2-BD59-A6C34878D82A}">
                    <a16:rowId xmlns="" xmlns:a16="http://schemas.microsoft.com/office/drawing/2014/main" val="10001"/>
                  </a:ext>
                </a:extLst>
              </a:tr>
            </a:tbl>
          </a:graphicData>
        </a:graphic>
      </p:graphicFrame>
      <p:graphicFrame>
        <p:nvGraphicFramePr>
          <p:cNvPr id="30" name="Table - Hip"/>
          <p:cNvGraphicFramePr>
            <a:graphicFrameLocks noGrp="1"/>
          </p:cNvGraphicFramePr>
          <p:nvPr>
            <p:extLst>
              <p:ext uri="{D42A27DB-BD31-4B8C-83A1-F6EECF244321}">
                <p14:modId xmlns:p14="http://schemas.microsoft.com/office/powerpoint/2010/main" val="2452619132"/>
              </p:ext>
            </p:extLst>
          </p:nvPr>
        </p:nvGraphicFramePr>
        <p:xfrm>
          <a:off x="5341013" y="3373927"/>
          <a:ext cx="839401" cy="1880249"/>
        </p:xfrm>
        <a:graphic>
          <a:graphicData uri="http://schemas.openxmlformats.org/drawingml/2006/table">
            <a:tbl>
              <a:tblPr firstRow="1" bandRow="1">
                <a:tableStyleId>{5C22544A-7EE6-4342-B048-85BDC9FD1C3A}</a:tableStyleId>
              </a:tblPr>
              <a:tblGrid>
                <a:gridCol w="839401">
                  <a:extLst>
                    <a:ext uri="{9D8B030D-6E8A-4147-A177-3AD203B41FA5}">
                      <a16:colId xmlns="" xmlns:a16="http://schemas.microsoft.com/office/drawing/2014/main" val="20000"/>
                    </a:ext>
                  </a:extLst>
                </a:gridCol>
              </a:tblGrid>
              <a:tr h="404083">
                <a:tc>
                  <a:txBody>
                    <a:bodyPr/>
                    <a:lstStyle/>
                    <a:p>
                      <a:pPr algn="ctr"/>
                      <a:r>
                        <a:rPr lang="en-GB" sz="1200" dirty="0">
                          <a:latin typeface="Roboto Condensed" panose="02000000000000000000" pitchFamily="2" charset="0"/>
                        </a:rPr>
                        <a:t>Hip</a:t>
                      </a:r>
                    </a:p>
                  </a:txBody>
                  <a:tcPr anchor="ctr"/>
                </a:tc>
                <a:extLst>
                  <a:ext uri="{0D108BD9-81ED-4DB2-BD59-A6C34878D82A}">
                    <a16:rowId xmlns="" xmlns:a16="http://schemas.microsoft.com/office/drawing/2014/main" val="10000"/>
                  </a:ext>
                </a:extLst>
              </a:tr>
              <a:tr h="1476166">
                <a:tc>
                  <a:txBody>
                    <a:bodyPr/>
                    <a:lstStyle/>
                    <a:p>
                      <a:endParaRPr lang="en-GB" dirty="0">
                        <a:latin typeface="Roboto Condensed" panose="02000000000000000000" pitchFamily="2" charset="0"/>
                      </a:endParaRPr>
                    </a:p>
                  </a:txBody>
                  <a:tcPr/>
                </a:tc>
                <a:extLst>
                  <a:ext uri="{0D108BD9-81ED-4DB2-BD59-A6C34878D82A}">
                    <a16:rowId xmlns="" xmlns:a16="http://schemas.microsoft.com/office/drawing/2014/main" val="10001"/>
                  </a:ext>
                </a:extLst>
              </a:tr>
            </a:tbl>
          </a:graphicData>
        </a:graphic>
      </p:graphicFrame>
      <p:graphicFrame>
        <p:nvGraphicFramePr>
          <p:cNvPr id="31" name="Table - Knee"/>
          <p:cNvGraphicFramePr>
            <a:graphicFrameLocks noGrp="1"/>
          </p:cNvGraphicFramePr>
          <p:nvPr>
            <p:extLst>
              <p:ext uri="{D42A27DB-BD31-4B8C-83A1-F6EECF244321}">
                <p14:modId xmlns:p14="http://schemas.microsoft.com/office/powerpoint/2010/main" val="3097563998"/>
              </p:ext>
            </p:extLst>
          </p:nvPr>
        </p:nvGraphicFramePr>
        <p:xfrm>
          <a:off x="6573958" y="3373927"/>
          <a:ext cx="839401" cy="1880249"/>
        </p:xfrm>
        <a:graphic>
          <a:graphicData uri="http://schemas.openxmlformats.org/drawingml/2006/table">
            <a:tbl>
              <a:tblPr firstRow="1" bandRow="1">
                <a:tableStyleId>{5C22544A-7EE6-4342-B048-85BDC9FD1C3A}</a:tableStyleId>
              </a:tblPr>
              <a:tblGrid>
                <a:gridCol w="839401">
                  <a:extLst>
                    <a:ext uri="{9D8B030D-6E8A-4147-A177-3AD203B41FA5}">
                      <a16:colId xmlns="" xmlns:a16="http://schemas.microsoft.com/office/drawing/2014/main" val="20000"/>
                    </a:ext>
                  </a:extLst>
                </a:gridCol>
              </a:tblGrid>
              <a:tr h="404083">
                <a:tc>
                  <a:txBody>
                    <a:bodyPr/>
                    <a:lstStyle/>
                    <a:p>
                      <a:pPr algn="ctr"/>
                      <a:r>
                        <a:rPr lang="en-GB" sz="1200" dirty="0">
                          <a:latin typeface="Roboto Condensed" panose="02000000000000000000" pitchFamily="2" charset="0"/>
                        </a:rPr>
                        <a:t>Knee</a:t>
                      </a:r>
                    </a:p>
                  </a:txBody>
                  <a:tcPr anchor="ctr"/>
                </a:tc>
                <a:extLst>
                  <a:ext uri="{0D108BD9-81ED-4DB2-BD59-A6C34878D82A}">
                    <a16:rowId xmlns="" xmlns:a16="http://schemas.microsoft.com/office/drawing/2014/main" val="10000"/>
                  </a:ext>
                </a:extLst>
              </a:tr>
              <a:tr h="1476166">
                <a:tc>
                  <a:txBody>
                    <a:bodyPr/>
                    <a:lstStyle/>
                    <a:p>
                      <a:endParaRPr lang="en-GB" dirty="0">
                        <a:latin typeface="Roboto Condensed" panose="02000000000000000000" pitchFamily="2" charset="0"/>
                      </a:endParaRPr>
                    </a:p>
                  </a:txBody>
                  <a:tcPr/>
                </a:tc>
                <a:extLst>
                  <a:ext uri="{0D108BD9-81ED-4DB2-BD59-A6C34878D82A}">
                    <a16:rowId xmlns="" xmlns:a16="http://schemas.microsoft.com/office/drawing/2014/main" val="10001"/>
                  </a:ext>
                </a:extLst>
              </a:tr>
            </a:tbl>
          </a:graphicData>
        </a:graphic>
      </p:graphicFrame>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5</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7" name="TextBox 6">
            <a:extLst>
              <a:ext uri="{FF2B5EF4-FFF2-40B4-BE49-F238E27FC236}">
                <a16:creationId xmlns="" xmlns:a16="http://schemas.microsoft.com/office/drawing/2014/main" id="{225BDE5E-76F4-41A4-B4C1-30932DB32F32}"/>
              </a:ext>
            </a:extLst>
          </p:cNvPr>
          <p:cNvSpPr txBox="1"/>
          <p:nvPr/>
        </p:nvSpPr>
        <p:spPr>
          <a:xfrm>
            <a:off x="267787" y="354148"/>
            <a:ext cx="7358597" cy="584775"/>
          </a:xfrm>
          <a:prstGeom prst="rect">
            <a:avLst/>
          </a:prstGeom>
          <a:noFill/>
        </p:spPr>
        <p:txBody>
          <a:bodyPr wrap="square" rtlCol="0">
            <a:spAutoFit/>
          </a:bodyPr>
          <a:lstStyle/>
          <a:p>
            <a:r>
              <a:rPr lang="en-GB" dirty="0">
                <a:latin typeface="Roboto Condensed" panose="02000000000000000000" pitchFamily="2" charset="0"/>
              </a:rPr>
              <a:t>Categorise each bone into the different locations of the body.</a:t>
            </a:r>
          </a:p>
          <a:p>
            <a:r>
              <a:rPr lang="en-GB" sz="1400" dirty="0">
                <a:latin typeface="Roboto Condensed" panose="02000000000000000000" pitchFamily="2" charset="0"/>
              </a:rPr>
              <a:t>Note that some bones may span more than one area of the body.</a:t>
            </a:r>
          </a:p>
        </p:txBody>
      </p:sp>
      <p:sp>
        <p:nvSpPr>
          <p:cNvPr id="8" name="Text Box 1492"/>
          <p:cNvSpPr txBox="1"/>
          <p:nvPr/>
        </p:nvSpPr>
        <p:spPr>
          <a:xfrm>
            <a:off x="1868354" y="1559871"/>
            <a:ext cx="1032970" cy="460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Scapula</a:t>
            </a:r>
          </a:p>
        </p:txBody>
      </p:sp>
      <p:sp>
        <p:nvSpPr>
          <p:cNvPr id="9" name="Text Box 1495"/>
          <p:cNvSpPr txBox="1"/>
          <p:nvPr/>
        </p:nvSpPr>
        <p:spPr>
          <a:xfrm>
            <a:off x="1012881" y="2272732"/>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Sternum</a:t>
            </a:r>
          </a:p>
        </p:txBody>
      </p:sp>
      <p:sp>
        <p:nvSpPr>
          <p:cNvPr id="10" name="Text Box 1496"/>
          <p:cNvSpPr txBox="1"/>
          <p:nvPr/>
        </p:nvSpPr>
        <p:spPr>
          <a:xfrm>
            <a:off x="4503746" y="1439039"/>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Humerus</a:t>
            </a:r>
          </a:p>
        </p:txBody>
      </p:sp>
      <p:sp>
        <p:nvSpPr>
          <p:cNvPr id="12" name="Text Box 1497"/>
          <p:cNvSpPr txBox="1"/>
          <p:nvPr/>
        </p:nvSpPr>
        <p:spPr>
          <a:xfrm>
            <a:off x="2749943" y="2264532"/>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Ribs</a:t>
            </a:r>
          </a:p>
        </p:txBody>
      </p:sp>
      <p:sp>
        <p:nvSpPr>
          <p:cNvPr id="14" name="Text Box 1499"/>
          <p:cNvSpPr txBox="1"/>
          <p:nvPr/>
        </p:nvSpPr>
        <p:spPr>
          <a:xfrm>
            <a:off x="3210209" y="1759538"/>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Radius</a:t>
            </a:r>
          </a:p>
        </p:txBody>
      </p:sp>
      <p:sp>
        <p:nvSpPr>
          <p:cNvPr id="15" name="Text Box 1500"/>
          <p:cNvSpPr txBox="1"/>
          <p:nvPr/>
        </p:nvSpPr>
        <p:spPr>
          <a:xfrm>
            <a:off x="5585034" y="1892297"/>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Ulna</a:t>
            </a:r>
          </a:p>
        </p:txBody>
      </p:sp>
      <p:sp>
        <p:nvSpPr>
          <p:cNvPr id="16" name="Text Box 1501"/>
          <p:cNvSpPr txBox="1"/>
          <p:nvPr/>
        </p:nvSpPr>
        <p:spPr>
          <a:xfrm>
            <a:off x="7785721" y="1968239"/>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Pelvis</a:t>
            </a:r>
          </a:p>
        </p:txBody>
      </p:sp>
      <p:sp>
        <p:nvSpPr>
          <p:cNvPr id="17" name="Text Box 1502"/>
          <p:cNvSpPr txBox="1"/>
          <p:nvPr/>
        </p:nvSpPr>
        <p:spPr>
          <a:xfrm>
            <a:off x="4417888" y="2254130"/>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Patella</a:t>
            </a:r>
          </a:p>
        </p:txBody>
      </p:sp>
      <p:sp>
        <p:nvSpPr>
          <p:cNvPr id="18" name="Text Box 1503"/>
          <p:cNvSpPr txBox="1"/>
          <p:nvPr/>
        </p:nvSpPr>
        <p:spPr>
          <a:xfrm>
            <a:off x="204480" y="1945820"/>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Tibia</a:t>
            </a:r>
          </a:p>
        </p:txBody>
      </p:sp>
      <p:sp>
        <p:nvSpPr>
          <p:cNvPr id="21" name="Text Box 142"/>
          <p:cNvSpPr txBox="1"/>
          <p:nvPr/>
        </p:nvSpPr>
        <p:spPr>
          <a:xfrm>
            <a:off x="5867272" y="1178823"/>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Fibula</a:t>
            </a:r>
          </a:p>
        </p:txBody>
      </p:sp>
      <p:sp>
        <p:nvSpPr>
          <p:cNvPr id="23" name="Text Box Cranium"/>
          <p:cNvSpPr txBox="1"/>
          <p:nvPr/>
        </p:nvSpPr>
        <p:spPr>
          <a:xfrm>
            <a:off x="6717996" y="2032955"/>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Cranium</a:t>
            </a:r>
          </a:p>
        </p:txBody>
      </p:sp>
      <p:sp>
        <p:nvSpPr>
          <p:cNvPr id="24" name="Text Box Femur"/>
          <p:cNvSpPr txBox="1"/>
          <p:nvPr/>
        </p:nvSpPr>
        <p:spPr>
          <a:xfrm>
            <a:off x="694449" y="1199573"/>
            <a:ext cx="1032970" cy="460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Femur</a:t>
            </a:r>
          </a:p>
        </p:txBody>
      </p:sp>
      <p:sp>
        <p:nvSpPr>
          <p:cNvPr id="26" name="Text Box Talus"/>
          <p:cNvSpPr txBox="1"/>
          <p:nvPr/>
        </p:nvSpPr>
        <p:spPr>
          <a:xfrm>
            <a:off x="3250992" y="1177192"/>
            <a:ext cx="1032971" cy="460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Clavicle</a:t>
            </a:r>
            <a:endParaRPr lang="en-GB" sz="1200" b="1"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661EEF47-1E66-46EF-BDA7-B80223B34AA0}"/>
              </a:ext>
            </a:extLst>
          </p:cNvPr>
          <p:cNvGrpSpPr/>
          <p:nvPr/>
        </p:nvGrpSpPr>
        <p:grpSpPr>
          <a:xfrm>
            <a:off x="3111520" y="5982685"/>
            <a:ext cx="2649193" cy="586584"/>
            <a:chOff x="3218737" y="5555241"/>
            <a:chExt cx="2649193" cy="586584"/>
          </a:xfrm>
        </p:grpSpPr>
        <p:sp>
          <p:nvSpPr>
            <p:cNvPr id="33" name="TextBox 32">
              <a:extLst>
                <a:ext uri="{FF2B5EF4-FFF2-40B4-BE49-F238E27FC236}">
                  <a16:creationId xmlns="" xmlns:a16="http://schemas.microsoft.com/office/drawing/2014/main" id="{863F816E-CAF0-4B23-93B7-2324085E9ED1}"/>
                </a:ext>
              </a:extLst>
            </p:cNvPr>
            <p:cNvSpPr txBox="1"/>
            <p:nvPr/>
          </p:nvSpPr>
          <p:spPr>
            <a:xfrm>
              <a:off x="3218737" y="5661248"/>
              <a:ext cx="2416880"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prstClr val="black"/>
                  </a:solidFill>
                  <a:latin typeface="Roboto Condensed" panose="02000000000000000000" pitchFamily="2" charset="0"/>
                </a:rPr>
                <a:t>Click on each table </a:t>
              </a:r>
              <a:r>
                <a:rPr lang="en-GB" sz="1100" dirty="0" smtClean="0">
                  <a:solidFill>
                    <a:prstClr val="black"/>
                  </a:solidFill>
                  <a:latin typeface="Roboto Condensed" panose="02000000000000000000" pitchFamily="2" charset="0"/>
                </a:rPr>
                <a:t>heading to </a:t>
              </a:r>
              <a:r>
                <a:rPr lang="en-GB" sz="1100" dirty="0">
                  <a:solidFill>
                    <a:prstClr val="black"/>
                  </a:solidFill>
                  <a:latin typeface="Roboto Condensed" panose="02000000000000000000" pitchFamily="2" charset="0"/>
                </a:rPr>
                <a:t>identify </a:t>
              </a:r>
              <a:r>
                <a:rPr lang="en-GB" sz="1100" dirty="0" smtClean="0">
                  <a:solidFill>
                    <a:prstClr val="black"/>
                  </a:solidFill>
                  <a:latin typeface="Roboto Condensed" panose="02000000000000000000" pitchFamily="2" charset="0"/>
                </a:rPr>
                <a:t/>
              </a:r>
              <a:br>
                <a:rPr lang="en-GB" sz="1100" dirty="0" smtClean="0">
                  <a:solidFill>
                    <a:prstClr val="black"/>
                  </a:solidFill>
                  <a:latin typeface="Roboto Condensed" panose="02000000000000000000" pitchFamily="2" charset="0"/>
                </a:rPr>
              </a:br>
              <a:r>
                <a:rPr lang="en-GB" sz="1100" dirty="0" smtClean="0">
                  <a:solidFill>
                    <a:prstClr val="black"/>
                  </a:solidFill>
                  <a:latin typeface="Roboto Condensed" panose="02000000000000000000" pitchFamily="2" charset="0"/>
                </a:rPr>
                <a:t>the </a:t>
              </a:r>
              <a:r>
                <a:rPr lang="en-GB" sz="1100" dirty="0">
                  <a:solidFill>
                    <a:prstClr val="black"/>
                  </a:solidFill>
                  <a:latin typeface="Roboto Condensed" panose="02000000000000000000" pitchFamily="2" charset="0"/>
                </a:rPr>
                <a:t>correct </a:t>
              </a:r>
              <a:r>
                <a:rPr lang="en-GB" sz="1100" dirty="0" smtClean="0">
                  <a:solidFill>
                    <a:prstClr val="black"/>
                  </a:solidFill>
                  <a:latin typeface="Roboto Condensed" panose="02000000000000000000" pitchFamily="2" charset="0"/>
                </a:rPr>
                <a:t>location of each </a:t>
              </a:r>
              <a:r>
                <a:rPr lang="en-GB" sz="1100" dirty="0">
                  <a:solidFill>
                    <a:prstClr val="black"/>
                  </a:solidFill>
                  <a:latin typeface="Roboto Condensed" panose="02000000000000000000" pitchFamily="2" charset="0"/>
                </a:rPr>
                <a:t>bone.</a:t>
              </a:r>
              <a:endParaRPr lang="en-GB" sz="1100" dirty="0">
                <a:solidFill>
                  <a:srgbClr val="00B050"/>
                </a:solidFill>
                <a:latin typeface="Roboto Condensed" panose="02000000000000000000" pitchFamily="2" charset="0"/>
              </a:endParaRPr>
            </a:p>
          </p:txBody>
        </p:sp>
        <p:pic>
          <p:nvPicPr>
            <p:cNvPr id="34" name="Picture 33">
              <a:extLst>
                <a:ext uri="{FF2B5EF4-FFF2-40B4-BE49-F238E27FC236}">
                  <a16:creationId xmlns="" xmlns:a16="http://schemas.microsoft.com/office/drawing/2014/main" id="{2C9FC678-3D38-4ECA-A5C1-D10FAFA2D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612" y="5555241"/>
              <a:ext cx="372318" cy="586584"/>
            </a:xfrm>
            <a:prstGeom prst="rect">
              <a:avLst/>
            </a:prstGeom>
          </p:spPr>
        </p:pic>
      </p:grpSp>
      <p:sp>
        <p:nvSpPr>
          <p:cNvPr id="36" name="Text Box 1496"/>
          <p:cNvSpPr txBox="1"/>
          <p:nvPr/>
        </p:nvSpPr>
        <p:spPr>
          <a:xfrm>
            <a:off x="4503746" y="1439039"/>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Humerus</a:t>
            </a:r>
          </a:p>
        </p:txBody>
      </p:sp>
      <p:sp>
        <p:nvSpPr>
          <p:cNvPr id="37" name="Text Box 1503"/>
          <p:cNvSpPr txBox="1"/>
          <p:nvPr/>
        </p:nvSpPr>
        <p:spPr>
          <a:xfrm>
            <a:off x="207810" y="1945820"/>
            <a:ext cx="1032970" cy="4601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Tibia</a:t>
            </a:r>
          </a:p>
        </p:txBody>
      </p:sp>
      <p:sp>
        <p:nvSpPr>
          <p:cNvPr id="38" name="Text Box Femur"/>
          <p:cNvSpPr txBox="1"/>
          <p:nvPr/>
        </p:nvSpPr>
        <p:spPr>
          <a:xfrm>
            <a:off x="694449" y="1194818"/>
            <a:ext cx="1032970" cy="460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b="1"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Femur</a:t>
            </a:r>
          </a:p>
        </p:txBody>
      </p:sp>
      <p:pic>
        <p:nvPicPr>
          <p:cNvPr id="35" name="Ankle"/>
          <p:cNvPicPr>
            <a:picLocks noChangeAspect="1"/>
          </p:cNvPicPr>
          <p:nvPr/>
        </p:nvPicPr>
        <p:blipFill rotWithShape="1">
          <a:blip r:embed="rId5">
            <a:extLst>
              <a:ext uri="{28A0092B-C50C-407E-A947-70E740481C1C}">
                <a14:useLocalDpi xmlns:a14="http://schemas.microsoft.com/office/drawing/2010/main" val="0"/>
              </a:ext>
            </a:extLst>
          </a:blip>
          <a:srcRect l="19751" t="73004" r="62924" b="15472"/>
          <a:stretch/>
        </p:blipFill>
        <p:spPr>
          <a:xfrm>
            <a:off x="7695466" y="5092135"/>
            <a:ext cx="1114238" cy="817108"/>
          </a:xfrm>
          <a:prstGeom prst="rect">
            <a:avLst/>
          </a:prstGeom>
        </p:spPr>
      </p:pic>
      <p:pic>
        <p:nvPicPr>
          <p:cNvPr id="39" name="Head/neck"/>
          <p:cNvPicPr>
            <a:picLocks noChangeAspect="1"/>
          </p:cNvPicPr>
          <p:nvPr/>
        </p:nvPicPr>
        <p:blipFill rotWithShape="1">
          <a:blip r:embed="rId5">
            <a:extLst>
              <a:ext uri="{28A0092B-C50C-407E-A947-70E740481C1C}">
                <a14:useLocalDpi xmlns:a14="http://schemas.microsoft.com/office/drawing/2010/main" val="0"/>
              </a:ext>
            </a:extLst>
          </a:blip>
          <a:srcRect l="18034" t="7436" r="61471" b="76205"/>
          <a:stretch/>
        </p:blipFill>
        <p:spPr>
          <a:xfrm>
            <a:off x="194337" y="4710522"/>
            <a:ext cx="1201112" cy="1056979"/>
          </a:xfrm>
          <a:prstGeom prst="rect">
            <a:avLst/>
          </a:prstGeom>
        </p:spPr>
      </p:pic>
      <p:pic>
        <p:nvPicPr>
          <p:cNvPr id="40" name="Shoulder"/>
          <p:cNvPicPr>
            <a:picLocks noChangeAspect="1"/>
          </p:cNvPicPr>
          <p:nvPr/>
        </p:nvPicPr>
        <p:blipFill rotWithShape="1">
          <a:blip r:embed="rId5">
            <a:extLst>
              <a:ext uri="{28A0092B-C50C-407E-A947-70E740481C1C}">
                <a14:useLocalDpi xmlns:a14="http://schemas.microsoft.com/office/drawing/2010/main" val="0"/>
              </a:ext>
            </a:extLst>
          </a:blip>
          <a:srcRect l="15576" t="19333" r="73875" b="68769"/>
          <a:stretch/>
        </p:blipFill>
        <p:spPr>
          <a:xfrm>
            <a:off x="1588948" y="4718162"/>
            <a:ext cx="855125" cy="1063332"/>
          </a:xfrm>
          <a:prstGeom prst="rect">
            <a:avLst/>
          </a:prstGeom>
        </p:spPr>
      </p:pic>
      <p:pic>
        <p:nvPicPr>
          <p:cNvPr id="41" name="Chest"/>
          <p:cNvPicPr>
            <a:picLocks noChangeAspect="1"/>
          </p:cNvPicPr>
          <p:nvPr/>
        </p:nvPicPr>
        <p:blipFill rotWithShape="1">
          <a:blip r:embed="rId5">
            <a:extLst>
              <a:ext uri="{28A0092B-C50C-407E-A947-70E740481C1C}">
                <a14:useLocalDpi xmlns:a14="http://schemas.microsoft.com/office/drawing/2010/main" val="0"/>
              </a:ext>
            </a:extLst>
          </a:blip>
          <a:srcRect l="19678" t="20821" r="63925" b="62819"/>
          <a:stretch/>
        </p:blipFill>
        <p:spPr>
          <a:xfrm>
            <a:off x="2765214" y="4761364"/>
            <a:ext cx="959871" cy="1055859"/>
          </a:xfrm>
          <a:prstGeom prst="rect">
            <a:avLst/>
          </a:prstGeom>
        </p:spPr>
      </p:pic>
      <p:pic>
        <p:nvPicPr>
          <p:cNvPr id="42" name="Pelvis"/>
          <p:cNvPicPr>
            <a:picLocks noChangeAspect="1"/>
          </p:cNvPicPr>
          <p:nvPr/>
        </p:nvPicPr>
        <p:blipFill rotWithShape="1">
          <a:blip r:embed="rId5">
            <a:extLst>
              <a:ext uri="{28A0092B-C50C-407E-A947-70E740481C1C}">
                <a14:useLocalDpi xmlns:a14="http://schemas.microsoft.com/office/drawing/2010/main" val="0"/>
              </a:ext>
            </a:extLst>
          </a:blip>
          <a:srcRect l="20268" t="37182" r="63335" b="46458"/>
          <a:stretch/>
        </p:blipFill>
        <p:spPr>
          <a:xfrm>
            <a:off x="5311792" y="4787497"/>
            <a:ext cx="948466" cy="1043314"/>
          </a:xfrm>
          <a:prstGeom prst="rect">
            <a:avLst/>
          </a:prstGeom>
        </p:spPr>
      </p:pic>
      <p:pic>
        <p:nvPicPr>
          <p:cNvPr id="43" name="Knee"/>
          <p:cNvPicPr>
            <a:picLocks noChangeAspect="1"/>
          </p:cNvPicPr>
          <p:nvPr/>
        </p:nvPicPr>
        <p:blipFill rotWithShape="1">
          <a:blip r:embed="rId5">
            <a:extLst>
              <a:ext uri="{28A0092B-C50C-407E-A947-70E740481C1C}">
                <a14:useLocalDpi xmlns:a14="http://schemas.microsoft.com/office/drawing/2010/main" val="0"/>
              </a:ext>
            </a:extLst>
          </a:blip>
          <a:srcRect l="20001" t="53421" r="63602" b="30219"/>
          <a:stretch/>
        </p:blipFill>
        <p:spPr>
          <a:xfrm>
            <a:off x="6548486" y="4813350"/>
            <a:ext cx="880129" cy="968143"/>
          </a:xfrm>
          <a:prstGeom prst="rect">
            <a:avLst/>
          </a:prstGeom>
        </p:spPr>
      </p:pic>
      <p:pic>
        <p:nvPicPr>
          <p:cNvPr id="44" name="Elbow"/>
          <p:cNvPicPr>
            <a:picLocks noChangeAspect="1"/>
          </p:cNvPicPr>
          <p:nvPr/>
        </p:nvPicPr>
        <p:blipFill rotWithShape="1">
          <a:blip r:embed="rId5">
            <a:extLst>
              <a:ext uri="{28A0092B-C50C-407E-A947-70E740481C1C}">
                <a14:useLocalDpi xmlns:a14="http://schemas.microsoft.com/office/drawing/2010/main" val="0"/>
              </a:ext>
            </a:extLst>
          </a:blip>
          <a:srcRect l="9018" t="27486" r="79820" b="59100"/>
          <a:stretch/>
        </p:blipFill>
        <p:spPr>
          <a:xfrm>
            <a:off x="4103955" y="4718162"/>
            <a:ext cx="843514" cy="1117625"/>
          </a:xfrm>
          <a:prstGeom prst="rect">
            <a:avLst/>
          </a:prstGeom>
        </p:spPr>
      </p:pic>
      <p:grpSp>
        <p:nvGrpSpPr>
          <p:cNvPr id="45" name="Group 3"/>
          <p:cNvGrpSpPr>
            <a:grpSpLocks/>
          </p:cNvGrpSpPr>
          <p:nvPr/>
        </p:nvGrpSpPr>
        <p:grpSpPr bwMode="auto">
          <a:xfrm>
            <a:off x="603250" y="-27384"/>
            <a:ext cx="8540750" cy="6940550"/>
            <a:chOff x="583271" y="42867"/>
            <a:chExt cx="9232725" cy="7502525"/>
          </a:xfrm>
        </p:grpSpPr>
        <p:sp>
          <p:nvSpPr>
            <p:cNvPr id="46" name="Rectangle 4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4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8"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0"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225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50" presetClass="path" presetSubtype="0" accel="50000" decel="50000" fill="hold" grpId="0" nodeType="withEffect">
                                  <p:stCondLst>
                                    <p:cond delay="0"/>
                                  </p:stCondLst>
                                  <p:childTnLst>
                                    <p:animMotion origin="layout" path="M -1.66667E-6 -4.81481E-6 L 0.31337 -4.81481E-6 C 0.45382 -4.81481E-6 0.62674 0.1007 0.62674 0.18288 L 0.62674 0.36575 " pathEditMode="relative" rAng="0" ptsTypes="AAAA">
                                      <p:cBhvr>
                                        <p:cTn id="15" dur="2000" fill="hold"/>
                                        <p:tgtEl>
                                          <p:spTgt spid="24"/>
                                        </p:tgtEl>
                                        <p:attrNameLst>
                                          <p:attrName>ppt_x</p:attrName>
                                          <p:attrName>ppt_y</p:attrName>
                                        </p:attrNameLst>
                                      </p:cBhvr>
                                      <p:rCtr x="31337" y="18287"/>
                                    </p:animMotion>
                                  </p:childTnLst>
                                </p:cTn>
                              </p:par>
                              <p:par>
                                <p:cTn id="16" presetID="50" presetClass="path" presetSubtype="0" accel="50000" decel="50000" fill="hold" grpId="0" nodeType="withEffect">
                                  <p:stCondLst>
                                    <p:cond delay="0"/>
                                  </p:stCondLst>
                                  <p:childTnLst>
                                    <p:animMotion origin="layout" path="M 5.55556E-7 -1.11111E-6 L 0.34045 -1.11111E-6 C 0.49323 -1.11111E-6 0.68108 0.08241 0.68108 0.14954 L 0.68108 0.29908 " pathEditMode="relative" rAng="0" ptsTypes="AAAA">
                                      <p:cBhvr>
                                        <p:cTn id="17" dur="2000" fill="hold"/>
                                        <p:tgtEl>
                                          <p:spTgt spid="18"/>
                                        </p:tgtEl>
                                        <p:attrNameLst>
                                          <p:attrName>ppt_x</p:attrName>
                                          <p:attrName>ppt_y</p:attrName>
                                        </p:attrNameLst>
                                      </p:cBhvr>
                                      <p:rCtr x="34045" y="14954"/>
                                    </p:animMotion>
                                  </p:childTnLst>
                                </p:cTn>
                              </p:par>
                              <p:par>
                                <p:cTn id="18" presetID="50" presetClass="path" presetSubtype="0" accel="50000" decel="50000" fill="hold" grpId="0" nodeType="withEffect">
                                  <p:stCondLst>
                                    <p:cond delay="0"/>
                                  </p:stCondLst>
                                  <p:childTnLst>
                                    <p:animMotion origin="layout" path="M -3.33333E-6 1.48148E-6 L 0.11094 1.48148E-6 C 0.16059 1.48148E-6 0.22188 0.07893 0.22188 0.14329 L 0.22188 0.28657 " pathEditMode="relative" rAng="0" ptsTypes="AAAA">
                                      <p:cBhvr>
                                        <p:cTn id="19" dur="2000" fill="hold"/>
                                        <p:tgtEl>
                                          <p:spTgt spid="17"/>
                                        </p:tgtEl>
                                        <p:attrNameLst>
                                          <p:attrName>ppt_x</p:attrName>
                                          <p:attrName>ppt_y</p:attrName>
                                        </p:attrNameLst>
                                      </p:cBhvr>
                                      <p:rCtr x="11094" y="14329"/>
                                    </p:animMotion>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50" presetClass="path" presetSubtype="0" accel="50000" decel="50000" fill="hold" grpId="0" nodeType="clickEffect">
                                  <p:stCondLst>
                                    <p:cond delay="0"/>
                                  </p:stCondLst>
                                  <p:childTnLst>
                                    <p:animMotion origin="layout" path="M 1.66667E-6 2.96296E-6 L -0.02813 2.96296E-6 C -0.04063 2.96296E-6 -0.05608 0.0912 -0.05608 0.16551 L -0.05608 0.33125 " pathEditMode="relative" rAng="0" ptsTypes="AAAA">
                                      <p:cBhvr>
                                        <p:cTn id="24" dur="2000" fill="hold"/>
                                        <p:tgtEl>
                                          <p:spTgt spid="36"/>
                                        </p:tgtEl>
                                        <p:attrNameLst>
                                          <p:attrName>ppt_x</p:attrName>
                                          <p:attrName>ppt_y</p:attrName>
                                        </p:attrNameLst>
                                      </p:cBhvr>
                                      <p:rCtr x="-2812" y="16551"/>
                                    </p:animMotion>
                                  </p:childTnLst>
                                </p:cTn>
                              </p:par>
                              <p:par>
                                <p:cTn id="25" presetID="50" presetClass="path" presetSubtype="0" accel="50000" decel="50000" fill="hold" grpId="0" nodeType="withEffect">
                                  <p:stCondLst>
                                    <p:cond delay="0"/>
                                  </p:stCondLst>
                                  <p:childTnLst>
                                    <p:animMotion origin="layout" path="M 2.5E-6 -7.40741E-7 L -0.08472 -7.40741E-7 C -0.1224 -7.40741E-7 -0.16945 0.08704 -0.16945 0.15787 L -0.16945 0.31644 " pathEditMode="relative" rAng="0" ptsTypes="AAAA">
                                      <p:cBhvr>
                                        <p:cTn id="26" dur="2000" fill="hold"/>
                                        <p:tgtEl>
                                          <p:spTgt spid="15"/>
                                        </p:tgtEl>
                                        <p:attrNameLst>
                                          <p:attrName>ppt_x</p:attrName>
                                          <p:attrName>ppt_y</p:attrName>
                                        </p:attrNameLst>
                                      </p:cBhvr>
                                      <p:rCtr x="-8472" y="15810"/>
                                    </p:animMotion>
                                  </p:childTnLst>
                                </p:cTn>
                              </p:par>
                              <p:par>
                                <p:cTn id="27" presetID="50" presetClass="path" presetSubtype="0" accel="50000" decel="50000" fill="hold" grpId="0" nodeType="withEffect">
                                  <p:stCondLst>
                                    <p:cond delay="0"/>
                                  </p:stCondLst>
                                  <p:childTnLst>
                                    <p:animMotion origin="layout" path="M 4.72222E-6 3.7037E-6 L 0.04375 3.7037E-6 C 0.06319 3.7037E-6 0.0875 0.08588 0.0875 0.15578 L 0.0875 0.31203 " pathEditMode="relative" rAng="0" ptsTypes="AAAA">
                                      <p:cBhvr>
                                        <p:cTn id="28" dur="2000" fill="hold"/>
                                        <p:tgtEl>
                                          <p:spTgt spid="14"/>
                                        </p:tgtEl>
                                        <p:attrNameLst>
                                          <p:attrName>ppt_x</p:attrName>
                                          <p:attrName>ppt_y</p:attrName>
                                        </p:attrNameLst>
                                      </p:cBhvr>
                                      <p:rCtr x="4375" y="15602"/>
                                    </p:animMotion>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50" presetClass="path" presetSubtype="0" accel="50000" decel="50000" fill="hold" grpId="0" nodeType="clickEffect">
                                  <p:stCondLst>
                                    <p:cond delay="0"/>
                                  </p:stCondLst>
                                  <p:childTnLst>
                                    <p:animMotion origin="layout" path="M -3.88889E-6 3.7037E-7 L -0.01892 3.7037E-7 C -0.02743 3.7037E-7 -0.03767 0.08912 -0.03767 0.16157 L -0.03767 0.32315 " pathEditMode="relative" rAng="0" ptsTypes="AAAA">
                                      <p:cBhvr>
                                        <p:cTn id="33" dur="2000" fill="hold"/>
                                        <p:tgtEl>
                                          <p:spTgt spid="8"/>
                                        </p:tgtEl>
                                        <p:attrNameLst>
                                          <p:attrName>ppt_x</p:attrName>
                                          <p:attrName>ppt_y</p:attrName>
                                        </p:attrNameLst>
                                      </p:cBhvr>
                                      <p:rCtr x="-1892" y="16157"/>
                                    </p:animMotion>
                                  </p:childTnLst>
                                </p:cTn>
                              </p:par>
                              <p:par>
                                <p:cTn id="34" presetID="50" presetClass="path" presetSubtype="0" accel="50000" decel="50000" fill="hold" grpId="0" nodeType="withEffect">
                                  <p:stCondLst>
                                    <p:cond delay="0"/>
                                  </p:stCondLst>
                                  <p:childTnLst>
                                    <p:animMotion origin="layout" path="M 1.66667E-6 2.96296E-6 L -0.1625 2.96296E-6 C -0.23542 2.96296E-6 -0.32483 0.10069 -0.32483 0.18287 L -0.32483 0.3662 " pathEditMode="relative" rAng="0" ptsTypes="AAAA">
                                      <p:cBhvr>
                                        <p:cTn id="35" dur="2000" fill="hold"/>
                                        <p:tgtEl>
                                          <p:spTgt spid="10"/>
                                        </p:tgtEl>
                                        <p:attrNameLst>
                                          <p:attrName>ppt_x</p:attrName>
                                          <p:attrName>ppt_y</p:attrName>
                                        </p:attrNameLst>
                                      </p:cBhvr>
                                      <p:rCtr x="-16250" y="18310"/>
                                    </p:animMotion>
                                  </p:childTnLst>
                                </p:cTn>
                              </p:par>
                              <p:par>
                                <p:cTn id="36" presetID="50" presetClass="path" presetSubtype="0" accel="50000" decel="50000" fill="hold" grpId="0" nodeType="withEffect">
                                  <p:stCondLst>
                                    <p:cond delay="0"/>
                                  </p:stCondLst>
                                  <p:childTnLst>
                                    <p:animMotion origin="layout" path="M 8.33333E-7 -2.59259E-6 L -0.09427 -2.59259E-6 C -0.13663 -2.59259E-6 -0.18854 0.11829 -0.18854 0.21482 L -0.18854 0.43148 " pathEditMode="relative" rAng="0" ptsTypes="AAAA">
                                      <p:cBhvr>
                                        <p:cTn id="37" dur="2000" fill="hold"/>
                                        <p:tgtEl>
                                          <p:spTgt spid="26"/>
                                        </p:tgtEl>
                                        <p:attrNameLst>
                                          <p:attrName>ppt_x</p:attrName>
                                          <p:attrName>ppt_y</p:attrName>
                                        </p:attrNameLst>
                                      </p:cBhvr>
                                      <p:rCtr x="-9427" y="21574"/>
                                    </p:animMotion>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50" presetClass="path" presetSubtype="0" accel="50000" decel="50000" fill="hold" grpId="0" nodeType="clickEffect">
                                  <p:stCondLst>
                                    <p:cond delay="0"/>
                                  </p:stCondLst>
                                  <p:childTnLst>
                                    <p:animMotion origin="layout" path="M -2.77778E-7 -4.07407E-6 L 0.10035 -4.07407E-6 C 0.14549 -4.07407E-6 0.20087 0.11088 0.20087 0.20139 L 0.20087 0.40371 " pathEditMode="relative" rAng="0" ptsTypes="AAAA">
                                      <p:cBhvr>
                                        <p:cTn id="42" dur="2000" fill="hold"/>
                                        <p:tgtEl>
                                          <p:spTgt spid="21"/>
                                        </p:tgtEl>
                                        <p:attrNameLst>
                                          <p:attrName>ppt_x</p:attrName>
                                          <p:attrName>ppt_y</p:attrName>
                                        </p:attrNameLst>
                                      </p:cBhvr>
                                      <p:rCtr x="10035" y="20185"/>
                                    </p:animMotion>
                                  </p:childTnLst>
                                </p:cTn>
                              </p:par>
                              <p:par>
                                <p:cTn id="43" presetID="50" presetClass="path" presetSubtype="0" accel="50000" decel="50000" fill="hold" grpId="0" nodeType="withEffect">
                                  <p:stCondLst>
                                    <p:cond delay="0"/>
                                  </p:stCondLst>
                                  <p:childTnLst>
                                    <p:animMotion origin="layout" path="M 3.33333E-6 -1.11111E-6 L 0.40955 -1.11111E-6 C 0.59323 -1.11111E-6 0.81927 0.06968 0.81927 0.12639 L 0.81927 0.25278 " pathEditMode="relative" rAng="0" ptsTypes="AAAA">
                                      <p:cBhvr>
                                        <p:cTn id="44" dur="2000" fill="hold"/>
                                        <p:tgtEl>
                                          <p:spTgt spid="37"/>
                                        </p:tgtEl>
                                        <p:attrNameLst>
                                          <p:attrName>ppt_x</p:attrName>
                                          <p:attrName>ppt_y</p:attrName>
                                        </p:attrNameLst>
                                      </p:cBhvr>
                                      <p:rCtr x="40955" y="12639"/>
                                    </p:animMotion>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50" presetClass="path" presetSubtype="0" accel="50000" decel="50000" fill="hold" grpId="0" nodeType="clickEffect">
                                  <p:stCondLst>
                                    <p:cond delay="0"/>
                                  </p:stCondLst>
                                  <p:childTnLst>
                                    <p:animMotion origin="layout" path="M 0.00017 -1.11111E-6 L -0.35018 -1.11111E-6 C -0.50764 -1.11111E-6 -0.70052 0.07847 -0.70052 0.14259 L -0.70052 0.28542 " pathEditMode="relative" rAng="0" ptsTypes="AAAA">
                                      <p:cBhvr>
                                        <p:cTn id="49" dur="2000" fill="hold"/>
                                        <p:tgtEl>
                                          <p:spTgt spid="23"/>
                                        </p:tgtEl>
                                        <p:attrNameLst>
                                          <p:attrName>ppt_x</p:attrName>
                                          <p:attrName>ppt_y</p:attrName>
                                        </p:attrNameLst>
                                      </p:cBhvr>
                                      <p:rCtr x="-35035" y="14259"/>
                                    </p:animMotion>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50" presetClass="path" presetSubtype="0" accel="50000" decel="50000" fill="hold" grpId="0" nodeType="clickEffect">
                                  <p:stCondLst>
                                    <p:cond delay="0"/>
                                  </p:stCondLst>
                                  <p:childTnLst>
                                    <p:animMotion origin="layout" path="M 2.5E-6 3.7037E-6 L 0.09409 3.7037E-6 C 0.13628 3.7037E-6 0.18837 0.05764 0.18837 0.10463 L 0.18837 0.20949 " pathEditMode="relative" rAng="0" ptsTypes="AAAA">
                                      <p:cBhvr>
                                        <p:cTn id="54" dur="2000" fill="hold"/>
                                        <p:tgtEl>
                                          <p:spTgt spid="9"/>
                                        </p:tgtEl>
                                        <p:attrNameLst>
                                          <p:attrName>ppt_x</p:attrName>
                                          <p:attrName>ppt_y</p:attrName>
                                        </p:attrNameLst>
                                      </p:cBhvr>
                                      <p:rCtr x="9410" y="10463"/>
                                    </p:animMotion>
                                  </p:childTnLst>
                                </p:cTn>
                              </p:par>
                              <p:par>
                                <p:cTn id="55" presetID="50" presetClass="path" presetSubtype="0" accel="50000" decel="50000" fill="hold" grpId="0" nodeType="withEffect">
                                  <p:stCondLst>
                                    <p:cond delay="0"/>
                                  </p:stCondLst>
                                  <p:childTnLst>
                                    <p:animMotion origin="layout" path="M 1.94444E-6 2.59259E-6 L -0.00295 2.59259E-6 C -0.00452 2.59259E-6 -0.00608 0.06597 -0.00608 0.12014 L -0.00608 0.24143 " pathEditMode="relative" rAng="0" ptsTypes="AAAA">
                                      <p:cBhvr>
                                        <p:cTn id="56" dur="2000" fill="hold"/>
                                        <p:tgtEl>
                                          <p:spTgt spid="12"/>
                                        </p:tgtEl>
                                        <p:attrNameLst>
                                          <p:attrName>ppt_x</p:attrName>
                                          <p:attrName>ppt_y</p:attrName>
                                        </p:attrNameLst>
                                      </p:cBhvr>
                                      <p:rCtr x="-313" y="12060"/>
                                    </p:animMotion>
                                  </p:childTnLst>
                                </p:cTn>
                              </p:par>
                            </p:childTnLst>
                          </p:cTn>
                        </p:par>
                      </p:childTnLst>
                    </p:cTn>
                  </p:par>
                </p:childTnLst>
              </p:cTn>
              <p:nextCondLst>
                <p:cond evt="onClick" delay="0">
                  <p:tgtEl>
                    <p:spTgt spid="28"/>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50" presetClass="path" presetSubtype="0" accel="50000" decel="50000" fill="hold" grpId="0" nodeType="clickEffect">
                                  <p:stCondLst>
                                    <p:cond delay="0"/>
                                  </p:stCondLst>
                                  <p:childTnLst>
                                    <p:animMotion origin="layout" path="M 0.00018 -3.7037E-7 L 0.24844 -3.7037E-7 C 0.3599 -3.7037E-7 0.49705 0.10116 0.49705 0.18333 L 0.49705 0.3669 " pathEditMode="relative" rAng="0" ptsTypes="AAAA">
                                      <p:cBhvr>
                                        <p:cTn id="61" dur="2000" fill="hold"/>
                                        <p:tgtEl>
                                          <p:spTgt spid="38"/>
                                        </p:tgtEl>
                                        <p:attrNameLst>
                                          <p:attrName>ppt_x</p:attrName>
                                          <p:attrName>ppt_y</p:attrName>
                                        </p:attrNameLst>
                                      </p:cBhvr>
                                      <p:rCtr x="24844" y="18333"/>
                                    </p:animMotion>
                                  </p:childTnLst>
                                </p:cTn>
                              </p:par>
                              <p:par>
                                <p:cTn id="62" presetID="50" presetClass="path" presetSubtype="0" accel="50000" decel="50000" fill="hold" grpId="0" nodeType="withEffect">
                                  <p:stCondLst>
                                    <p:cond delay="0"/>
                                  </p:stCondLst>
                                  <p:childTnLst>
                                    <p:animMotion origin="layout" path="M -2.5E-6 -1.85185E-6 L -0.13975 -1.85185E-6 C -0.20243 -1.85185E-6 -0.27934 0.07778 -0.27934 0.14121 L -0.27934 0.28264 " pathEditMode="relative" rAng="0" ptsTypes="AAAA">
                                      <p:cBhvr>
                                        <p:cTn id="63" dur="2000" fill="hold"/>
                                        <p:tgtEl>
                                          <p:spTgt spid="16"/>
                                        </p:tgtEl>
                                        <p:attrNameLst>
                                          <p:attrName>ppt_x</p:attrName>
                                          <p:attrName>ppt_y</p:attrName>
                                        </p:attrNameLst>
                                      </p:cBhvr>
                                      <p:rCtr x="-13976" y="14120"/>
                                    </p:animMotion>
                                  </p:childTnLst>
                                </p:cTn>
                              </p:par>
                            </p:childTnLst>
                          </p:cTn>
                        </p:par>
                      </p:childTnLst>
                    </p:cTn>
                  </p:par>
                </p:childTnLst>
              </p:cTn>
              <p:nextCondLst>
                <p:cond evt="onClick" delay="0">
                  <p:tgtEl>
                    <p:spTgt spid="30"/>
                  </p:tgtEl>
                </p:cond>
              </p:nextCondLst>
            </p:seq>
          </p:childTnLst>
        </p:cTn>
      </p:par>
    </p:tnLst>
    <p:bldLst>
      <p:bldP spid="8" grpId="0"/>
      <p:bldP spid="9" grpId="0"/>
      <p:bldP spid="10" grpId="0"/>
      <p:bldP spid="12" grpId="0"/>
      <p:bldP spid="14" grpId="0"/>
      <p:bldP spid="15" grpId="0"/>
      <p:bldP spid="16" grpId="0"/>
      <p:bldP spid="17" grpId="0"/>
      <p:bldP spid="18" grpId="0"/>
      <p:bldP spid="21" grpId="0"/>
      <p:bldP spid="23" grpId="0"/>
      <p:bldP spid="24" grpId="0"/>
      <p:bldP spid="26"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6</a:t>
            </a:fld>
            <a:endParaRPr lang="en-GB" dirty="0"/>
          </a:p>
        </p:txBody>
      </p:sp>
      <p:grpSp>
        <p:nvGrpSpPr>
          <p:cNvPr id="15" name="Group 14"/>
          <p:cNvGrpSpPr/>
          <p:nvPr/>
        </p:nvGrpSpPr>
        <p:grpSpPr>
          <a:xfrm>
            <a:off x="7722333" y="-387424"/>
            <a:ext cx="2336056" cy="1775455"/>
            <a:chOff x="7722333" y="-387424"/>
            <a:chExt cx="2336056" cy="1775455"/>
          </a:xfrm>
        </p:grpSpPr>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grpSp>
      <p:sp>
        <p:nvSpPr>
          <p:cNvPr id="7" name="Title 1">
            <a:extLst>
              <a:ext uri="{FF2B5EF4-FFF2-40B4-BE49-F238E27FC236}">
                <a16:creationId xmlns="" xmlns:a16="http://schemas.microsoft.com/office/drawing/2014/main" id="{83705F4C-CA61-4F28-98F6-2DE0FAABDBBA}"/>
              </a:ext>
            </a:extLst>
          </p:cNvPr>
          <p:cNvSpPr txBox="1">
            <a:spLocks/>
          </p:cNvSpPr>
          <p:nvPr/>
        </p:nvSpPr>
        <p:spPr>
          <a:xfrm>
            <a:off x="219720" y="330125"/>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Classifications of bones</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3" name="TextBox 12">
            <a:extLst>
              <a:ext uri="{FF2B5EF4-FFF2-40B4-BE49-F238E27FC236}">
                <a16:creationId xmlns="" xmlns:a16="http://schemas.microsoft.com/office/drawing/2014/main" id="{05E59D87-29E2-4C87-9C41-FACBB3511732}"/>
              </a:ext>
            </a:extLst>
          </p:cNvPr>
          <p:cNvSpPr txBox="1"/>
          <p:nvPr/>
        </p:nvSpPr>
        <p:spPr>
          <a:xfrm>
            <a:off x="245163" y="1089983"/>
            <a:ext cx="6554695" cy="715089"/>
          </a:xfrm>
          <a:prstGeom prst="roundRect">
            <a:avLst/>
          </a:prstGeom>
          <a:noFill/>
          <a:ln>
            <a:noFill/>
            <a:prstDash val="lgDash"/>
          </a:ln>
        </p:spPr>
        <p:txBody>
          <a:bodyPr wrap="square" rtlCol="0">
            <a:spAutoFit/>
          </a:bodyPr>
          <a:lstStyle/>
          <a:p>
            <a:r>
              <a:rPr lang="en-GB" dirty="0">
                <a:latin typeface="Roboto Condensed" panose="02000000000000000000" pitchFamily="2" charset="0"/>
              </a:rPr>
              <a:t>The different </a:t>
            </a:r>
            <a:r>
              <a:rPr lang="en-GB" dirty="0" smtClean="0">
                <a:latin typeface="Roboto Condensed" panose="02000000000000000000" pitchFamily="2" charset="0"/>
              </a:rPr>
              <a:t>classifications of bones have unique functions regarding performance in sport and physical activity.</a:t>
            </a:r>
            <a:endParaRPr lang="en-GB" dirty="0">
              <a:latin typeface="Roboto Condensed" panose="02000000000000000000" pitchFamily="2" charset="0"/>
            </a:endParaRPr>
          </a:p>
        </p:txBody>
      </p:sp>
      <p:sp>
        <p:nvSpPr>
          <p:cNvPr id="36" name="TextBox 35">
            <a:extLst>
              <a:ext uri="{FF2B5EF4-FFF2-40B4-BE49-F238E27FC236}">
                <a16:creationId xmlns="" xmlns:a16="http://schemas.microsoft.com/office/drawing/2014/main" id="{05E59D87-29E2-4C87-9C41-FACBB3511732}"/>
              </a:ext>
            </a:extLst>
          </p:cNvPr>
          <p:cNvSpPr txBox="1"/>
          <p:nvPr/>
        </p:nvSpPr>
        <p:spPr>
          <a:xfrm>
            <a:off x="4778579" y="2435964"/>
            <a:ext cx="3804124" cy="1055608"/>
          </a:xfrm>
          <a:prstGeom prst="roundRect">
            <a:avLst/>
          </a:prstGeom>
          <a:solidFill>
            <a:srgbClr val="F8CBAD"/>
          </a:solidFill>
          <a:ln>
            <a:solidFill>
              <a:schemeClr val="tx1"/>
            </a:solidFill>
            <a:prstDash val="solid"/>
          </a:ln>
        </p:spPr>
        <p:txBody>
          <a:bodyPr wrap="square" rtlCol="0">
            <a:spAutoFit/>
          </a:bodyPr>
          <a:lstStyle/>
          <a:p>
            <a:pPr algn="ctr"/>
            <a:r>
              <a:rPr lang="en-GB" sz="1400" b="1" dirty="0">
                <a:latin typeface="Roboto Condensed" panose="02000000000000000000" pitchFamily="2" charset="0"/>
              </a:rPr>
              <a:t>Short bones </a:t>
            </a:r>
            <a:r>
              <a:rPr lang="en-GB" sz="1400" dirty="0">
                <a:latin typeface="Roboto Condensed" panose="02000000000000000000" pitchFamily="2" charset="0"/>
              </a:rPr>
              <a:t>(e.g. tarsals in the foot and carpals in the hand) </a:t>
            </a:r>
            <a:r>
              <a:rPr lang="en-GB" sz="1400" dirty="0" smtClean="0">
                <a:latin typeface="Roboto Condensed" panose="02000000000000000000" pitchFamily="2" charset="0"/>
              </a:rPr>
              <a:t>provide </a:t>
            </a:r>
            <a:r>
              <a:rPr lang="en-GB" sz="1400" b="1" dirty="0" smtClean="0">
                <a:latin typeface="Roboto Condensed" panose="02000000000000000000" pitchFamily="2" charset="0"/>
              </a:rPr>
              <a:t>weight-bearing </a:t>
            </a:r>
            <a:r>
              <a:rPr lang="en-GB" sz="1400" dirty="0" smtClean="0">
                <a:latin typeface="Roboto Condensed" panose="02000000000000000000" pitchFamily="2" charset="0"/>
              </a:rPr>
              <a:t>in high-impact activities such as running and jumping. This helps reduce the forces going through the body.</a:t>
            </a:r>
            <a:endParaRPr lang="en-GB" sz="1400" dirty="0">
              <a:latin typeface="Roboto Condensed" panose="02000000000000000000" pitchFamily="2" charset="0"/>
            </a:endParaRPr>
          </a:p>
        </p:txBody>
      </p:sp>
      <p:sp>
        <p:nvSpPr>
          <p:cNvPr id="39" name="TextBox 38">
            <a:extLst>
              <a:ext uri="{FF2B5EF4-FFF2-40B4-BE49-F238E27FC236}">
                <a16:creationId xmlns="" xmlns:a16="http://schemas.microsoft.com/office/drawing/2014/main" id="{05E59D87-29E2-4C87-9C41-FACBB3511732}"/>
              </a:ext>
            </a:extLst>
          </p:cNvPr>
          <p:cNvSpPr txBox="1"/>
          <p:nvPr/>
        </p:nvSpPr>
        <p:spPr>
          <a:xfrm>
            <a:off x="884728" y="4410100"/>
            <a:ext cx="3213094" cy="1532334"/>
          </a:xfrm>
          <a:prstGeom prst="roundRect">
            <a:avLst/>
          </a:prstGeom>
          <a:solidFill>
            <a:srgbClr val="F2F2F2"/>
          </a:solidFill>
          <a:ln>
            <a:solidFill>
              <a:schemeClr val="tx1"/>
            </a:solidFill>
            <a:prstDash val="solid"/>
          </a:ln>
        </p:spPr>
        <p:txBody>
          <a:bodyPr wrap="square" rtlCol="0">
            <a:spAutoFit/>
          </a:bodyPr>
          <a:lstStyle/>
          <a:p>
            <a:pPr algn="ctr"/>
            <a:r>
              <a:rPr lang="en-GB" sz="1400" b="1" dirty="0">
                <a:latin typeface="Roboto Condensed" panose="02000000000000000000" pitchFamily="2" charset="0"/>
              </a:rPr>
              <a:t>Flat bones </a:t>
            </a:r>
            <a:r>
              <a:rPr lang="en-GB" sz="1400" dirty="0" smtClean="0">
                <a:latin typeface="Roboto Condensed" panose="02000000000000000000" pitchFamily="2" charset="0"/>
              </a:rPr>
              <a:t>play </a:t>
            </a:r>
            <a:r>
              <a:rPr lang="en-GB" sz="1400" dirty="0">
                <a:latin typeface="Roboto Condensed" panose="02000000000000000000" pitchFamily="2" charset="0"/>
              </a:rPr>
              <a:t>a key role </a:t>
            </a:r>
            <a:r>
              <a:rPr lang="en-GB" sz="1400" dirty="0" smtClean="0">
                <a:latin typeface="Roboto Condensed" panose="02000000000000000000" pitchFamily="2" charset="0"/>
              </a:rPr>
              <a:t>in the </a:t>
            </a:r>
            <a:r>
              <a:rPr lang="en-GB" sz="1400" b="1" dirty="0">
                <a:latin typeface="Roboto Condensed" panose="02000000000000000000" pitchFamily="2" charset="0"/>
              </a:rPr>
              <a:t>protection</a:t>
            </a:r>
            <a:r>
              <a:rPr lang="en-GB" sz="1400" dirty="0">
                <a:latin typeface="Roboto Condensed" panose="02000000000000000000" pitchFamily="2" charset="0"/>
              </a:rPr>
              <a:t> of vital </a:t>
            </a:r>
            <a:r>
              <a:rPr lang="en-GB" sz="1400" dirty="0" smtClean="0">
                <a:latin typeface="Roboto Condensed" panose="02000000000000000000" pitchFamily="2" charset="0"/>
              </a:rPr>
              <a:t>organs. For example, the sternum and the ribs protect the heart and lungs if a boxer receives a body shot. Their large surface area also provides a site for </a:t>
            </a:r>
            <a:r>
              <a:rPr lang="en-GB" sz="1400" b="1" dirty="0" smtClean="0">
                <a:latin typeface="Roboto Condensed" panose="02000000000000000000" pitchFamily="2" charset="0"/>
              </a:rPr>
              <a:t>muscle attachment</a:t>
            </a:r>
            <a:r>
              <a:rPr lang="en-GB" sz="1400" dirty="0" smtClean="0">
                <a:latin typeface="Roboto Condensed" panose="02000000000000000000" pitchFamily="2" charset="0"/>
              </a:rPr>
              <a:t>.</a:t>
            </a:r>
            <a:endParaRPr lang="en-GB" sz="1400" dirty="0">
              <a:latin typeface="Roboto Condensed" panose="02000000000000000000" pitchFamily="2" charset="0"/>
            </a:endParaRPr>
          </a:p>
        </p:txBody>
      </p:sp>
      <p:grpSp>
        <p:nvGrpSpPr>
          <p:cNvPr id="3" name="Group 2"/>
          <p:cNvGrpSpPr/>
          <p:nvPr/>
        </p:nvGrpSpPr>
        <p:grpSpPr>
          <a:xfrm>
            <a:off x="6660232" y="1521388"/>
            <a:ext cx="1626877" cy="802644"/>
            <a:chOff x="734288" y="5712328"/>
            <a:chExt cx="1626877" cy="802644"/>
          </a:xfrm>
        </p:grpSpPr>
        <p:sp>
          <p:nvSpPr>
            <p:cNvPr id="40" name="TextBox 39"/>
            <p:cNvSpPr txBox="1"/>
            <p:nvPr/>
          </p:nvSpPr>
          <p:spPr>
            <a:xfrm>
              <a:off x="734288" y="5712328"/>
              <a:ext cx="1589245"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schemeClr val="tx1"/>
                  </a:solidFill>
                  <a:latin typeface="Roboto Condensed" panose="02000000000000000000" pitchFamily="2" charset="0"/>
                </a:rPr>
                <a:t>Click </a:t>
              </a:r>
              <a:r>
                <a:rPr lang="en-GB" sz="1100" dirty="0" smtClean="0">
                  <a:solidFill>
                    <a:schemeClr val="tx1"/>
                  </a:solidFill>
                  <a:latin typeface="Roboto Condensed" panose="02000000000000000000" pitchFamily="2" charset="0"/>
                </a:rPr>
                <a:t>on each of the bones to reveal the classification and its function.</a:t>
              </a:r>
              <a:endParaRPr lang="en-GB" sz="1100" dirty="0">
                <a:solidFill>
                  <a:schemeClr val="tx1"/>
                </a:solidFill>
                <a:latin typeface="Roboto Condensed" panose="02000000000000000000" pitchFamily="2" charset="0"/>
              </a:endParaRP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95" y="6144464"/>
              <a:ext cx="235170" cy="370508"/>
            </a:xfrm>
            <a:prstGeom prst="rect">
              <a:avLst/>
            </a:prstGeom>
          </p:spPr>
        </p:pic>
      </p:grpSp>
      <p:pic>
        <p:nvPicPr>
          <p:cNvPr id="34" name="Flat bone" descr="C:\Users\Nadine\Downloads\13578836693_2d123100de_k.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2475" t="14991" r="1973" b="22399"/>
          <a:stretch/>
        </p:blipFill>
        <p:spPr bwMode="auto">
          <a:xfrm rot="19799055">
            <a:off x="339185" y="4548292"/>
            <a:ext cx="868742" cy="1119454"/>
          </a:xfrm>
          <a:prstGeom prst="rect">
            <a:avLst/>
          </a:prstGeom>
          <a:noFill/>
          <a:ln>
            <a:noFill/>
          </a:ln>
          <a:extLst>
            <a:ext uri="{53640926-AAD7-44D8-BBD7-CCE9431645EC}">
              <a14:shadowObscured xmlns:a14="http://schemas.microsoft.com/office/drawing/2010/main"/>
            </a:ext>
          </a:extLst>
        </p:spPr>
      </p:pic>
      <p:pic>
        <p:nvPicPr>
          <p:cNvPr id="33" name="Short bone" descr="C:\Users\Nadine\Downloads\13578836693_2d123100de_k.jpg"/>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88" t="23222" r="56128" b="27395"/>
          <a:stretch/>
        </p:blipFill>
        <p:spPr bwMode="auto">
          <a:xfrm>
            <a:off x="4191623" y="2636674"/>
            <a:ext cx="768008" cy="743064"/>
          </a:xfrm>
          <a:prstGeom prst="rect">
            <a:avLst/>
          </a:prstGeom>
          <a:noFill/>
          <a:ln>
            <a:noFill/>
          </a:ln>
          <a:extLst>
            <a:ext uri="{53640926-AAD7-44D8-BBD7-CCE9431645EC}">
              <a14:shadowObscured xmlns:a14="http://schemas.microsoft.com/office/drawing/2010/main"/>
            </a:ext>
          </a:extLst>
        </p:spPr>
      </p:pic>
      <p:sp>
        <p:nvSpPr>
          <p:cNvPr id="28" name="TextBox 27">
            <a:extLst>
              <a:ext uri="{FF2B5EF4-FFF2-40B4-BE49-F238E27FC236}">
                <a16:creationId xmlns="" xmlns:a16="http://schemas.microsoft.com/office/drawing/2014/main" id="{05E59D87-29E2-4C87-9C41-FACBB3511732}"/>
              </a:ext>
            </a:extLst>
          </p:cNvPr>
          <p:cNvSpPr txBox="1"/>
          <p:nvPr/>
        </p:nvSpPr>
        <p:spPr>
          <a:xfrm>
            <a:off x="5077916" y="4222670"/>
            <a:ext cx="3443884" cy="1770698"/>
          </a:xfrm>
          <a:prstGeom prst="roundRect">
            <a:avLst/>
          </a:prstGeom>
          <a:solidFill>
            <a:schemeClr val="accent6">
              <a:lumMod val="20000"/>
              <a:lumOff val="80000"/>
            </a:schemeClr>
          </a:solidFill>
          <a:ln>
            <a:solidFill>
              <a:schemeClr val="tx1"/>
            </a:solidFill>
            <a:prstDash val="solid"/>
          </a:ln>
        </p:spPr>
        <p:txBody>
          <a:bodyPr wrap="square" rtlCol="0">
            <a:spAutoFit/>
          </a:bodyPr>
          <a:lstStyle/>
          <a:p>
            <a:pPr algn="ctr"/>
            <a:r>
              <a:rPr lang="en-GB" sz="1400" b="1" dirty="0" smtClean="0">
                <a:latin typeface="Roboto Condensed" panose="02000000000000000000" pitchFamily="2" charset="0"/>
              </a:rPr>
              <a:t>Irregular bones </a:t>
            </a:r>
            <a:r>
              <a:rPr lang="en-GB" sz="1400" dirty="0">
                <a:latin typeface="Roboto Condensed" panose="02000000000000000000" pitchFamily="2" charset="0"/>
              </a:rPr>
              <a:t>(e.g. </a:t>
            </a:r>
            <a:r>
              <a:rPr lang="en-GB" sz="1400" dirty="0" smtClean="0">
                <a:latin typeface="Roboto Condensed" panose="02000000000000000000" pitchFamily="2" charset="0"/>
              </a:rPr>
              <a:t>the vertebrae) provide </a:t>
            </a:r>
            <a:r>
              <a:rPr lang="en-GB" sz="1400" b="1" dirty="0" smtClean="0">
                <a:latin typeface="Roboto Condensed" panose="02000000000000000000" pitchFamily="2" charset="0"/>
              </a:rPr>
              <a:t>protection </a:t>
            </a:r>
            <a:r>
              <a:rPr lang="en-GB" sz="1400" dirty="0" smtClean="0">
                <a:latin typeface="Roboto Condensed" panose="02000000000000000000" pitchFamily="2" charset="0"/>
              </a:rPr>
              <a:t>of the spinal cord which, along with the brain, forms the central nervous system. They also provide a site of </a:t>
            </a:r>
            <a:r>
              <a:rPr lang="en-GB" sz="1400" b="1" dirty="0" smtClean="0">
                <a:latin typeface="Roboto Condensed" panose="02000000000000000000" pitchFamily="2" charset="0"/>
              </a:rPr>
              <a:t>muscle attachment</a:t>
            </a:r>
            <a:r>
              <a:rPr lang="en-GB" sz="1400" dirty="0" smtClean="0">
                <a:latin typeface="Roboto Condensed" panose="02000000000000000000" pitchFamily="2" charset="0"/>
              </a:rPr>
              <a:t> for many muscles in the back which help maintain posture during sport, e.g. in a rugby scrum.</a:t>
            </a:r>
            <a:endParaRPr lang="en-GB" sz="1400" dirty="0">
              <a:latin typeface="Roboto Condensed" panose="02000000000000000000" pitchFamily="2" charset="0"/>
            </a:endParaRPr>
          </a:p>
        </p:txBody>
      </p:sp>
      <p:sp>
        <p:nvSpPr>
          <p:cNvPr id="35" name="TextBox 34">
            <a:extLst>
              <a:ext uri="{FF2B5EF4-FFF2-40B4-BE49-F238E27FC236}">
                <a16:creationId xmlns="" xmlns:a16="http://schemas.microsoft.com/office/drawing/2014/main" id="{05E59D87-29E2-4C87-9C41-FACBB3511732}"/>
              </a:ext>
            </a:extLst>
          </p:cNvPr>
          <p:cNvSpPr txBox="1"/>
          <p:nvPr/>
        </p:nvSpPr>
        <p:spPr>
          <a:xfrm>
            <a:off x="683568" y="2303550"/>
            <a:ext cx="3191111" cy="1293971"/>
          </a:xfrm>
          <a:prstGeom prst="roundRect">
            <a:avLst/>
          </a:prstGeom>
          <a:solidFill>
            <a:srgbClr val="DEEBF7"/>
          </a:solidFill>
          <a:ln>
            <a:solidFill>
              <a:schemeClr val="tx1"/>
            </a:solidFill>
            <a:prstDash val="solid"/>
          </a:ln>
        </p:spPr>
        <p:txBody>
          <a:bodyPr wrap="square" rtlCol="0">
            <a:spAutoFit/>
          </a:bodyPr>
          <a:lstStyle/>
          <a:p>
            <a:pPr algn="ctr"/>
            <a:r>
              <a:rPr lang="en-GB" sz="1400" b="1" dirty="0">
                <a:latin typeface="Roboto Condensed" panose="02000000000000000000" pitchFamily="2" charset="0"/>
              </a:rPr>
              <a:t>Long bones </a:t>
            </a:r>
            <a:r>
              <a:rPr lang="en-GB" sz="1400" dirty="0">
                <a:latin typeface="Roboto Condensed" panose="02000000000000000000" pitchFamily="2" charset="0"/>
              </a:rPr>
              <a:t>(e.g. humerus, femur, tibia) </a:t>
            </a:r>
            <a:r>
              <a:rPr lang="en-GB" sz="1400" dirty="0" smtClean="0">
                <a:latin typeface="Roboto Condensed" panose="02000000000000000000" pitchFamily="2" charset="0"/>
              </a:rPr>
              <a:t>provide </a:t>
            </a:r>
            <a:r>
              <a:rPr lang="en-GB" sz="1400" b="1" dirty="0" smtClean="0">
                <a:latin typeface="Roboto Condensed" panose="02000000000000000000" pitchFamily="2" charset="0"/>
              </a:rPr>
              <a:t>leverage</a:t>
            </a:r>
            <a:r>
              <a:rPr lang="en-GB" sz="1400" dirty="0" smtClean="0">
                <a:latin typeface="Roboto Condensed" panose="02000000000000000000" pitchFamily="2" charset="0"/>
              </a:rPr>
              <a:t> at a joint to allow </a:t>
            </a:r>
            <a:r>
              <a:rPr lang="en-GB" sz="1400" dirty="0">
                <a:latin typeface="Roboto Condensed" panose="02000000000000000000" pitchFamily="2" charset="0"/>
              </a:rPr>
              <a:t>for gross movements of limbs. For example: to throw, kick and </a:t>
            </a:r>
            <a:r>
              <a:rPr lang="en-GB" sz="1400" dirty="0" smtClean="0">
                <a:latin typeface="Roboto Condensed" panose="02000000000000000000" pitchFamily="2" charset="0"/>
              </a:rPr>
              <a:t>jump in a variety of sports and physical activities.</a:t>
            </a:r>
            <a:endParaRPr lang="en-GB" sz="1400" dirty="0">
              <a:latin typeface="Roboto Condensed" panose="02000000000000000000" pitchFamily="2" charset="0"/>
            </a:endParaRPr>
          </a:p>
        </p:txBody>
      </p:sp>
      <p:pic>
        <p:nvPicPr>
          <p:cNvPr id="6" name="Irregular bon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0090" y="4577334"/>
            <a:ext cx="839723" cy="1193072"/>
          </a:xfrm>
          <a:prstGeom prst="rect">
            <a:avLst/>
          </a:prstGeom>
        </p:spPr>
      </p:pic>
      <p:pic>
        <p:nvPicPr>
          <p:cNvPr id="1026" name="Picture 2" descr="Free illustrations of Femu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442" y="1953524"/>
            <a:ext cx="1376553" cy="193200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3"/>
          <p:cNvGrpSpPr>
            <a:grpSpLocks/>
          </p:cNvGrpSpPr>
          <p:nvPr/>
        </p:nvGrpSpPr>
        <p:grpSpPr bwMode="auto">
          <a:xfrm>
            <a:off x="603250" y="-27384"/>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4"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5777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102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childTnLst>
              </p:cTn>
              <p:nextCondLst>
                <p:cond evt="onClick" delay="0">
                  <p:tgtEl>
                    <p:spTgt spid="1026"/>
                  </p:tgtEl>
                </p:cond>
              </p:nextCondLst>
            </p:seq>
          </p:childTnLst>
        </p:cTn>
      </p:par>
    </p:tnLst>
    <p:bldLst>
      <p:bldP spid="36" grpId="0" animBg="1"/>
      <p:bldP spid="39" grpId="0" animBg="1"/>
      <p:bldP spid="28"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7</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latin typeface="Roboto Condensed" panose="02000000000000000000" pitchFamily="2" charset="0"/>
              </a:endParaRPr>
            </a:p>
          </p:txBody>
        </p:sp>
        <p:sp>
          <p:nvSpPr>
            <p:cNvPr id="8" name="Subtitle 3">
              <a:extLst>
                <a:ext uri="{FF2B5EF4-FFF2-40B4-BE49-F238E27FC236}">
                  <a16:creationId xmlns="" xmlns:a16="http://schemas.microsoft.com/office/drawing/2014/main" id="{4772945D-CA91-4CFE-8EB7-941C7618C994}"/>
                </a:ext>
              </a:extLst>
            </p:cNvPr>
            <p:cNvSpPr txBox="1">
              <a:spLocks/>
            </p:cNvSpPr>
            <p:nvPr/>
          </p:nvSpPr>
          <p:spPr>
            <a:xfrm>
              <a:off x="5106341" y="1179918"/>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How do the different functions of the skeleton help with performance in physical activity?</a:t>
              </a:r>
            </a:p>
            <a:p>
              <a:pPr marL="0" indent="0" algn="ctr">
                <a:buNone/>
              </a:pPr>
              <a:endParaRPr lang="en-US" sz="1600" dirty="0"/>
            </a:p>
          </p:txBody>
        </p:sp>
      </p:grpSp>
      <p:grpSp>
        <p:nvGrpSpPr>
          <p:cNvPr id="15" name="Group 14"/>
          <p:cNvGrpSpPr/>
          <p:nvPr/>
        </p:nvGrpSpPr>
        <p:grpSpPr>
          <a:xfrm>
            <a:off x="5914957" y="3285679"/>
            <a:ext cx="2942755" cy="2736304"/>
            <a:chOff x="4702130" y="686617"/>
            <a:chExt cx="2701444" cy="2370649"/>
          </a:xfrm>
        </p:grpSpPr>
        <p:sp>
          <p:nvSpPr>
            <p:cNvPr id="16"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02130" y="686617"/>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7" name="Subtitle 3">
              <a:extLst>
                <a:ext uri="{FF2B5EF4-FFF2-40B4-BE49-F238E27FC236}">
                  <a16:creationId xmlns="" xmlns:a16="http://schemas.microsoft.com/office/drawing/2014/main" id="{4772945D-CA91-4CFE-8EB7-941C7618C994}"/>
                </a:ext>
              </a:extLst>
            </p:cNvPr>
            <p:cNvSpPr txBox="1">
              <a:spLocks/>
            </p:cNvSpPr>
            <p:nvPr/>
          </p:nvSpPr>
          <p:spPr>
            <a:xfrm>
              <a:off x="5106341" y="1179918"/>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For what type of injuries might production of platelets by the skeletal system be important?</a:t>
              </a:r>
              <a:endParaRPr lang="en-US" sz="2000" dirty="0"/>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latin typeface="Roboto Condensed" panose="02000000000000000000" pitchFamily="2" charset="0"/>
              </a:endParaRPr>
            </a:p>
          </p:txBody>
        </p:sp>
        <p:sp>
          <p:nvSpPr>
            <p:cNvPr id="23" name="Subtitle 3">
              <a:extLst>
                <a:ext uri="{FF2B5EF4-FFF2-40B4-BE49-F238E27FC236}">
                  <a16:creationId xmlns="" xmlns:a16="http://schemas.microsoft.com/office/drawing/2014/main" id="{4772945D-CA91-4CFE-8EB7-941C7618C994}"/>
                </a:ext>
              </a:extLst>
            </p:cNvPr>
            <p:cNvSpPr txBox="1">
              <a:spLocks/>
            </p:cNvSpPr>
            <p:nvPr/>
          </p:nvSpPr>
          <p:spPr>
            <a:xfrm>
              <a:off x="5027427" y="1007141"/>
              <a:ext cx="2079072"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How might the shape of different bones forming at a joint relate to the classification of that joint?</a:t>
              </a:r>
              <a:endParaRPr lang="en-US" sz="1600" dirty="0"/>
            </a:p>
          </p:txBody>
        </p:sp>
      </p:grpSp>
      <p:grpSp>
        <p:nvGrpSpPr>
          <p:cNvPr id="24" name="Group 23"/>
          <p:cNvGrpSpPr/>
          <p:nvPr/>
        </p:nvGrpSpPr>
        <p:grpSpPr>
          <a:xfrm>
            <a:off x="1187436" y="3285679"/>
            <a:ext cx="2160240" cy="2016224"/>
            <a:chOff x="4716241" y="555412"/>
            <a:chExt cx="2701444" cy="2370649"/>
          </a:xfrm>
        </p:grpSpPr>
        <p:sp>
          <p:nvSpPr>
            <p:cNvPr id="25"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latin typeface="Roboto Condensed" panose="02000000000000000000" pitchFamily="2" charset="0"/>
              </a:endParaRPr>
            </a:p>
          </p:txBody>
        </p:sp>
        <p:sp>
          <p:nvSpPr>
            <p:cNvPr id="26" name="Subtitle 3">
              <a:extLst>
                <a:ext uri="{FF2B5EF4-FFF2-40B4-BE49-F238E27FC236}">
                  <a16:creationId xmlns="" xmlns:a16="http://schemas.microsoft.com/office/drawing/2014/main" id="{4772945D-CA91-4CFE-8EB7-941C7618C994}"/>
                </a:ext>
              </a:extLst>
            </p:cNvPr>
            <p:cNvSpPr txBox="1">
              <a:spLocks/>
            </p:cNvSpPr>
            <p:nvPr/>
          </p:nvSpPr>
          <p:spPr>
            <a:xfrm>
              <a:off x="5043715" y="1158416"/>
              <a:ext cx="2079072"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Which muscles in the body attach at flat bones such as the scapula and the pelvis?</a:t>
              </a:r>
              <a:endParaRPr lang="en-US" sz="1600" dirty="0"/>
            </a:p>
          </p:txBody>
        </p:sp>
      </p:grpSp>
      <p:grpSp>
        <p:nvGrpSpPr>
          <p:cNvPr id="27" name="Group 3"/>
          <p:cNvGrpSpPr>
            <a:grpSpLocks/>
          </p:cNvGrpSpPr>
          <p:nvPr/>
        </p:nvGrpSpPr>
        <p:grpSpPr bwMode="auto">
          <a:xfrm>
            <a:off x="603250" y="-27384"/>
            <a:ext cx="8540750" cy="6940550"/>
            <a:chOff x="583271" y="42867"/>
            <a:chExt cx="9232725" cy="7502525"/>
          </a:xfrm>
        </p:grpSpPr>
        <p:sp>
          <p:nvSpPr>
            <p:cNvPr id="28" name="Rectangle 2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0"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2"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8</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7" name="TextBox 6">
            <a:extLst>
              <a:ext uri="{FF2B5EF4-FFF2-40B4-BE49-F238E27FC236}">
                <a16:creationId xmlns="" xmlns:a16="http://schemas.microsoft.com/office/drawing/2014/main" id="{225BDE5E-76F4-41A4-B4C1-30932DB32F32}"/>
              </a:ext>
            </a:extLst>
          </p:cNvPr>
          <p:cNvSpPr txBox="1"/>
          <p:nvPr/>
        </p:nvSpPr>
        <p:spPr>
          <a:xfrm>
            <a:off x="459683" y="553240"/>
            <a:ext cx="7166701" cy="646331"/>
          </a:xfrm>
          <a:prstGeom prst="rect">
            <a:avLst/>
          </a:prstGeom>
          <a:noFill/>
        </p:spPr>
        <p:txBody>
          <a:bodyPr wrap="square" rtlCol="0">
            <a:spAutoFit/>
          </a:bodyPr>
          <a:lstStyle/>
          <a:p>
            <a:r>
              <a:rPr lang="en-GB" dirty="0">
                <a:latin typeface="Roboto Condensed" panose="02000000000000000000" pitchFamily="2" charset="0"/>
              </a:rPr>
              <a:t>Match up the different functions of the skeleton with the examples of how they are applied in sport and physical activity.</a:t>
            </a:r>
          </a:p>
        </p:txBody>
      </p:sp>
      <p:sp>
        <p:nvSpPr>
          <p:cNvPr id="41" name="TextBox - Protection"/>
          <p:cNvSpPr txBox="1"/>
          <p:nvPr/>
        </p:nvSpPr>
        <p:spPr>
          <a:xfrm>
            <a:off x="564608" y="2202507"/>
            <a:ext cx="2376264" cy="646331"/>
          </a:xfrm>
          <a:prstGeom prst="rect">
            <a:avLst/>
          </a:prstGeom>
          <a:solidFill>
            <a:schemeClr val="bg1"/>
          </a:solidFill>
          <a:ln>
            <a:solidFill>
              <a:schemeClr val="tx1"/>
            </a:solidFill>
          </a:ln>
        </p:spPr>
        <p:txBody>
          <a:bodyPr wrap="square" rtlCol="0">
            <a:spAutoFit/>
          </a:bodyPr>
          <a:lstStyle/>
          <a:p>
            <a:pPr algn="ctr"/>
            <a:r>
              <a:rPr lang="en-GB" dirty="0" smtClean="0">
                <a:latin typeface="Roboto Condensed" panose="02000000000000000000" pitchFamily="2" charset="0"/>
              </a:rPr>
              <a:t>Protection of vital organs</a:t>
            </a:r>
            <a:endParaRPr lang="en-GB" dirty="0">
              <a:latin typeface="Roboto Condensed" panose="02000000000000000000" pitchFamily="2" charset="0"/>
            </a:endParaRPr>
          </a:p>
        </p:txBody>
      </p:sp>
      <p:sp>
        <p:nvSpPr>
          <p:cNvPr id="42" name="TextBox - Movement"/>
          <p:cNvSpPr txBox="1"/>
          <p:nvPr/>
        </p:nvSpPr>
        <p:spPr>
          <a:xfrm>
            <a:off x="584908" y="2996657"/>
            <a:ext cx="2376264" cy="369332"/>
          </a:xfrm>
          <a:prstGeom prst="rect">
            <a:avLst/>
          </a:prstGeom>
          <a:solidFill>
            <a:schemeClr val="bg1"/>
          </a:solidFill>
          <a:ln>
            <a:solidFill>
              <a:schemeClr val="tx1"/>
            </a:solidFill>
          </a:ln>
        </p:spPr>
        <p:txBody>
          <a:bodyPr wrap="square" rtlCol="0">
            <a:spAutoFit/>
          </a:bodyPr>
          <a:lstStyle/>
          <a:p>
            <a:pPr algn="ctr"/>
            <a:r>
              <a:rPr lang="en-GB" dirty="0">
                <a:latin typeface="Roboto Condensed" panose="02000000000000000000" pitchFamily="2" charset="0"/>
              </a:rPr>
              <a:t>Movement</a:t>
            </a:r>
          </a:p>
        </p:txBody>
      </p:sp>
      <p:sp>
        <p:nvSpPr>
          <p:cNvPr id="43" name="TextBox - Attachment"/>
          <p:cNvSpPr txBox="1"/>
          <p:nvPr/>
        </p:nvSpPr>
        <p:spPr>
          <a:xfrm>
            <a:off x="578672" y="3641009"/>
            <a:ext cx="2376264" cy="369332"/>
          </a:xfrm>
          <a:prstGeom prst="rect">
            <a:avLst/>
          </a:prstGeom>
          <a:solidFill>
            <a:schemeClr val="bg1"/>
          </a:solidFill>
          <a:ln>
            <a:solidFill>
              <a:schemeClr val="tx1"/>
            </a:solidFill>
          </a:ln>
        </p:spPr>
        <p:txBody>
          <a:bodyPr wrap="square" rtlCol="0">
            <a:spAutoFit/>
          </a:bodyPr>
          <a:lstStyle/>
          <a:p>
            <a:pPr algn="ctr"/>
            <a:r>
              <a:rPr lang="en-GB" dirty="0" smtClean="0">
                <a:latin typeface="Roboto Condensed" panose="02000000000000000000" pitchFamily="2" charset="0"/>
              </a:rPr>
              <a:t>Muscle attachment</a:t>
            </a:r>
            <a:endParaRPr lang="en-GB" dirty="0">
              <a:latin typeface="Roboto Condensed" panose="02000000000000000000" pitchFamily="2" charset="0"/>
            </a:endParaRPr>
          </a:p>
        </p:txBody>
      </p:sp>
      <p:sp>
        <p:nvSpPr>
          <p:cNvPr id="44" name="TextBox - Minerals"/>
          <p:cNvSpPr txBox="1"/>
          <p:nvPr/>
        </p:nvSpPr>
        <p:spPr>
          <a:xfrm>
            <a:off x="601149" y="4269551"/>
            <a:ext cx="2376264" cy="369332"/>
          </a:xfrm>
          <a:prstGeom prst="rect">
            <a:avLst/>
          </a:prstGeom>
          <a:solidFill>
            <a:schemeClr val="bg1"/>
          </a:solidFill>
          <a:ln>
            <a:solidFill>
              <a:schemeClr val="tx1"/>
            </a:solidFill>
          </a:ln>
        </p:spPr>
        <p:txBody>
          <a:bodyPr wrap="square" rtlCol="0">
            <a:spAutoFit/>
          </a:bodyPr>
          <a:lstStyle/>
          <a:p>
            <a:pPr algn="ctr"/>
            <a:r>
              <a:rPr lang="en-GB" dirty="0">
                <a:latin typeface="Roboto Condensed" panose="02000000000000000000" pitchFamily="2" charset="0"/>
              </a:rPr>
              <a:t>Mineral storage</a:t>
            </a:r>
          </a:p>
        </p:txBody>
      </p:sp>
      <p:sp>
        <p:nvSpPr>
          <p:cNvPr id="45" name="TextBox 4 - Blood cell"/>
          <p:cNvSpPr txBox="1"/>
          <p:nvPr/>
        </p:nvSpPr>
        <p:spPr>
          <a:xfrm>
            <a:off x="601149" y="4914361"/>
            <a:ext cx="2376264" cy="646331"/>
          </a:xfrm>
          <a:prstGeom prst="rect">
            <a:avLst/>
          </a:prstGeom>
          <a:solidFill>
            <a:schemeClr val="bg1"/>
          </a:solidFill>
          <a:ln>
            <a:solidFill>
              <a:schemeClr val="tx1"/>
            </a:solidFill>
          </a:ln>
        </p:spPr>
        <p:txBody>
          <a:bodyPr wrap="square" rtlCol="0">
            <a:spAutoFit/>
          </a:bodyPr>
          <a:lstStyle/>
          <a:p>
            <a:pPr algn="ctr"/>
            <a:r>
              <a:rPr lang="en-GB" dirty="0">
                <a:latin typeface="Roboto Condensed" panose="02000000000000000000" pitchFamily="2" charset="0"/>
              </a:rPr>
              <a:t>Blood </a:t>
            </a:r>
            <a:r>
              <a:rPr lang="en-GB" dirty="0" smtClean="0">
                <a:latin typeface="Roboto Condensed" panose="02000000000000000000" pitchFamily="2" charset="0"/>
              </a:rPr>
              <a:t>cell and platelet </a:t>
            </a:r>
            <a:r>
              <a:rPr lang="en-GB" dirty="0">
                <a:latin typeface="Roboto Condensed" panose="02000000000000000000" pitchFamily="2" charset="0"/>
              </a:rPr>
              <a:t>production</a:t>
            </a:r>
          </a:p>
        </p:txBody>
      </p:sp>
      <p:sp>
        <p:nvSpPr>
          <p:cNvPr id="50" name="TextBox 49"/>
          <p:cNvSpPr txBox="1"/>
          <p:nvPr/>
        </p:nvSpPr>
        <p:spPr>
          <a:xfrm>
            <a:off x="5430263" y="1639481"/>
            <a:ext cx="3235157" cy="523220"/>
          </a:xfrm>
          <a:prstGeom prst="rect">
            <a:avLst/>
          </a:prstGeom>
          <a:solidFill>
            <a:schemeClr val="tx2">
              <a:lumMod val="20000"/>
              <a:lumOff val="80000"/>
            </a:schemeClr>
          </a:solidFill>
          <a:ln>
            <a:solidFill>
              <a:schemeClr val="tx1"/>
            </a:solidFill>
          </a:ln>
        </p:spPr>
        <p:txBody>
          <a:bodyPr wrap="square" rtlCol="0">
            <a:spAutoFit/>
          </a:bodyPr>
          <a:lstStyle/>
          <a:p>
            <a:pPr algn="ctr"/>
            <a:r>
              <a:rPr lang="en-GB" sz="1400" dirty="0">
                <a:latin typeface="Roboto Condensed" panose="02000000000000000000" pitchFamily="2" charset="0"/>
              </a:rPr>
              <a:t>The cranium helps minimise </a:t>
            </a:r>
            <a:r>
              <a:rPr lang="en-GB" sz="1400" dirty="0" smtClean="0">
                <a:latin typeface="Roboto Condensed" panose="02000000000000000000" pitchFamily="2" charset="0"/>
              </a:rPr>
              <a:t>damage </a:t>
            </a:r>
            <a:r>
              <a:rPr lang="en-GB" sz="1400" dirty="0">
                <a:latin typeface="Roboto Condensed" panose="02000000000000000000" pitchFamily="2" charset="0"/>
              </a:rPr>
              <a:t>to the brain when heading in football</a:t>
            </a:r>
          </a:p>
        </p:txBody>
      </p:sp>
      <p:sp>
        <p:nvSpPr>
          <p:cNvPr id="51" name="TextBox 50"/>
          <p:cNvSpPr txBox="1"/>
          <p:nvPr/>
        </p:nvSpPr>
        <p:spPr>
          <a:xfrm>
            <a:off x="5461980" y="5134097"/>
            <a:ext cx="3235157" cy="523220"/>
          </a:xfrm>
          <a:prstGeom prst="rect">
            <a:avLst/>
          </a:prstGeom>
          <a:solidFill>
            <a:schemeClr val="tx2">
              <a:lumMod val="20000"/>
              <a:lumOff val="80000"/>
            </a:schemeClr>
          </a:solidFill>
          <a:ln>
            <a:solidFill>
              <a:schemeClr val="tx1"/>
            </a:solidFill>
          </a:ln>
        </p:spPr>
        <p:txBody>
          <a:bodyPr wrap="square" rtlCol="0">
            <a:spAutoFit/>
          </a:bodyPr>
          <a:lstStyle/>
          <a:p>
            <a:pPr algn="ctr"/>
            <a:r>
              <a:rPr lang="en-GB" sz="1400" dirty="0">
                <a:latin typeface="Roboto Condensed" panose="02000000000000000000" pitchFamily="2" charset="0"/>
              </a:rPr>
              <a:t>The knee joint flexes and extends in order to allow a track athlete to run</a:t>
            </a:r>
          </a:p>
        </p:txBody>
      </p:sp>
      <p:sp>
        <p:nvSpPr>
          <p:cNvPr id="52" name="TextBox 51"/>
          <p:cNvSpPr txBox="1"/>
          <p:nvPr/>
        </p:nvSpPr>
        <p:spPr>
          <a:xfrm>
            <a:off x="5430264" y="2333142"/>
            <a:ext cx="3235157" cy="738664"/>
          </a:xfrm>
          <a:prstGeom prst="rect">
            <a:avLst/>
          </a:prstGeom>
          <a:solidFill>
            <a:schemeClr val="tx2">
              <a:lumMod val="20000"/>
              <a:lumOff val="80000"/>
            </a:schemeClr>
          </a:solidFill>
          <a:ln>
            <a:solidFill>
              <a:schemeClr val="tx1"/>
            </a:solidFill>
          </a:ln>
        </p:spPr>
        <p:txBody>
          <a:bodyPr wrap="square" rtlCol="0">
            <a:spAutoFit/>
          </a:bodyPr>
          <a:lstStyle/>
          <a:p>
            <a:pPr algn="ctr"/>
            <a:r>
              <a:rPr lang="en-GB" sz="1400" dirty="0" smtClean="0">
                <a:latin typeface="Roboto Condensed" panose="02000000000000000000" pitchFamily="2" charset="0"/>
              </a:rPr>
              <a:t>The biceps is joined to </a:t>
            </a:r>
            <a:r>
              <a:rPr lang="en-GB" sz="1400" dirty="0">
                <a:latin typeface="Roboto Condensed" panose="02000000000000000000" pitchFamily="2" charset="0"/>
              </a:rPr>
              <a:t>the scapula (origin) and the radius in the forearm </a:t>
            </a:r>
            <a:r>
              <a:rPr lang="en-GB" sz="1400" dirty="0" smtClean="0">
                <a:latin typeface="Roboto Condensed" panose="02000000000000000000" pitchFamily="2" charset="0"/>
              </a:rPr>
              <a:t>(insertion) </a:t>
            </a:r>
            <a:r>
              <a:rPr lang="en-GB" sz="1400" dirty="0">
                <a:latin typeface="Roboto Condensed" panose="02000000000000000000" pitchFamily="2" charset="0"/>
              </a:rPr>
              <a:t>to allow a </a:t>
            </a:r>
            <a:r>
              <a:rPr lang="en-GB" sz="1400" dirty="0" smtClean="0">
                <a:latin typeface="Roboto Condensed" panose="02000000000000000000" pitchFamily="2" charset="0"/>
              </a:rPr>
              <a:t>biceps </a:t>
            </a:r>
            <a:r>
              <a:rPr lang="en-GB" sz="1400" dirty="0">
                <a:latin typeface="Roboto Condensed" panose="02000000000000000000" pitchFamily="2" charset="0"/>
              </a:rPr>
              <a:t>curl to be </a:t>
            </a:r>
            <a:r>
              <a:rPr lang="en-GB" sz="1400" dirty="0" smtClean="0">
                <a:latin typeface="Roboto Condensed" panose="02000000000000000000" pitchFamily="2" charset="0"/>
              </a:rPr>
              <a:t>completed</a:t>
            </a:r>
            <a:endParaRPr lang="en-GB" sz="1400" dirty="0">
              <a:latin typeface="Roboto Condensed" panose="02000000000000000000" pitchFamily="2" charset="0"/>
            </a:endParaRPr>
          </a:p>
        </p:txBody>
      </p:sp>
      <p:sp>
        <p:nvSpPr>
          <p:cNvPr id="53" name="TextBox 52"/>
          <p:cNvSpPr txBox="1"/>
          <p:nvPr/>
        </p:nvSpPr>
        <p:spPr>
          <a:xfrm>
            <a:off x="5385975" y="4182802"/>
            <a:ext cx="3330862" cy="738664"/>
          </a:xfrm>
          <a:prstGeom prst="rect">
            <a:avLst/>
          </a:prstGeom>
          <a:solidFill>
            <a:schemeClr val="tx2">
              <a:lumMod val="20000"/>
              <a:lumOff val="80000"/>
            </a:schemeClr>
          </a:solidFill>
          <a:ln>
            <a:solidFill>
              <a:schemeClr val="tx1"/>
            </a:solidFill>
          </a:ln>
        </p:spPr>
        <p:txBody>
          <a:bodyPr wrap="square" rtlCol="0">
            <a:spAutoFit/>
          </a:bodyPr>
          <a:lstStyle/>
          <a:p>
            <a:pPr algn="ctr"/>
            <a:r>
              <a:rPr lang="en-GB" sz="1400" dirty="0">
                <a:latin typeface="Roboto Condensed" panose="02000000000000000000" pitchFamily="2" charset="0"/>
              </a:rPr>
              <a:t>Calcium </a:t>
            </a:r>
            <a:r>
              <a:rPr lang="en-GB" sz="1400" dirty="0" smtClean="0">
                <a:latin typeface="Roboto Condensed" panose="02000000000000000000" pitchFamily="2" charset="0"/>
              </a:rPr>
              <a:t>and phosphorus are deposited </a:t>
            </a:r>
            <a:r>
              <a:rPr lang="en-GB" sz="1400" dirty="0">
                <a:latin typeface="Roboto Condensed" panose="02000000000000000000" pitchFamily="2" charset="0"/>
              </a:rPr>
              <a:t>in the bone to add strength and protect against fracture from </a:t>
            </a:r>
            <a:r>
              <a:rPr lang="en-GB" sz="1400" dirty="0" smtClean="0">
                <a:latin typeface="Roboto Condensed" panose="02000000000000000000" pitchFamily="2" charset="0"/>
              </a:rPr>
              <a:t>impact in contact sports</a:t>
            </a:r>
            <a:endParaRPr lang="en-GB" sz="1400" dirty="0">
              <a:latin typeface="Roboto Condensed" panose="02000000000000000000" pitchFamily="2" charset="0"/>
            </a:endParaRPr>
          </a:p>
        </p:txBody>
      </p:sp>
      <p:sp>
        <p:nvSpPr>
          <p:cNvPr id="54" name="TextBox 53"/>
          <p:cNvSpPr txBox="1"/>
          <p:nvPr/>
        </p:nvSpPr>
        <p:spPr>
          <a:xfrm>
            <a:off x="5317988" y="3239405"/>
            <a:ext cx="3508217" cy="738664"/>
          </a:xfrm>
          <a:prstGeom prst="rect">
            <a:avLst/>
          </a:prstGeom>
          <a:solidFill>
            <a:schemeClr val="tx2">
              <a:lumMod val="20000"/>
              <a:lumOff val="80000"/>
            </a:schemeClr>
          </a:solidFill>
          <a:ln>
            <a:solidFill>
              <a:schemeClr val="tx1"/>
            </a:solidFill>
          </a:ln>
        </p:spPr>
        <p:txBody>
          <a:bodyPr wrap="square" rtlCol="0">
            <a:spAutoFit/>
          </a:bodyPr>
          <a:lstStyle/>
          <a:p>
            <a:pPr algn="ctr"/>
            <a:r>
              <a:rPr lang="en-GB" sz="1400" dirty="0">
                <a:latin typeface="Roboto Condensed" panose="02000000000000000000" pitchFamily="2" charset="0"/>
              </a:rPr>
              <a:t>This assists with </a:t>
            </a:r>
            <a:r>
              <a:rPr lang="en-GB" sz="1400" dirty="0" smtClean="0">
                <a:latin typeface="Roboto Condensed" panose="02000000000000000000" pitchFamily="2" charset="0"/>
              </a:rPr>
              <a:t>the roles such as the </a:t>
            </a:r>
            <a:r>
              <a:rPr lang="en-GB" sz="1400" dirty="0">
                <a:latin typeface="Roboto Condensed" panose="02000000000000000000" pitchFamily="2" charset="0"/>
              </a:rPr>
              <a:t>transport of </a:t>
            </a:r>
            <a:r>
              <a:rPr lang="en-GB" sz="1400" dirty="0" smtClean="0">
                <a:latin typeface="Roboto Condensed" panose="02000000000000000000" pitchFamily="2" charset="0"/>
              </a:rPr>
              <a:t>oxygen during aerobic activity, and blood clotting if someone scrapes their knee.</a:t>
            </a:r>
            <a:endParaRPr lang="en-GB" sz="1400" dirty="0">
              <a:latin typeface="Roboto Condensed" panose="02000000000000000000" pitchFamily="2" charset="0"/>
            </a:endParaRPr>
          </a:p>
        </p:txBody>
      </p:sp>
      <p:cxnSp>
        <p:nvCxnSpPr>
          <p:cNvPr id="56" name="Straight Connector 55"/>
          <p:cNvCxnSpPr>
            <a:stCxn id="41" idx="3"/>
            <a:endCxn id="50" idx="1"/>
          </p:cNvCxnSpPr>
          <p:nvPr/>
        </p:nvCxnSpPr>
        <p:spPr>
          <a:xfrm flipV="1">
            <a:off x="2940872" y="1901091"/>
            <a:ext cx="2489391" cy="624582"/>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8" name="Straight Connector 57"/>
          <p:cNvCxnSpPr>
            <a:stCxn id="51" idx="1"/>
            <a:endCxn id="42" idx="3"/>
          </p:cNvCxnSpPr>
          <p:nvPr/>
        </p:nvCxnSpPr>
        <p:spPr>
          <a:xfrm flipH="1" flipV="1">
            <a:off x="2961172" y="3181323"/>
            <a:ext cx="2500808" cy="221438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0" name="Straight Connector 59"/>
          <p:cNvCxnSpPr>
            <a:stCxn id="43" idx="3"/>
            <a:endCxn id="52" idx="1"/>
          </p:cNvCxnSpPr>
          <p:nvPr/>
        </p:nvCxnSpPr>
        <p:spPr>
          <a:xfrm flipV="1">
            <a:off x="2954936" y="2702474"/>
            <a:ext cx="2475328" cy="1123201"/>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2" name="Straight Connector 61"/>
          <p:cNvCxnSpPr>
            <a:stCxn id="44" idx="3"/>
            <a:endCxn id="53" idx="1"/>
          </p:cNvCxnSpPr>
          <p:nvPr/>
        </p:nvCxnSpPr>
        <p:spPr>
          <a:xfrm>
            <a:off x="2977413" y="4454217"/>
            <a:ext cx="2408562" cy="9791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4" name="Straight Connector 63"/>
          <p:cNvCxnSpPr>
            <a:stCxn id="45" idx="3"/>
            <a:endCxn id="54" idx="1"/>
          </p:cNvCxnSpPr>
          <p:nvPr/>
        </p:nvCxnSpPr>
        <p:spPr>
          <a:xfrm flipV="1">
            <a:off x="2977413" y="3608737"/>
            <a:ext cx="2340575" cy="1628790"/>
          </a:xfrm>
          <a:prstGeom prst="line">
            <a:avLst/>
          </a:prstGeom>
          <a:ln w="28575"/>
        </p:spPr>
        <p:style>
          <a:lnRef idx="1">
            <a:schemeClr val="accent5"/>
          </a:lnRef>
          <a:fillRef idx="0">
            <a:schemeClr val="accent5"/>
          </a:fillRef>
          <a:effectRef idx="0">
            <a:schemeClr val="accent5"/>
          </a:effectRef>
          <a:fontRef idx="minor">
            <a:schemeClr val="tx1"/>
          </a:fontRef>
        </p:style>
      </p:cxnSp>
      <p:grpSp>
        <p:nvGrpSpPr>
          <p:cNvPr id="3" name="Group 2"/>
          <p:cNvGrpSpPr/>
          <p:nvPr/>
        </p:nvGrpSpPr>
        <p:grpSpPr>
          <a:xfrm>
            <a:off x="539512" y="1280315"/>
            <a:ext cx="2233819" cy="600191"/>
            <a:chOff x="1344310" y="1270811"/>
            <a:chExt cx="2233819" cy="600191"/>
          </a:xfrm>
        </p:grpSpPr>
        <p:sp>
          <p:nvSpPr>
            <p:cNvPr id="66" name="TextBox 65">
              <a:extLst>
                <a:ext uri="{FF2B5EF4-FFF2-40B4-BE49-F238E27FC236}">
                  <a16:creationId xmlns="" xmlns:a16="http://schemas.microsoft.com/office/drawing/2014/main" id="{863F816E-CAF0-4B23-93B7-2324085E9ED1}"/>
                </a:ext>
              </a:extLst>
            </p:cNvPr>
            <p:cNvSpPr txBox="1"/>
            <p:nvPr/>
          </p:nvSpPr>
          <p:spPr>
            <a:xfrm>
              <a:off x="1344310" y="1270811"/>
              <a:ext cx="2047660"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prstClr val="black"/>
                  </a:solidFill>
                  <a:latin typeface="Roboto Condensed" panose="02000000000000000000" pitchFamily="2" charset="0"/>
                </a:rPr>
                <a:t>Click on each function to reveal </a:t>
              </a:r>
              <a:br>
                <a:rPr lang="en-GB" sz="1100" dirty="0">
                  <a:solidFill>
                    <a:prstClr val="black"/>
                  </a:solidFill>
                  <a:latin typeface="Roboto Condensed" panose="02000000000000000000" pitchFamily="2" charset="0"/>
                </a:rPr>
              </a:br>
              <a:r>
                <a:rPr lang="en-GB" sz="1100" dirty="0">
                  <a:solidFill>
                    <a:prstClr val="black"/>
                  </a:solidFill>
                  <a:latin typeface="Roboto Condensed" panose="02000000000000000000" pitchFamily="2" charset="0"/>
                </a:rPr>
                <a:t>the correct </a:t>
              </a:r>
              <a:r>
                <a:rPr lang="en-GB" sz="1100" dirty="0" smtClean="0">
                  <a:solidFill>
                    <a:prstClr val="black"/>
                  </a:solidFill>
                  <a:latin typeface="Roboto Condensed" panose="02000000000000000000" pitchFamily="2" charset="0"/>
                </a:rPr>
                <a:t>match.</a:t>
              </a:r>
              <a:endParaRPr lang="en-GB" sz="1100" dirty="0">
                <a:solidFill>
                  <a:srgbClr val="00B050"/>
                </a:solidFill>
                <a:latin typeface="Roboto Condensed" panose="02000000000000000000" pitchFamily="2" charset="0"/>
              </a:endParaRPr>
            </a:p>
          </p:txBody>
        </p:sp>
        <p:pic>
          <p:nvPicPr>
            <p:cNvPr id="67" name="Picture 66">
              <a:extLst>
                <a:ext uri="{FF2B5EF4-FFF2-40B4-BE49-F238E27FC236}">
                  <a16:creationId xmlns="" xmlns:a16="http://schemas.microsoft.com/office/drawing/2014/main" id="{2C9FC678-3D38-4ECA-A5C1-D10FAFA2D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811" y="1284418"/>
              <a:ext cx="372318" cy="586584"/>
            </a:xfrm>
            <a:prstGeom prst="rect">
              <a:avLst/>
            </a:prstGeom>
          </p:spPr>
        </p:pic>
      </p:grpSp>
      <p:grpSp>
        <p:nvGrpSpPr>
          <p:cNvPr id="26" name="Group 3"/>
          <p:cNvGrpSpPr>
            <a:grpSpLocks/>
          </p:cNvGrpSpPr>
          <p:nvPr/>
        </p:nvGrpSpPr>
        <p:grpSpPr bwMode="auto">
          <a:xfrm>
            <a:off x="603250" y="-27384"/>
            <a:ext cx="8540750" cy="6940550"/>
            <a:chOff x="583271" y="42867"/>
            <a:chExt cx="9232725" cy="7502525"/>
          </a:xfrm>
        </p:grpSpPr>
        <p:sp>
          <p:nvSpPr>
            <p:cNvPr id="27" name="Rectangle 2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56855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down)">
                                      <p:cBhvr>
                                        <p:cTn id="16" dur="500"/>
                                        <p:tgtEl>
                                          <p:spTgt spid="56"/>
                                        </p:tgtEl>
                                      </p:cBhvr>
                                    </p:animEffect>
                                  </p:childTnLst>
                                </p:cTn>
                              </p:par>
                            </p:childTnLst>
                          </p:cTn>
                        </p:par>
                      </p:childTnLst>
                    </p:cTn>
                  </p:par>
                </p:childTnLst>
              </p:cTn>
              <p:nextCondLst>
                <p:cond evt="onClick" delay="0">
                  <p:tgtEl>
                    <p:spTgt spid="41"/>
                  </p:tgtEl>
                </p:cond>
              </p:nextCondLst>
            </p:seq>
            <p:seq concurrent="1" nextAc="seek">
              <p:cTn id="17" restart="whenNotActive" fill="hold" evtFilter="cancelBubble" nodeType="interactiveSeq">
                <p:stCondLst>
                  <p:cond evt="onClick" delay="0">
                    <p:tgtEl>
                      <p:spTgt spid="42"/>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down)">
                                      <p:cBhvr>
                                        <p:cTn id="22" dur="500"/>
                                        <p:tgtEl>
                                          <p:spTgt spid="58"/>
                                        </p:tgtEl>
                                      </p:cBhvr>
                                    </p:animEffect>
                                  </p:childTnLst>
                                </p:cTn>
                              </p:par>
                            </p:childTnLst>
                          </p:cTn>
                        </p:par>
                      </p:childTnLst>
                    </p:cTn>
                  </p:par>
                </p:childTnLst>
              </p:cTn>
              <p:nextCondLst>
                <p:cond evt="onClick" delay="0">
                  <p:tgtEl>
                    <p:spTgt spid="42"/>
                  </p:tgtEl>
                </p:cond>
              </p:nextCondLst>
            </p:seq>
            <p:seq concurrent="1" nextAc="seek">
              <p:cTn id="23" restart="whenNotActive" fill="hold" evtFilter="cancelBubble" nodeType="interactiveSeq">
                <p:stCondLst>
                  <p:cond evt="onClick" delay="0">
                    <p:tgtEl>
                      <p:spTgt spid="43"/>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down)">
                                      <p:cBhvr>
                                        <p:cTn id="28" dur="500"/>
                                        <p:tgtEl>
                                          <p:spTgt spid="60"/>
                                        </p:tgtEl>
                                      </p:cBhvr>
                                    </p:animEffect>
                                  </p:childTnLst>
                                </p:cTn>
                              </p:par>
                            </p:childTnLst>
                          </p:cTn>
                        </p:par>
                      </p:childTnLst>
                    </p:cTn>
                  </p:par>
                </p:childTnLst>
              </p:cTn>
              <p:nextCondLst>
                <p:cond evt="onClick" delay="0">
                  <p:tgtEl>
                    <p:spTgt spid="43"/>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down)">
                                      <p:cBhvr>
                                        <p:cTn id="34" dur="500"/>
                                        <p:tgtEl>
                                          <p:spTgt spid="62"/>
                                        </p:tgtEl>
                                      </p:cBhvr>
                                    </p:animEffect>
                                  </p:childTnLst>
                                </p:cTn>
                              </p:par>
                            </p:childTnLst>
                          </p:cTn>
                        </p:par>
                      </p:childTnLst>
                    </p:cTn>
                  </p:par>
                </p:childTnLst>
              </p:cTn>
              <p:nextCondLst>
                <p:cond evt="onClick" delay="0">
                  <p:tgtEl>
                    <p:spTgt spid="44"/>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down)">
                                      <p:cBhvr>
                                        <p:cTn id="40" dur="500"/>
                                        <p:tgtEl>
                                          <p:spTgt spid="64"/>
                                        </p:tgtEl>
                                      </p:cBhvr>
                                    </p:animEffect>
                                  </p:childTnLst>
                                </p:cTn>
                              </p:par>
                            </p:childTnLst>
                          </p:cTn>
                        </p:par>
                      </p:childTnLst>
                    </p:cTn>
                  </p:par>
                </p:childTnLst>
              </p:cTn>
              <p:nextCondLst>
                <p:cond evt="onClick" delay="0">
                  <p:tgtEl>
                    <p:spTgt spid="4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9</a:t>
            </a:fld>
            <a:endParaRPr lang="en-GB" dirty="0"/>
          </a:p>
        </p:txBody>
      </p:sp>
      <p:sp>
        <p:nvSpPr>
          <p:cNvPr id="12" name="TextBox 11">
            <a:extLst>
              <a:ext uri="{FF2B5EF4-FFF2-40B4-BE49-F238E27FC236}">
                <a16:creationId xmlns="" xmlns:a16="http://schemas.microsoft.com/office/drawing/2014/main" id="{03888866-542D-43D4-BFE1-045D36351922}"/>
              </a:ext>
              <a:ext uri="{C183D7F6-B498-43B3-948B-1728B52AA6E4}">
                <adec:decorative xmlns="" xmlns:adec="http://schemas.microsoft.com/office/drawing/2017/decorative"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 xmlns:a16="http://schemas.microsoft.com/office/drawing/2014/main" id="{667AA2A8-C66E-4F4C-A6E7-E7ABCE7E9EC3}"/>
              </a:ext>
              <a:ext uri="{C183D7F6-B498-43B3-948B-1728B52AA6E4}">
                <adec:decorative xmlns="" xmlns:adec="http://schemas.microsoft.com/office/drawing/2017/decorative"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4" name="Title 11">
            <a:extLst>
              <a:ext uri="{FF2B5EF4-FFF2-40B4-BE49-F238E27FC236}">
                <a16:creationId xmlns="" xmlns:a16="http://schemas.microsoft.com/office/drawing/2014/main"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 xmlns:a16="http://schemas.microsoft.com/office/drawing/2014/main" id="{ABF5B12D-6F10-4377-9094-B3E79ECB1B94}"/>
              </a:ext>
              <a:ext uri="{C183D7F6-B498-43B3-948B-1728B52AA6E4}">
                <adec:decorative xmlns="" xmlns:adec="http://schemas.microsoft.com/office/drawing/2017/decorative"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question and check your </a:t>
            </a:r>
            <a:r>
              <a:rPr lang="en-GB" i="1" dirty="0" smtClean="0">
                <a:latin typeface="Roboto Condensed" panose="02000000000000000000" pitchFamily="2" charset="0"/>
              </a:rPr>
              <a:t>answer.</a:t>
            </a:r>
            <a:endParaRPr lang="en-GB" i="1" dirty="0">
              <a:latin typeface="Roboto Condensed" panose="02000000000000000000" pitchFamily="2" charset="0"/>
            </a:endParaRPr>
          </a:p>
        </p:txBody>
      </p:sp>
      <p:sp>
        <p:nvSpPr>
          <p:cNvPr id="17" name="TextBox 16"/>
          <p:cNvSpPr txBox="1"/>
          <p:nvPr/>
        </p:nvSpPr>
        <p:spPr>
          <a:xfrm>
            <a:off x="463958" y="1484784"/>
            <a:ext cx="7952206" cy="1138773"/>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 pos="3683000" algn="r"/>
              </a:tabLst>
            </a:pPr>
            <a:r>
              <a:rPr lang="en-GB" sz="1700" dirty="0" smtClean="0">
                <a:solidFill>
                  <a:schemeClr val="tx1"/>
                </a:solidFill>
                <a:latin typeface="Roboto Condensed" panose="02000000000000000000" pitchFamily="2" charset="0"/>
              </a:rPr>
              <a:t>1.	One function of the skeleton is to store minerals such as calcium and phosphorus.</a:t>
            </a:r>
          </a:p>
          <a:p>
            <a:pPr marL="342900" indent="-342900">
              <a:buAutoNum type="arabicPeriod"/>
              <a:tabLst>
                <a:tab pos="266700" algn="l"/>
                <a:tab pos="3683000" algn="r"/>
              </a:tabLst>
            </a:pPr>
            <a:endParaRPr lang="en-GB" sz="1700" dirty="0">
              <a:solidFill>
                <a:schemeClr val="tx1"/>
              </a:solidFill>
              <a:latin typeface="Roboto Condensed" panose="02000000000000000000" pitchFamily="2" charset="0"/>
            </a:endParaRPr>
          </a:p>
          <a:p>
            <a:pPr>
              <a:tabLst>
                <a:tab pos="266700" algn="l"/>
                <a:tab pos="3683000" algn="r"/>
              </a:tabLst>
            </a:pPr>
            <a:r>
              <a:rPr lang="en-GB" sz="1700" dirty="0" smtClean="0">
                <a:solidFill>
                  <a:schemeClr val="tx1"/>
                </a:solidFill>
                <a:latin typeface="Roboto Condensed" panose="02000000000000000000" pitchFamily="2" charset="0"/>
              </a:rPr>
              <a:t>	Identify </a:t>
            </a:r>
            <a:r>
              <a:rPr lang="en-GB" sz="1700" b="1" dirty="0" smtClean="0">
                <a:solidFill>
                  <a:schemeClr val="tx1"/>
                </a:solidFill>
                <a:latin typeface="Roboto Condensed" panose="02000000000000000000" pitchFamily="2" charset="0"/>
              </a:rPr>
              <a:t>one other</a:t>
            </a:r>
            <a:r>
              <a:rPr lang="en-GB" sz="1700" dirty="0" smtClean="0">
                <a:solidFill>
                  <a:schemeClr val="tx1"/>
                </a:solidFill>
                <a:latin typeface="Roboto Condensed" panose="02000000000000000000" pitchFamily="2" charset="0"/>
              </a:rPr>
              <a:t> </a:t>
            </a:r>
            <a:r>
              <a:rPr lang="en-GB" sz="1700" dirty="0">
                <a:solidFill>
                  <a:schemeClr val="tx1"/>
                </a:solidFill>
                <a:latin typeface="Roboto Condensed" panose="02000000000000000000" pitchFamily="2" charset="0"/>
              </a:rPr>
              <a:t>function of the </a:t>
            </a:r>
            <a:r>
              <a:rPr lang="en-GB" sz="1700" dirty="0" smtClean="0">
                <a:solidFill>
                  <a:schemeClr val="tx1"/>
                </a:solidFill>
                <a:latin typeface="Roboto Condensed" panose="02000000000000000000" pitchFamily="2" charset="0"/>
              </a:rPr>
              <a:t>skeleton. </a:t>
            </a:r>
            <a:r>
              <a:rPr lang="en-GB" sz="1700" dirty="0">
                <a:solidFill>
                  <a:schemeClr val="tx1"/>
                </a:solidFill>
                <a:latin typeface="Roboto Condensed" panose="02000000000000000000" pitchFamily="2" charset="0"/>
              </a:rPr>
              <a:t>	</a:t>
            </a:r>
          </a:p>
          <a:p>
            <a:pPr marL="533400" indent="-533400" algn="r">
              <a:tabLst>
                <a:tab pos="266700" algn="l"/>
                <a:tab pos="3683000" algn="r"/>
              </a:tabLst>
            </a:pPr>
            <a:r>
              <a:rPr lang="en-GB" sz="1700" b="1" dirty="0">
                <a:solidFill>
                  <a:schemeClr val="tx1"/>
                </a:solidFill>
                <a:latin typeface="Roboto Condensed" panose="02000000000000000000" pitchFamily="2" charset="0"/>
              </a:rPr>
              <a:t>(1 mark)</a:t>
            </a:r>
          </a:p>
        </p:txBody>
      </p:sp>
      <p:sp>
        <p:nvSpPr>
          <p:cNvPr id="21" name="TextBox 20"/>
          <p:cNvSpPr txBox="1"/>
          <p:nvPr/>
        </p:nvSpPr>
        <p:spPr>
          <a:xfrm>
            <a:off x="2431812" y="2795666"/>
            <a:ext cx="6252121" cy="143116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358775" indent="-358775"/>
            <a:r>
              <a:rPr lang="en-GB" sz="1450" i="1" dirty="0">
                <a:solidFill>
                  <a:schemeClr val="tx1"/>
                </a:solidFill>
                <a:latin typeface="Roboto" pitchFamily="2" charset="0"/>
                <a:ea typeface="Roboto" pitchFamily="2" charset="0"/>
                <a:cs typeface="Aharoni" panose="02010803020104030203" pitchFamily="2" charset="-79"/>
              </a:rPr>
              <a:t>1.	1 </a:t>
            </a:r>
            <a:r>
              <a:rPr lang="en-GB" sz="1450" i="1" dirty="0" smtClean="0">
                <a:solidFill>
                  <a:schemeClr val="tx1"/>
                </a:solidFill>
                <a:latin typeface="Roboto" pitchFamily="2" charset="0"/>
                <a:ea typeface="Roboto" pitchFamily="2" charset="0"/>
                <a:cs typeface="Aharoni" panose="02010803020104030203" pitchFamily="2" charset="-79"/>
              </a:rPr>
              <a:t>× </a:t>
            </a:r>
            <a:r>
              <a:rPr lang="en-GB" sz="1450" i="1" dirty="0">
                <a:solidFill>
                  <a:schemeClr val="tx1"/>
                </a:solidFill>
                <a:latin typeface="Roboto" pitchFamily="2" charset="0"/>
                <a:ea typeface="Roboto" pitchFamily="2" charset="0"/>
                <a:cs typeface="Aharoni" panose="02010803020104030203" pitchFamily="2" charset="-79"/>
              </a:rPr>
              <a:t>AO1 mark for any of the following: </a:t>
            </a:r>
          </a:p>
          <a:p>
            <a:pPr marL="717550" indent="-358775">
              <a:buFont typeface="Arial" panose="020B0604020202020204" pitchFamily="34" charset="0"/>
              <a:buChar char="•"/>
            </a:pPr>
            <a:r>
              <a:rPr lang="en-GB" sz="1450" b="0" i="1" dirty="0" smtClean="0">
                <a:solidFill>
                  <a:schemeClr val="tx1"/>
                </a:solidFill>
                <a:latin typeface="Roboto" pitchFamily="2" charset="0"/>
                <a:ea typeface="Roboto" pitchFamily="2" charset="0"/>
                <a:cs typeface="Aharoni" panose="02010803020104030203" pitchFamily="2" charset="-79"/>
              </a:rPr>
              <a:t>Protection </a:t>
            </a:r>
            <a:r>
              <a:rPr lang="en-GB" sz="1450" b="0" i="1" dirty="0">
                <a:solidFill>
                  <a:schemeClr val="tx1"/>
                </a:solidFill>
                <a:latin typeface="Roboto" pitchFamily="2" charset="0"/>
                <a:ea typeface="Roboto" pitchFamily="2" charset="0"/>
                <a:cs typeface="Aharoni" panose="02010803020104030203" pitchFamily="2" charset="-79"/>
              </a:rPr>
              <a:t>of vital organs </a:t>
            </a:r>
            <a:endParaRPr lang="en-GB" sz="1450" b="0" i="1" dirty="0" smtClean="0">
              <a:solidFill>
                <a:schemeClr val="tx1"/>
              </a:solidFill>
              <a:latin typeface="Roboto" pitchFamily="2" charset="0"/>
              <a:ea typeface="Roboto" pitchFamily="2" charset="0"/>
              <a:cs typeface="Aharoni" panose="02010803020104030203" pitchFamily="2" charset="-79"/>
            </a:endParaRPr>
          </a:p>
          <a:p>
            <a:pPr marL="717550" indent="-358775">
              <a:buFont typeface="Arial" panose="020B0604020202020204" pitchFamily="34" charset="0"/>
              <a:buChar char="•"/>
            </a:pPr>
            <a:r>
              <a:rPr lang="en-GB" sz="1450" b="0" i="1" dirty="0" smtClean="0">
                <a:solidFill>
                  <a:schemeClr val="tx1"/>
                </a:solidFill>
                <a:latin typeface="Roboto" pitchFamily="2" charset="0"/>
                <a:ea typeface="Roboto" pitchFamily="2" charset="0"/>
                <a:cs typeface="Aharoni" panose="02010803020104030203" pitchFamily="2" charset="-79"/>
              </a:rPr>
              <a:t>Formation </a:t>
            </a:r>
            <a:r>
              <a:rPr lang="en-GB" sz="1450" b="0" i="1" dirty="0">
                <a:solidFill>
                  <a:schemeClr val="tx1"/>
                </a:solidFill>
                <a:latin typeface="Roboto" pitchFamily="2" charset="0"/>
                <a:ea typeface="Roboto" pitchFamily="2" charset="0"/>
                <a:cs typeface="Aharoni" panose="02010803020104030203" pitchFamily="2" charset="-79"/>
              </a:rPr>
              <a:t>of joints </a:t>
            </a:r>
            <a:r>
              <a:rPr lang="en-GB" sz="1450" b="0" i="1" dirty="0" smtClean="0">
                <a:solidFill>
                  <a:schemeClr val="tx1"/>
                </a:solidFill>
                <a:latin typeface="Roboto" pitchFamily="2" charset="0"/>
                <a:ea typeface="Roboto" pitchFamily="2" charset="0"/>
                <a:cs typeface="Aharoni" panose="02010803020104030203" pitchFamily="2" charset="-79"/>
              </a:rPr>
              <a:t>for </a:t>
            </a:r>
            <a:r>
              <a:rPr lang="en-GB" sz="1450" b="0" i="1" dirty="0">
                <a:solidFill>
                  <a:schemeClr val="tx1"/>
                </a:solidFill>
                <a:latin typeface="Roboto" pitchFamily="2" charset="0"/>
                <a:ea typeface="Roboto" pitchFamily="2" charset="0"/>
                <a:cs typeface="Aharoni" panose="02010803020104030203" pitchFamily="2" charset="-79"/>
              </a:rPr>
              <a:t>sporting movement</a:t>
            </a:r>
          </a:p>
          <a:p>
            <a:pPr marL="717550" indent="-358775">
              <a:buFont typeface="Arial" panose="020B0604020202020204" pitchFamily="34" charset="0"/>
              <a:buChar char="•"/>
            </a:pPr>
            <a:r>
              <a:rPr lang="en-GB" sz="1450" b="0" i="1" dirty="0">
                <a:solidFill>
                  <a:schemeClr val="tx1"/>
                </a:solidFill>
                <a:latin typeface="Roboto" pitchFamily="2" charset="0"/>
                <a:ea typeface="Roboto" pitchFamily="2" charset="0"/>
                <a:cs typeface="Aharoni" panose="02010803020104030203" pitchFamily="2" charset="-79"/>
              </a:rPr>
              <a:t>Points of attachment </a:t>
            </a:r>
            <a:endParaRPr lang="en-GB" sz="1450" b="0" i="1" dirty="0" smtClean="0">
              <a:solidFill>
                <a:schemeClr val="tx1"/>
              </a:solidFill>
              <a:latin typeface="Roboto" pitchFamily="2" charset="0"/>
              <a:ea typeface="Roboto" pitchFamily="2" charset="0"/>
              <a:cs typeface="Aharoni" panose="02010803020104030203" pitchFamily="2" charset="-79"/>
            </a:endParaRPr>
          </a:p>
          <a:p>
            <a:pPr marL="717550" indent="-358775">
              <a:buFont typeface="Arial" panose="020B0604020202020204" pitchFamily="34" charset="0"/>
              <a:buChar char="•"/>
            </a:pPr>
            <a:r>
              <a:rPr lang="en-GB" sz="1450" b="0" i="1" dirty="0" smtClean="0">
                <a:solidFill>
                  <a:schemeClr val="tx1"/>
                </a:solidFill>
                <a:latin typeface="Roboto" pitchFamily="2" charset="0"/>
                <a:ea typeface="Roboto" pitchFamily="2" charset="0"/>
                <a:cs typeface="Aharoni" panose="02010803020104030203" pitchFamily="2" charset="-79"/>
              </a:rPr>
              <a:t>Platelet and blood </a:t>
            </a:r>
            <a:r>
              <a:rPr lang="en-GB" sz="1450" b="0" i="1" dirty="0">
                <a:solidFill>
                  <a:schemeClr val="tx1"/>
                </a:solidFill>
                <a:latin typeface="Roboto" pitchFamily="2" charset="0"/>
                <a:ea typeface="Roboto" pitchFamily="2" charset="0"/>
                <a:cs typeface="Aharoni" panose="02010803020104030203" pitchFamily="2" charset="-79"/>
              </a:rPr>
              <a:t>cell </a:t>
            </a:r>
            <a:r>
              <a:rPr lang="en-GB" sz="1450" b="0" i="1" dirty="0" smtClean="0">
                <a:solidFill>
                  <a:schemeClr val="tx1"/>
                </a:solidFill>
                <a:latin typeface="Roboto" pitchFamily="2" charset="0"/>
                <a:ea typeface="Roboto" pitchFamily="2" charset="0"/>
                <a:cs typeface="Aharoni" panose="02010803020104030203" pitchFamily="2" charset="-79"/>
              </a:rPr>
              <a:t>production</a:t>
            </a:r>
            <a:endParaRPr lang="en-GB" sz="1450" b="0" i="1" dirty="0">
              <a:solidFill>
                <a:schemeClr val="tx1"/>
              </a:solidFill>
              <a:latin typeface="Roboto" pitchFamily="2" charset="0"/>
              <a:ea typeface="Roboto" pitchFamily="2" charset="0"/>
              <a:cs typeface="Aharoni" panose="02010803020104030203" pitchFamily="2" charset="-79"/>
            </a:endParaRPr>
          </a:p>
          <a:p>
            <a:pPr>
              <a:tabLst>
                <a:tab pos="266700" algn="l"/>
              </a:tabLst>
            </a:pPr>
            <a:r>
              <a:rPr lang="en-GB" sz="1450" i="1" dirty="0">
                <a:solidFill>
                  <a:schemeClr val="tx1"/>
                </a:solidFill>
                <a:latin typeface="Roboto" pitchFamily="2" charset="0"/>
                <a:ea typeface="Roboto" pitchFamily="2" charset="0"/>
                <a:cs typeface="Aharoni" panose="02010803020104030203" pitchFamily="2" charset="-79"/>
              </a:rPr>
              <a:t>	</a:t>
            </a:r>
          </a:p>
        </p:txBody>
      </p:sp>
      <p:sp>
        <p:nvSpPr>
          <p:cNvPr id="23" name="1i answer"/>
          <p:cNvSpPr txBox="1"/>
          <p:nvPr/>
        </p:nvSpPr>
        <p:spPr>
          <a:xfrm>
            <a:off x="2424335" y="2772582"/>
            <a:ext cx="5984352" cy="1477328"/>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a:p>
          <a:p>
            <a:r>
              <a:rPr lang="en-GB" b="0" dirty="0">
                <a:solidFill>
                  <a:schemeClr val="bg1"/>
                </a:solidFill>
                <a:sym typeface="Wingdings" panose="05000000000000000000" pitchFamily="2" charset="2"/>
              </a:rPr>
              <a:t> </a:t>
            </a:r>
            <a:r>
              <a:rPr lang="en-GB" dirty="0">
                <a:solidFill>
                  <a:schemeClr val="bg1"/>
                </a:solidFill>
              </a:rPr>
              <a:t>Click to reveal answer!</a:t>
            </a:r>
          </a:p>
          <a:p>
            <a:endParaRPr lang="en-GB" dirty="0"/>
          </a:p>
          <a:p>
            <a:endParaRPr lang="en-GB" dirty="0"/>
          </a:p>
        </p:txBody>
      </p:sp>
      <p:pic>
        <p:nvPicPr>
          <p:cNvPr id="19" name="Picture 18" descr="U:\3. Resource ideas for all subjects\Graphics\123rf downloads\Skeleton 12895077_M.jpg">
            <a:hlinkClick r:id="rId4" action="ppaction://hlinksldjump"/>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621" r="42365" b="4252"/>
          <a:stretch/>
        </p:blipFill>
        <p:spPr bwMode="auto">
          <a:xfrm>
            <a:off x="632436" y="2100337"/>
            <a:ext cx="1579411" cy="4321286"/>
          </a:xfrm>
          <a:prstGeom prst="rect">
            <a:avLst/>
          </a:prstGeom>
          <a:noFill/>
          <a:ln>
            <a:noFill/>
          </a:ln>
          <a:extLst>
            <a:ext uri="{53640926-AAD7-44D8-BBD7-CCE9431645EC}">
              <a14:shadowObscured xmlns:a14="http://schemas.microsoft.com/office/drawing/2010/main"/>
            </a:ext>
          </a:extLst>
        </p:spPr>
      </p:pic>
      <p:grpSp>
        <p:nvGrpSpPr>
          <p:cNvPr id="18" name="Group 3"/>
          <p:cNvGrpSpPr>
            <a:grpSpLocks/>
          </p:cNvGrpSpPr>
          <p:nvPr/>
        </p:nvGrpSpPr>
        <p:grpSpPr bwMode="auto">
          <a:xfrm>
            <a:off x="603250" y="-27384"/>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4948</TotalTime>
  <Words>1496</Words>
  <Application>Microsoft Office PowerPoint</Application>
  <PresentationFormat>On-screen Show (4:3)</PresentationFormat>
  <Paragraphs>256</Paragraphs>
  <Slides>10</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Roboto</vt:lpstr>
      <vt:lpstr>Wingdings</vt:lpstr>
      <vt:lpstr>Aharoni</vt:lpstr>
      <vt:lpstr>Calibri Light</vt:lpstr>
      <vt:lpstr>Palatino Linotype</vt:lpstr>
      <vt:lpstr>Calibri</vt:lpstr>
      <vt:lpstr>Century Gothic</vt:lpstr>
      <vt:lpstr>Lato Medium</vt:lpstr>
      <vt:lpstr>Times New Roman</vt:lpstr>
      <vt:lpstr>Arial</vt:lpstr>
      <vt:lpstr>Roboto Condensed</vt:lpstr>
      <vt:lpstr>Office Theme</vt:lpstr>
      <vt:lpstr>1_Office Theme</vt:lpstr>
      <vt:lpstr>2_Office Theme</vt:lpstr>
      <vt:lpstr>The Skeletal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Nadine Williams</cp:lastModifiedBy>
  <cp:revision>462</cp:revision>
  <dcterms:created xsi:type="dcterms:W3CDTF">2016-05-10T20:25:22Z</dcterms:created>
  <dcterms:modified xsi:type="dcterms:W3CDTF">2023-08-29T09:43:46Z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