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Lst>
  <p:notesMasterIdLst>
    <p:notesMasterId r:id="rId12"/>
  </p:notesMasterIdLst>
  <p:handoutMasterIdLst>
    <p:handoutMasterId r:id="rId13"/>
  </p:handoutMasterIdLst>
  <p:sldIdLst>
    <p:sldId id="344" r:id="rId2"/>
    <p:sldId id="352" r:id="rId3"/>
    <p:sldId id="363" r:id="rId4"/>
    <p:sldId id="361" r:id="rId5"/>
    <p:sldId id="362" r:id="rId6"/>
    <p:sldId id="354" r:id="rId7"/>
    <p:sldId id="355" r:id="rId8"/>
    <p:sldId id="356" r:id="rId9"/>
    <p:sldId id="348" r:id="rId10"/>
    <p:sldId id="350" r:id="rId11"/>
  </p:sldIdLst>
  <p:sldSz cx="9144000" cy="6858000" type="screen4x3"/>
  <p:notesSz cx="6858000" cy="9144000"/>
  <p:embeddedFontLst>
    <p:embeddedFont>
      <p:font typeface="Calibri Light" panose="020F0302020204030204" pitchFamily="34" charset="0"/>
      <p:regular r:id="rId14"/>
      <p:italic r:id="rId15"/>
    </p:embeddedFont>
    <p:embeddedFont>
      <p:font typeface="Palatino Linotype" panose="02040502050505030304" pitchFamily="18" charset="0"/>
      <p:regular r:id="rId16"/>
      <p:bold r:id="rId17"/>
      <p:italic r:id="rId18"/>
      <p:boldItalic r:id="rId19"/>
    </p:embeddedFont>
    <p:embeddedFont>
      <p:font typeface="Lato Medium" panose="020F0502020204030203" pitchFamily="34" charset="0"/>
      <p:regular r:id="rId20"/>
      <p:italic r:id="rId21"/>
    </p:embeddedFont>
    <p:embeddedFont>
      <p:font typeface="Century Gothic" panose="020B0502020202020204" pitchFamily="34" charset="0"/>
      <p:regular r:id="rId22"/>
      <p:bold r:id="rId23"/>
      <p:italic r:id="rId24"/>
      <p:boldItalic r:id="rId25"/>
    </p:embeddedFont>
    <p:embeddedFont>
      <p:font typeface="Digital-7" panose="02000000000000000000" pitchFamily="2" charset="0"/>
      <p:regular r:id="rId26"/>
    </p:embeddedFont>
    <p:embeddedFont>
      <p:font typeface="Roboto Cn" pitchFamily="2" charset="0"/>
      <p:regular r:id="rId27"/>
      <p:bold r:id="rId28"/>
      <p:boldItalic r:id="rId29"/>
    </p:embeddedFont>
    <p:embeddedFont>
      <p:font typeface="Segoe UI Semilight" panose="020B0402040204020203" pitchFamily="34" charset="0"/>
      <p:regular r:id="rId30"/>
      <p:italic r:id="rId31"/>
    </p:embeddedFont>
    <p:embeddedFont>
      <p:font typeface="Calibri" panose="020F0502020204030204" pitchFamily="34" charset="0"/>
      <p:regular r:id="rId32"/>
      <p:bold r:id="rId33"/>
      <p:italic r:id="rId34"/>
      <p:boldItalic r:id="rId35"/>
    </p:embeddedFont>
    <p:embeddedFont>
      <p:font typeface="Aharoni" panose="02010803020104030203" pitchFamily="2" charset="-79"/>
      <p:bold r:id="rId36"/>
    </p:embeddedFont>
    <p:embeddedFont>
      <p:font typeface="Roboto Condensed" panose="02000000000000000000" pitchFamily="2"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dentary Lifestyle" id="{A46B1110-DC9C-4F21-B5B4-2707017DED1E}">
          <p14:sldIdLst>
            <p14:sldId id="344"/>
            <p14:sldId id="352"/>
            <p14:sldId id="363"/>
            <p14:sldId id="361"/>
            <p14:sldId id="362"/>
            <p14:sldId id="354"/>
            <p14:sldId id="355"/>
            <p14:sldId id="356"/>
            <p14:sldId id="348"/>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8" clrIdx="0"/>
  <p:cmAuthor id="2" name="Jacques Robertson" initials="JR" lastIdx="1" clrIdx="1"/>
  <p:cmAuthor id="3" name="Naomi Laws" initials="NL" lastIdx="4" clrIdx="2"/>
  <p:cmAuthor id="4" name="Daniel Embleton" initials="DE" lastIdx="3"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FF8D8D"/>
    <a:srgbClr val="FC7C9A"/>
    <a:srgbClr val="FCB040"/>
    <a:srgbClr val="CE7518"/>
    <a:srgbClr val="E16280"/>
    <a:srgbClr val="9DC3E6"/>
    <a:srgbClr val="FF8181"/>
    <a:srgbClr val="FBE5D6"/>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6" autoAdjust="0"/>
    <p:restoredTop sz="86451" autoAdjust="0"/>
  </p:normalViewPr>
  <p:slideViewPr>
    <p:cSldViewPr>
      <p:cViewPr varScale="1">
        <p:scale>
          <a:sx n="71" d="100"/>
          <a:sy n="71" d="100"/>
        </p:scale>
        <p:origin x="54" y="94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73016" cy="458788"/>
          </a:xfrm>
          <a:prstGeom prst="rect">
            <a:avLst/>
          </a:prstGeom>
        </p:spPr>
        <p:txBody>
          <a:bodyPr vert="horz" lIns="91440" tIns="45720" rIns="91440" bIns="45720" rtlCol="0"/>
          <a:lstStyle>
            <a:lvl1pPr algn="l">
              <a:defRPr sz="1200"/>
            </a:lvl1pPr>
          </a:lstStyle>
          <a:p>
            <a:r>
              <a:rPr lang="en-GB" dirty="0">
                <a:latin typeface="Roboto Condensed" panose="02000000000000000000" pitchFamily="2" charset="0"/>
              </a:rPr>
              <a:t>Interactive PowerPoints for GCSE (9-1) OCR PE: Paper 2</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fld id="{2D0EA8CE-90DE-4747-AD72-8FEE56D4F893}" type="slidenum">
              <a:rPr lang="en-GB" smtClean="0">
                <a:latin typeface="Roboto Condensed" panose="02000000000000000000" pitchFamily="2" charset="0"/>
              </a:rPr>
              <a:pPr/>
              <a:t>‹#›</a:t>
            </a:fld>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dirty="0">
                <a:latin typeface="Roboto Condensed" panose="02000000000000000000" pitchFamily="2" charset="0"/>
              </a:rPr>
              <a:t>© ZigZag Education, </a:t>
            </a:r>
            <a:r>
              <a:rPr lang="en-GB" dirty="0" smtClean="0">
                <a:latin typeface="Roboto Condensed" panose="02000000000000000000" pitchFamily="2" charset="0"/>
              </a:rPr>
              <a:t>2023</a:t>
            </a:r>
            <a:endParaRPr lang="en-GB" dirty="0">
              <a:latin typeface="Roboto Condensed" panose="02000000000000000000" pitchFamily="2" charset="0"/>
            </a:endParaRP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23/03/2023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PowerPoint</a:t>
            </a:r>
            <a:r>
              <a:rPr lang="en-GB" baseline="0" dirty="0" smtClean="0"/>
              <a:t> should be used in conjunction with PowerPoint 8 to cover Health, Fitness and Well-being.</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definition of a sedentary lifestyle, then click through the slide to learn the definition.</a:t>
            </a:r>
          </a:p>
          <a:p>
            <a:pPr marL="228600" indent="-228600">
              <a:buFont typeface="Arial" panose="020B0604020202020204" pitchFamily="34" charset="0"/>
              <a:buChar char="•"/>
            </a:pPr>
            <a:r>
              <a:rPr lang="en-GB" baseline="0" dirty="0" smtClean="0"/>
              <a:t>Click on the play button to watch the video on the health risks of prolonged sitting.</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342153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what is meant by obesity and click through the slide to see how it is defined.</a:t>
            </a:r>
          </a:p>
          <a:p>
            <a:pPr marL="228600" indent="-228600">
              <a:buFont typeface="Arial" panose="020B0604020202020204" pitchFamily="34" charset="0"/>
              <a:buChar char="•"/>
            </a:pPr>
            <a:r>
              <a:rPr lang="en-GB" baseline="0" dirty="0" smtClean="0"/>
              <a:t>Calculate the BMI of the individual displayed – what does this show?</a:t>
            </a:r>
          </a:p>
          <a:p>
            <a:pPr marL="228600" indent="-228600">
              <a:buFont typeface="Arial" panose="020B0604020202020204" pitchFamily="34" charset="0"/>
              <a:buChar char="•"/>
            </a:pPr>
            <a:r>
              <a:rPr lang="en-GB" baseline="0" dirty="0" smtClean="0"/>
              <a:t>(Optional) Use a BMI calculator to calculate some other examples (or students’ own BMIs, if appropriate).</a:t>
            </a:r>
          </a:p>
          <a:p>
            <a:pPr marL="228600" indent="-228600">
              <a:buFont typeface="Arial" panose="020B0604020202020204" pitchFamily="34" charset="0"/>
              <a:buChar char="•"/>
            </a:pPr>
            <a:r>
              <a:rPr lang="en-GB" baseline="0" dirty="0" smtClean="0"/>
              <a:t>Watch the video and discuss the issues with BMI.</a:t>
            </a:r>
          </a:p>
          <a:p>
            <a:pPr marL="228600" indent="-228600">
              <a:buFont typeface="Arial" panose="020B0604020202020204" pitchFamily="34" charset="0"/>
              <a:buChar char="•"/>
            </a:pPr>
            <a:r>
              <a:rPr lang="en-GB" baseline="0" dirty="0" smtClean="0"/>
              <a:t>Introduce the importance of avoiding obesity with a sedentary lifestyle – covered in the next slides.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3</a:t>
            </a:fld>
            <a:endParaRPr lang="en-GB" dirty="0"/>
          </a:p>
        </p:txBody>
      </p:sp>
    </p:spTree>
    <p:extLst>
      <p:ext uri="{BB962C8B-B14F-4D97-AF65-F5344CB8AC3E}">
        <p14:creationId xmlns:p14="http://schemas.microsoft.com/office/powerpoint/2010/main" val="8035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different effects that obesity and a sedentary lifestyle can have on physical health.</a:t>
            </a:r>
          </a:p>
          <a:p>
            <a:pPr marL="228600" indent="-228600">
              <a:buFont typeface="Arial" panose="020B0604020202020204" pitchFamily="34" charset="0"/>
              <a:buChar char="•"/>
            </a:pPr>
            <a:r>
              <a:rPr lang="en-GB" baseline="0" dirty="0" smtClean="0"/>
              <a:t>Click on the obesity banner to reveal more information about the different effects that it can have.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4</a:t>
            </a:fld>
            <a:endParaRPr lang="en-GB" dirty="0"/>
          </a:p>
        </p:txBody>
      </p:sp>
    </p:spTree>
    <p:extLst>
      <p:ext uri="{BB962C8B-B14F-4D97-AF65-F5344CB8AC3E}">
        <p14:creationId xmlns:p14="http://schemas.microsoft.com/office/powerpoint/2010/main" val="389760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reveal more information about the different consequences of a sedentary lifestyle.</a:t>
            </a:r>
          </a:p>
          <a:p>
            <a:pPr marL="228600" indent="-228600">
              <a:buFont typeface="Arial" panose="020B0604020202020204" pitchFamily="34" charset="0"/>
              <a:buChar char="•"/>
            </a:pPr>
            <a:r>
              <a:rPr lang="en-GB" baseline="0" dirty="0" smtClean="0"/>
              <a:t>See whether you can recall how a sedentary lifestyle leads to each consequence.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5</a:t>
            </a:fld>
            <a:endParaRPr lang="en-GB" dirty="0"/>
          </a:p>
        </p:txBody>
      </p:sp>
    </p:spTree>
    <p:extLst>
      <p:ext uri="{BB962C8B-B14F-4D97-AF65-F5344CB8AC3E}">
        <p14:creationId xmlns:p14="http://schemas.microsoft.com/office/powerpoint/2010/main" val="332150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solidFill>
                  <a:schemeClr val="tx1"/>
                </a:solidFill>
              </a:rPr>
              <a:t>Identify different components of fitness that may be affected by a sedentary lifestyle, and why.</a:t>
            </a:r>
          </a:p>
          <a:p>
            <a:pPr marL="228600" indent="-228600">
              <a:buFont typeface="Arial" panose="020B0604020202020204" pitchFamily="34" charset="0"/>
              <a:buChar char="•"/>
            </a:pPr>
            <a:r>
              <a:rPr lang="en-GB" baseline="0" dirty="0" smtClean="0">
                <a:solidFill>
                  <a:schemeClr val="tx1"/>
                </a:solidFill>
              </a:rPr>
              <a:t>Click through the slide to reveal some of these components and the reasons they are affected.</a:t>
            </a:r>
          </a:p>
          <a:p>
            <a:pPr marL="228600" indent="-228600">
              <a:buFont typeface="Arial" panose="020B0604020202020204" pitchFamily="34" charset="0"/>
              <a:buChar char="•"/>
            </a:pPr>
            <a:r>
              <a:rPr lang="en-GB" baseline="0" dirty="0" smtClean="0">
                <a:solidFill>
                  <a:schemeClr val="tx1"/>
                </a:solidFill>
              </a:rPr>
              <a:t>Identify other aspects of fitness that may be affected by a sedentary lifestyle.</a:t>
            </a:r>
            <a:endParaRPr lang="en-GB" baseline="0" dirty="0">
              <a:solidFill>
                <a:schemeClr val="tx1"/>
              </a:solidFill>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pPr/>
              <a:t>6</a:t>
            </a:fld>
            <a:endParaRPr lang="en-GB" dirty="0"/>
          </a:p>
        </p:txBody>
      </p:sp>
    </p:spTree>
    <p:extLst>
      <p:ext uri="{BB962C8B-B14F-4D97-AF65-F5344CB8AC3E}">
        <p14:creationId xmlns:p14="http://schemas.microsoft.com/office/powerpoint/2010/main" val="229909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different effects that leading a sedentary lifestyle can have on emotional health.</a:t>
            </a:r>
          </a:p>
          <a:p>
            <a:pPr marL="228600" indent="-228600">
              <a:buFont typeface="Arial" panose="020B0604020202020204" pitchFamily="34" charset="0"/>
              <a:buChar char="•"/>
            </a:pPr>
            <a:r>
              <a:rPr lang="en-GB" baseline="0" dirty="0" smtClean="0"/>
              <a:t>Click through the slide to reveal more information about the different effects that obesity can have.</a:t>
            </a:r>
          </a:p>
          <a:p>
            <a:pPr marL="228600" indent="-228600">
              <a:buFont typeface="Arial" panose="020B0604020202020204" pitchFamily="34" charset="0"/>
              <a:buChar char="•"/>
            </a:pPr>
            <a:r>
              <a:rPr lang="en-GB" baseline="0" dirty="0" smtClean="0"/>
              <a:t>Click on the info button to reveal a short blog post on the relationship between obesity and emotional health.</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7</a:t>
            </a:fld>
            <a:endParaRPr lang="en-GB" dirty="0"/>
          </a:p>
        </p:txBody>
      </p:sp>
    </p:spTree>
    <p:extLst>
      <p:ext uri="{BB962C8B-B14F-4D97-AF65-F5344CB8AC3E}">
        <p14:creationId xmlns:p14="http://schemas.microsoft.com/office/powerpoint/2010/main" val="36879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different effects that a sedentary lifestyle can have on social health.</a:t>
            </a:r>
          </a:p>
          <a:p>
            <a:pPr marL="228600" indent="-228600">
              <a:buFont typeface="Arial" panose="020B0604020202020204" pitchFamily="34" charset="0"/>
              <a:buChar char="•"/>
            </a:pPr>
            <a:r>
              <a:rPr lang="en-GB" baseline="0" dirty="0" smtClean="0"/>
              <a:t>Click through the slide to reveal more information about the different effects that obesity can have.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8</a:t>
            </a:fld>
            <a:endParaRPr lang="en-GB" dirty="0"/>
          </a:p>
        </p:txBody>
      </p:sp>
    </p:spTree>
    <p:extLst>
      <p:ext uri="{BB962C8B-B14F-4D97-AF65-F5344CB8AC3E}">
        <p14:creationId xmlns:p14="http://schemas.microsoft.com/office/powerpoint/2010/main" val="938179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t>
            </a:r>
            <a:r>
              <a:rPr lang="en-GB" baseline="0" dirty="0" smtClean="0"/>
              <a:t>about obesity and somatotypes and </a:t>
            </a:r>
            <a:r>
              <a:rPr lang="en-GB" baseline="0" dirty="0"/>
              <a:t>how </a:t>
            </a:r>
            <a:r>
              <a:rPr lang="en-GB" baseline="0" dirty="0" smtClean="0"/>
              <a:t>they impact </a:t>
            </a:r>
            <a:r>
              <a:rPr lang="en-GB" baseline="0" dirty="0"/>
              <a:t>sport in a wider </a:t>
            </a:r>
            <a:r>
              <a:rPr lang="en-GB" baseline="0" dirty="0" smtClean="0"/>
              <a:t>context.</a:t>
            </a:r>
          </a:p>
          <a:p>
            <a:pPr marL="171450" indent="-171450">
              <a:buFont typeface="Arial" panose="020B0604020202020204" pitchFamily="34" charset="0"/>
              <a:buChar char="•"/>
            </a:pPr>
            <a:r>
              <a:rPr lang="en-GB"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9</a:t>
            </a:fld>
            <a:endParaRPr lang="en-GB" dirty="0"/>
          </a:p>
        </p:txBody>
      </p:sp>
    </p:spTree>
    <p:extLst>
      <p:ext uri="{BB962C8B-B14F-4D97-AF65-F5344CB8AC3E}">
        <p14:creationId xmlns:p14="http://schemas.microsoft.com/office/powerpoint/2010/main" val="25465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23/03/2023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23/03/2023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23/03/2023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23/03/2023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zzed.uk/12010-9-2"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slide" Target="slide8.xml"/><Relationship Id="rId11" Type="http://schemas.openxmlformats.org/officeDocument/2006/relationships/image" Target="../media/image9.jpeg"/><Relationship Id="rId5" Type="http://schemas.openxmlformats.org/officeDocument/2006/relationships/image" Target="../media/image6.png"/><Relationship Id="rId15" Type="http://schemas.openxmlformats.org/officeDocument/2006/relationships/hyperlink" Target="http://zzed.uk/12010-9-3" TargetMode="Externa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8.png"/><Relationship Id="rId14" Type="http://schemas.openxmlformats.org/officeDocument/2006/relationships/hyperlink" Target="http://zzed.uk/12010-9-3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5.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hyperlink" Target="http://zzed.uk/12010-9-7"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7110469" y="4653136"/>
            <a:ext cx="1781061" cy="1839359"/>
            <a:chOff x="7081143" y="4555107"/>
            <a:chExt cx="1781061" cy="1839359"/>
          </a:xfrm>
        </p:grpSpPr>
        <p:sp>
          <p:nvSpPr>
            <p:cNvPr id="16"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dirty="0"/>
            </a:p>
          </p:txBody>
        </p:sp>
        <p:sp>
          <p:nvSpPr>
            <p:cNvPr id="17" name="Subtitle 3">
              <a:extLst>
                <a:ext uri="{FF2B5EF4-FFF2-40B4-BE49-F238E27FC236}">
                  <a16:creationId xmlns="" xmlns:a16="http://schemas.microsoft.com/office/drawing/2014/main"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Paper </a:t>
              </a:r>
              <a:r>
                <a:rPr lang="en-US" sz="2000" b="1" dirty="0" smtClean="0"/>
                <a:t>2</a:t>
              </a:r>
              <a:endParaRPr lang="en-US" sz="2000" b="1" dirty="0"/>
            </a:p>
          </p:txBody>
        </p:sp>
        <p:sp>
          <p:nvSpPr>
            <p:cNvPr id="18"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4800" b="1" spc="-300" dirty="0">
                <a:solidFill>
                  <a:schemeClr val="bg1">
                    <a:lumMod val="95000"/>
                  </a:schemeClr>
                </a:solidFill>
                <a:latin typeface="+mj-lt"/>
                <a:ea typeface="+mj-ea"/>
                <a:cs typeface="+mj-cs"/>
              </a:endParaRPr>
            </a:p>
          </p:txBody>
        </p:sp>
        <p:sp>
          <p:nvSpPr>
            <p:cNvPr id="19" name="Subtitle 3">
              <a:extLst>
                <a:ext uri="{FF2B5EF4-FFF2-40B4-BE49-F238E27FC236}">
                  <a16:creationId xmlns="" xmlns:a16="http://schemas.microsoft.com/office/drawing/2014/main" id="{4772945D-CA91-4CFE-8EB7-941C7618C994}"/>
                </a:ext>
              </a:extLst>
            </p:cNvPr>
            <p:cNvSpPr txBox="1">
              <a:spLocks/>
            </p:cNvSpPr>
            <p:nvPr/>
          </p:nvSpPr>
          <p:spPr>
            <a:xfrm>
              <a:off x="7109004" y="5416545"/>
              <a:ext cx="1058656" cy="9779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000" dirty="0" smtClean="0">
                  <a:solidFill>
                    <a:schemeClr val="bg1"/>
                  </a:solidFill>
                </a:rPr>
                <a:t>Health, Fitness and Well-being</a:t>
              </a:r>
              <a:endParaRPr lang="en-US" sz="1000" dirty="0">
                <a:solidFill>
                  <a:schemeClr val="bg1"/>
                </a:solidFill>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smtClean="0"/>
                <a:t>2.3</a:t>
              </a:r>
              <a:endParaRPr lang="en-US" sz="1100" b="1" dirty="0"/>
            </a:p>
          </p:txBody>
        </p:sp>
      </p:grpSp>
      <p:sp>
        <p:nvSpPr>
          <p:cNvPr id="28" name="Title 1"/>
          <p:cNvSpPr txBox="1">
            <a:spLocks/>
          </p:cNvSpPr>
          <p:nvPr/>
        </p:nvSpPr>
        <p:spPr>
          <a:xfrm>
            <a:off x="467544" y="260648"/>
            <a:ext cx="7848872" cy="7200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r>
              <a:rPr lang="en-GB" sz="3600" b="1" dirty="0" smtClean="0">
                <a:ln>
                  <a:solidFill>
                    <a:schemeClr val="tx1"/>
                  </a:solidFill>
                </a:ln>
                <a:solidFill>
                  <a:schemeClr val="bg1"/>
                </a:solidFill>
                <a:effectLst/>
              </a:rPr>
              <a:t>Consequences of a </a:t>
            </a:r>
            <a:r>
              <a:rPr lang="en-GB" sz="3600" b="1" dirty="0" smtClean="0">
                <a:ln>
                  <a:solidFill>
                    <a:schemeClr val="bg1"/>
                  </a:solidFill>
                </a:ln>
                <a:solidFill>
                  <a:srgbClr val="040404"/>
                </a:solidFill>
                <a:effectLst/>
              </a:rPr>
              <a:t>Sedentary Lifestyle</a:t>
            </a:r>
            <a:endParaRPr lang="en-GB" sz="3600" b="1" dirty="0">
              <a:ln>
                <a:solidFill>
                  <a:schemeClr val="bg1"/>
                </a:solidFill>
              </a:ln>
              <a:solidFill>
                <a:srgbClr val="040404"/>
              </a:solidFill>
              <a:effectLst/>
            </a:endParaRPr>
          </a:p>
        </p:txBody>
      </p:sp>
      <p:sp>
        <p:nvSpPr>
          <p:cNvPr id="10" name="Rectangle 9"/>
          <p:cNvSpPr>
            <a:spLocks/>
          </p:cNvSpPr>
          <p:nvPr/>
        </p:nvSpPr>
        <p:spPr>
          <a:xfrm>
            <a:off x="153937" y="138788"/>
            <a:ext cx="5879815" cy="138499"/>
          </a:xfrm>
          <a:prstGeom prst="rect">
            <a:avLst/>
          </a:prstGeom>
          <a:noFill/>
          <a:ln w="9525" cap="flat" cmpd="sng" algn="ctr">
            <a:noFill/>
            <a:prstDash val="solid"/>
          </a:ln>
          <a:effectLst/>
        </p:spPr>
        <p:txBody>
          <a:bodyPr rot="0" spcFirstLastPara="0" vert="horz" wrap="none" lIns="0" tIns="0" rIns="0" bIns="0" numCol="1" spcCol="0" rtlCol="0" fromWordArt="0" anchor="b" anchorCtr="0" forceAA="0" compatLnSpc="1">
            <a:prstTxWarp prst="textNoShape">
              <a:avLst/>
            </a:prstTxWarp>
            <a:spAutoFit/>
          </a:bodyPr>
          <a:lstStyle/>
          <a:p>
            <a:pPr algn="ctr">
              <a:spcAft>
                <a:spcPts val="0"/>
              </a:spcAft>
            </a:pPr>
            <a:r>
              <a:rPr lang="en-GB" sz="900" dirty="0">
                <a:solidFill>
                  <a:srgbClr val="000000"/>
                </a:solidFill>
                <a:effectLst/>
                <a:latin typeface="Segoe UI Semilight" panose="020B0402040204020203" pitchFamily="34" charset="0"/>
                <a:ea typeface="Times New Roman" panose="02020603050405020304" pitchFamily="18" charset="0"/>
              </a:rPr>
              <a:t>Photocopiable/digital resources may only be copied by the purchasing institution on a single site and for their own use</a:t>
            </a:r>
            <a:endParaRPr lang="en-GB" sz="900" dirty="0">
              <a:solidFill>
                <a:srgbClr val="7F7F7F"/>
              </a:solidFill>
              <a:effectLst/>
              <a:latin typeface="Segoe UI Semilight" panose="020B0402040204020203"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10</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questions </a:t>
            </a:r>
            <a:r>
              <a:rPr lang="en-GB" i="1" dirty="0">
                <a:latin typeface="Roboto Condensed" panose="02000000000000000000" pitchFamily="2" charset="0"/>
              </a:rPr>
              <a:t>and check your answers.</a:t>
            </a:r>
          </a:p>
        </p:txBody>
      </p:sp>
      <p:sp>
        <p:nvSpPr>
          <p:cNvPr id="17" name="TextBox 16"/>
          <p:cNvSpPr txBox="1"/>
          <p:nvPr/>
        </p:nvSpPr>
        <p:spPr>
          <a:xfrm>
            <a:off x="787707" y="1133413"/>
            <a:ext cx="7698108" cy="1754326"/>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3683000" algn="r"/>
              </a:tabLst>
            </a:pPr>
            <a:r>
              <a:rPr lang="en-GB" b="1" dirty="0" smtClean="0">
                <a:solidFill>
                  <a:schemeClr val="tx1"/>
                </a:solidFill>
                <a:latin typeface="Roboto Condensed" panose="02000000000000000000" pitchFamily="2" charset="0"/>
              </a:rPr>
              <a:t>1.	</a:t>
            </a:r>
            <a:r>
              <a:rPr lang="en-GB" dirty="0" smtClean="0">
                <a:solidFill>
                  <a:schemeClr val="tx1"/>
                </a:solidFill>
                <a:latin typeface="Roboto Condensed" panose="02000000000000000000" pitchFamily="2" charset="0"/>
              </a:rPr>
              <a:t>Which </a:t>
            </a:r>
            <a:r>
              <a:rPr lang="en-GB" b="1" dirty="0" smtClean="0">
                <a:solidFill>
                  <a:schemeClr val="tx1"/>
                </a:solidFill>
                <a:latin typeface="Roboto Condensed" panose="02000000000000000000" pitchFamily="2" charset="0"/>
              </a:rPr>
              <a:t>one </a:t>
            </a:r>
            <a:r>
              <a:rPr lang="en-GB" dirty="0" smtClean="0">
                <a:solidFill>
                  <a:schemeClr val="tx1"/>
                </a:solidFill>
                <a:latin typeface="Roboto Condensed" panose="02000000000000000000" pitchFamily="2" charset="0"/>
              </a:rPr>
              <a:t>of the following is a way in which leading a sedentary lifestyle can 	affect emotional health?</a:t>
            </a:r>
          </a:p>
          <a:p>
            <a:pPr>
              <a:tabLst>
                <a:tab pos="266700" algn="l"/>
                <a:tab pos="3683000" algn="r"/>
              </a:tabLst>
            </a:pPr>
            <a:r>
              <a:rPr lang="en-GB" b="1" dirty="0" smtClean="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a) Increases risk of injury</a:t>
            </a:r>
          </a:p>
          <a:p>
            <a:pPr>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b) Makes it harder to socialise</a:t>
            </a:r>
          </a:p>
          <a:p>
            <a:pPr>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c) Limits flexibility</a:t>
            </a:r>
          </a:p>
          <a:p>
            <a:pPr>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d) Can result in a loss of confidence	</a:t>
            </a: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		      (</a:t>
            </a:r>
            <a:r>
              <a:rPr lang="en-GB" b="1" dirty="0">
                <a:solidFill>
                  <a:schemeClr val="tx1"/>
                </a:solidFill>
                <a:latin typeface="Roboto Condensed" panose="02000000000000000000" pitchFamily="2" charset="0"/>
              </a:rPr>
              <a:t>1 mark)</a:t>
            </a:r>
          </a:p>
        </p:txBody>
      </p:sp>
      <p:sp>
        <p:nvSpPr>
          <p:cNvPr id="18" name="TextBox 17"/>
          <p:cNvSpPr txBox="1"/>
          <p:nvPr/>
        </p:nvSpPr>
        <p:spPr>
          <a:xfrm>
            <a:off x="762098" y="4236351"/>
            <a:ext cx="7698108"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533400" indent="-533400">
              <a:tabLst>
                <a:tab pos="266700" algn="l"/>
              </a:tabLst>
            </a:pPr>
            <a:r>
              <a:rPr lang="en-GB" b="1" dirty="0" smtClean="0">
                <a:solidFill>
                  <a:schemeClr val="tx1"/>
                </a:solidFill>
                <a:latin typeface="Roboto Condensed" panose="02000000000000000000" pitchFamily="2" charset="0"/>
              </a:rPr>
              <a:t>2.</a:t>
            </a:r>
            <a:r>
              <a:rPr lang="en-GB" b="1"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Give </a:t>
            </a:r>
            <a:r>
              <a:rPr lang="en-GB" b="1" dirty="0" smtClean="0">
                <a:solidFill>
                  <a:schemeClr val="tx1"/>
                </a:solidFill>
                <a:latin typeface="Roboto Condensed" panose="02000000000000000000" pitchFamily="2" charset="0"/>
              </a:rPr>
              <a:t>three </a:t>
            </a:r>
            <a:r>
              <a:rPr lang="en-GB" dirty="0" smtClean="0">
                <a:solidFill>
                  <a:schemeClr val="tx1"/>
                </a:solidFill>
                <a:latin typeface="Roboto Condensed" panose="02000000000000000000" pitchFamily="2" charset="0"/>
              </a:rPr>
              <a:t>possible consequences of a sedentary lifestyle on physical health.</a:t>
            </a:r>
            <a:endParaRPr lang="en-GB" dirty="0">
              <a:solidFill>
                <a:schemeClr val="tx1"/>
              </a:solidFill>
              <a:latin typeface="Roboto Condensed" panose="02000000000000000000" pitchFamily="2" charset="0"/>
            </a:endParaRPr>
          </a:p>
          <a:p>
            <a:pPr marL="533400" indent="-533400" algn="r">
              <a:tabLst>
                <a:tab pos="266700" algn="l"/>
              </a:tabLst>
            </a:pPr>
            <a:r>
              <a:rPr lang="en-GB" b="1" dirty="0" smtClean="0">
                <a:solidFill>
                  <a:schemeClr val="tx1"/>
                </a:solidFill>
                <a:latin typeface="Roboto Condensed" panose="02000000000000000000" pitchFamily="2" charset="0"/>
              </a:rPr>
              <a:t>(3 </a:t>
            </a:r>
            <a:r>
              <a:rPr lang="en-GB" b="1" dirty="0">
                <a:solidFill>
                  <a:schemeClr val="tx1"/>
                </a:solidFill>
                <a:latin typeface="Roboto Condensed" panose="02000000000000000000" pitchFamily="2" charset="0"/>
              </a:rPr>
              <a:t>marks)</a:t>
            </a:r>
          </a:p>
        </p:txBody>
      </p:sp>
      <p:sp>
        <p:nvSpPr>
          <p:cNvPr id="21" name="TextBox 20"/>
          <p:cNvSpPr txBox="1"/>
          <p:nvPr/>
        </p:nvSpPr>
        <p:spPr>
          <a:xfrm>
            <a:off x="4449688" y="2952045"/>
            <a:ext cx="3921617" cy="53860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smtClean="0">
                <a:latin typeface="Roboto Cn" pitchFamily="2" charset="0"/>
                <a:ea typeface="Roboto Cn" pitchFamily="2" charset="0"/>
                <a:cs typeface="Aharoni" panose="02010803020104030203" pitchFamily="2" charset="-79"/>
              </a:rPr>
              <a:t>1 × AO1 mark:</a:t>
            </a:r>
          </a:p>
          <a:p>
            <a:pPr marL="533400" indent="-533400">
              <a:tabLst>
                <a:tab pos="266700" algn="l"/>
              </a:tabLst>
            </a:pPr>
            <a:r>
              <a:rPr lang="en-GB" sz="1450" i="1" dirty="0" smtClean="0">
                <a:latin typeface="Roboto Cn" pitchFamily="2" charset="0"/>
                <a:ea typeface="Roboto Cn" pitchFamily="2" charset="0"/>
                <a:cs typeface="Aharoni" panose="02010803020104030203" pitchFamily="2" charset="-79"/>
              </a:rPr>
              <a:t>d) Can result in a loss of confidence</a:t>
            </a:r>
            <a:endParaRPr lang="en-GB" sz="1450" i="1" dirty="0">
              <a:latin typeface="Roboto Cn" pitchFamily="2" charset="0"/>
              <a:ea typeface="Roboto Cn" pitchFamily="2" charset="0"/>
              <a:cs typeface="Aharoni" panose="02010803020104030203" pitchFamily="2" charset="-79"/>
            </a:endParaRPr>
          </a:p>
        </p:txBody>
      </p:sp>
      <p:sp>
        <p:nvSpPr>
          <p:cNvPr id="23" name="1i answer"/>
          <p:cNvSpPr txBox="1"/>
          <p:nvPr/>
        </p:nvSpPr>
        <p:spPr>
          <a:xfrm>
            <a:off x="4283968" y="2951119"/>
            <a:ext cx="3921617" cy="923330"/>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dirty="0"/>
          </a:p>
        </p:txBody>
      </p:sp>
      <p:sp>
        <p:nvSpPr>
          <p:cNvPr id="27" name="TextBox 26"/>
          <p:cNvSpPr txBox="1"/>
          <p:nvPr/>
        </p:nvSpPr>
        <p:spPr>
          <a:xfrm>
            <a:off x="762098" y="5069004"/>
            <a:ext cx="7326773" cy="120802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smtClean="0">
                <a:solidFill>
                  <a:schemeClr val="tx1"/>
                </a:solidFill>
                <a:latin typeface="Roboto Cn" pitchFamily="2" charset="0"/>
                <a:ea typeface="Roboto Cn" pitchFamily="2" charset="0"/>
              </a:rPr>
              <a:t>3 × AO1 marks from:</a:t>
            </a:r>
          </a:p>
          <a:p>
            <a:pPr marL="285750" indent="-285750">
              <a:buFont typeface="Arial" panose="020B0604020202020204" pitchFamily="34" charset="0"/>
              <a:buChar char="•"/>
              <a:tabLst>
                <a:tab pos="266700" algn="l"/>
              </a:tabLst>
            </a:pPr>
            <a:r>
              <a:rPr lang="en-GB" sz="1450" b="1" i="1" dirty="0" smtClean="0">
                <a:solidFill>
                  <a:schemeClr val="tx1"/>
                </a:solidFill>
                <a:latin typeface="Roboto Cn" pitchFamily="2" charset="0"/>
                <a:ea typeface="Roboto Cn" pitchFamily="2" charset="0"/>
              </a:rPr>
              <a:t>Injury</a:t>
            </a:r>
          </a:p>
          <a:p>
            <a:pPr marL="285750" indent="-285750">
              <a:buFont typeface="Arial" panose="020B0604020202020204" pitchFamily="34" charset="0"/>
              <a:buChar char="•"/>
              <a:tabLst>
                <a:tab pos="266700" algn="l"/>
              </a:tabLst>
            </a:pPr>
            <a:r>
              <a:rPr lang="en-GB" sz="1450" b="1" i="1" dirty="0" smtClean="0">
                <a:solidFill>
                  <a:schemeClr val="tx1"/>
                </a:solidFill>
                <a:latin typeface="Roboto Cn" pitchFamily="2" charset="0"/>
                <a:ea typeface="Roboto Cn" pitchFamily="2" charset="0"/>
              </a:rPr>
              <a:t>Coronary heart disease (CHD) (1)</a:t>
            </a:r>
          </a:p>
          <a:p>
            <a:pPr marL="285750" indent="-285750">
              <a:buFont typeface="Arial" panose="020B0604020202020204" pitchFamily="34" charset="0"/>
              <a:buChar char="•"/>
              <a:tabLst>
                <a:tab pos="266700" algn="l"/>
              </a:tabLst>
            </a:pPr>
            <a:r>
              <a:rPr lang="en-GB" sz="1450" b="1" i="1" dirty="0" smtClean="0">
                <a:solidFill>
                  <a:schemeClr val="tx1"/>
                </a:solidFill>
                <a:latin typeface="Roboto Cn" pitchFamily="2" charset="0"/>
                <a:ea typeface="Roboto Cn" pitchFamily="2" charset="0"/>
              </a:rPr>
              <a:t>Increased blood pressure (hypertension) (1)</a:t>
            </a:r>
          </a:p>
          <a:p>
            <a:pPr marL="285750" indent="-285750">
              <a:buFont typeface="Arial" panose="020B0604020202020204" pitchFamily="34" charset="0"/>
              <a:buChar char="•"/>
              <a:tabLst>
                <a:tab pos="266700" algn="l"/>
              </a:tabLst>
            </a:pPr>
            <a:r>
              <a:rPr lang="en-GB" sz="1450" b="1" i="1" dirty="0" smtClean="0">
                <a:solidFill>
                  <a:schemeClr val="tx1"/>
                </a:solidFill>
                <a:latin typeface="Roboto Cn" pitchFamily="2" charset="0"/>
                <a:ea typeface="Roboto Cn" pitchFamily="2" charset="0"/>
              </a:rPr>
              <a:t>Reduced bone density (1)</a:t>
            </a:r>
          </a:p>
        </p:txBody>
      </p:sp>
      <p:sp>
        <p:nvSpPr>
          <p:cNvPr id="19" name="TextBox 18"/>
          <p:cNvSpPr txBox="1"/>
          <p:nvPr/>
        </p:nvSpPr>
        <p:spPr>
          <a:xfrm>
            <a:off x="5148065" y="4977328"/>
            <a:ext cx="2448272" cy="98488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tabLst>
                <a:tab pos="266700" algn="l"/>
              </a:tabLst>
            </a:pPr>
            <a:r>
              <a:rPr lang="en-GB" sz="1450" b="1" i="1" dirty="0" smtClean="0">
                <a:latin typeface="Roboto Cn" pitchFamily="2" charset="0"/>
                <a:ea typeface="Roboto Cn" pitchFamily="2" charset="0"/>
              </a:rPr>
              <a:t>Obesity (1)</a:t>
            </a:r>
          </a:p>
          <a:p>
            <a:pPr marL="285750" indent="-285750">
              <a:buFont typeface="Arial" panose="020B0604020202020204" pitchFamily="34" charset="0"/>
              <a:buChar char="•"/>
              <a:tabLst>
                <a:tab pos="266700" algn="l"/>
              </a:tabLst>
            </a:pPr>
            <a:r>
              <a:rPr lang="en-GB" sz="1450" b="1" i="1" dirty="0" smtClean="0">
                <a:latin typeface="Roboto Cn" pitchFamily="2" charset="0"/>
                <a:ea typeface="Roboto Cn" pitchFamily="2" charset="0"/>
              </a:rPr>
              <a:t>Type 2 diabetes (1)</a:t>
            </a:r>
          </a:p>
          <a:p>
            <a:pPr marL="285750" indent="-285750">
              <a:buFont typeface="Arial" panose="020B0604020202020204" pitchFamily="34" charset="0"/>
              <a:buChar char="•"/>
              <a:tabLst>
                <a:tab pos="266700" algn="l"/>
              </a:tabLst>
            </a:pPr>
            <a:r>
              <a:rPr lang="en-GB" sz="1450" b="1" i="1" dirty="0" smtClean="0">
                <a:latin typeface="Roboto Cn" pitchFamily="2" charset="0"/>
                <a:ea typeface="Roboto Cn" pitchFamily="2" charset="0"/>
              </a:rPr>
              <a:t>Reduced fitness (1)</a:t>
            </a:r>
          </a:p>
          <a:p>
            <a:pPr marL="285750" indent="-285750">
              <a:buFont typeface="Arial" panose="020B0604020202020204" pitchFamily="34" charset="0"/>
              <a:buChar char="•"/>
              <a:tabLst>
                <a:tab pos="266700" algn="l"/>
              </a:tabLst>
            </a:pPr>
            <a:r>
              <a:rPr lang="en-GB" sz="1450" b="1" i="1" dirty="0" smtClean="0">
                <a:latin typeface="Roboto Cn" pitchFamily="2" charset="0"/>
                <a:ea typeface="Roboto Cn" pitchFamily="2" charset="0"/>
              </a:rPr>
              <a:t>Poor posture (1)</a:t>
            </a:r>
            <a:endParaRPr lang="en-GB" sz="1450" i="1" dirty="0">
              <a:latin typeface="Roboto Cn" pitchFamily="2" charset="0"/>
              <a:ea typeface="Roboto Cn" pitchFamily="2" charset="0"/>
            </a:endParaRPr>
          </a:p>
        </p:txBody>
      </p:sp>
      <p:sp>
        <p:nvSpPr>
          <p:cNvPr id="28" name="1ii answer"/>
          <p:cNvSpPr txBox="1"/>
          <p:nvPr/>
        </p:nvSpPr>
        <p:spPr>
          <a:xfrm>
            <a:off x="787707" y="4977328"/>
            <a:ext cx="7711202" cy="1519050"/>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no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sz="1600" dirty="0" smtClean="0"/>
          </a:p>
          <a:p>
            <a:endParaRPr lang="en-GB" sz="1600" dirty="0"/>
          </a:p>
          <a:p>
            <a:pPr marL="457200" indent="-457200">
              <a:buFont typeface="Wingdings" panose="05000000000000000000" pitchFamily="2" charset="2"/>
              <a:buChar char="F"/>
            </a:pPr>
            <a:r>
              <a:rPr lang="en-GB" sz="2800" dirty="0" smtClean="0">
                <a:solidFill>
                  <a:schemeClr val="bg1"/>
                </a:solidFill>
              </a:rPr>
              <a:t>Click </a:t>
            </a:r>
            <a:r>
              <a:rPr lang="en-GB" sz="2800" dirty="0">
                <a:solidFill>
                  <a:schemeClr val="bg1"/>
                </a:solidFill>
              </a:rPr>
              <a:t>to reveal answer</a:t>
            </a:r>
            <a:r>
              <a:rPr lang="en-GB" sz="2800" dirty="0" smtClean="0">
                <a:solidFill>
                  <a:schemeClr val="bg1"/>
                </a:solidFill>
              </a:rPr>
              <a:t>!</a:t>
            </a:r>
            <a:endParaRPr lang="en-GB" sz="1600" dirty="0"/>
          </a:p>
          <a:p>
            <a:endParaRPr lang="en-GB" sz="1600" dirty="0"/>
          </a:p>
        </p:txBody>
      </p:sp>
      <p:grpSp>
        <p:nvGrpSpPr>
          <p:cNvPr id="20" name="Group 3"/>
          <p:cNvGrpSpPr>
            <a:grpSpLocks/>
          </p:cNvGrpSpPr>
          <p:nvPr/>
        </p:nvGrpSpPr>
        <p:grpSpPr bwMode="auto">
          <a:xfrm>
            <a:off x="603250" y="-27384"/>
            <a:ext cx="8540750" cy="6940550"/>
            <a:chOff x="583271" y="42867"/>
            <a:chExt cx="9232725" cy="7502525"/>
          </a:xfrm>
        </p:grpSpPr>
        <p:sp>
          <p:nvSpPr>
            <p:cNvPr id="22" name="Rectangle 2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51000" y="21962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Sedentary lifestyle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Action Button: Forward or Next 7">
            <a:hlinkClick r:id="rId4" highlightClick="1"/>
          </p:cNvPr>
          <p:cNvSpPr/>
          <p:nvPr/>
        </p:nvSpPr>
        <p:spPr>
          <a:xfrm>
            <a:off x="5039362" y="5057476"/>
            <a:ext cx="1360891" cy="1063018"/>
          </a:xfrm>
          <a:prstGeom prst="actionButtonForwardNex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latin typeface="Roboto Condensed" panose="02000000000000000000" pitchFamily="2" charset="0"/>
            </a:endParaRPr>
          </a:p>
        </p:txBody>
      </p:sp>
      <p:sp>
        <p:nvSpPr>
          <p:cNvPr id="9" name="Rectangle 8"/>
          <p:cNvSpPr/>
          <p:nvPr/>
        </p:nvSpPr>
        <p:spPr>
          <a:xfrm>
            <a:off x="2555776" y="5173487"/>
            <a:ext cx="2512216" cy="830997"/>
          </a:xfrm>
          <a:prstGeom prst="rect">
            <a:avLst/>
          </a:prstGeom>
        </p:spPr>
        <p:txBody>
          <a:bodyPr wrap="square">
            <a:spAutoFit/>
          </a:bodyPr>
          <a:lstStyle/>
          <a:p>
            <a:pPr algn="ctr"/>
            <a:r>
              <a:rPr lang="en-GB" sz="1200" b="1" dirty="0" smtClean="0">
                <a:solidFill>
                  <a:sysClr val="windowText" lastClr="000000"/>
                </a:solidFill>
                <a:latin typeface="Roboto Condensed" panose="02000000000000000000" pitchFamily="2" charset="0"/>
                <a:ea typeface="Roboto Condensed" panose="02000000000000000000" pitchFamily="2" charset="0"/>
                <a:cs typeface="Times New Roman" panose="02020603050405020304" pitchFamily="18" charset="0"/>
              </a:rPr>
              <a:t>Watch this video which looks at the hidden health risks of prolonged sitting, before moving on to look at the different consequences in more detail:</a:t>
            </a:r>
            <a:endParaRPr lang="en-GB" sz="1200" b="1" dirty="0" smtClean="0">
              <a:solidFill>
                <a:srgbClr val="FF0000"/>
              </a:solidFill>
              <a:latin typeface="Roboto Condensed" panose="02000000000000000000" pitchFamily="2" charset="0"/>
              <a:ea typeface="Roboto Condensed" panose="02000000000000000000" pitchFamily="2" charset="0"/>
              <a:cs typeface="Times New Roman" panose="02020603050405020304" pitchFamily="18" charset="0"/>
            </a:endParaRPr>
          </a:p>
        </p:txBody>
      </p:sp>
      <p:pic>
        <p:nvPicPr>
          <p:cNvPr id="1026" name="Picture 2" descr="Old Doctor Clip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20" y="2027933"/>
            <a:ext cx="1581719" cy="29934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40198"/>
          <a:stretch/>
        </p:blipFill>
        <p:spPr>
          <a:xfrm>
            <a:off x="6156176" y="397303"/>
            <a:ext cx="2987824" cy="4110220"/>
          </a:xfrm>
          <a:prstGeom prst="rect">
            <a:avLst/>
          </a:prstGeom>
        </p:spPr>
      </p:pic>
      <p:sp>
        <p:nvSpPr>
          <p:cNvPr id="10" name="TextBox 9"/>
          <p:cNvSpPr txBox="1"/>
          <p:nvPr/>
        </p:nvSpPr>
        <p:spPr>
          <a:xfrm flipH="1">
            <a:off x="2973560" y="1619197"/>
            <a:ext cx="2903044" cy="908864"/>
          </a:xfrm>
          <a:prstGeom prst="wedgeEllipseCallout">
            <a:avLst>
              <a:gd name="adj1" fmla="val -95575"/>
              <a:gd name="adj2" fmla="val 53795"/>
            </a:avLst>
          </a:prstGeom>
          <a:solidFill>
            <a:schemeClr val="accent6">
              <a:lumMod val="20000"/>
              <a:lumOff val="80000"/>
            </a:schemeClr>
          </a:solidFill>
          <a:ln>
            <a:solidFill>
              <a:schemeClr val="tx1"/>
            </a:solidFill>
          </a:ln>
        </p:spPr>
        <p:txBody>
          <a:bodyPr wrap="square" rtlCol="0">
            <a:spAutoFit/>
          </a:bodyPr>
          <a:lstStyle/>
          <a:p>
            <a:pPr algn="ctr"/>
            <a:r>
              <a:rPr lang="en-GB" dirty="0" smtClean="0">
                <a:solidFill>
                  <a:prstClr val="black"/>
                </a:solidFill>
                <a:latin typeface="Roboto Condensed" panose="02000000000000000000" pitchFamily="2" charset="0"/>
              </a:rPr>
              <a:t>‘What is a sedentary lifestyle?’</a:t>
            </a:r>
            <a:endParaRPr lang="en-GB" dirty="0">
              <a:solidFill>
                <a:prstClr val="black"/>
              </a:solidFill>
              <a:latin typeface="Roboto Condensed" panose="02000000000000000000" pitchFamily="2" charset="0"/>
            </a:endParaRPr>
          </a:p>
        </p:txBody>
      </p:sp>
      <p:sp>
        <p:nvSpPr>
          <p:cNvPr id="12" name="TextBox 11"/>
          <p:cNvSpPr txBox="1"/>
          <p:nvPr/>
        </p:nvSpPr>
        <p:spPr>
          <a:xfrm>
            <a:off x="2113400" y="2705096"/>
            <a:ext cx="3744416" cy="1687890"/>
          </a:xfrm>
          <a:prstGeom prst="wedgeEllipseCallout">
            <a:avLst>
              <a:gd name="adj1" fmla="val -70929"/>
              <a:gd name="adj2" fmla="val -44271"/>
            </a:avLst>
          </a:prstGeom>
          <a:solidFill>
            <a:schemeClr val="accent1">
              <a:lumMod val="20000"/>
              <a:lumOff val="80000"/>
            </a:schemeClr>
          </a:solidFill>
          <a:ln>
            <a:solidFill>
              <a:schemeClr val="tx1"/>
            </a:solidFill>
          </a:ln>
        </p:spPr>
        <p:txBody>
          <a:bodyPr wrap="square" rtlCol="0">
            <a:spAutoFit/>
          </a:bodyPr>
          <a:lstStyle/>
          <a:p>
            <a:pPr algn="ctr"/>
            <a:r>
              <a:rPr lang="en-GB" b="1" dirty="0" smtClean="0">
                <a:solidFill>
                  <a:prstClr val="black"/>
                </a:solidFill>
                <a:latin typeface="Roboto Condensed" panose="02000000000000000000" pitchFamily="2" charset="0"/>
              </a:rPr>
              <a:t>‘A sedentary lifestyle is one that consists of little or no exercise and prolonged sitting or lying down.’ </a:t>
            </a:r>
            <a:endParaRPr lang="en-GB" b="1" dirty="0">
              <a:solidFill>
                <a:prstClr val="black"/>
              </a:solidFill>
              <a:latin typeface="Roboto Condensed" panose="02000000000000000000" pitchFamily="2" charset="0"/>
            </a:endParaRPr>
          </a:p>
        </p:txBody>
      </p:sp>
      <p:sp>
        <p:nvSpPr>
          <p:cNvPr id="14" name="TextBox 13"/>
          <p:cNvSpPr txBox="1"/>
          <p:nvPr/>
        </p:nvSpPr>
        <p:spPr>
          <a:xfrm>
            <a:off x="204870" y="1050800"/>
            <a:ext cx="7992888"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Lifestyle is the way in which an individual lives their life.</a:t>
            </a:r>
          </a:p>
        </p:txBody>
      </p:sp>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4671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1+#ppt_w/2"/>
                                          </p:val>
                                        </p:tav>
                                        <p:tav tm="100000">
                                          <p:val>
                                            <p:strVal val="#ppt_x"/>
                                          </p:val>
                                        </p:tav>
                                      </p:tavLst>
                                    </p:anim>
                                    <p:anim calcmode="lin" valueType="num">
                                      <p:cBhvr additive="base">
                                        <p:cTn id="18" dur="500" fill="hold"/>
                                        <p:tgtEl>
                                          <p:spTgt spid="102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06533" y="5229199"/>
            <a:ext cx="6745787" cy="12965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79512" y="28679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a:t>
            </a:r>
          </a:p>
          <a:p>
            <a:r>
              <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physical</a:t>
            </a:r>
            <a:r>
              <a:rPr lang="en-GB" b="1" dirty="0">
                <a:ln>
                  <a:solidFill>
                    <a:schemeClr val="tx1"/>
                  </a:solidFill>
                </a:ln>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health</a:t>
            </a:r>
          </a:p>
        </p:txBody>
      </p:sp>
      <p:sp>
        <p:nvSpPr>
          <p:cNvPr id="8" name="TextBox 7"/>
          <p:cNvSpPr txBox="1"/>
          <p:nvPr/>
        </p:nvSpPr>
        <p:spPr>
          <a:xfrm>
            <a:off x="179512" y="1480295"/>
            <a:ext cx="7992888"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Obesity is one of the main </a:t>
            </a:r>
            <a:r>
              <a:rPr lang="en-GB" dirty="0" smtClean="0">
                <a:latin typeface="Roboto Condensed" panose="02000000000000000000" pitchFamily="2" charset="0"/>
              </a:rPr>
              <a:t>physical </a:t>
            </a:r>
            <a:r>
              <a:rPr lang="en-GB" dirty="0" smtClean="0">
                <a:solidFill>
                  <a:prstClr val="black"/>
                </a:solidFill>
                <a:latin typeface="Roboto Condensed" panose="02000000000000000000" pitchFamily="2" charset="0"/>
              </a:rPr>
              <a:t>consequences of a sedentary lifestyle.</a:t>
            </a:r>
          </a:p>
        </p:txBody>
      </p:sp>
      <p:sp>
        <p:nvSpPr>
          <p:cNvPr id="9" name="TextBox 8"/>
          <p:cNvSpPr txBox="1"/>
          <p:nvPr/>
        </p:nvSpPr>
        <p:spPr>
          <a:xfrm>
            <a:off x="743308" y="5385585"/>
            <a:ext cx="3283244" cy="954107"/>
          </a:xfrm>
          <a:prstGeom prst="rect">
            <a:avLst/>
          </a:prstGeom>
          <a:noFill/>
        </p:spPr>
        <p:txBody>
          <a:bodyPr wrap="square" rtlCol="0">
            <a:spAutoFit/>
          </a:bodyPr>
          <a:lstStyle/>
          <a:p>
            <a:r>
              <a:rPr lang="en-GB" sz="1400" dirty="0" smtClean="0">
                <a:solidFill>
                  <a:prstClr val="black"/>
                </a:solidFill>
                <a:latin typeface="Roboto Condensed" panose="02000000000000000000" pitchFamily="2" charset="0"/>
              </a:rPr>
              <a:t>The importance of avoiding obesity is because it is highly associated with a range of adverse health effects. It also impairs a range of fitness components in sports. </a:t>
            </a:r>
            <a:endParaRPr lang="en-GB" sz="1400" baseline="30000" dirty="0">
              <a:solidFill>
                <a:prstClr val="black"/>
              </a:solidFill>
              <a:latin typeface="Roboto Condensed" panose="02000000000000000000" pitchFamily="2" charset="0"/>
            </a:endParaRPr>
          </a:p>
        </p:txBody>
      </p:sp>
      <p:sp>
        <p:nvSpPr>
          <p:cNvPr id="10" name="TextBox 9"/>
          <p:cNvSpPr txBox="1"/>
          <p:nvPr/>
        </p:nvSpPr>
        <p:spPr>
          <a:xfrm>
            <a:off x="238120" y="2789760"/>
            <a:ext cx="1608181" cy="1600438"/>
          </a:xfrm>
          <a:prstGeom prst="rect">
            <a:avLst/>
          </a:prstGeom>
          <a:noFill/>
        </p:spPr>
        <p:txBody>
          <a:bodyPr wrap="square" rtlCol="0">
            <a:spAutoFit/>
          </a:bodyPr>
          <a:lstStyle/>
          <a:p>
            <a:pPr algn="ctr"/>
            <a:r>
              <a:rPr lang="en-GB" sz="1400" dirty="0" smtClean="0">
                <a:solidFill>
                  <a:prstClr val="black"/>
                </a:solidFill>
                <a:latin typeface="Roboto Condensed" panose="02000000000000000000" pitchFamily="2" charset="0"/>
              </a:rPr>
              <a:t>This can be calculated very simply using an individual’s body weight and height.</a:t>
            </a:r>
          </a:p>
          <a:p>
            <a:pPr algn="ctr"/>
            <a:endParaRPr lang="en-GB" sz="1400" dirty="0">
              <a:solidFill>
                <a:prstClr val="black"/>
              </a:solidFill>
              <a:latin typeface="Roboto Condensed" panose="02000000000000000000" pitchFamily="2" charset="0"/>
            </a:endParaRPr>
          </a:p>
          <a:p>
            <a:pPr algn="ctr"/>
            <a:r>
              <a:rPr lang="en-GB" sz="1400" dirty="0" smtClean="0">
                <a:solidFill>
                  <a:prstClr val="black"/>
                </a:solidFill>
                <a:latin typeface="Roboto Condensed" panose="02000000000000000000" pitchFamily="2" charset="0"/>
              </a:rPr>
              <a:t>For example… </a:t>
            </a:r>
          </a:p>
        </p:txBody>
      </p:sp>
      <p:sp>
        <p:nvSpPr>
          <p:cNvPr id="12" name="TextBox 11"/>
          <p:cNvSpPr txBox="1"/>
          <p:nvPr/>
        </p:nvSpPr>
        <p:spPr>
          <a:xfrm>
            <a:off x="179512" y="1829788"/>
            <a:ext cx="7848872"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Body mass index (BMI) is the universal scale used to classify </a:t>
            </a:r>
            <a:r>
              <a:rPr lang="en-GB" dirty="0" smtClean="0">
                <a:solidFill>
                  <a:prstClr val="black"/>
                </a:solidFill>
                <a:latin typeface="Roboto Condensed" panose="02000000000000000000" pitchFamily="2" charset="0"/>
              </a:rPr>
              <a:t>body </a:t>
            </a:r>
            <a:r>
              <a:rPr lang="en-GB" dirty="0">
                <a:solidFill>
                  <a:prstClr val="black"/>
                </a:solidFill>
                <a:latin typeface="Roboto Condensed" panose="02000000000000000000" pitchFamily="2" charset="0"/>
              </a:rPr>
              <a:t>weight. </a:t>
            </a:r>
            <a:endParaRPr lang="en-GB" dirty="0" smtClean="0">
              <a:solidFill>
                <a:prstClr val="black"/>
              </a:solidFill>
              <a:latin typeface="Roboto Condensed" panose="02000000000000000000" pitchFamily="2" charset="0"/>
            </a:endParaRPr>
          </a:p>
          <a:p>
            <a:r>
              <a:rPr lang="en-GB" dirty="0" smtClean="0">
                <a:solidFill>
                  <a:prstClr val="black"/>
                </a:solidFill>
                <a:latin typeface="Roboto Condensed" panose="02000000000000000000" pitchFamily="2" charset="0"/>
              </a:rPr>
              <a:t>Obesity </a:t>
            </a:r>
            <a:r>
              <a:rPr lang="en-GB" dirty="0">
                <a:solidFill>
                  <a:prstClr val="black"/>
                </a:solidFill>
                <a:latin typeface="Roboto Condensed" panose="02000000000000000000" pitchFamily="2" charset="0"/>
              </a:rPr>
              <a:t>is clinically defined as a </a:t>
            </a:r>
            <a:r>
              <a:rPr lang="en-GB" b="1" dirty="0">
                <a:solidFill>
                  <a:prstClr val="black"/>
                </a:solidFill>
                <a:latin typeface="Roboto Condensed" panose="02000000000000000000" pitchFamily="2" charset="0"/>
              </a:rPr>
              <a:t>BMI of 30 kg/m</a:t>
            </a:r>
            <a:r>
              <a:rPr lang="en-GB" b="1" baseline="30000" dirty="0">
                <a:solidFill>
                  <a:prstClr val="black"/>
                </a:solidFill>
                <a:latin typeface="Roboto Condensed" panose="02000000000000000000" pitchFamily="2" charset="0"/>
              </a:rPr>
              <a:t>2 </a:t>
            </a:r>
            <a:r>
              <a:rPr lang="en-GB" b="1" dirty="0">
                <a:solidFill>
                  <a:prstClr val="black"/>
                </a:solidFill>
                <a:latin typeface="Roboto Condensed" panose="02000000000000000000" pitchFamily="2" charset="0"/>
              </a:rPr>
              <a:t>and over</a:t>
            </a:r>
            <a:r>
              <a:rPr lang="en-GB" dirty="0">
                <a:solidFill>
                  <a:prstClr val="black"/>
                </a:solidFill>
                <a:latin typeface="Roboto Condensed" panose="02000000000000000000" pitchFamily="2" charset="0"/>
              </a:rPr>
              <a:t>.</a:t>
            </a:r>
            <a:r>
              <a:rPr lang="en-GB" baseline="30000" dirty="0">
                <a:solidFill>
                  <a:prstClr val="black"/>
                </a:solidFill>
                <a:latin typeface="Roboto Condensed" panose="02000000000000000000" pitchFamily="2" charset="0"/>
              </a:rPr>
              <a:t> </a:t>
            </a:r>
          </a:p>
        </p:txBody>
      </p:sp>
      <p:pic>
        <p:nvPicPr>
          <p:cNvPr id="13" name="Picture 2" descr="Strong, Arm, Muscle, Muscles, Bodybuilder, Fitness">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504" t="-3494" r="-22497" b="-12952"/>
          <a:stretch/>
        </p:blipFill>
        <p:spPr bwMode="auto">
          <a:xfrm>
            <a:off x="4900267" y="5337555"/>
            <a:ext cx="648072" cy="674714"/>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Group, Therapy, Counseling, Health, People, Help">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5437" y="5335598"/>
            <a:ext cx="663265" cy="663265"/>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descr="Human, Male, Profile, Man, A, I, Ai, Anatomy">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71903" y="5317419"/>
            <a:ext cx="663266" cy="663265"/>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786298" y="6064457"/>
            <a:ext cx="864016" cy="415498"/>
          </a:xfrm>
          <a:prstGeom prst="rect">
            <a:avLst/>
          </a:prstGeom>
          <a:noFill/>
        </p:spPr>
        <p:txBody>
          <a:bodyPr wrap="square" rtlCol="0">
            <a:spAutoFit/>
          </a:bodyPr>
          <a:lstStyle/>
          <a:p>
            <a:pPr algn="ctr"/>
            <a:r>
              <a:rPr lang="en-GB" sz="1050" i="1" dirty="0" smtClean="0">
                <a:solidFill>
                  <a:prstClr val="black"/>
                </a:solidFill>
                <a:latin typeface="Roboto Condensed" panose="02000000000000000000" pitchFamily="2" charset="0"/>
              </a:rPr>
              <a:t>Physical health</a:t>
            </a:r>
            <a:endParaRPr lang="en-GB" sz="1050" i="1" baseline="30000" dirty="0" smtClean="0">
              <a:solidFill>
                <a:prstClr val="black"/>
              </a:solidFill>
              <a:latin typeface="Roboto Condensed" panose="02000000000000000000" pitchFamily="2" charset="0"/>
            </a:endParaRPr>
          </a:p>
        </p:txBody>
      </p:sp>
      <p:sp>
        <p:nvSpPr>
          <p:cNvPr id="17" name="TextBox 16"/>
          <p:cNvSpPr txBox="1"/>
          <p:nvPr/>
        </p:nvSpPr>
        <p:spPr>
          <a:xfrm>
            <a:off x="5683421" y="6046744"/>
            <a:ext cx="794610" cy="415498"/>
          </a:xfrm>
          <a:prstGeom prst="rect">
            <a:avLst/>
          </a:prstGeom>
          <a:noFill/>
        </p:spPr>
        <p:txBody>
          <a:bodyPr wrap="square" rtlCol="0">
            <a:spAutoFit/>
          </a:bodyPr>
          <a:lstStyle/>
          <a:p>
            <a:pPr algn="ctr"/>
            <a:r>
              <a:rPr lang="en-GB" sz="1050" i="1" dirty="0" smtClean="0">
                <a:solidFill>
                  <a:prstClr val="black"/>
                </a:solidFill>
                <a:latin typeface="Roboto Condensed" panose="02000000000000000000" pitchFamily="2" charset="0"/>
              </a:rPr>
              <a:t>Social health</a:t>
            </a:r>
            <a:endParaRPr lang="en-GB" sz="1050" i="1" baseline="30000" dirty="0" smtClean="0">
              <a:solidFill>
                <a:prstClr val="black"/>
              </a:solidFill>
              <a:latin typeface="Roboto Condensed" panose="02000000000000000000" pitchFamily="2" charset="0"/>
            </a:endParaRPr>
          </a:p>
        </p:txBody>
      </p:sp>
      <p:sp>
        <p:nvSpPr>
          <p:cNvPr id="18" name="TextBox 17"/>
          <p:cNvSpPr txBox="1"/>
          <p:nvPr/>
        </p:nvSpPr>
        <p:spPr>
          <a:xfrm>
            <a:off x="6493040" y="6041620"/>
            <a:ext cx="794610" cy="415498"/>
          </a:xfrm>
          <a:prstGeom prst="rect">
            <a:avLst/>
          </a:prstGeom>
          <a:noFill/>
        </p:spPr>
        <p:txBody>
          <a:bodyPr wrap="square" rtlCol="0">
            <a:spAutoFit/>
          </a:bodyPr>
          <a:lstStyle/>
          <a:p>
            <a:pPr algn="ctr"/>
            <a:r>
              <a:rPr lang="en-GB" sz="1050" i="1" dirty="0" smtClean="0">
                <a:latin typeface="Roboto Condensed" panose="02000000000000000000" pitchFamily="2" charset="0"/>
              </a:rPr>
              <a:t>Emotional health</a:t>
            </a:r>
            <a:endParaRPr lang="en-GB" sz="1050" i="1" baseline="30000" dirty="0" smtClean="0">
              <a:latin typeface="Roboto Condensed" panose="02000000000000000000" pitchFamily="2" charset="0"/>
            </a:endParaRPr>
          </a:p>
        </p:txBody>
      </p:sp>
      <p:pic>
        <p:nvPicPr>
          <p:cNvPr id="3" name="Picture 2">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35943" t="26140" r="13800" b="24068"/>
          <a:stretch/>
        </p:blipFill>
        <p:spPr>
          <a:xfrm>
            <a:off x="4029880" y="5335599"/>
            <a:ext cx="675812" cy="669565"/>
          </a:xfrm>
          <a:prstGeom prst="ellipse">
            <a:avLst/>
          </a:prstGeom>
          <a:ln>
            <a:solidFill>
              <a:schemeClr val="tx1"/>
            </a:solidFill>
          </a:ln>
        </p:spPr>
      </p:pic>
      <p:sp>
        <p:nvSpPr>
          <p:cNvPr id="21" name="TextBox 20"/>
          <p:cNvSpPr txBox="1"/>
          <p:nvPr/>
        </p:nvSpPr>
        <p:spPr>
          <a:xfrm>
            <a:off x="3915585" y="6041529"/>
            <a:ext cx="864016" cy="415498"/>
          </a:xfrm>
          <a:prstGeom prst="rect">
            <a:avLst/>
          </a:prstGeom>
          <a:noFill/>
        </p:spPr>
        <p:txBody>
          <a:bodyPr wrap="square" rtlCol="0">
            <a:spAutoFit/>
          </a:bodyPr>
          <a:lstStyle/>
          <a:p>
            <a:pPr algn="ctr"/>
            <a:r>
              <a:rPr lang="en-GB" sz="1050" i="1" dirty="0" smtClean="0">
                <a:solidFill>
                  <a:prstClr val="black"/>
                </a:solidFill>
                <a:latin typeface="Roboto Condensed" panose="02000000000000000000" pitchFamily="2" charset="0"/>
              </a:rPr>
              <a:t>Exercise performance</a:t>
            </a:r>
            <a:endParaRPr lang="en-GB" sz="1050" i="1" baseline="30000" dirty="0" smtClean="0">
              <a:solidFill>
                <a:prstClr val="black"/>
              </a:solidFill>
              <a:latin typeface="Roboto Condensed" panose="02000000000000000000" pitchFamily="2" charset="0"/>
            </a:endParaRPr>
          </a:p>
        </p:txBody>
      </p:sp>
      <p:grpSp>
        <p:nvGrpSpPr>
          <p:cNvPr id="5" name="Group 4"/>
          <p:cNvGrpSpPr/>
          <p:nvPr/>
        </p:nvGrpSpPr>
        <p:grpSpPr>
          <a:xfrm>
            <a:off x="1975271" y="2805715"/>
            <a:ext cx="1742482" cy="1539370"/>
            <a:chOff x="3161625" y="2708527"/>
            <a:chExt cx="1742482" cy="1539370"/>
          </a:xfrm>
        </p:grpSpPr>
        <p:pic>
          <p:nvPicPr>
            <p:cNvPr id="2050" name="Picture 2" descr="Scale, Weight, Body, Fitness, Gray Fitnes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1625" y="2708527"/>
              <a:ext cx="1742482" cy="15393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752176" y="2793341"/>
              <a:ext cx="561379" cy="312036"/>
            </a:xfrm>
            <a:prstGeom prst="roundRect">
              <a:avLst/>
            </a:prstGeom>
            <a:solidFill>
              <a:schemeClr val="bg1">
                <a:lumMod val="75000"/>
              </a:schemeClr>
            </a:solidFill>
            <a:ln>
              <a:solidFill>
                <a:schemeClr val="bg1">
                  <a:lumMod val="85000"/>
                </a:schemeClr>
              </a:solidFill>
            </a:ln>
          </p:spPr>
          <p:txBody>
            <a:bodyPr wrap="square" lIns="0" tIns="0" rIns="0" bIns="0" rtlCol="0" anchor="ctr" anchorCtr="0">
              <a:noAutofit/>
            </a:bodyPr>
            <a:lstStyle/>
            <a:p>
              <a:pPr algn="ctr"/>
              <a:r>
                <a:rPr lang="en-GB" sz="1400" dirty="0" smtClean="0">
                  <a:latin typeface="Digital-7" panose="02000000000000000000" pitchFamily="2" charset="0"/>
                </a:rPr>
                <a:t>90.0 KG</a:t>
              </a:r>
              <a:endParaRPr lang="en-GB" sz="1400" baseline="30000" dirty="0">
                <a:latin typeface="Digital-7" panose="02000000000000000000" pitchFamily="2" charset="0"/>
              </a:endParaRPr>
            </a:p>
          </p:txBody>
        </p:sp>
      </p:grpSp>
      <p:pic>
        <p:nvPicPr>
          <p:cNvPr id="2052" name="Picture 4" descr="Ruler, Measure, Measurement, Tool, Measuring, Equipm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262" y="2661957"/>
            <a:ext cx="889430" cy="178045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51897" y="2667216"/>
            <a:ext cx="534401" cy="276999"/>
          </a:xfrm>
          <a:prstGeom prst="rect">
            <a:avLst/>
          </a:prstGeom>
          <a:noFill/>
        </p:spPr>
        <p:txBody>
          <a:bodyPr wrap="square" rtlCol="0">
            <a:spAutoFit/>
          </a:bodyPr>
          <a:lstStyle/>
          <a:p>
            <a:pPr algn="ctr"/>
            <a:r>
              <a:rPr lang="en-GB" sz="1200" dirty="0" smtClean="0">
                <a:solidFill>
                  <a:prstClr val="black"/>
                </a:solidFill>
                <a:latin typeface="Roboto Condensed" panose="02000000000000000000" pitchFamily="2" charset="0"/>
              </a:rPr>
              <a:t>1.7 m</a:t>
            </a:r>
            <a:endParaRPr lang="en-GB" sz="1200" baseline="30000" dirty="0">
              <a:solidFill>
                <a:prstClr val="black"/>
              </a:solidFill>
              <a:latin typeface="Roboto Condensed" panose="02000000000000000000" pitchFamily="2" charset="0"/>
            </a:endParaRPr>
          </a:p>
        </p:txBody>
      </p:sp>
      <p:sp>
        <p:nvSpPr>
          <p:cNvPr id="24" name="Rectangle 23"/>
          <p:cNvSpPr/>
          <p:nvPr/>
        </p:nvSpPr>
        <p:spPr>
          <a:xfrm>
            <a:off x="6584520" y="4561048"/>
            <a:ext cx="1971954" cy="338554"/>
          </a:xfrm>
          <a:prstGeom prst="rect">
            <a:avLst/>
          </a:prstGeom>
          <a:noFill/>
        </p:spPr>
        <p:txBody>
          <a:bodyPr wrap="square" rtlCol="0">
            <a:spAutoFit/>
          </a:bodyPr>
          <a:lstStyle/>
          <a:p>
            <a:pPr algn="ctr"/>
            <a:r>
              <a:rPr lang="en-GB" sz="1600" b="1" dirty="0">
                <a:solidFill>
                  <a:prstClr val="black"/>
                </a:solidFill>
                <a:latin typeface="Roboto Condensed" panose="02000000000000000000" pitchFamily="2" charset="0"/>
              </a:rPr>
              <a:t>BMI of 31.1 </a:t>
            </a:r>
            <a:r>
              <a:rPr lang="en-GB" sz="1600" b="1" dirty="0" smtClean="0">
                <a:solidFill>
                  <a:prstClr val="black"/>
                </a:solidFill>
                <a:latin typeface="Roboto Condensed" panose="02000000000000000000" pitchFamily="2" charset="0"/>
              </a:rPr>
              <a:t>kg/m</a:t>
            </a:r>
            <a:r>
              <a:rPr lang="en-GB" sz="1600" b="1" baseline="30000" dirty="0" smtClean="0">
                <a:solidFill>
                  <a:prstClr val="black"/>
                </a:solidFill>
                <a:latin typeface="Roboto Condensed" panose="02000000000000000000" pitchFamily="2" charset="0"/>
              </a:rPr>
              <a:t>2</a:t>
            </a:r>
            <a:endParaRPr lang="en-GB" sz="1600" b="1" baseline="30000" dirty="0">
              <a:solidFill>
                <a:prstClr val="black"/>
              </a:solidFill>
              <a:latin typeface="Roboto Condensed" panose="02000000000000000000" pitchFamily="2" charset="0"/>
            </a:endParaRPr>
          </a:p>
        </p:txBody>
      </p:sp>
      <p:sp>
        <p:nvSpPr>
          <p:cNvPr id="32" name="TextBox 31"/>
          <p:cNvSpPr txBox="1"/>
          <p:nvPr/>
        </p:nvSpPr>
        <p:spPr>
          <a:xfrm>
            <a:off x="4259652" y="4566859"/>
            <a:ext cx="1466754" cy="584775"/>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rPr>
              <a:t>Height</a:t>
            </a:r>
            <a:r>
              <a:rPr lang="en-GB" sz="1600" b="1" baseline="30000" dirty="0" smtClean="0">
                <a:solidFill>
                  <a:prstClr val="black"/>
                </a:solidFill>
                <a:latin typeface="Roboto Condensed" panose="02000000000000000000" pitchFamily="2" charset="0"/>
              </a:rPr>
              <a:t>2</a:t>
            </a:r>
          </a:p>
          <a:p>
            <a:pPr algn="ctr"/>
            <a:r>
              <a:rPr lang="en-GB" sz="1600" dirty="0" smtClean="0">
                <a:solidFill>
                  <a:prstClr val="black"/>
                </a:solidFill>
                <a:latin typeface="Roboto Condensed" panose="02000000000000000000" pitchFamily="2" charset="0"/>
              </a:rPr>
              <a:t>(1.7 m × 1.7 m)</a:t>
            </a:r>
            <a:endParaRPr lang="en-GB" sz="1600" dirty="0">
              <a:solidFill>
                <a:prstClr val="black"/>
              </a:solidFill>
              <a:latin typeface="Roboto Condensed" panose="02000000000000000000" pitchFamily="2" charset="0"/>
            </a:endParaRPr>
          </a:p>
        </p:txBody>
      </p:sp>
      <p:sp>
        <p:nvSpPr>
          <p:cNvPr id="33" name="TextBox 32"/>
          <p:cNvSpPr txBox="1"/>
          <p:nvPr/>
        </p:nvSpPr>
        <p:spPr>
          <a:xfrm>
            <a:off x="2432070" y="4556570"/>
            <a:ext cx="828882" cy="338554"/>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rPr>
              <a:t>Weight</a:t>
            </a:r>
            <a:endParaRPr lang="en-GB" sz="1600" b="1" baseline="30000" dirty="0">
              <a:solidFill>
                <a:prstClr val="black"/>
              </a:solidFill>
              <a:latin typeface="Roboto Condensed" panose="02000000000000000000" pitchFamily="2" charset="0"/>
            </a:endParaRPr>
          </a:p>
        </p:txBody>
      </p:sp>
      <p:sp>
        <p:nvSpPr>
          <p:cNvPr id="34" name="TextBox 33"/>
          <p:cNvSpPr txBox="1"/>
          <p:nvPr/>
        </p:nvSpPr>
        <p:spPr>
          <a:xfrm>
            <a:off x="3444190" y="4451485"/>
            <a:ext cx="772810" cy="461665"/>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sym typeface="Symbol" panose="05050102010706020507" pitchFamily="18" charset="2"/>
              </a:rPr>
              <a:t></a:t>
            </a:r>
            <a:r>
              <a:rPr lang="en-GB" sz="2400" b="1" dirty="0" smtClean="0">
                <a:solidFill>
                  <a:prstClr val="black"/>
                </a:solidFill>
                <a:latin typeface="Roboto Condensed" panose="02000000000000000000" pitchFamily="2" charset="0"/>
                <a:sym typeface="Symbol" panose="05050102010706020507" pitchFamily="18" charset="2"/>
              </a:rPr>
              <a:t></a:t>
            </a:r>
            <a:endParaRPr lang="en-GB" sz="2400" b="1" baseline="30000" dirty="0">
              <a:solidFill>
                <a:prstClr val="black"/>
              </a:solidFill>
              <a:latin typeface="Roboto Condensed" panose="02000000000000000000" pitchFamily="2" charset="0"/>
            </a:endParaRPr>
          </a:p>
        </p:txBody>
      </p:sp>
      <p:sp>
        <p:nvSpPr>
          <p:cNvPr id="36" name="TextBox 35"/>
          <p:cNvSpPr txBox="1"/>
          <p:nvPr/>
        </p:nvSpPr>
        <p:spPr>
          <a:xfrm>
            <a:off x="5769058" y="4503163"/>
            <a:ext cx="772810" cy="461665"/>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sym typeface="Symbol" panose="05050102010706020507" pitchFamily="18" charset="2"/>
              </a:rPr>
              <a:t></a:t>
            </a:r>
            <a:r>
              <a:rPr lang="en-GB" sz="2400" b="1" dirty="0" smtClean="0">
                <a:solidFill>
                  <a:prstClr val="black"/>
                </a:solidFill>
                <a:latin typeface="Roboto Condensed" panose="02000000000000000000" pitchFamily="2" charset="0"/>
                <a:sym typeface="Symbol" panose="05050102010706020507" pitchFamily="18" charset="2"/>
              </a:rPr>
              <a:t>=</a:t>
            </a:r>
            <a:endParaRPr lang="en-GB" sz="2400" b="1" baseline="30000" dirty="0">
              <a:solidFill>
                <a:prstClr val="black"/>
              </a:solidFill>
              <a:latin typeface="Roboto Condensed" panose="02000000000000000000" pitchFamily="2" charset="0"/>
            </a:endParaRPr>
          </a:p>
        </p:txBody>
      </p:sp>
      <p:sp>
        <p:nvSpPr>
          <p:cNvPr id="37" name="Rectangle 36"/>
          <p:cNvSpPr/>
          <p:nvPr/>
        </p:nvSpPr>
        <p:spPr>
          <a:xfrm>
            <a:off x="6725575" y="3510709"/>
            <a:ext cx="1723562" cy="584775"/>
          </a:xfrm>
          <a:prstGeom prst="rect">
            <a:avLst/>
          </a:prstGeom>
          <a:noFill/>
        </p:spPr>
        <p:txBody>
          <a:bodyPr wrap="square" rtlCol="0">
            <a:spAutoFit/>
          </a:bodyPr>
          <a:lstStyle/>
          <a:p>
            <a:pPr algn="ctr"/>
            <a:r>
              <a:rPr lang="en-GB" sz="1600" i="1" dirty="0" smtClean="0">
                <a:solidFill>
                  <a:prstClr val="black"/>
                </a:solidFill>
                <a:latin typeface="Roboto Condensed" panose="02000000000000000000" pitchFamily="2" charset="0"/>
              </a:rPr>
              <a:t>This is classified as obese!</a:t>
            </a:r>
            <a:endParaRPr lang="en-GB" sz="1600" i="1" dirty="0">
              <a:solidFill>
                <a:prstClr val="black"/>
              </a:solidFill>
              <a:latin typeface="Roboto Condensed" panose="02000000000000000000" pitchFamily="2" charset="0"/>
            </a:endParaRPr>
          </a:p>
        </p:txBody>
      </p:sp>
      <p:sp>
        <p:nvSpPr>
          <p:cNvPr id="25" name="Down Arrow 24"/>
          <p:cNvSpPr/>
          <p:nvPr/>
        </p:nvSpPr>
        <p:spPr>
          <a:xfrm>
            <a:off x="7452320" y="4100900"/>
            <a:ext cx="270013" cy="341514"/>
          </a:xfrm>
          <a:prstGeom prst="downArrow">
            <a:avLst/>
          </a:prstGeom>
          <a:solidFill>
            <a:srgbClr val="F3E795"/>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6" name="Action Button: Information 25">
            <a:hlinkClick r:id="rId14" highlightClick="1"/>
          </p:cNvPr>
          <p:cNvSpPr/>
          <p:nvPr/>
        </p:nvSpPr>
        <p:spPr>
          <a:xfrm>
            <a:off x="7653898" y="2165423"/>
            <a:ext cx="836467" cy="766425"/>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p:cNvSpPr txBox="1"/>
          <p:nvPr/>
        </p:nvSpPr>
        <p:spPr>
          <a:xfrm>
            <a:off x="6571903" y="2252389"/>
            <a:ext cx="1185181" cy="646331"/>
          </a:xfrm>
          <a:prstGeom prst="rect">
            <a:avLst/>
          </a:prstGeom>
          <a:noFill/>
        </p:spPr>
        <p:txBody>
          <a:bodyPr wrap="square" rtlCol="0">
            <a:spAutoFit/>
          </a:bodyPr>
          <a:lstStyle/>
          <a:p>
            <a:pPr algn="ctr"/>
            <a:r>
              <a:rPr lang="en-GB" sz="1200" b="1" dirty="0" smtClean="0">
                <a:solidFill>
                  <a:prstClr val="black"/>
                </a:solidFill>
                <a:latin typeface="Roboto Condensed" panose="02000000000000000000" pitchFamily="2" charset="0"/>
              </a:rPr>
              <a:t>You can also use a BMI calculator</a:t>
            </a:r>
          </a:p>
        </p:txBody>
      </p:sp>
      <p:sp>
        <p:nvSpPr>
          <p:cNvPr id="39" name="Action Button: Forward or Next 38">
            <a:hlinkClick r:id="rId15" highlightClick="1"/>
          </p:cNvPr>
          <p:cNvSpPr/>
          <p:nvPr/>
        </p:nvSpPr>
        <p:spPr>
          <a:xfrm>
            <a:off x="7801504" y="5649051"/>
            <a:ext cx="836467" cy="766425"/>
          </a:xfrm>
          <a:prstGeom prst="actionButtonForwardNex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p:cNvSpPr txBox="1"/>
          <p:nvPr/>
        </p:nvSpPr>
        <p:spPr>
          <a:xfrm>
            <a:off x="7653898" y="5206801"/>
            <a:ext cx="1185181" cy="461665"/>
          </a:xfrm>
          <a:prstGeom prst="rect">
            <a:avLst/>
          </a:prstGeom>
          <a:noFill/>
        </p:spPr>
        <p:txBody>
          <a:bodyPr wrap="square" rtlCol="0">
            <a:spAutoFit/>
          </a:bodyPr>
          <a:lstStyle/>
          <a:p>
            <a:pPr algn="ctr"/>
            <a:r>
              <a:rPr lang="en-GB" sz="1200" b="1" dirty="0" smtClean="0">
                <a:solidFill>
                  <a:prstClr val="black"/>
                </a:solidFill>
                <a:latin typeface="Roboto Condensed" panose="02000000000000000000" pitchFamily="2" charset="0"/>
              </a:rPr>
              <a:t>But what's the issue with BMI?</a:t>
            </a:r>
          </a:p>
        </p:txBody>
      </p:sp>
    </p:spTree>
    <p:custDataLst>
      <p:tags r:id="rId1"/>
    </p:custDataLst>
    <p:extLst>
      <p:ext uri="{BB962C8B-B14F-4D97-AF65-F5344CB8AC3E}">
        <p14:creationId xmlns:p14="http://schemas.microsoft.com/office/powerpoint/2010/main" val="1567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1+#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1+#ppt_w/2"/>
                                          </p:val>
                                        </p:tav>
                                        <p:tav tm="100000">
                                          <p:val>
                                            <p:strVal val="#ppt_x"/>
                                          </p:val>
                                        </p:tav>
                                      </p:tavLst>
                                    </p:anim>
                                    <p:anim calcmode="lin" valueType="num">
                                      <p:cBhvr additive="base">
                                        <p:cTn id="6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1+#ppt_w/2"/>
                                          </p:val>
                                        </p:tav>
                                        <p:tav tm="100000">
                                          <p:val>
                                            <p:strVal val="#ppt_x"/>
                                          </p:val>
                                        </p:tav>
                                      </p:tavLst>
                                    </p:anim>
                                    <p:anim calcmode="lin" valueType="num">
                                      <p:cBhvr additive="base">
                                        <p:cTn id="88" dur="500" fill="hold"/>
                                        <p:tgtEl>
                                          <p:spTgt spid="39"/>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1+#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p:bldP spid="16" grpId="0"/>
      <p:bldP spid="17" grpId="0"/>
      <p:bldP spid="18" grpId="0"/>
      <p:bldP spid="21" grpId="0"/>
      <p:bldP spid="30" grpId="0"/>
      <p:bldP spid="24" grpId="0" animBg="1"/>
      <p:bldP spid="32" grpId="0"/>
      <p:bldP spid="33" grpId="0"/>
      <p:bldP spid="34" grpId="0"/>
      <p:bldP spid="36" grpId="0"/>
      <p:bldP spid="37" grpId="0"/>
      <p:bldP spid="25" grpId="0" animBg="1"/>
      <p:bldP spid="26" grpId="0" animBg="1"/>
      <p:bldP spid="38" grpId="0"/>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4</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79512" y="405328"/>
            <a:ext cx="8892988" cy="65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a:t>
            </a:r>
          </a:p>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p</a:t>
            </a:r>
            <a:r>
              <a:rPr lang="en-GB" b="1" dirty="0" smtClean="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hysical</a:t>
            </a:r>
            <a:r>
              <a:rPr lang="en-GB" b="1" dirty="0" smtClean="0">
                <a:ln>
                  <a:solidFill>
                    <a:schemeClr val="tx1"/>
                  </a:solidFill>
                </a:ln>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h</a:t>
            </a:r>
            <a:r>
              <a:rPr lang="en-GB" b="1" dirty="0" smtClean="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ealth</a:t>
            </a:r>
            <a:endPar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TextBox 7"/>
          <p:cNvSpPr txBox="1"/>
          <p:nvPr/>
        </p:nvSpPr>
        <p:spPr>
          <a:xfrm>
            <a:off x="203781" y="1588863"/>
            <a:ext cx="7638768" cy="646331"/>
          </a:xfrm>
          <a:prstGeom prst="rect">
            <a:avLst/>
          </a:prstGeom>
          <a:noFill/>
        </p:spPr>
        <p:txBody>
          <a:bodyPr wrap="square" rtlCol="0">
            <a:spAutoFit/>
          </a:bodyPr>
          <a:lstStyle/>
          <a:p>
            <a:r>
              <a:rPr lang="en-GB" dirty="0" smtClean="0">
                <a:latin typeface="Roboto Condensed" panose="02000000000000000000" pitchFamily="2" charset="0"/>
              </a:rPr>
              <a:t>Obesity is associated with a range of other physical health consequences that are brought on by leading a sedentary lifestyle…</a:t>
            </a:r>
          </a:p>
        </p:txBody>
      </p:sp>
      <p:sp>
        <p:nvSpPr>
          <p:cNvPr id="21" name="TextBox 20"/>
          <p:cNvSpPr txBox="1"/>
          <p:nvPr/>
        </p:nvSpPr>
        <p:spPr>
          <a:xfrm>
            <a:off x="467545" y="4397020"/>
            <a:ext cx="2191775" cy="1723549"/>
          </a:xfrm>
          <a:prstGeom prst="rect">
            <a:avLst/>
          </a:prstGeom>
          <a:solidFill>
            <a:schemeClr val="accent2">
              <a:lumMod val="20000"/>
              <a:lumOff val="80000"/>
            </a:schemeClr>
          </a:solidFill>
        </p:spPr>
        <p:txBody>
          <a:bodyPr wrap="square" rtlCol="0" anchor="ctr">
            <a:spAutoFit/>
          </a:bodyPr>
          <a:lstStyle/>
          <a:p>
            <a:pPr algn="ctr"/>
            <a:r>
              <a:rPr lang="en-GB" b="1" dirty="0" smtClean="0">
                <a:latin typeface="Roboto Condensed" panose="02000000000000000000" pitchFamily="2" charset="0"/>
              </a:rPr>
              <a:t>CORONARY HEART DISEASE </a:t>
            </a:r>
          </a:p>
          <a:p>
            <a:pPr algn="ctr"/>
            <a:r>
              <a:rPr lang="en-GB" sz="1400" dirty="0" smtClean="0">
                <a:latin typeface="Roboto Condensed" panose="02000000000000000000" pitchFamily="2" charset="0"/>
              </a:rPr>
              <a:t>Blood flow through the coronary </a:t>
            </a:r>
            <a:r>
              <a:rPr lang="en-GB" sz="1400" dirty="0">
                <a:latin typeface="Roboto Condensed" panose="02000000000000000000" pitchFamily="2" charset="0"/>
              </a:rPr>
              <a:t>arteries </a:t>
            </a:r>
            <a:r>
              <a:rPr lang="en-GB" sz="1400" dirty="0" smtClean="0">
                <a:latin typeface="Roboto Condensed" panose="02000000000000000000" pitchFamily="2" charset="0"/>
              </a:rPr>
              <a:t>supplying the heart is obstructed by fatty deposits, starving the heart of oxygen.</a:t>
            </a:r>
            <a:endParaRPr lang="en-GB" sz="1400" dirty="0">
              <a:latin typeface="Roboto Condensed" panose="02000000000000000000" pitchFamily="2" charset="0"/>
            </a:endParaRPr>
          </a:p>
        </p:txBody>
      </p:sp>
      <p:sp>
        <p:nvSpPr>
          <p:cNvPr id="23" name="TextBox 22"/>
          <p:cNvSpPr txBox="1"/>
          <p:nvPr/>
        </p:nvSpPr>
        <p:spPr>
          <a:xfrm>
            <a:off x="3199669" y="4467634"/>
            <a:ext cx="2592288" cy="1877437"/>
          </a:xfrm>
          <a:prstGeom prst="rect">
            <a:avLst/>
          </a:prstGeom>
          <a:solidFill>
            <a:schemeClr val="accent2">
              <a:lumMod val="20000"/>
              <a:lumOff val="80000"/>
            </a:schemeClr>
          </a:solidFill>
        </p:spPr>
        <p:txBody>
          <a:bodyPr wrap="square" rtlCol="0" anchor="ctr">
            <a:spAutoFit/>
          </a:bodyPr>
          <a:lstStyle/>
          <a:p>
            <a:pPr algn="ctr"/>
            <a:r>
              <a:rPr lang="en-GB" b="1" dirty="0" smtClean="0">
                <a:latin typeface="Roboto Condensed" panose="02000000000000000000" pitchFamily="2" charset="0"/>
              </a:rPr>
              <a:t>TYPE 2 DIABETES</a:t>
            </a:r>
          </a:p>
          <a:p>
            <a:pPr algn="ctr"/>
            <a:r>
              <a:rPr lang="en-GB" sz="1400" dirty="0" smtClean="0">
                <a:latin typeface="Roboto Condensed" panose="02000000000000000000" pitchFamily="2" charset="0"/>
              </a:rPr>
              <a:t>A lack of exercise and a diet high in sugar reduces </a:t>
            </a:r>
            <a:r>
              <a:rPr lang="en-GB" sz="1400" dirty="0">
                <a:latin typeface="Roboto Condensed" panose="02000000000000000000" pitchFamily="2" charset="0"/>
              </a:rPr>
              <a:t>the sensitivity of </a:t>
            </a:r>
            <a:r>
              <a:rPr lang="en-GB" sz="1400" dirty="0" smtClean="0">
                <a:latin typeface="Roboto Condensed" panose="02000000000000000000" pitchFamily="2" charset="0"/>
              </a:rPr>
              <a:t>the body’s cells </a:t>
            </a:r>
            <a:r>
              <a:rPr lang="en-GB" sz="1400" dirty="0">
                <a:latin typeface="Roboto Condensed" panose="02000000000000000000" pitchFamily="2" charset="0"/>
              </a:rPr>
              <a:t>to </a:t>
            </a:r>
            <a:r>
              <a:rPr lang="en-GB" sz="1400" dirty="0" smtClean="0">
                <a:latin typeface="Roboto Condensed" panose="02000000000000000000" pitchFamily="2" charset="0"/>
              </a:rPr>
              <a:t>insulin. Insulin is needed to clear glucose from the blood. High levels of blood glucose (hyperglycaemia) can damage blood vessels.</a:t>
            </a:r>
            <a:endParaRPr lang="en-GB" sz="1400" dirty="0">
              <a:latin typeface="Roboto Condensed" panose="02000000000000000000" pitchFamily="2" charset="0"/>
            </a:endParaRPr>
          </a:p>
        </p:txBody>
      </p:sp>
      <p:sp>
        <p:nvSpPr>
          <p:cNvPr id="24" name="TextBox 23"/>
          <p:cNvSpPr txBox="1"/>
          <p:nvPr/>
        </p:nvSpPr>
        <p:spPr>
          <a:xfrm>
            <a:off x="6228184" y="4683078"/>
            <a:ext cx="2240031" cy="1446550"/>
          </a:xfrm>
          <a:prstGeom prst="rect">
            <a:avLst/>
          </a:prstGeom>
          <a:solidFill>
            <a:schemeClr val="accent2">
              <a:lumMod val="20000"/>
              <a:lumOff val="80000"/>
            </a:schemeClr>
          </a:solidFill>
        </p:spPr>
        <p:txBody>
          <a:bodyPr wrap="square" rtlCol="0" anchor="ctr">
            <a:spAutoFit/>
          </a:bodyPr>
          <a:lstStyle/>
          <a:p>
            <a:pPr algn="ctr"/>
            <a:r>
              <a:rPr lang="en-GB" b="1" dirty="0" smtClean="0">
                <a:latin typeface="Roboto Condensed" panose="02000000000000000000" pitchFamily="2" charset="0"/>
              </a:rPr>
              <a:t>BLOOD PRESSURE</a:t>
            </a:r>
          </a:p>
          <a:p>
            <a:pPr algn="ctr"/>
            <a:r>
              <a:rPr lang="en-GB" sz="1400" dirty="0">
                <a:latin typeface="Roboto Condensed" panose="02000000000000000000" pitchFamily="2" charset="0"/>
              </a:rPr>
              <a:t>An accumulation of fatty deposits restricts blood flow and increases the pressure on the artery </a:t>
            </a:r>
            <a:r>
              <a:rPr lang="en-GB" sz="1400" dirty="0" smtClean="0">
                <a:latin typeface="Roboto Condensed" panose="02000000000000000000" pitchFamily="2" charset="0"/>
              </a:rPr>
              <a:t>walls, increasing the risk of them bursting.</a:t>
            </a:r>
            <a:endParaRPr lang="en-GB" sz="1400" dirty="0">
              <a:latin typeface="Roboto Condensed" panose="02000000000000000000" pitchFamily="2" charset="0"/>
            </a:endParaRPr>
          </a:p>
        </p:txBody>
      </p:sp>
      <p:pic>
        <p:nvPicPr>
          <p:cNvPr id="5" name="Picture 4"/>
          <p:cNvPicPr>
            <a:picLocks noChangeAspect="1"/>
          </p:cNvPicPr>
          <p:nvPr/>
        </p:nvPicPr>
        <p:blipFill>
          <a:blip r:embed="rId4"/>
          <a:stretch>
            <a:fillRect/>
          </a:stretch>
        </p:blipFill>
        <p:spPr>
          <a:xfrm>
            <a:off x="467544" y="2458409"/>
            <a:ext cx="2191775" cy="1732572"/>
          </a:xfrm>
          <a:prstGeom prst="rect">
            <a:avLst/>
          </a:prstGeom>
          <a:ln>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9669" y="2561974"/>
            <a:ext cx="2592288" cy="1728192"/>
          </a:xfrm>
          <a:prstGeom prst="rect">
            <a:avLst/>
          </a:prstGeom>
          <a:ln>
            <a:solidFill>
              <a:schemeClr val="tx1"/>
            </a:solidFill>
          </a:ln>
        </p:spPr>
      </p:pic>
      <p:pic>
        <p:nvPicPr>
          <p:cNvPr id="1026" name="Picture 2" descr="Free photos of Blood pressure monito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788"/>
          <a:stretch/>
        </p:blipFill>
        <p:spPr bwMode="auto">
          <a:xfrm>
            <a:off x="6228184" y="2531932"/>
            <a:ext cx="2240031" cy="193411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008008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The Back Pain - Free image o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2852936"/>
            <a:ext cx="2171801" cy="30548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374485" y="5193150"/>
            <a:ext cx="3958308" cy="1354399"/>
          </a:xfrm>
          <a:prstGeom prst="rect">
            <a:avLst/>
          </a:prstGeom>
          <a:solidFill>
            <a:srgbClr val="F4B183"/>
          </a:solidFill>
          <a:ln>
            <a:solidFill>
              <a:schemeClr val="tx1"/>
            </a:solidFill>
          </a:ln>
        </p:spPr>
        <p:txBody>
          <a:bodyPr wrap="square" rtlCol="0">
            <a:noAutofit/>
          </a:bodyPr>
          <a:lstStyle/>
          <a:p>
            <a:pPr algn="ctr"/>
            <a:r>
              <a:rPr lang="en-GB" sz="1600" dirty="0" smtClean="0">
                <a:latin typeface="Roboto Cn" pitchFamily="2" charset="0"/>
                <a:ea typeface="Roboto Cn" pitchFamily="2" charset="0"/>
              </a:rPr>
              <a:t>A lack of activity leads to atrophy and weakening of muscles, increasing the risk of strains when moving. It also means that joints lack flexibility so are at a greater risk of going beyond their safe range of motion.</a:t>
            </a:r>
            <a:endParaRPr lang="en-GB" sz="1600" dirty="0">
              <a:latin typeface="Roboto Cn" pitchFamily="2" charset="0"/>
              <a:ea typeface="Roboto Cn" pitchFamily="2" charset="0"/>
            </a:endParaRPr>
          </a:p>
        </p:txBody>
      </p:sp>
      <p:sp>
        <p:nvSpPr>
          <p:cNvPr id="26" name="TextBox 25"/>
          <p:cNvSpPr txBox="1"/>
          <p:nvPr/>
        </p:nvSpPr>
        <p:spPr>
          <a:xfrm>
            <a:off x="2374484" y="5202037"/>
            <a:ext cx="3958308" cy="1354399"/>
          </a:xfrm>
          <a:prstGeom prst="rect">
            <a:avLst/>
          </a:prstGeom>
          <a:solidFill>
            <a:srgbClr val="F4B183"/>
          </a:solidFill>
          <a:ln>
            <a:solidFill>
              <a:schemeClr val="tx1"/>
            </a:solidFill>
          </a:ln>
        </p:spPr>
        <p:txBody>
          <a:bodyPr wrap="square" rtlCol="0">
            <a:noAutofit/>
          </a:bodyPr>
          <a:lstStyle/>
          <a:p>
            <a:pPr algn="ctr"/>
            <a:r>
              <a:rPr lang="en-GB" sz="1600" dirty="0" smtClean="0">
                <a:latin typeface="Roboto Cn" pitchFamily="2" charset="0"/>
                <a:ea typeface="Roboto Cn" pitchFamily="2" charset="0"/>
              </a:rPr>
              <a:t>Sedentary activity involves a lot of slouching. A poor sitting position, such as slouching, can make the individual develop postural conditions such as kyphosis, characterised by a rounding of the lower spine.</a:t>
            </a:r>
            <a:endParaRPr lang="en-GB" sz="1600" dirty="0">
              <a:latin typeface="Roboto Cn" pitchFamily="2" charset="0"/>
              <a:ea typeface="Roboto Cn" pitchFamily="2" charset="0"/>
            </a:endParaRPr>
          </a:p>
        </p:txBody>
      </p:sp>
      <p:sp>
        <p:nvSpPr>
          <p:cNvPr id="33" name="TextBox 32"/>
          <p:cNvSpPr txBox="1"/>
          <p:nvPr/>
        </p:nvSpPr>
        <p:spPr>
          <a:xfrm>
            <a:off x="2374484" y="5193536"/>
            <a:ext cx="3958308" cy="1354399"/>
          </a:xfrm>
          <a:prstGeom prst="rect">
            <a:avLst/>
          </a:prstGeom>
          <a:solidFill>
            <a:srgbClr val="F4B183"/>
          </a:solidFill>
          <a:ln>
            <a:solidFill>
              <a:schemeClr val="tx1"/>
            </a:solidFill>
          </a:ln>
        </p:spPr>
        <p:txBody>
          <a:bodyPr wrap="square" rtlCol="0">
            <a:noAutofit/>
          </a:bodyPr>
          <a:lstStyle/>
          <a:p>
            <a:pPr algn="ctr"/>
            <a:r>
              <a:rPr lang="en-GB" sz="1600" dirty="0" smtClean="0">
                <a:latin typeface="Roboto Cn" pitchFamily="2" charset="0"/>
                <a:ea typeface="Roboto Cn" pitchFamily="2" charset="0"/>
              </a:rPr>
              <a:t>Physical activity is important for stimulating the uptake of bone minerals such as calcium and phosphorus and building new bone tissue. Sedentary activity leads to weakened bones which are more prone to fracture.</a:t>
            </a:r>
            <a:endParaRPr lang="en-GB" sz="1600" dirty="0">
              <a:latin typeface="Roboto Cn" pitchFamily="2" charset="0"/>
              <a:ea typeface="Roboto Cn" pitchFamily="2" charset="0"/>
            </a:endParaRPr>
          </a:p>
        </p:txBody>
      </p:sp>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6442" b="84248" l="20881" r="42441">
                        <a14:foregroundMark x1="48441" y1="72011" x2="48610" y2="74051"/>
                        <a14:foregroundMark x1="43864" y1="34880" x2="43763" y2="40155"/>
                        <a14:foregroundMark x1="44915" y1="32841" x2="49932" y2="35724"/>
                        <a14:foregroundMark x1="44271" y1="33896" x2="43695" y2="35584"/>
                        <a14:foregroundMark x1="42881" y1="36287" x2="44000" y2="44444"/>
                        <a14:foregroundMark x1="44508" y1="40014" x2="45153" y2="46273"/>
                        <a14:foregroundMark x1="44000" y1="45288" x2="44407" y2="48031"/>
                        <a14:foregroundMark x1="47525" y1="38678" x2="48373" y2="42757"/>
                        <a14:foregroundMark x1="48271" y1="32208" x2="52712" y2="31364"/>
                        <a14:foregroundMark x1="52949" y1="33896" x2="53186" y2="36428"/>
                      </a14:backgroundRemoval>
                    </a14:imgEffect>
                  </a14:imgLayer>
                </a14:imgProps>
              </a:ext>
              <a:ext uri="{28A0092B-C50C-407E-A947-70E740481C1C}">
                <a14:useLocalDpi xmlns:a14="http://schemas.microsoft.com/office/drawing/2010/main" val="0"/>
              </a:ext>
            </a:extLst>
          </a:blip>
          <a:srcRect l="20201" t="26155" r="57828" b="15696"/>
          <a:stretch/>
        </p:blipFill>
        <p:spPr>
          <a:xfrm>
            <a:off x="3419872" y="3086402"/>
            <a:ext cx="1750067" cy="2232657"/>
          </a:xfrm>
          <a:prstGeom prst="rect">
            <a:avLst/>
          </a:prstGeom>
          <a:noFill/>
          <a:ln>
            <a:noFill/>
          </a:ln>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5</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17442" y="404072"/>
            <a:ext cx="7508942"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 on </a:t>
            </a:r>
            <a:r>
              <a:rPr lang="en-GB" b="1" dirty="0" smtClean="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long-term</a:t>
            </a:r>
            <a:r>
              <a:rPr lang="en-GB" b="1" dirty="0" smtClean="0">
                <a:ln>
                  <a:solidFill>
                    <a:schemeClr val="tx1"/>
                  </a:solidFill>
                </a:ln>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health</a:t>
            </a:r>
          </a:p>
          <a:p>
            <a:endPar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4" name="Block Arc 3"/>
          <p:cNvSpPr/>
          <p:nvPr/>
        </p:nvSpPr>
        <p:spPr>
          <a:xfrm>
            <a:off x="1331640" y="2420888"/>
            <a:ext cx="5976664" cy="5400600"/>
          </a:xfrm>
          <a:prstGeom prst="blockArc">
            <a:avLst>
              <a:gd name="adj1" fmla="val 10800000"/>
              <a:gd name="adj2" fmla="val 21576616"/>
              <a:gd name="adj3" fmla="val 421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TextBox 2"/>
          <p:cNvSpPr txBox="1"/>
          <p:nvPr/>
        </p:nvSpPr>
        <p:spPr>
          <a:xfrm>
            <a:off x="958828" y="3936044"/>
            <a:ext cx="1067539" cy="1014263"/>
          </a:xfrm>
          <a:prstGeom prst="ellipse">
            <a:avLst/>
          </a:prstGeom>
          <a:solidFill>
            <a:schemeClr val="accent2">
              <a:lumMod val="60000"/>
              <a:lumOff val="40000"/>
            </a:schemeClr>
          </a:solidFill>
        </p:spPr>
        <p:txBody>
          <a:bodyPr wrap="square" rtlCol="0" anchor="ctr">
            <a:noAutofit/>
          </a:bodyPr>
          <a:lstStyle/>
          <a:p>
            <a:pPr algn="ctr"/>
            <a:r>
              <a:rPr lang="en-GB" sz="1400" dirty="0" smtClean="0">
                <a:latin typeface="Roboto Cn" pitchFamily="2" charset="0"/>
                <a:ea typeface="Roboto Cn" pitchFamily="2" charset="0"/>
              </a:rPr>
              <a:t>Greater risk of injury</a:t>
            </a:r>
            <a:endParaRPr lang="en-GB" sz="1400" dirty="0">
              <a:latin typeface="Roboto Cn" pitchFamily="2" charset="0"/>
              <a:ea typeface="Roboto Cn" pitchFamily="2" charset="0"/>
            </a:endParaRPr>
          </a:p>
        </p:txBody>
      </p:sp>
      <p:sp>
        <p:nvSpPr>
          <p:cNvPr id="15" name="TextBox 14"/>
          <p:cNvSpPr txBox="1"/>
          <p:nvPr/>
        </p:nvSpPr>
        <p:spPr>
          <a:xfrm>
            <a:off x="3842556" y="2065551"/>
            <a:ext cx="1022165" cy="966917"/>
          </a:xfrm>
          <a:prstGeom prst="ellipse">
            <a:avLst/>
          </a:prstGeom>
          <a:solidFill>
            <a:schemeClr val="accent2">
              <a:lumMod val="60000"/>
              <a:lumOff val="40000"/>
            </a:schemeClr>
          </a:solidFill>
        </p:spPr>
        <p:txBody>
          <a:bodyPr wrap="square" lIns="0" tIns="0" rIns="0" bIns="0" rtlCol="0" anchor="ctr">
            <a:noAutofit/>
          </a:bodyPr>
          <a:lstStyle/>
          <a:p>
            <a:pPr algn="ctr"/>
            <a:r>
              <a:rPr lang="en-GB" sz="1400" dirty="0" smtClean="0">
                <a:latin typeface="Roboto Cn" pitchFamily="2" charset="0"/>
                <a:ea typeface="Roboto Cn" pitchFamily="2" charset="0"/>
              </a:rPr>
              <a:t>Poor posture</a:t>
            </a:r>
            <a:endParaRPr lang="en-GB" sz="1400" dirty="0">
              <a:latin typeface="Roboto Cn" pitchFamily="2" charset="0"/>
              <a:ea typeface="Roboto Cn" pitchFamily="2" charset="0"/>
            </a:endParaRPr>
          </a:p>
        </p:txBody>
      </p:sp>
      <p:sp>
        <p:nvSpPr>
          <p:cNvPr id="16" name="TextBox 15"/>
          <p:cNvSpPr txBox="1"/>
          <p:nvPr/>
        </p:nvSpPr>
        <p:spPr>
          <a:xfrm>
            <a:off x="6600996" y="3893741"/>
            <a:ext cx="1080120" cy="1024317"/>
          </a:xfrm>
          <a:prstGeom prst="ellipse">
            <a:avLst/>
          </a:prstGeom>
          <a:solidFill>
            <a:schemeClr val="accent2">
              <a:lumMod val="60000"/>
              <a:lumOff val="40000"/>
            </a:schemeClr>
          </a:solidFill>
        </p:spPr>
        <p:txBody>
          <a:bodyPr wrap="square" lIns="0" rIns="0" rtlCol="0" anchor="ctr">
            <a:noAutofit/>
          </a:bodyPr>
          <a:lstStyle/>
          <a:p>
            <a:pPr algn="ctr"/>
            <a:r>
              <a:rPr lang="en-GB" sz="1400" dirty="0" smtClean="0">
                <a:latin typeface="Roboto Cn" pitchFamily="2" charset="0"/>
                <a:ea typeface="Roboto Cn" pitchFamily="2" charset="0"/>
              </a:rPr>
              <a:t>Reduced bone density</a:t>
            </a:r>
            <a:endParaRPr lang="en-GB" sz="1400" dirty="0">
              <a:latin typeface="Roboto Cn" pitchFamily="2" charset="0"/>
              <a:ea typeface="Roboto Cn" pitchFamily="2" charset="0"/>
            </a:endParaRPr>
          </a:p>
        </p:txBody>
      </p:sp>
      <p:sp>
        <p:nvSpPr>
          <p:cNvPr id="24" name="TextBox 23"/>
          <p:cNvSpPr txBox="1"/>
          <p:nvPr/>
        </p:nvSpPr>
        <p:spPr>
          <a:xfrm>
            <a:off x="117442" y="1581626"/>
            <a:ext cx="7992888"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Other physical health consequences of leading a sedentary lifestyle include…</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692" y="6163182"/>
            <a:ext cx="508000" cy="482600"/>
          </a:xfrm>
          <a:prstGeom prst="flowChartConnector">
            <a:avLst/>
          </a:prstGeom>
        </p:spPr>
      </p:pic>
      <p:grpSp>
        <p:nvGrpSpPr>
          <p:cNvPr id="2048" name="Group 2047"/>
          <p:cNvGrpSpPr/>
          <p:nvPr/>
        </p:nvGrpSpPr>
        <p:grpSpPr>
          <a:xfrm>
            <a:off x="3007631" y="3694156"/>
            <a:ext cx="2762665" cy="1102996"/>
            <a:chOff x="2220138" y="3369847"/>
            <a:chExt cx="3948904" cy="1601071"/>
          </a:xfrm>
        </p:grpSpPr>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40163" t="4622" r="42512" b="72689"/>
            <a:stretch/>
          </p:blipFill>
          <p:spPr>
            <a:xfrm>
              <a:off x="2220138" y="3369847"/>
              <a:ext cx="1584176" cy="1555361"/>
            </a:xfrm>
            <a:prstGeom prst="ellipse">
              <a:avLst/>
            </a:prstGeom>
          </p:spPr>
        </p:pic>
        <p:pic>
          <p:nvPicPr>
            <p:cNvPr id="34" name="Picture 33"/>
            <p:cNvPicPr>
              <a:picLocks noChangeAspect="1"/>
            </p:cNvPicPr>
            <p:nvPr/>
          </p:nvPicPr>
          <p:blipFill rotWithShape="1">
            <a:blip r:embed="rId8">
              <a:extLst>
                <a:ext uri="{28A0092B-C50C-407E-A947-70E740481C1C}">
                  <a14:useLocalDpi xmlns:a14="http://schemas.microsoft.com/office/drawing/2010/main" val="0"/>
                </a:ext>
              </a:extLst>
            </a:blip>
            <a:srcRect l="40887" t="70055" r="41788" b="7256"/>
            <a:stretch/>
          </p:blipFill>
          <p:spPr>
            <a:xfrm>
              <a:off x="4584866" y="3415557"/>
              <a:ext cx="1584176" cy="1555361"/>
            </a:xfrm>
            <a:prstGeom prst="ellipse">
              <a:avLst/>
            </a:prstGeom>
          </p:spPr>
        </p:pic>
        <p:cxnSp>
          <p:nvCxnSpPr>
            <p:cNvPr id="10" name="Straight Arrow Connector 9"/>
            <p:cNvCxnSpPr/>
            <p:nvPr/>
          </p:nvCxnSpPr>
          <p:spPr>
            <a:xfrm>
              <a:off x="3796441" y="4165192"/>
              <a:ext cx="771866" cy="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3" name="Group 3"/>
          <p:cNvGrpSpPr>
            <a:grpSpLocks/>
          </p:cNvGrpSpPr>
          <p:nvPr/>
        </p:nvGrpSpPr>
        <p:grpSpPr bwMode="auto">
          <a:xfrm>
            <a:off x="603250" y="-27384"/>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4"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53873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14" presetClass="entr" presetSubtype="1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27" presetID="10" presetClass="exit" presetSubtype="0" fill="hold" nodeType="withEffect">
                                  <p:stCondLst>
                                    <p:cond delay="0"/>
                                  </p:stCondLst>
                                  <p:childTnLst>
                                    <p:animEffect transition="out" filter="fade">
                                      <p:cBhvr>
                                        <p:cTn id="28" dur="500"/>
                                        <p:tgtEl>
                                          <p:spTgt spid="2052"/>
                                        </p:tgtEl>
                                      </p:cBhvr>
                                    </p:animEffect>
                                    <p:set>
                                      <p:cBhvr>
                                        <p:cTn id="29" dur="1" fill="hold">
                                          <p:stCondLst>
                                            <p:cond delay="499"/>
                                          </p:stCondLst>
                                        </p:cTn>
                                        <p:tgtEl>
                                          <p:spTgt spid="205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0"/>
                            </p:stCondLst>
                            <p:childTnLst>
                              <p:par>
                                <p:cTn id="38" presetID="14" presetClass="entr" presetSubtype="1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048"/>
                                        </p:tgtEl>
                                        <p:attrNameLst>
                                          <p:attrName>style.visibility</p:attrName>
                                        </p:attrNameLst>
                                      </p:cBhvr>
                                      <p:to>
                                        <p:strVal val="visible"/>
                                      </p:to>
                                    </p:set>
                                    <p:animEffect transition="in" filter="fade">
                                      <p:cBhvr>
                                        <p:cTn id="46"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P spid="33" grpId="0" animBg="1"/>
      <p:bldP spid="4" grpId="0" animBg="1"/>
      <p:bldP spid="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49011" y="267687"/>
            <a:ext cx="7604889"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a:t>
            </a:r>
          </a:p>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a:t>
            </a:r>
            <a:r>
              <a:rPr lang="en-GB" b="1" dirty="0" smtClean="0">
                <a:ln>
                  <a:solidFill>
                    <a:schemeClr val="tx1"/>
                  </a:solidFill>
                </a:ln>
                <a:solidFill>
                  <a:srgbClr val="9DC3E6"/>
                </a:solidFill>
                <a:latin typeface="Roboto Condensed" panose="02000000000000000000" pitchFamily="2" charset="0"/>
                <a:ea typeface="Roboto Condensed" panose="02000000000000000000" pitchFamily="2" charset="0"/>
                <a:cs typeface="Lato Medium" panose="020F0502020204030203" pitchFamily="34" charset="0"/>
              </a:rPr>
              <a:t>fitness</a:t>
            </a:r>
            <a:endParaRPr lang="en-GB" b="1" dirty="0">
              <a:ln>
                <a:solidFill>
                  <a:schemeClr val="tx1"/>
                </a:solidFill>
              </a:ln>
              <a:solidFill>
                <a:srgbClr val="9DC3E6"/>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TextBox 7"/>
          <p:cNvSpPr txBox="1"/>
          <p:nvPr/>
        </p:nvSpPr>
        <p:spPr>
          <a:xfrm>
            <a:off x="169570" y="1385207"/>
            <a:ext cx="7638768" cy="646331"/>
          </a:xfrm>
          <a:prstGeom prst="rect">
            <a:avLst/>
          </a:prstGeom>
          <a:noFill/>
        </p:spPr>
        <p:txBody>
          <a:bodyPr wrap="square" rtlCol="0">
            <a:spAutoFit/>
          </a:bodyPr>
          <a:lstStyle/>
          <a:p>
            <a:r>
              <a:rPr lang="en-GB" dirty="0" smtClean="0">
                <a:latin typeface="Roboto Condensed" panose="02000000000000000000" pitchFamily="2" charset="0"/>
              </a:rPr>
              <a:t>A sedentary lifestyle can affect a number of different fitness components important for success in sport and physical activity.</a:t>
            </a:r>
          </a:p>
        </p:txBody>
      </p:sp>
      <p:sp>
        <p:nvSpPr>
          <p:cNvPr id="10" name="TextBox 9"/>
          <p:cNvSpPr txBox="1"/>
          <p:nvPr/>
        </p:nvSpPr>
        <p:spPr>
          <a:xfrm>
            <a:off x="304570" y="2219738"/>
            <a:ext cx="2196224" cy="646331"/>
          </a:xfrm>
          <a:prstGeom prst="rect">
            <a:avLst/>
          </a:prstGeom>
          <a:solidFill>
            <a:schemeClr val="accent1">
              <a:lumMod val="60000"/>
              <a:lumOff val="40000"/>
            </a:schemeClr>
          </a:solidFill>
        </p:spPr>
        <p:txBody>
          <a:bodyPr wrap="square" rtlCol="0">
            <a:spAutoFit/>
          </a:bodyPr>
          <a:lstStyle/>
          <a:p>
            <a:r>
              <a:rPr lang="en-GB" b="1" dirty="0" smtClean="0">
                <a:solidFill>
                  <a:prstClr val="black"/>
                </a:solidFill>
                <a:latin typeface="Roboto Condensed" panose="02000000000000000000" pitchFamily="2" charset="0"/>
              </a:rPr>
              <a:t>Cardiovascular endurance / </a:t>
            </a:r>
            <a:r>
              <a:rPr lang="en-GB" b="1" dirty="0">
                <a:solidFill>
                  <a:prstClr val="black"/>
                </a:solidFill>
                <a:latin typeface="Roboto Condensed" panose="02000000000000000000" pitchFamily="2" charset="0"/>
              </a:rPr>
              <a:t>s</a:t>
            </a:r>
            <a:r>
              <a:rPr lang="en-GB" b="1" dirty="0" smtClean="0">
                <a:solidFill>
                  <a:prstClr val="black"/>
                </a:solidFill>
                <a:latin typeface="Roboto Condensed" panose="02000000000000000000" pitchFamily="2" charset="0"/>
              </a:rPr>
              <a:t>tamina</a:t>
            </a:r>
          </a:p>
        </p:txBody>
      </p:sp>
      <p:sp>
        <p:nvSpPr>
          <p:cNvPr id="3" name="Right Arrow 2"/>
          <p:cNvSpPr/>
          <p:nvPr/>
        </p:nvSpPr>
        <p:spPr>
          <a:xfrm>
            <a:off x="2634360" y="2328942"/>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3059831" y="2106467"/>
            <a:ext cx="5670425" cy="954107"/>
          </a:xfrm>
          <a:prstGeom prst="rect">
            <a:avLst/>
          </a:prstGeom>
          <a:noFill/>
        </p:spPr>
        <p:txBody>
          <a:bodyPr wrap="square" rtlCol="0">
            <a:spAutoFit/>
          </a:bodyPr>
          <a:lstStyle/>
          <a:p>
            <a:r>
              <a:rPr lang="en-GB" sz="1400" dirty="0" smtClean="0">
                <a:latin typeface="Roboto Condensed" panose="02000000000000000000" pitchFamily="2" charset="0"/>
              </a:rPr>
              <a:t>A sedentary lifestyle reduces aerobic capacity, meaning the cardiorespiratory </a:t>
            </a:r>
            <a:r>
              <a:rPr lang="en-GB" sz="1400" dirty="0">
                <a:latin typeface="Roboto Condensed" panose="02000000000000000000" pitchFamily="2" charset="0"/>
              </a:rPr>
              <a:t>system </a:t>
            </a:r>
            <a:r>
              <a:rPr lang="en-GB" sz="1400" dirty="0" smtClean="0">
                <a:latin typeface="Roboto Condensed" panose="02000000000000000000" pitchFamily="2" charset="0"/>
              </a:rPr>
              <a:t>has </a:t>
            </a:r>
            <a:r>
              <a:rPr lang="en-GB" sz="1400" dirty="0">
                <a:latin typeface="Roboto Condensed" panose="02000000000000000000" pitchFamily="2" charset="0"/>
              </a:rPr>
              <a:t>to work harder to deliver oxygen to the </a:t>
            </a:r>
            <a:r>
              <a:rPr lang="en-GB" sz="1400" dirty="0" smtClean="0">
                <a:latin typeface="Roboto Condensed" panose="02000000000000000000" pitchFamily="2" charset="0"/>
              </a:rPr>
              <a:t>muscles.</a:t>
            </a:r>
            <a:endParaRPr lang="en-GB" sz="1400" dirty="0">
              <a:latin typeface="Roboto Condensed" panose="02000000000000000000" pitchFamily="2" charset="0"/>
            </a:endParaRPr>
          </a:p>
          <a:p>
            <a:r>
              <a:rPr lang="en-GB" sz="1400" dirty="0" smtClean="0">
                <a:latin typeface="Roboto Condensed" panose="02000000000000000000" pitchFamily="2" charset="0"/>
              </a:rPr>
              <a:t>Carrying excess weight from leading a sedentary lifestyle also provides an added resistance for muscles to overcome in order to move the body.</a:t>
            </a:r>
          </a:p>
        </p:txBody>
      </p:sp>
      <p:sp>
        <p:nvSpPr>
          <p:cNvPr id="13" name="TextBox 12"/>
          <p:cNvSpPr txBox="1"/>
          <p:nvPr/>
        </p:nvSpPr>
        <p:spPr>
          <a:xfrm>
            <a:off x="323528" y="3292984"/>
            <a:ext cx="1152128" cy="457274"/>
          </a:xfrm>
          <a:prstGeom prst="rect">
            <a:avLst/>
          </a:prstGeom>
          <a:solidFill>
            <a:schemeClr val="accent1">
              <a:lumMod val="60000"/>
              <a:lumOff val="40000"/>
            </a:schemeClr>
          </a:solidFill>
        </p:spPr>
        <p:txBody>
          <a:bodyPr wrap="square" rtlCol="0" anchor="ctr" anchorCtr="0">
            <a:noAutofit/>
          </a:bodyPr>
          <a:lstStyle/>
          <a:p>
            <a:r>
              <a:rPr lang="en-GB" b="1" dirty="0" smtClean="0">
                <a:solidFill>
                  <a:prstClr val="black"/>
                </a:solidFill>
                <a:latin typeface="Roboto Condensed" panose="02000000000000000000" pitchFamily="2" charset="0"/>
              </a:rPr>
              <a:t>Flexibility</a:t>
            </a:r>
          </a:p>
        </p:txBody>
      </p:sp>
      <p:sp>
        <p:nvSpPr>
          <p:cNvPr id="14" name="Right Arrow 13"/>
          <p:cNvSpPr/>
          <p:nvPr/>
        </p:nvSpPr>
        <p:spPr>
          <a:xfrm>
            <a:off x="1655676" y="3342405"/>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2081951" y="3242846"/>
            <a:ext cx="6522497" cy="738664"/>
          </a:xfrm>
          <a:prstGeom prst="rect">
            <a:avLst/>
          </a:prstGeom>
          <a:noFill/>
        </p:spPr>
        <p:txBody>
          <a:bodyPr wrap="square" rtlCol="0">
            <a:spAutoFit/>
          </a:bodyPr>
          <a:lstStyle/>
          <a:p>
            <a:r>
              <a:rPr lang="en-GB" sz="1400" dirty="0" smtClean="0">
                <a:latin typeface="Roboto Condensed" panose="02000000000000000000" pitchFamily="2" charset="0"/>
              </a:rPr>
              <a:t>Lack of physical activity leads to tight muscles and a limited range of motion at the joints. Excess weight from a sedentary lifestyle also creates an obstruction, preventing the body from being able to reach the range of motion afforded by the joints. </a:t>
            </a:r>
          </a:p>
        </p:txBody>
      </p:sp>
      <p:sp>
        <p:nvSpPr>
          <p:cNvPr id="17" name="Right Arrow 16"/>
          <p:cNvSpPr/>
          <p:nvPr/>
        </p:nvSpPr>
        <p:spPr>
          <a:xfrm>
            <a:off x="2243257" y="5568287"/>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2634360" y="5361897"/>
            <a:ext cx="6287392" cy="738664"/>
          </a:xfrm>
          <a:prstGeom prst="rect">
            <a:avLst/>
          </a:prstGeom>
          <a:noFill/>
        </p:spPr>
        <p:txBody>
          <a:bodyPr wrap="square" rtlCol="0">
            <a:spAutoFit/>
          </a:bodyPr>
          <a:lstStyle/>
          <a:p>
            <a:r>
              <a:rPr lang="en-GB" sz="1400" dirty="0" smtClean="0">
                <a:latin typeface="Roboto Condensed" panose="02000000000000000000" pitchFamily="2" charset="0"/>
              </a:rPr>
              <a:t>It is important that performers requiring speed and power have a high proportion of muscle to fat. Sedentary individuals tend to have the opposite, limiting the speed and power they are able to generate.</a:t>
            </a:r>
          </a:p>
        </p:txBody>
      </p:sp>
      <p:sp>
        <p:nvSpPr>
          <p:cNvPr id="29" name="Right Arrow 28"/>
          <p:cNvSpPr/>
          <p:nvPr/>
        </p:nvSpPr>
        <p:spPr>
          <a:xfrm>
            <a:off x="1655676" y="4455630"/>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2081951" y="4266298"/>
            <a:ext cx="6588771" cy="738664"/>
          </a:xfrm>
          <a:prstGeom prst="rect">
            <a:avLst/>
          </a:prstGeom>
          <a:noFill/>
        </p:spPr>
        <p:txBody>
          <a:bodyPr wrap="square" rtlCol="0">
            <a:spAutoFit/>
          </a:bodyPr>
          <a:lstStyle/>
          <a:p>
            <a:r>
              <a:rPr lang="en-GB" sz="1400" dirty="0" smtClean="0">
                <a:latin typeface="Roboto Condensed" panose="02000000000000000000" pitchFamily="2" charset="0"/>
              </a:rPr>
              <a:t>Agility requires the ability of the performer to change direction quickly. Excess body weight from a sedentary lifestyle makes the performer more sluggish, hindering their ability to change direction without loss of time. </a:t>
            </a:r>
          </a:p>
        </p:txBody>
      </p:sp>
      <p:sp>
        <p:nvSpPr>
          <p:cNvPr id="31" name="TextBox 30"/>
          <p:cNvSpPr txBox="1"/>
          <p:nvPr/>
        </p:nvSpPr>
        <p:spPr>
          <a:xfrm>
            <a:off x="323528" y="4393495"/>
            <a:ext cx="1152128" cy="440668"/>
          </a:xfrm>
          <a:prstGeom prst="rect">
            <a:avLst/>
          </a:prstGeom>
          <a:solidFill>
            <a:schemeClr val="accent1">
              <a:lumMod val="60000"/>
              <a:lumOff val="40000"/>
            </a:schemeClr>
          </a:solidFill>
        </p:spPr>
        <p:txBody>
          <a:bodyPr wrap="square" rtlCol="0" anchor="ctr" anchorCtr="0">
            <a:noAutofit/>
          </a:bodyPr>
          <a:lstStyle/>
          <a:p>
            <a:r>
              <a:rPr lang="en-GB" b="1" dirty="0" smtClean="0">
                <a:solidFill>
                  <a:prstClr val="black"/>
                </a:solidFill>
                <a:latin typeface="Roboto Condensed" panose="02000000000000000000" pitchFamily="2" charset="0"/>
              </a:rPr>
              <a:t>Agility</a:t>
            </a:r>
          </a:p>
        </p:txBody>
      </p:sp>
      <p:sp>
        <p:nvSpPr>
          <p:cNvPr id="32" name="TextBox 31"/>
          <p:cNvSpPr txBox="1"/>
          <p:nvPr/>
        </p:nvSpPr>
        <p:spPr>
          <a:xfrm>
            <a:off x="319394" y="5511831"/>
            <a:ext cx="1762557" cy="472912"/>
          </a:xfrm>
          <a:prstGeom prst="rect">
            <a:avLst/>
          </a:prstGeom>
          <a:solidFill>
            <a:schemeClr val="accent1">
              <a:lumMod val="60000"/>
              <a:lumOff val="40000"/>
            </a:schemeClr>
          </a:solidFill>
        </p:spPr>
        <p:txBody>
          <a:bodyPr wrap="square" rtlCol="0" anchor="ctr" anchorCtr="0">
            <a:noAutofit/>
          </a:bodyPr>
          <a:lstStyle/>
          <a:p>
            <a:r>
              <a:rPr lang="en-GB" b="1" dirty="0" smtClean="0">
                <a:solidFill>
                  <a:prstClr val="black"/>
                </a:solidFill>
                <a:latin typeface="Roboto Condensed" panose="02000000000000000000" pitchFamily="2" charset="0"/>
              </a:rPr>
              <a:t>Speed and power</a:t>
            </a:r>
          </a:p>
        </p:txBody>
      </p:sp>
      <p:grpSp>
        <p:nvGrpSpPr>
          <p:cNvPr id="21" name="Group 3"/>
          <p:cNvGrpSpPr>
            <a:grpSpLocks/>
          </p:cNvGrpSpPr>
          <p:nvPr/>
        </p:nvGrpSpPr>
        <p:grpSpPr bwMode="auto">
          <a:xfrm>
            <a:off x="603250" y="-27384"/>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22898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0"/>
                            </p:stCondLst>
                            <p:childTnLst>
                              <p:par>
                                <p:cTn id="24" presetID="42"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par>
                          <p:cTn id="36" fill="hold">
                            <p:stCondLst>
                              <p:cond delay="0"/>
                            </p:stCondLst>
                            <p:childTnLst>
                              <p:par>
                                <p:cTn id="37" presetID="42"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0"/>
                            </p:stCondLst>
                            <p:childTnLst>
                              <p:par>
                                <p:cTn id="50" presetID="42"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2" grpId="0"/>
      <p:bldP spid="13" grpId="0" animBg="1"/>
      <p:bldP spid="14" grpId="0" animBg="1"/>
      <p:bldP spid="15" grpId="0"/>
      <p:bldP spid="17" grpId="0" animBg="1"/>
      <p:bldP spid="18" grpId="0"/>
      <p:bldP spid="29" grpId="0" animBg="1"/>
      <p:bldP spid="30" grpId="0"/>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7</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8" name="TextBox 7"/>
          <p:cNvSpPr txBox="1"/>
          <p:nvPr/>
        </p:nvSpPr>
        <p:spPr>
          <a:xfrm>
            <a:off x="232988" y="1548453"/>
            <a:ext cx="7638768" cy="646331"/>
          </a:xfrm>
          <a:prstGeom prst="rect">
            <a:avLst/>
          </a:prstGeom>
          <a:noFill/>
        </p:spPr>
        <p:txBody>
          <a:bodyPr wrap="square" rtlCol="0">
            <a:spAutoFit/>
          </a:bodyPr>
          <a:lstStyle/>
          <a:p>
            <a:r>
              <a:rPr lang="en-GB" dirty="0" smtClean="0">
                <a:latin typeface="Roboto Condensed" panose="02000000000000000000" pitchFamily="2" charset="0"/>
              </a:rPr>
              <a:t>It is clear that a sedentary lifestyle impairs physical health, but it may be less known that it is also associated with emotional health issues.</a:t>
            </a:r>
          </a:p>
        </p:txBody>
      </p:sp>
      <p:sp>
        <p:nvSpPr>
          <p:cNvPr id="10" name="TextBox 9"/>
          <p:cNvSpPr txBox="1"/>
          <p:nvPr/>
        </p:nvSpPr>
        <p:spPr>
          <a:xfrm>
            <a:off x="318654" y="2420888"/>
            <a:ext cx="2376264" cy="3046988"/>
          </a:xfrm>
          <a:prstGeom prst="rect">
            <a:avLst/>
          </a:prstGeom>
          <a:noFill/>
        </p:spPr>
        <p:txBody>
          <a:bodyPr wrap="square" rtlCol="0">
            <a:spAutoFit/>
          </a:bodyPr>
          <a:lstStyle/>
          <a:p>
            <a:r>
              <a:rPr lang="en-GB" sz="1600" dirty="0" smtClean="0">
                <a:latin typeface="Roboto Condensed" panose="02000000000000000000" pitchFamily="2" charset="0"/>
              </a:rPr>
              <a:t>A sedentary person may feel shameful of their </a:t>
            </a:r>
            <a:r>
              <a:rPr lang="en-GB" sz="1600" b="1" dirty="0" smtClean="0">
                <a:latin typeface="Roboto Condensed" panose="02000000000000000000" pitchFamily="2" charset="0"/>
              </a:rPr>
              <a:t>image </a:t>
            </a:r>
            <a:r>
              <a:rPr lang="en-GB" sz="1600" dirty="0" smtClean="0">
                <a:latin typeface="Roboto Condensed" panose="02000000000000000000" pitchFamily="2" charset="0"/>
              </a:rPr>
              <a:t>as someone who doesn’t participate in any physical activity. </a:t>
            </a:r>
          </a:p>
          <a:p>
            <a:endParaRPr lang="en-GB" sz="1600" dirty="0">
              <a:latin typeface="Roboto Condensed" panose="02000000000000000000" pitchFamily="2" charset="0"/>
            </a:endParaRPr>
          </a:p>
          <a:p>
            <a:r>
              <a:rPr lang="en-GB" sz="1600" dirty="0" smtClean="0">
                <a:latin typeface="Roboto Condensed" panose="02000000000000000000" pitchFamily="2" charset="0"/>
              </a:rPr>
              <a:t>They may also feel dissatisfied with their body appearance, especially if they compare themselves to others or to a former self.</a:t>
            </a:r>
          </a:p>
        </p:txBody>
      </p:sp>
      <p:sp>
        <p:nvSpPr>
          <p:cNvPr id="12" name="TextBox 11"/>
          <p:cNvSpPr txBox="1"/>
          <p:nvPr/>
        </p:nvSpPr>
        <p:spPr>
          <a:xfrm>
            <a:off x="5689583" y="3635442"/>
            <a:ext cx="2648217" cy="2800767"/>
          </a:xfrm>
          <a:prstGeom prst="rect">
            <a:avLst/>
          </a:prstGeom>
          <a:noFill/>
        </p:spPr>
        <p:txBody>
          <a:bodyPr wrap="square" rtlCol="0">
            <a:spAutoFit/>
          </a:bodyPr>
          <a:lstStyle/>
          <a:p>
            <a:pPr algn="r"/>
            <a:r>
              <a:rPr lang="en-GB" sz="1600" dirty="0" smtClean="0">
                <a:latin typeface="Roboto Condensed" panose="02000000000000000000" pitchFamily="2" charset="0"/>
              </a:rPr>
              <a:t>A sedentary lifestyle can lead to a </a:t>
            </a:r>
            <a:r>
              <a:rPr lang="en-GB" sz="1600" b="1" dirty="0" smtClean="0">
                <a:latin typeface="Roboto Condensed" panose="02000000000000000000" pitchFamily="2" charset="0"/>
              </a:rPr>
              <a:t>loss of confidence</a:t>
            </a:r>
            <a:r>
              <a:rPr lang="en-GB" sz="1600" dirty="0" smtClean="0">
                <a:latin typeface="Roboto Condensed" panose="02000000000000000000" pitchFamily="2" charset="0"/>
              </a:rPr>
              <a:t>, both in general life and in sports participation. Body shaming is an issue inherent in society which can impact </a:t>
            </a:r>
            <a:r>
              <a:rPr lang="en-GB" sz="1600" b="1" dirty="0" smtClean="0">
                <a:latin typeface="Roboto Condensed" panose="02000000000000000000" pitchFamily="2" charset="0"/>
              </a:rPr>
              <a:t>self-esteem</a:t>
            </a:r>
            <a:r>
              <a:rPr lang="en-GB" sz="1600" dirty="0" smtClean="0">
                <a:latin typeface="Roboto Condensed" panose="02000000000000000000" pitchFamily="2" charset="0"/>
              </a:rPr>
              <a:t>.</a:t>
            </a:r>
          </a:p>
          <a:p>
            <a:pPr algn="r"/>
            <a:endParaRPr lang="en-GB" sz="1600" dirty="0">
              <a:latin typeface="Roboto Condensed" panose="02000000000000000000" pitchFamily="2" charset="0"/>
            </a:endParaRPr>
          </a:p>
          <a:p>
            <a:pPr algn="r"/>
            <a:r>
              <a:rPr lang="en-GB" sz="1600" dirty="0" smtClean="0">
                <a:latin typeface="Roboto Condensed" panose="02000000000000000000" pitchFamily="2" charset="0"/>
              </a:rPr>
              <a:t>It is important it is addressed in order to help sedentary individuals regain confidence in themselves.</a:t>
            </a:r>
          </a:p>
        </p:txBody>
      </p:sp>
      <p:sp>
        <p:nvSpPr>
          <p:cNvPr id="13" name="Action Button: Information 12">
            <a:hlinkClick r:id="rId4" highlightClick="1"/>
          </p:cNvPr>
          <p:cNvSpPr/>
          <p:nvPr/>
        </p:nvSpPr>
        <p:spPr>
          <a:xfrm>
            <a:off x="6976909" y="2324879"/>
            <a:ext cx="1360891" cy="1080120"/>
          </a:xfrm>
          <a:prstGeom prst="actionButtonInformation">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5396767" y="2351439"/>
            <a:ext cx="1456000" cy="1200329"/>
          </a:xfrm>
          <a:prstGeom prst="rect">
            <a:avLst/>
          </a:prstGeom>
        </p:spPr>
        <p:txBody>
          <a:bodyPr wrap="square">
            <a:spAutoFit/>
          </a:bodyPr>
          <a:lstStyle/>
          <a:p>
            <a:pPr algn="ctr"/>
            <a:r>
              <a:rPr lang="en-GB" sz="1200" b="1" dirty="0" smtClean="0">
                <a:latin typeface="Roboto Condensed" panose="02000000000000000000" pitchFamily="2" charset="0"/>
                <a:ea typeface="Roboto Condensed" panose="02000000000000000000" pitchFamily="2" charset="0"/>
                <a:cs typeface="Times New Roman" panose="02020603050405020304" pitchFamily="18" charset="0"/>
              </a:rPr>
              <a:t>Check out this short blog post on the complex relationship between obesity and emotional health:</a:t>
            </a:r>
            <a:endParaRPr lang="en-GB" sz="1200" b="1" dirty="0">
              <a:ea typeface="Calibri" panose="020F0502020204030204" pitchFamily="34" charset="0"/>
              <a:cs typeface="Times New Roman" panose="02020603050405020304" pitchFamily="18" charset="0"/>
            </a:endParaRPr>
          </a:p>
        </p:txBody>
      </p:sp>
      <p:sp>
        <p:nvSpPr>
          <p:cNvPr id="15" name="Title 1"/>
          <p:cNvSpPr txBox="1">
            <a:spLocks/>
          </p:cNvSpPr>
          <p:nvPr/>
        </p:nvSpPr>
        <p:spPr>
          <a:xfrm>
            <a:off x="232988" y="419329"/>
            <a:ext cx="8892988" cy="65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a:t>
            </a:r>
          </a:p>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a:t>
            </a:r>
            <a:r>
              <a:rPr lang="en-GB" b="1" dirty="0" smtClean="0">
                <a:ln>
                  <a:solidFill>
                    <a:schemeClr val="tx1"/>
                  </a:solidFill>
                </a:ln>
                <a:solidFill>
                  <a:srgbClr val="FCB040"/>
                </a:solidFill>
                <a:latin typeface="Roboto Condensed" panose="02000000000000000000" pitchFamily="2" charset="0"/>
                <a:ea typeface="Roboto Condensed" panose="02000000000000000000" pitchFamily="2" charset="0"/>
                <a:cs typeface="Lato Medium" panose="020F0502020204030203" pitchFamily="34" charset="0"/>
              </a:rPr>
              <a:t>emotional health</a:t>
            </a:r>
            <a:endParaRPr lang="en-GB" b="1" dirty="0">
              <a:ln>
                <a:solidFill>
                  <a:schemeClr val="tx1"/>
                </a:solidFill>
              </a:ln>
              <a:solidFill>
                <a:srgbClr val="FCB040"/>
              </a:solidFill>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1026" name="Picture 2" descr="Fat, Fatty, Food, Healthcare, Healthy, Nutrition, Di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020" y="2390817"/>
            <a:ext cx="3066864" cy="4214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83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8</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8" name="TextBox 7"/>
          <p:cNvSpPr txBox="1"/>
          <p:nvPr/>
        </p:nvSpPr>
        <p:spPr>
          <a:xfrm>
            <a:off x="179512" y="1284775"/>
            <a:ext cx="7704856"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The effect of obesity on mental health is closely related to its effect on social health.</a:t>
            </a:r>
          </a:p>
        </p:txBody>
      </p:sp>
      <p:pic>
        <p:nvPicPr>
          <p:cNvPr id="3074" name="Picture 2" descr="alone, Thoughts, boy, fear, feelings, feels, hoodie, introvert, loner, 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2749" y="3211110"/>
            <a:ext cx="3464113" cy="2310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8935" y="3213464"/>
            <a:ext cx="3730886" cy="2308324"/>
          </a:xfrm>
          <a:prstGeom prst="rect">
            <a:avLst/>
          </a:prstGeom>
          <a:solidFill>
            <a:srgbClr val="FC7C9A"/>
          </a:solidFill>
          <a:ln>
            <a:solidFill>
              <a:schemeClr val="tx1"/>
            </a:solidFill>
          </a:ln>
        </p:spPr>
        <p:txBody>
          <a:bodyPr wrap="square" rtlCol="0">
            <a:spAutoFit/>
          </a:bodyPr>
          <a:lstStyle/>
          <a:p>
            <a:r>
              <a:rPr lang="en-GB" dirty="0" smtClean="0">
                <a:latin typeface="Roboto Condensed" panose="02000000000000000000" pitchFamily="2" charset="0"/>
              </a:rPr>
              <a:t>Obesity can affect someone’s ability to socialise</a:t>
            </a:r>
            <a:r>
              <a:rPr lang="en-GB" b="1" dirty="0" smtClean="0">
                <a:latin typeface="Roboto Condensed" panose="02000000000000000000" pitchFamily="2" charset="0"/>
              </a:rPr>
              <a:t> </a:t>
            </a:r>
            <a:r>
              <a:rPr lang="en-GB" dirty="0" smtClean="0">
                <a:latin typeface="Roboto Condensed" panose="02000000000000000000" pitchFamily="2" charset="0"/>
              </a:rPr>
              <a:t>and </a:t>
            </a:r>
            <a:r>
              <a:rPr lang="en-GB" b="1" dirty="0" smtClean="0">
                <a:latin typeface="Roboto Condensed" panose="02000000000000000000" pitchFamily="2" charset="0"/>
              </a:rPr>
              <a:t>make friends</a:t>
            </a:r>
            <a:r>
              <a:rPr lang="en-GB" dirty="0" smtClean="0">
                <a:latin typeface="Roboto Condensed" panose="02000000000000000000" pitchFamily="2" charset="0"/>
              </a:rPr>
              <a:t>, </a:t>
            </a:r>
            <a:r>
              <a:rPr lang="en-GB" dirty="0">
                <a:latin typeface="Roboto Condensed" panose="02000000000000000000" pitchFamily="2" charset="0"/>
              </a:rPr>
              <a:t>making them </a:t>
            </a:r>
            <a:r>
              <a:rPr lang="en-GB" dirty="0" smtClean="0">
                <a:latin typeface="Roboto Condensed" panose="02000000000000000000" pitchFamily="2" charset="0"/>
              </a:rPr>
              <a:t>feel </a:t>
            </a:r>
            <a:r>
              <a:rPr lang="en-GB" b="1" dirty="0" smtClean="0">
                <a:latin typeface="Roboto Condensed" panose="02000000000000000000" pitchFamily="2" charset="0"/>
              </a:rPr>
              <a:t>removed </a:t>
            </a:r>
            <a:r>
              <a:rPr lang="en-GB" b="1" dirty="0">
                <a:latin typeface="Roboto Condensed" panose="02000000000000000000" pitchFamily="2" charset="0"/>
              </a:rPr>
              <a:t>from any sense of belonging</a:t>
            </a:r>
            <a:r>
              <a:rPr lang="en-GB" dirty="0" smtClean="0">
                <a:latin typeface="Roboto Condensed" panose="02000000000000000000" pitchFamily="2" charset="0"/>
              </a:rPr>
              <a:t>.</a:t>
            </a:r>
          </a:p>
          <a:p>
            <a:r>
              <a:rPr lang="en-GB" dirty="0" smtClean="0">
                <a:latin typeface="Roboto Condensed" panose="02000000000000000000" pitchFamily="2" charset="0"/>
              </a:rPr>
              <a:t> </a:t>
            </a:r>
          </a:p>
          <a:p>
            <a:r>
              <a:rPr lang="en-GB" dirty="0" smtClean="0">
                <a:latin typeface="Roboto Condensed" panose="02000000000000000000" pitchFamily="2" charset="0"/>
              </a:rPr>
              <a:t>Communicating with others requires confidence, which can be severely affected by obesity.</a:t>
            </a:r>
          </a:p>
        </p:txBody>
      </p:sp>
      <p:sp>
        <p:nvSpPr>
          <p:cNvPr id="13" name="TextBox 12"/>
          <p:cNvSpPr txBox="1"/>
          <p:nvPr/>
        </p:nvSpPr>
        <p:spPr>
          <a:xfrm>
            <a:off x="683568" y="1918594"/>
            <a:ext cx="7403294" cy="923330"/>
          </a:xfrm>
          <a:prstGeom prst="rect">
            <a:avLst/>
          </a:prstGeom>
          <a:solidFill>
            <a:srgbClr val="FC7C9A"/>
          </a:solidFill>
          <a:ln>
            <a:solidFill>
              <a:schemeClr val="tx1"/>
            </a:solidFill>
          </a:ln>
        </p:spPr>
        <p:txBody>
          <a:bodyPr wrap="square" rtlCol="0">
            <a:spAutoFit/>
          </a:bodyPr>
          <a:lstStyle/>
          <a:p>
            <a:r>
              <a:rPr lang="en-GB" dirty="0" smtClean="0">
                <a:latin typeface="Roboto Condensed" panose="02000000000000000000" pitchFamily="2" charset="0"/>
              </a:rPr>
              <a:t>Sedentary individuals tend not to leave home and, therefore, may become a social hermit</a:t>
            </a:r>
            <a:r>
              <a:rPr lang="en-GB" b="1" dirty="0" smtClean="0">
                <a:latin typeface="Roboto Condensed" panose="02000000000000000000" pitchFamily="2" charset="0"/>
              </a:rPr>
              <a:t>. </a:t>
            </a:r>
            <a:r>
              <a:rPr lang="en-GB" dirty="0" smtClean="0">
                <a:latin typeface="Roboto Condensed" panose="02000000000000000000" pitchFamily="2" charset="0"/>
              </a:rPr>
              <a:t>This impacts their opportunity to integrate with the rest of society, leaving them feeling </a:t>
            </a:r>
            <a:r>
              <a:rPr lang="en-GB" b="1" dirty="0" smtClean="0">
                <a:latin typeface="Roboto Condensed" panose="02000000000000000000" pitchFamily="2" charset="0"/>
              </a:rPr>
              <a:t>lonely</a:t>
            </a:r>
            <a:r>
              <a:rPr lang="en-GB" dirty="0" smtClean="0">
                <a:latin typeface="Roboto Condensed" panose="02000000000000000000" pitchFamily="2" charset="0"/>
              </a:rPr>
              <a:t>.</a:t>
            </a:r>
            <a:endParaRPr lang="en-GB" b="1" dirty="0" smtClean="0">
              <a:latin typeface="Roboto Condensed" panose="02000000000000000000" pitchFamily="2" charset="0"/>
            </a:endParaRPr>
          </a:p>
        </p:txBody>
      </p:sp>
      <p:sp>
        <p:nvSpPr>
          <p:cNvPr id="14" name="Title 1"/>
          <p:cNvSpPr txBox="1">
            <a:spLocks/>
          </p:cNvSpPr>
          <p:nvPr/>
        </p:nvSpPr>
        <p:spPr>
          <a:xfrm>
            <a:off x="117442" y="404072"/>
            <a:ext cx="8892988" cy="65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Effects of obesity on </a:t>
            </a:r>
            <a:r>
              <a:rPr lang="en-GB" b="1" dirty="0">
                <a:ln>
                  <a:solidFill>
                    <a:schemeClr val="tx1"/>
                  </a:solidFill>
                </a:ln>
                <a:solidFill>
                  <a:srgbClr val="FC7C9A"/>
                </a:solidFill>
                <a:latin typeface="Roboto Condensed" panose="02000000000000000000" pitchFamily="2" charset="0"/>
                <a:ea typeface="Roboto Condensed" panose="02000000000000000000" pitchFamily="2" charset="0"/>
                <a:cs typeface="Lato Medium" panose="020F0502020204030203" pitchFamily="34" charset="0"/>
              </a:rPr>
              <a:t>s</a:t>
            </a:r>
            <a:r>
              <a:rPr lang="en-GB" b="1" dirty="0" smtClean="0">
                <a:ln>
                  <a:solidFill>
                    <a:schemeClr val="tx1"/>
                  </a:solidFill>
                </a:ln>
                <a:solidFill>
                  <a:srgbClr val="FC7C9A"/>
                </a:solidFill>
                <a:latin typeface="Roboto Condensed" panose="02000000000000000000" pitchFamily="2" charset="0"/>
                <a:ea typeface="Roboto Condensed" panose="02000000000000000000" pitchFamily="2" charset="0"/>
                <a:cs typeface="Lato Medium" panose="020F0502020204030203" pitchFamily="34" charset="0"/>
              </a:rPr>
              <a:t>ocial </a:t>
            </a:r>
            <a:r>
              <a:rPr lang="en-GB" b="1" dirty="0">
                <a:ln>
                  <a:solidFill>
                    <a:schemeClr val="tx1"/>
                  </a:solidFill>
                </a:ln>
                <a:solidFill>
                  <a:srgbClr val="FC7C9A"/>
                </a:solidFill>
                <a:latin typeface="Roboto Condensed" panose="02000000000000000000" pitchFamily="2" charset="0"/>
                <a:ea typeface="Roboto Condensed" panose="02000000000000000000" pitchFamily="2" charset="0"/>
                <a:cs typeface="Lato Medium" panose="020F0502020204030203" pitchFamily="34" charset="0"/>
              </a:rPr>
              <a:t>h</a:t>
            </a:r>
            <a:r>
              <a:rPr lang="en-GB" b="1" dirty="0" smtClean="0">
                <a:ln>
                  <a:solidFill>
                    <a:schemeClr val="tx1"/>
                  </a:solidFill>
                </a:ln>
                <a:solidFill>
                  <a:srgbClr val="FC7C9A"/>
                </a:solidFill>
                <a:latin typeface="Roboto Condensed" panose="02000000000000000000" pitchFamily="2" charset="0"/>
                <a:ea typeface="Roboto Condensed" panose="02000000000000000000" pitchFamily="2" charset="0"/>
                <a:cs typeface="Lato Medium" panose="020F0502020204030203" pitchFamily="34" charset="0"/>
              </a:rPr>
              <a:t>ealth</a:t>
            </a:r>
            <a:endParaRPr lang="en-GB" b="1" dirty="0">
              <a:ln>
                <a:solidFill>
                  <a:schemeClr val="tx1"/>
                </a:solidFill>
              </a:ln>
              <a:solidFill>
                <a:srgbClr val="FC7C9A"/>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14558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9</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Subtitle 3">
              <a:extLst>
                <a:ext uri="{FF2B5EF4-FFF2-40B4-BE49-F238E27FC236}">
                  <a16:creationId xmlns:a16="http://schemas.microsoft.com/office/drawing/2014/main" xmlns="" id="{4772945D-CA91-4CFE-8EB7-941C7618C994}"/>
                </a:ext>
              </a:extLst>
            </p:cNvPr>
            <p:cNvSpPr txBox="1">
              <a:spLocks/>
            </p:cNvSpPr>
            <p:nvPr/>
          </p:nvSpPr>
          <p:spPr>
            <a:xfrm>
              <a:off x="5106340" y="881205"/>
              <a:ext cx="1962599"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What are the wider implications of obesity on society and the economy?</a:t>
              </a:r>
              <a:endParaRPr lang="en-US" sz="2000" dirty="0"/>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5107260" y="1060328"/>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How are calorie intake and expenditure likely to be influenced by a sedentary lifestyle?</a:t>
              </a:r>
              <a:endParaRPr lang="en-US" sz="2000" dirty="0"/>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5027428" y="897016"/>
              <a:ext cx="2079070"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What reasons might individuals have for leading a sedentary lifestyle?</a:t>
              </a:r>
              <a:endParaRPr lang="en-US" sz="1800" dirty="0"/>
            </a:p>
          </p:txBody>
        </p:sp>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5712</TotalTime>
  <Words>1575</Words>
  <Application>Microsoft Office PowerPoint</Application>
  <PresentationFormat>On-screen Show (4:3)</PresentationFormat>
  <Paragraphs>191</Paragraphs>
  <Slides>10</Slides>
  <Notes>10</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vt:i4>
      </vt:variant>
    </vt:vector>
  </HeadingPairs>
  <TitlesOfParts>
    <vt:vector size="25" baseType="lpstr">
      <vt:lpstr>Calibri Light</vt:lpstr>
      <vt:lpstr>Wingdings</vt:lpstr>
      <vt:lpstr>Palatino Linotype</vt:lpstr>
      <vt:lpstr>Lato Medium</vt:lpstr>
      <vt:lpstr>Symbol</vt:lpstr>
      <vt:lpstr>Century Gothic</vt:lpstr>
      <vt:lpstr>Digital-7</vt:lpstr>
      <vt:lpstr>Roboto Cn</vt:lpstr>
      <vt:lpstr>Segoe UI Semilight</vt:lpstr>
      <vt:lpstr>Calibri</vt:lpstr>
      <vt:lpstr>Aharoni</vt:lpstr>
      <vt:lpstr>Roboto Condensed</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427</cp:revision>
  <cp:lastPrinted>2022-04-26T11:42:29Z</cp:lastPrinted>
  <dcterms:created xsi:type="dcterms:W3CDTF">2016-05-10T20:25:22Z</dcterms:created>
  <dcterms:modified xsi:type="dcterms:W3CDTF">2023-03-23T10:00:03Z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