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Default Extension="mp4" ContentType="video/mp4"/>
  <Override PartName="/ppt/presentation.xml" ContentType="application/vnd.ms-powerpoint.slideshow.macroEnabled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4065" r:id="rId1"/>
    <p:sldMasterId id="2147484077" r:id="rId2"/>
  </p:sldMasterIdLst>
  <p:notesMasterIdLst>
    <p:notesMasterId r:id="rId16"/>
  </p:notesMasterIdLst>
  <p:handoutMasterIdLst>
    <p:handoutMasterId r:id="rId17"/>
  </p:handoutMasterIdLst>
  <p:sldIdLst>
    <p:sldId id="344" r:id="rId3"/>
    <p:sldId id="351" r:id="rId4"/>
    <p:sldId id="365" r:id="rId5"/>
    <p:sldId id="358" r:id="rId6"/>
    <p:sldId id="359" r:id="rId7"/>
    <p:sldId id="353" r:id="rId8"/>
    <p:sldId id="360" r:id="rId9"/>
    <p:sldId id="362" r:id="rId10"/>
    <p:sldId id="366" r:id="rId11"/>
    <p:sldId id="357" r:id="rId12"/>
    <p:sldId id="364" r:id="rId13"/>
    <p:sldId id="348" r:id="rId14"/>
    <p:sldId id="350" r:id="rId15"/>
  </p:sldIdLst>
  <p:sldSz cx="9144000" cy="6858000" type="screen4x3"/>
  <p:notesSz cx="6858000" cy="9144000"/>
  <p:embeddedFontLst>
    <p:embeddedFont>
      <p:font typeface="Century Gothic" panose="020B0502020202020204" pitchFamily="34" charset="0"/>
      <p:regular r:id="rId18"/>
      <p:bold r:id="rId19"/>
      <p:italic r:id="rId20"/>
      <p:boldItalic r:id="rId21"/>
    </p:embeddedFont>
    <p:embeddedFont>
      <p:font typeface="Roboto Cn" pitchFamily="2" charset="0"/>
      <p:regular r:id="rId22"/>
      <p:bold r:id="rId23"/>
      <p:boldItalic r:id="rId24"/>
    </p:embeddedFont>
    <p:embeddedFont>
      <p:font typeface="Calibri Light" panose="020F0302020204030204" pitchFamily="34" charset="0"/>
      <p:regular r:id="rId25"/>
      <p:italic r:id="rId26"/>
    </p:embeddedFont>
    <p:embeddedFont>
      <p:font typeface="Aharoni" panose="02010803020104030203" pitchFamily="2" charset="-79"/>
      <p:bold r:id="rId27"/>
    </p:embeddedFont>
    <p:embeddedFont>
      <p:font typeface="Segoe UI Semilight" panose="020B0402040204020203" pitchFamily="34" charset="0"/>
      <p:regular r:id="rId28"/>
      <p:italic r:id="rId29"/>
    </p:embeddedFont>
    <p:embeddedFont>
      <p:font typeface="Roboto Condensed" panose="02000000000000000000" pitchFamily="2" charset="0"/>
      <p:regular r:id="rId30"/>
      <p:bold r:id="rId31"/>
      <p:italic r:id="rId32"/>
      <p:boldItalic r:id="rId33"/>
    </p:embeddedFont>
    <p:embeddedFont>
      <p:font typeface="Lato Medium" panose="020F0502020204030203" pitchFamily="34" charset="0"/>
      <p:regular r:id="rId34"/>
      <p:italic r:id="rId35"/>
    </p:embeddedFont>
    <p:embeddedFont>
      <p:font typeface="Calibri" panose="020F0502020204030204" pitchFamily="34" charset="0"/>
      <p:regular r:id="rId36"/>
      <p:bold r:id="rId37"/>
      <p:italic r:id="rId38"/>
      <p:boldItalic r:id="rId39"/>
    </p:embeddedFont>
    <p:embeddedFont>
      <p:font typeface="Palatino Linotype" panose="02040502050505030304" pitchFamily="18" charset="0"/>
      <p:regular r:id="rId40"/>
      <p:bold r:id="rId41"/>
      <p:italic r:id="rId42"/>
      <p:boldItalic r:id="rId43"/>
    </p:embeddedFont>
  </p:embeddedFontLst>
  <p:custDataLst>
    <p:tags r:id="rId4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Classifications of Skills" id="{A46B1110-DC9C-4F21-B5B4-2707017DED1E}">
          <p14:sldIdLst>
            <p14:sldId id="344"/>
            <p14:sldId id="351"/>
            <p14:sldId id="365"/>
            <p14:sldId id="358"/>
            <p14:sldId id="359"/>
            <p14:sldId id="353"/>
            <p14:sldId id="360"/>
            <p14:sldId id="362"/>
            <p14:sldId id="366"/>
            <p14:sldId id="357"/>
            <p14:sldId id="364"/>
            <p14:sldId id="348"/>
            <p14:sldId id="35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am Howells" initials="AH" lastIdx="31" clrIdx="0"/>
  <p:cmAuthor id="2" name="Jacques Robertson" initials="JR" lastIdx="1" clrIdx="1"/>
  <p:cmAuthor id="3" name="Naomi Laws" initials="NL" lastIdx="4" clrIdx="2"/>
  <p:cmAuthor id="4" name="Daniel Embleton" initials="DE" lastIdx="10" clrIdx="3">
    <p:extLst>
      <p:ext uri="{19B8F6BF-5375-455C-9EA6-DF929625EA0E}">
        <p15:presenceInfo xmlns:p15="http://schemas.microsoft.com/office/powerpoint/2012/main" userId="S-1-5-21-2820689681-846540486-1616979966-168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F2F2"/>
    <a:srgbClr val="E2F0D9"/>
    <a:srgbClr val="FFF2CC"/>
    <a:srgbClr val="FBE5D6"/>
    <a:srgbClr val="009599"/>
    <a:srgbClr val="01989A"/>
    <a:srgbClr val="FFFF66"/>
    <a:srgbClr val="FFDF9F"/>
    <a:srgbClr val="FF8181"/>
    <a:srgbClr val="CC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076" autoAdjust="0"/>
    <p:restoredTop sz="86370" autoAdjust="0"/>
  </p:normalViewPr>
  <p:slideViewPr>
    <p:cSldViewPr>
      <p:cViewPr varScale="1">
        <p:scale>
          <a:sx n="71" d="100"/>
          <a:sy n="71" d="100"/>
        </p:scale>
        <p:origin x="54" y="9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25" d="100"/>
        <a:sy n="125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86" d="100"/>
          <a:sy n="86" d="100"/>
        </p:scale>
        <p:origin x="3786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9" Type="http://schemas.openxmlformats.org/officeDocument/2006/relationships/font" Target="fonts/font22.fntdata"/><Relationship Id="rId3" Type="http://schemas.openxmlformats.org/officeDocument/2006/relationships/slide" Target="slides/slide1.xml"/><Relationship Id="rId21" Type="http://schemas.openxmlformats.org/officeDocument/2006/relationships/font" Target="fonts/font4.fntdata"/><Relationship Id="rId34" Type="http://schemas.openxmlformats.org/officeDocument/2006/relationships/font" Target="fonts/font17.fntdata"/><Relationship Id="rId42" Type="http://schemas.openxmlformats.org/officeDocument/2006/relationships/font" Target="fonts/font25.fntdata"/><Relationship Id="rId47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handoutMaster" Target="handoutMasters/handoutMaster1.xml"/><Relationship Id="rId25" Type="http://schemas.openxmlformats.org/officeDocument/2006/relationships/font" Target="fonts/font8.fntdata"/><Relationship Id="rId33" Type="http://schemas.openxmlformats.org/officeDocument/2006/relationships/font" Target="fonts/font16.fntdata"/><Relationship Id="rId38" Type="http://schemas.openxmlformats.org/officeDocument/2006/relationships/font" Target="fonts/font21.fntdata"/><Relationship Id="rId46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41" Type="http://schemas.openxmlformats.org/officeDocument/2006/relationships/font" Target="fonts/font2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7.fntdata"/><Relationship Id="rId32" Type="http://schemas.openxmlformats.org/officeDocument/2006/relationships/font" Target="fonts/font15.fntdata"/><Relationship Id="rId37" Type="http://schemas.openxmlformats.org/officeDocument/2006/relationships/font" Target="fonts/font20.fntdata"/><Relationship Id="rId40" Type="http://schemas.openxmlformats.org/officeDocument/2006/relationships/font" Target="fonts/font23.fntdata"/><Relationship Id="rId45" Type="http://schemas.openxmlformats.org/officeDocument/2006/relationships/commentAuthors" Target="commentAuthor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36" Type="http://schemas.openxmlformats.org/officeDocument/2006/relationships/font" Target="fonts/font19.fntdata"/><Relationship Id="rId49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font" Target="fonts/font2.fntdata"/><Relationship Id="rId31" Type="http://schemas.openxmlformats.org/officeDocument/2006/relationships/font" Target="fonts/font14.fntdata"/><Relationship Id="rId44" Type="http://schemas.openxmlformats.org/officeDocument/2006/relationships/tags" Target="tags/tag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35" Type="http://schemas.openxmlformats.org/officeDocument/2006/relationships/font" Target="fonts/font18.fntdata"/><Relationship Id="rId43" Type="http://schemas.openxmlformats.org/officeDocument/2006/relationships/font" Target="fonts/font26.fntdata"/><Relationship Id="rId48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645024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GB" dirty="0">
                <a:latin typeface="Roboto Condensed" panose="02000000000000000000" pitchFamily="2" charset="0"/>
              </a:rPr>
              <a:t>Interactive PowerPoints for GCSE (9-1) OCR PE: Paper 2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fld id="{2D0EA8CE-90DE-4747-AD72-8FEE56D4F893}" type="slidenum">
              <a:rPr lang="en-GB">
                <a:latin typeface="Roboto Condensed" panose="02000000000000000000" pitchFamily="2" charset="0"/>
              </a:rPr>
              <a:pPr/>
              <a:t>‹#›</a:t>
            </a:fld>
            <a:endParaRPr lang="en-GB" dirty="0">
              <a:latin typeface="Roboto Condensed" panose="02000000000000000000" pitchFamily="2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en-GB" dirty="0">
                <a:latin typeface="Roboto Condensed" panose="02000000000000000000" pitchFamily="2" charset="0"/>
              </a:rPr>
              <a:t>© ZigZag Education, </a:t>
            </a:r>
            <a:r>
              <a:rPr lang="en-GB" dirty="0" smtClean="0">
                <a:latin typeface="Roboto Condensed" panose="02000000000000000000" pitchFamily="2" charset="0"/>
              </a:rPr>
              <a:t>2023</a:t>
            </a:r>
            <a:endParaRPr lang="en-GB" dirty="0">
              <a:latin typeface="Roboto Condense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06613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Roboto Condensed" panose="02000000000000000000" pitchFamily="2" charset="0"/>
              </a:defRPr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Roboto Condensed" panose="02000000000000000000" pitchFamily="2" charset="0"/>
              </a:defRPr>
            </a:lvl1pPr>
          </a:lstStyle>
          <a:p>
            <a:fld id="{90436802-1A97-4582-A2A9-92FE4E99E8C1}" type="datetimeFigureOut">
              <a:rPr lang="en-GB" smtClean="0"/>
              <a:pPr/>
              <a:t>22/03/2023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Roboto Condensed" panose="02000000000000000000" pitchFamily="2" charset="0"/>
              </a:defRPr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Roboto Condensed" panose="02000000000000000000" pitchFamily="2" charset="0"/>
              </a:defRPr>
            </a:lvl1pPr>
          </a:lstStyle>
          <a:p>
            <a:fld id="{8C5E9862-D56C-4F44-BE50-9B69531FB6F9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700923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Roboto Condensed" panose="02000000000000000000" pitchFamily="2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Roboto Condensed" panose="02000000000000000000" pitchFamily="2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Roboto Condensed" panose="02000000000000000000" pitchFamily="2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Roboto Condensed" panose="02000000000000000000" pitchFamily="2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Roboto Condensed" panose="02000000000000000000" pitchFamily="2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5E9862-D56C-4F44-BE50-9B69531FB6F9}" type="slidenum">
              <a:rPr lang="en-GB" smtClean="0"/>
              <a:pPr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915350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GB" sz="1200" kern="1200" dirty="0" smtClean="0">
                <a:solidFill>
                  <a:schemeClr val="tx1"/>
                </a:solidFill>
                <a:effectLst/>
                <a:latin typeface="Roboto Condensed" panose="02000000000000000000" pitchFamily="2" charset="0"/>
                <a:ea typeface="+mn-ea"/>
                <a:cs typeface="+mn-cs"/>
              </a:rPr>
              <a:t>Click on the play button to watch the slow-motion video</a:t>
            </a: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Roboto Condensed" panose="02000000000000000000" pitchFamily="2" charset="0"/>
                <a:ea typeface="+mn-ea"/>
                <a:cs typeface="+mn-cs"/>
              </a:rPr>
              <a:t> of the high jumper.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Roboto Condensed" panose="02000000000000000000" pitchFamily="2" charset="0"/>
                <a:ea typeface="+mn-ea"/>
                <a:cs typeface="+mn-cs"/>
              </a:rPr>
              <a:t>Identify the different classifications of the high jump as a skill and justify choices.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endParaRPr lang="en-GB" sz="1200" kern="1200" dirty="0" smtClean="0">
              <a:solidFill>
                <a:schemeClr val="tx1"/>
              </a:solidFill>
              <a:effectLst/>
              <a:latin typeface="Roboto Condensed" panose="02000000000000000000" pitchFamily="2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5E9862-D56C-4F44-BE50-9B69531FB6F9}" type="slidenum">
              <a:rPr lang="en-GB" smtClean="0">
                <a:solidFill>
                  <a:prstClr val="black"/>
                </a:solidFill>
              </a:rPr>
              <a:pPr/>
              <a:t>10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15291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GB" sz="1200" kern="1200" dirty="0" smtClean="0">
                <a:solidFill>
                  <a:schemeClr val="tx1"/>
                </a:solidFill>
                <a:effectLst/>
                <a:latin typeface="Roboto Condensed" panose="02000000000000000000" pitchFamily="2" charset="0"/>
                <a:ea typeface="+mn-ea"/>
                <a:cs typeface="+mn-cs"/>
              </a:rPr>
              <a:t>Classify the skills given.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Roboto Condensed" panose="02000000000000000000" pitchFamily="2" charset="0"/>
                <a:ea typeface="+mn-ea"/>
                <a:cs typeface="+mn-cs"/>
              </a:rPr>
              <a:t>Click each skill twice to reveal placement.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Roboto Condensed" panose="02000000000000000000" pitchFamily="2" charset="0"/>
                <a:ea typeface="+mn-ea"/>
                <a:cs typeface="+mn-cs"/>
              </a:rPr>
              <a:t>Answers may vary depending on justifications given.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endParaRPr lang="en-GB" sz="1200" kern="1200" dirty="0" smtClean="0">
              <a:solidFill>
                <a:schemeClr val="tx1"/>
              </a:solidFill>
              <a:effectLst/>
              <a:latin typeface="Roboto Condensed" panose="02000000000000000000" pitchFamily="2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5E9862-D56C-4F44-BE50-9B69531FB6F9}" type="slidenum">
              <a:rPr lang="en-GB" smtClean="0">
                <a:solidFill>
                  <a:prstClr val="black"/>
                </a:solidFill>
              </a:rPr>
              <a:pPr/>
              <a:t>11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79923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/>
                </a:solidFill>
              </a:rPr>
              <a:t>Take this opportunity to reflect on what</a:t>
            </a:r>
            <a:r>
              <a:rPr lang="en-GB" baseline="0" dirty="0">
                <a:solidFill>
                  <a:schemeClr val="tx1"/>
                </a:solidFill>
              </a:rPr>
              <a:t> has been learnt </a:t>
            </a:r>
            <a:r>
              <a:rPr lang="en-GB" baseline="0" dirty="0" smtClean="0">
                <a:solidFill>
                  <a:schemeClr val="tx1"/>
                </a:solidFill>
              </a:rPr>
              <a:t>about classifications of skill and </a:t>
            </a:r>
            <a:r>
              <a:rPr lang="en-GB" baseline="0" dirty="0">
                <a:solidFill>
                  <a:schemeClr val="tx1"/>
                </a:solidFill>
              </a:rPr>
              <a:t>how it impacts sport in a wider </a:t>
            </a:r>
            <a:r>
              <a:rPr lang="en-GB" baseline="0" dirty="0" smtClean="0">
                <a:solidFill>
                  <a:schemeClr val="tx1"/>
                </a:solidFill>
              </a:rPr>
              <a:t>context.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baseline="0" dirty="0" smtClean="0">
                <a:solidFill>
                  <a:schemeClr val="tx1"/>
                </a:solidFill>
              </a:rPr>
              <a:t>Students can discuss </a:t>
            </a:r>
            <a:r>
              <a:rPr lang="en-GB" baseline="0" dirty="0">
                <a:solidFill>
                  <a:schemeClr val="tx1"/>
                </a:solidFill>
              </a:rPr>
              <a:t>these questions with </a:t>
            </a:r>
            <a:r>
              <a:rPr lang="en-GB" baseline="0" dirty="0" smtClean="0">
                <a:solidFill>
                  <a:schemeClr val="tx1"/>
                </a:solidFill>
              </a:rPr>
              <a:t>their </a:t>
            </a:r>
            <a:r>
              <a:rPr lang="en-GB" baseline="0" dirty="0">
                <a:solidFill>
                  <a:schemeClr val="tx1"/>
                </a:solidFill>
              </a:rPr>
              <a:t>peers or </a:t>
            </a:r>
            <a:r>
              <a:rPr lang="en-GB" baseline="0" dirty="0" smtClean="0">
                <a:solidFill>
                  <a:schemeClr val="tx1"/>
                </a:solidFill>
              </a:rPr>
              <a:t>respond individually </a:t>
            </a:r>
            <a:r>
              <a:rPr lang="en-GB" baseline="0" dirty="0">
                <a:solidFill>
                  <a:schemeClr val="tx1"/>
                </a:solidFill>
              </a:rPr>
              <a:t>by writing </a:t>
            </a:r>
            <a:r>
              <a:rPr lang="en-GB" baseline="0" dirty="0" smtClean="0">
                <a:solidFill>
                  <a:schemeClr val="tx1"/>
                </a:solidFill>
              </a:rPr>
              <a:t>down their answers.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baseline="0" dirty="0" smtClean="0">
              <a:solidFill>
                <a:schemeClr val="tx1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GB" b="1" baseline="0" dirty="0" smtClean="0">
                <a:solidFill>
                  <a:schemeClr val="tx1"/>
                </a:solidFill>
              </a:rPr>
              <a:t>Potential responses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baseline="0" dirty="0" smtClean="0">
                <a:solidFill>
                  <a:schemeClr val="tx1"/>
                </a:solidFill>
              </a:rPr>
              <a:t>Examples of fine skills include: potting in snooker, flicking the wrist when spin bowling in cricket, throwing a dart, using the bow in archery, releasing the stone in curling.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baseline="0" dirty="0" smtClean="0">
                <a:solidFill>
                  <a:schemeClr val="tx1"/>
                </a:solidFill>
              </a:rPr>
              <a:t>Skills that are both complex and self-paced include: the high jump, the vault in gymnastics, bowling in cricket.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5E9862-D56C-4F44-BE50-9B69531FB6F9}" type="slidenum">
              <a:rPr lang="en-GB" smtClean="0"/>
              <a:pPr/>
              <a:t>12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46512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indent="-22860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chemeClr val="tx1"/>
                </a:solidFill>
              </a:rPr>
              <a:t>Students to</a:t>
            </a:r>
            <a:r>
              <a:rPr lang="en-GB" baseline="0" dirty="0" smtClean="0">
                <a:solidFill>
                  <a:schemeClr val="tx1"/>
                </a:solidFill>
              </a:rPr>
              <a:t> answer each exam-style question under exam conditions (approx. 1 minute per mark).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GB" baseline="0" dirty="0" smtClean="0">
                <a:solidFill>
                  <a:schemeClr val="tx1"/>
                </a:solidFill>
              </a:rPr>
              <a:t>Click to reveal answers. Students to peer-mark or self-mark answers. </a:t>
            </a:r>
            <a:endParaRPr lang="en-GB" baseline="0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5E9862-D56C-4F44-BE50-9B69531FB6F9}" type="slidenum">
              <a:rPr lang="en-GB" smtClean="0"/>
              <a:pPr/>
              <a:t>13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713958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indent="-228600">
              <a:buFont typeface="Arial" panose="020B0604020202020204" pitchFamily="34" charset="0"/>
              <a:buChar char="•"/>
            </a:pPr>
            <a:r>
              <a:rPr lang="en-GB" baseline="0" dirty="0" smtClean="0">
                <a:solidFill>
                  <a:srgbClr val="FF0000"/>
                </a:solidFill>
              </a:rPr>
              <a:t>Click through the slide to learn the definition of motor skill and how motor skills are used in sport.</a:t>
            </a:r>
            <a:endParaRPr lang="en-GB" baseline="0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5E9862-D56C-4F44-BE50-9B69531FB6F9}" type="slidenum">
              <a:rPr lang="en-GB" smtClean="0"/>
              <a:pPr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756432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indent="-228600">
              <a:buFont typeface="Arial" panose="020B0604020202020204" pitchFamily="34" charset="0"/>
              <a:buChar char="•"/>
            </a:pPr>
            <a:r>
              <a:rPr lang="en-GB" baseline="0" dirty="0" smtClean="0">
                <a:solidFill>
                  <a:schemeClr val="tx1"/>
                </a:solidFill>
              </a:rPr>
              <a:t>Click on the coloured boxes to learn the definition of each characteristic of skill, then click on the coloured boxes to see a practical example of how each is applied.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5E9862-D56C-4F44-BE50-9B69531FB6F9}" type="slidenum">
              <a:rPr lang="en-GB" smtClean="0"/>
              <a:pPr/>
              <a:t>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285472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indent="-228600">
              <a:buFont typeface="Arial" panose="020B0604020202020204" pitchFamily="34" charset="0"/>
              <a:buChar char="•"/>
            </a:pPr>
            <a:r>
              <a:rPr lang="en-GB" baseline="0" dirty="0" smtClean="0"/>
              <a:t>Click through the slide to learn about the different terms used to classify skills. 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GB" baseline="0" dirty="0" smtClean="0"/>
              <a:t>Begin to think about the types of skills in sport and how they may be classified using these terms.</a:t>
            </a:r>
            <a:endParaRPr lang="en-GB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5E9862-D56C-4F44-BE50-9B69531FB6F9}" type="slidenum">
              <a:rPr lang="en-GB" smtClean="0"/>
              <a:pPr/>
              <a:t>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538988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Roboto Condensed" panose="02000000000000000000" pitchFamily="2" charset="0"/>
                <a:ea typeface="+mn-ea"/>
                <a:cs typeface="+mn-cs"/>
              </a:rPr>
              <a:t>Match up the different skill classifications with their examples.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Roboto Condensed" panose="02000000000000000000" pitchFamily="2" charset="0"/>
                <a:ea typeface="+mn-ea"/>
                <a:cs typeface="+mn-cs"/>
              </a:rPr>
              <a:t>Click on each skill classification to reveal the correct match-up.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endParaRPr lang="en-GB" sz="1200" kern="1200" dirty="0" smtClean="0">
              <a:solidFill>
                <a:schemeClr val="tx1"/>
              </a:solidFill>
              <a:effectLst/>
              <a:latin typeface="Roboto Condensed" panose="02000000000000000000" pitchFamily="2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5E9862-D56C-4F44-BE50-9B69531FB6F9}" type="slidenum">
              <a:rPr lang="en-GB" smtClean="0">
                <a:solidFill>
                  <a:prstClr val="black"/>
                </a:solidFill>
              </a:rPr>
              <a:pPr/>
              <a:t>5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63940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GB" sz="1200" kern="1200" dirty="0" smtClean="0">
                <a:solidFill>
                  <a:schemeClr val="tx1"/>
                </a:solidFill>
                <a:effectLst/>
                <a:latin typeface="Roboto Condensed" panose="02000000000000000000" pitchFamily="2" charset="0"/>
                <a:ea typeface="+mn-ea"/>
                <a:cs typeface="+mn-cs"/>
              </a:rPr>
              <a:t>Identify the characteristics of simple and complex skills.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GB" sz="1200" kern="1200" dirty="0" smtClean="0">
                <a:solidFill>
                  <a:schemeClr val="tx1"/>
                </a:solidFill>
                <a:effectLst/>
                <a:latin typeface="Roboto Condensed" panose="02000000000000000000" pitchFamily="2" charset="0"/>
                <a:ea typeface="+mn-ea"/>
                <a:cs typeface="+mn-cs"/>
              </a:rPr>
              <a:t>Reveal the characteristics.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kern="1200" dirty="0" smtClean="0">
                <a:solidFill>
                  <a:schemeClr val="tx1"/>
                </a:solidFill>
                <a:effectLst/>
                <a:latin typeface="Roboto Condensed" panose="02000000000000000000" pitchFamily="2" charset="0"/>
                <a:ea typeface="+mn-ea"/>
                <a:cs typeface="+mn-cs"/>
              </a:rPr>
              <a:t>Watch the videos of examples of simple and complex skills in sport.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200" kern="1200" dirty="0" smtClean="0">
                <a:solidFill>
                  <a:schemeClr val="tx1"/>
                </a:solidFill>
                <a:effectLst/>
                <a:latin typeface="Roboto Condensed" panose="02000000000000000000" pitchFamily="2" charset="0"/>
                <a:ea typeface="+mn-ea"/>
                <a:cs typeface="+mn-cs"/>
              </a:rPr>
              <a:t>Identify any other skills which could be classified on each end of the continuum.</a:t>
            </a:r>
            <a:endParaRPr lang="en-GB" baseline="0" dirty="0" smtClean="0">
              <a:solidFill>
                <a:schemeClr val="tx1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baseline="0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5E9862-D56C-4F44-BE50-9B69531FB6F9}" type="slidenum">
              <a:rPr lang="en-GB" smtClean="0">
                <a:solidFill>
                  <a:prstClr val="black"/>
                </a:solidFill>
              </a:rPr>
              <a:pPr/>
              <a:t>6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55947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GB" sz="1200" kern="1200" dirty="0" smtClean="0">
                <a:solidFill>
                  <a:schemeClr val="tx1"/>
                </a:solidFill>
                <a:effectLst/>
                <a:latin typeface="Roboto Condensed" panose="02000000000000000000" pitchFamily="2" charset="0"/>
                <a:ea typeface="+mn-ea"/>
                <a:cs typeface="+mn-cs"/>
              </a:rPr>
              <a:t>Identify the characteristics of open and closed skills.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GB" sz="1200" kern="1200" dirty="0" smtClean="0">
                <a:solidFill>
                  <a:schemeClr val="tx1"/>
                </a:solidFill>
                <a:effectLst/>
                <a:latin typeface="Roboto Condensed" panose="02000000000000000000" pitchFamily="2" charset="0"/>
                <a:ea typeface="+mn-ea"/>
                <a:cs typeface="+mn-cs"/>
              </a:rPr>
              <a:t>Reveal the characteristics.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kern="1200" dirty="0" smtClean="0">
                <a:solidFill>
                  <a:schemeClr val="tx1"/>
                </a:solidFill>
                <a:effectLst/>
                <a:latin typeface="Roboto Condensed" panose="02000000000000000000" pitchFamily="2" charset="0"/>
                <a:ea typeface="+mn-ea"/>
                <a:cs typeface="+mn-cs"/>
              </a:rPr>
              <a:t>Watch the videos of examples of open and closed skills in sport.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200" kern="1200" dirty="0" smtClean="0">
                <a:solidFill>
                  <a:schemeClr val="tx1"/>
                </a:solidFill>
                <a:effectLst/>
                <a:latin typeface="Roboto Condensed" panose="02000000000000000000" pitchFamily="2" charset="0"/>
                <a:ea typeface="+mn-ea"/>
                <a:cs typeface="+mn-cs"/>
              </a:rPr>
              <a:t>Identify any other skills which could be classified on each end of the continuum.</a:t>
            </a:r>
            <a:endParaRPr lang="en-GB" baseline="0" dirty="0" smtClean="0">
              <a:solidFill>
                <a:schemeClr val="tx1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baseline="0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5E9862-D56C-4F44-BE50-9B69531FB6F9}" type="slidenum">
              <a:rPr lang="en-GB" smtClean="0">
                <a:solidFill>
                  <a:prstClr val="black"/>
                </a:solidFill>
              </a:rPr>
              <a:pPr/>
              <a:t>7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13229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GB" baseline="0" dirty="0" smtClean="0"/>
              <a:t>Click through the slide to see how a rugby tackle can be classified on each continuum.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5E9862-D56C-4F44-BE50-9B69531FB6F9}" type="slidenum">
              <a:rPr lang="en-GB" smtClean="0">
                <a:solidFill>
                  <a:prstClr val="black"/>
                </a:solidFill>
              </a:rPr>
              <a:pPr/>
              <a:t>8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99245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GB" baseline="0" dirty="0" smtClean="0"/>
              <a:t>Click through the slide to see how a somersault can be classified on each continuum.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5E9862-D56C-4F44-BE50-9B69531FB6F9}" type="slidenum">
              <a:rPr lang="en-GB" smtClean="0">
                <a:solidFill>
                  <a:prstClr val="black"/>
                </a:solidFill>
              </a:rPr>
              <a:pPr/>
              <a:t>9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91344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0AF81-E82F-46FD-A8EE-B3D9644FDF45}" type="datetime1">
              <a:rPr lang="en-GB" smtClean="0"/>
              <a:t>22/03/2023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1ABE-4073-4494-BFC2-5858710217CE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69739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3A411-42A2-4CFD-A332-BAAD4BB10DD2}" type="datetime1">
              <a:rPr lang="en-GB" smtClean="0"/>
              <a:t>22/03/2023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1ABE-4073-4494-BFC2-5858710217CE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059537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B486D-05DE-4D11-B2E2-14FC0526CA18}" type="datetime1">
              <a:rPr lang="en-GB" smtClean="0"/>
              <a:t>22/03/2023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1ABE-4073-4494-BFC2-5858710217CE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169270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54706A-A69F-49D9-B698-A85B599555A3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22/03/2023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1ABE-4073-4494-BFC2-5858710217CE}" type="slidenum">
              <a:rPr>
                <a:solidFill>
                  <a:prstClr val="black"/>
                </a:solidFill>
              </a:rPr>
              <a:pPr/>
              <a:t>‹#›</a:t>
            </a:fld>
            <a:endParaRPr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30304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C5D20-7E54-464B-8BC7-EC4C46DF5965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22/03/2023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1ABE-4073-4494-BFC2-5858710217CE}" type="slidenum">
              <a:rPr>
                <a:solidFill>
                  <a:prstClr val="black"/>
                </a:solidFill>
              </a:rPr>
              <a:pPr/>
              <a:t>‹#›</a:t>
            </a:fld>
            <a:endParaRPr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254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A0208-A31F-462A-A76D-2DDB94C73F03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22/03/2023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1ABE-4073-4494-BFC2-5858710217CE}" type="slidenum">
              <a:rPr>
                <a:solidFill>
                  <a:prstClr val="black"/>
                </a:solidFill>
              </a:rPr>
              <a:pPr/>
              <a:t>‹#›</a:t>
            </a:fld>
            <a:endParaRPr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97797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A46AC-46BB-445E-8E7E-18E8E2A7F246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22/03/2023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1ABE-4073-4494-BFC2-5858710217CE}" type="slidenum">
              <a:rPr>
                <a:solidFill>
                  <a:prstClr val="black"/>
                </a:solidFill>
              </a:rPr>
              <a:pPr/>
              <a:t>‹#›</a:t>
            </a:fld>
            <a:endParaRPr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2024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EEE82-1A0D-45B3-B7BA-F753BA04202D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22/03/2023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1ABE-4073-4494-BFC2-5858710217CE}" type="slidenum">
              <a:rPr>
                <a:solidFill>
                  <a:prstClr val="black"/>
                </a:solidFill>
              </a:rPr>
              <a:pPr/>
              <a:t>‹#›</a:t>
            </a:fld>
            <a:endParaRPr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65684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49E06-D87C-43BA-B7EB-FCBE5DF6135B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22/03/2023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1ABE-4073-4494-BFC2-5858710217CE}" type="slidenum">
              <a:rPr>
                <a:solidFill>
                  <a:prstClr val="black"/>
                </a:solidFill>
              </a:rPr>
              <a:pPr/>
              <a:t>‹#›</a:t>
            </a:fld>
            <a:endParaRPr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901902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EAC5F-AD8A-452B-B3EB-26CDE9967684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22/03/2023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1ABE-4073-4494-BFC2-5858710217CE}" type="slidenum">
              <a:rPr>
                <a:solidFill>
                  <a:prstClr val="black"/>
                </a:solidFill>
              </a:rPr>
              <a:pPr/>
              <a:t>‹#›</a:t>
            </a:fld>
            <a:endParaRPr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54964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CB8EA-78C6-45B6-8555-7D84013A5DCC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22/03/2023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1ABE-4073-4494-BFC2-5858710217CE}" type="slidenum">
              <a:rPr>
                <a:solidFill>
                  <a:prstClr val="black"/>
                </a:solidFill>
              </a:rPr>
              <a:pPr/>
              <a:t>‹#›</a:t>
            </a:fld>
            <a:endParaRPr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54490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A0C8E-5F07-48C7-BB4E-426E857FEB1F}" type="datetime1">
              <a:rPr lang="en-GB" smtClean="0"/>
              <a:t>22/03/2023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1ABE-4073-4494-BFC2-5858710217CE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5280318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2113E-CE26-4A5A-9784-1BDE73C9A703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22/03/2023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1ABE-4073-4494-BFC2-5858710217CE}" type="slidenum">
              <a:rPr>
                <a:solidFill>
                  <a:prstClr val="black"/>
                </a:solidFill>
              </a:rPr>
              <a:pPr/>
              <a:t>‹#›</a:t>
            </a:fld>
            <a:endParaRPr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57909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33308-00B4-4065-92DD-DF485BE87333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22/03/2023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1ABE-4073-4494-BFC2-5858710217CE}" type="slidenum">
              <a:rPr>
                <a:solidFill>
                  <a:prstClr val="black"/>
                </a:solidFill>
              </a:rPr>
              <a:pPr/>
              <a:t>‹#›</a:t>
            </a:fld>
            <a:endParaRPr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954434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31E3B-7478-4A1C-8DA9-78E8B254C742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22/03/2023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1ABE-4073-4494-BFC2-5858710217CE}" type="slidenum">
              <a:rPr>
                <a:solidFill>
                  <a:prstClr val="black"/>
                </a:solidFill>
              </a:rPr>
              <a:pPr/>
              <a:t>‹#›</a:t>
            </a:fld>
            <a:endParaRPr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54845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F09D8-B0A7-4C88-8731-F5E8CD6FED8E}" type="datetime1">
              <a:rPr lang="en-GB" smtClean="0"/>
              <a:t>22/03/2023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1ABE-4073-4494-BFC2-5858710217CE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679787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7DF36-B898-43D5-9B7F-498E5F86D17F}" type="datetime1">
              <a:rPr lang="en-GB" smtClean="0"/>
              <a:t>22/03/2023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1ABE-4073-4494-BFC2-5858710217CE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401907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49ACD-703C-4D51-8410-EF603400DF4A}" type="datetime1">
              <a:rPr lang="en-GB" smtClean="0"/>
              <a:t>22/03/2023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1ABE-4073-4494-BFC2-5858710217CE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994374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42E59-C619-418E-8663-65EDE8D9C616}" type="datetime1">
              <a:rPr lang="en-GB" smtClean="0"/>
              <a:t>22/03/2023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1ABE-4073-4494-BFC2-5858710217CE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624004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7C168-1B3A-4A65-91C4-2ED63E56EFCE}" type="datetime1">
              <a:rPr lang="en-GB" smtClean="0"/>
              <a:t>22/03/2023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1ABE-4073-4494-BFC2-5858710217CE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054706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718BB-7248-4581-9AA8-34EFD701B051}" type="datetime1">
              <a:rPr lang="en-GB" smtClean="0"/>
              <a:t>22/03/2023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1ABE-4073-4494-BFC2-5858710217CE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569716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1609AE-4B6F-4FFD-B7BF-5E1B0A80339B}" type="datetime1">
              <a:rPr lang="en-GB" smtClean="0"/>
              <a:t>22/03/2023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1ABE-4073-4494-BFC2-5858710217CE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26640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Roboto Condensed" panose="02000000000000000000" pitchFamily="2" charset="0"/>
              </a:defRPr>
            </a:lvl1pPr>
          </a:lstStyle>
          <a:p>
            <a:fld id="{BCDA9934-114D-4B4E-B1C5-8D4413BAD422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22/03/2023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Roboto Condensed" panose="02000000000000000000" pitchFamily="2" charset="0"/>
              </a:defRPr>
            </a:lvl1pPr>
          </a:lstStyle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28" y="649287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GB" sz="1050" b="1" kern="1200" smtClean="0">
                <a:solidFill>
                  <a:schemeClr val="tx1"/>
                </a:solidFill>
                <a:latin typeface="Roboto Condensed" panose="02000000000000000000" pitchFamily="2" charset="0"/>
                <a:ea typeface="+mn-ea"/>
                <a:cs typeface="+mn-cs"/>
              </a:defRPr>
            </a:lvl1pPr>
          </a:lstStyle>
          <a:p>
            <a:fld id="{00BE1ABE-4073-4494-BFC2-5858710217CE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24175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6" r:id="rId1"/>
    <p:sldLayoutId id="2147484067" r:id="rId2"/>
    <p:sldLayoutId id="2147484068" r:id="rId3"/>
    <p:sldLayoutId id="2147484069" r:id="rId4"/>
    <p:sldLayoutId id="2147484070" r:id="rId5"/>
    <p:sldLayoutId id="2147484071" r:id="rId6"/>
    <p:sldLayoutId id="2147484072" r:id="rId7"/>
    <p:sldLayoutId id="2147484073" r:id="rId8"/>
    <p:sldLayoutId id="2147484074" r:id="rId9"/>
    <p:sldLayoutId id="2147484075" r:id="rId10"/>
    <p:sldLayoutId id="2147484076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Roboto Condensed" panose="02000000000000000000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Roboto Condensed" panose="02000000000000000000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Roboto Condensed" panose="02000000000000000000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Roboto Condensed" panose="02000000000000000000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Roboto Condensed" panose="02000000000000000000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Roboto Condensed" panose="02000000000000000000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Roboto Condensed" panose="02000000000000000000" pitchFamily="2" charset="0"/>
              </a:defRPr>
            </a:lvl1pPr>
          </a:lstStyle>
          <a:p>
            <a:fld id="{A6CAA7E8-13F1-4DA1-95B8-ADCF66BB4323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22/03/2023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Roboto Condensed" panose="02000000000000000000" pitchFamily="2" charset="0"/>
              </a:defRPr>
            </a:lvl1pPr>
          </a:lstStyle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28" y="649287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GB" sz="1050" b="1" kern="1200" smtClean="0">
                <a:solidFill>
                  <a:schemeClr val="tx1"/>
                </a:solidFill>
                <a:latin typeface="Roboto Condensed" panose="02000000000000000000" pitchFamily="2" charset="0"/>
                <a:ea typeface="+mn-ea"/>
                <a:cs typeface="+mn-cs"/>
              </a:defRPr>
            </a:lvl1pPr>
          </a:lstStyle>
          <a:p>
            <a:fld id="{00BE1ABE-4073-4494-BFC2-5858710217CE}" type="slidenum">
              <a:rPr>
                <a:solidFill>
                  <a:prstClr val="black"/>
                </a:solidFill>
              </a:rPr>
              <a:pPr/>
              <a:t>‹#›</a:t>
            </a:fld>
            <a:endParaRPr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03201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8" r:id="rId1"/>
    <p:sldLayoutId id="2147484079" r:id="rId2"/>
    <p:sldLayoutId id="2147484080" r:id="rId3"/>
    <p:sldLayoutId id="2147484081" r:id="rId4"/>
    <p:sldLayoutId id="2147484082" r:id="rId5"/>
    <p:sldLayoutId id="2147484083" r:id="rId6"/>
    <p:sldLayoutId id="2147484084" r:id="rId7"/>
    <p:sldLayoutId id="2147484085" r:id="rId8"/>
    <p:sldLayoutId id="2147484086" r:id="rId9"/>
    <p:sldLayoutId id="2147484087" r:id="rId10"/>
    <p:sldLayoutId id="2147484088" r:id="rId1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Roboto Condensed" panose="02000000000000000000" pitchFamily="2" charset="0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Roboto Condensed" panose="02000000000000000000" pitchFamily="2" charset="0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Roboto Condensed" panose="02000000000000000000" pitchFamily="2" charset="0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Roboto Condensed" panose="02000000000000000000" pitchFamily="2" charset="0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Roboto Condensed" panose="02000000000000000000" pitchFamily="2" charset="0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Roboto Condensed" panose="02000000000000000000" pitchFamily="2" charset="0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1.xml"/><Relationship Id="rId6" Type="http://schemas.openxmlformats.org/officeDocument/2006/relationships/image" Target="../media/image6.png"/><Relationship Id="rId5" Type="http://schemas.openxmlformats.org/officeDocument/2006/relationships/hyperlink" Target="http://zzed.uk/12010-4-10" TargetMode="Externa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2.xml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4" Type="http://schemas.openxmlformats.org/officeDocument/2006/relationships/image" Target="../media/image1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5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6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video" Target="../media/media1.mp4"/><Relationship Id="rId7" Type="http://schemas.openxmlformats.org/officeDocument/2006/relationships/notesSlide" Target="../notesSlides/notesSlide6.xml"/><Relationship Id="rId12" Type="http://schemas.openxmlformats.org/officeDocument/2006/relationships/image" Target="../media/image8.png"/><Relationship Id="rId2" Type="http://schemas.microsoft.com/office/2007/relationships/media" Target="../media/media1.mp4"/><Relationship Id="rId1" Type="http://schemas.openxmlformats.org/officeDocument/2006/relationships/tags" Target="../tags/tag7.xml"/><Relationship Id="rId6" Type="http://schemas.openxmlformats.org/officeDocument/2006/relationships/slideLayout" Target="../slideLayouts/slideLayout13.xml"/><Relationship Id="rId11" Type="http://schemas.openxmlformats.org/officeDocument/2006/relationships/image" Target="../media/image7.png"/><Relationship Id="rId5" Type="http://schemas.openxmlformats.org/officeDocument/2006/relationships/video" Target="../media/media2.mp4"/><Relationship Id="rId10" Type="http://schemas.openxmlformats.org/officeDocument/2006/relationships/image" Target="../media/image6.png"/><Relationship Id="rId4" Type="http://schemas.microsoft.com/office/2007/relationships/media" Target="../media/media2.mp4"/><Relationship Id="rId9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video" Target="../media/media3.mp4"/><Relationship Id="rId7" Type="http://schemas.openxmlformats.org/officeDocument/2006/relationships/notesSlide" Target="../notesSlides/notesSlide7.xml"/><Relationship Id="rId2" Type="http://schemas.microsoft.com/office/2007/relationships/media" Target="../media/media3.mp4"/><Relationship Id="rId1" Type="http://schemas.openxmlformats.org/officeDocument/2006/relationships/tags" Target="../tags/tag8.xml"/><Relationship Id="rId6" Type="http://schemas.openxmlformats.org/officeDocument/2006/relationships/slideLayout" Target="../slideLayouts/slideLayout13.xml"/><Relationship Id="rId5" Type="http://schemas.openxmlformats.org/officeDocument/2006/relationships/video" Target="../media/media4.mp4"/><Relationship Id="rId10" Type="http://schemas.openxmlformats.org/officeDocument/2006/relationships/image" Target="../media/image6.png"/><Relationship Id="rId4" Type="http://schemas.microsoft.com/office/2007/relationships/media" Target="../media/media4.mp4"/><Relationship Id="rId9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9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2">
            <a:extLst>
              <a:ext uri="{FF2B5EF4-FFF2-40B4-BE49-F238E27FC236}">
                <a16:creationId xmlns:a16="http://schemas.microsoft.com/office/drawing/2014/main" xmlns="" id="{200B3D2B-613A-41BE-987D-E6A1324B45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57955" y="5105196"/>
            <a:ext cx="6995497" cy="800309"/>
          </a:xfrm>
          <a:prstGeom prst="roundRect">
            <a:avLst>
              <a:gd name="adj" fmla="val 2602"/>
            </a:avLst>
          </a:prstGeom>
          <a:noFill/>
          <a:ln w="12700">
            <a:noFill/>
          </a:ln>
        </p:spPr>
        <p:txBody>
          <a:bodyPr anchor="t">
            <a:noAutofit/>
          </a:bodyPr>
          <a:lstStyle/>
          <a:p>
            <a:r>
              <a:rPr lang="en-US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Classification of Skills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7081143" y="4555107"/>
            <a:ext cx="1781061" cy="1839359"/>
            <a:chOff x="7081143" y="4555107"/>
            <a:chExt cx="1781061" cy="1839359"/>
          </a:xfrm>
        </p:grpSpPr>
        <p:sp>
          <p:nvSpPr>
            <p:cNvPr id="20" name="Freeform 5">
              <a:extLst>
                <a:ext uri="{FF2B5EF4-FFF2-40B4-BE49-F238E27FC236}">
                  <a16:creationId xmlns:a16="http://schemas.microsoft.com/office/drawing/2014/main" xmlns="" id="{0D74D4D5-6A4C-4248-8A92-B8CA1C918EB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7491634" y="4555107"/>
              <a:ext cx="1312894" cy="1152128"/>
            </a:xfrm>
            <a:custGeom>
              <a:avLst/>
              <a:gdLst>
                <a:gd name="T0" fmla="*/ 781 w 1099"/>
                <a:gd name="T1" fmla="*/ 0 h 968"/>
                <a:gd name="T2" fmla="*/ 318 w 1099"/>
                <a:gd name="T3" fmla="*/ 0 h 968"/>
                <a:gd name="T4" fmla="*/ 246 w 1099"/>
                <a:gd name="T5" fmla="*/ 42 h 968"/>
                <a:gd name="T6" fmla="*/ 15 w 1099"/>
                <a:gd name="T7" fmla="*/ 443 h 968"/>
                <a:gd name="T8" fmla="*/ 15 w 1099"/>
                <a:gd name="T9" fmla="*/ 525 h 968"/>
                <a:gd name="T10" fmla="*/ 246 w 1099"/>
                <a:gd name="T11" fmla="*/ 926 h 968"/>
                <a:gd name="T12" fmla="*/ 318 w 1099"/>
                <a:gd name="T13" fmla="*/ 968 h 968"/>
                <a:gd name="T14" fmla="*/ 781 w 1099"/>
                <a:gd name="T15" fmla="*/ 968 h 968"/>
                <a:gd name="T16" fmla="*/ 852 w 1099"/>
                <a:gd name="T17" fmla="*/ 926 h 968"/>
                <a:gd name="T18" fmla="*/ 1084 w 1099"/>
                <a:gd name="T19" fmla="*/ 525 h 968"/>
                <a:gd name="T20" fmla="*/ 1084 w 1099"/>
                <a:gd name="T21" fmla="*/ 443 h 968"/>
                <a:gd name="T22" fmla="*/ 852 w 1099"/>
                <a:gd name="T23" fmla="*/ 42 h 968"/>
                <a:gd name="T24" fmla="*/ 781 w 1099"/>
                <a:gd name="T25" fmla="*/ 0 h 9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9" h="968">
                  <a:moveTo>
                    <a:pt x="781" y="0"/>
                  </a:moveTo>
                  <a:cubicBezTo>
                    <a:pt x="318" y="0"/>
                    <a:pt x="318" y="0"/>
                    <a:pt x="318" y="0"/>
                  </a:cubicBezTo>
                  <a:cubicBezTo>
                    <a:pt x="288" y="0"/>
                    <a:pt x="261" y="16"/>
                    <a:pt x="246" y="42"/>
                  </a:cubicBezTo>
                  <a:cubicBezTo>
                    <a:pt x="15" y="443"/>
                    <a:pt x="15" y="443"/>
                    <a:pt x="15" y="443"/>
                  </a:cubicBezTo>
                  <a:cubicBezTo>
                    <a:pt x="0" y="468"/>
                    <a:pt x="0" y="500"/>
                    <a:pt x="15" y="525"/>
                  </a:cubicBezTo>
                  <a:cubicBezTo>
                    <a:pt x="246" y="926"/>
                    <a:pt x="246" y="926"/>
                    <a:pt x="246" y="926"/>
                  </a:cubicBezTo>
                  <a:cubicBezTo>
                    <a:pt x="261" y="952"/>
                    <a:pt x="288" y="968"/>
                    <a:pt x="318" y="968"/>
                  </a:cubicBezTo>
                  <a:cubicBezTo>
                    <a:pt x="781" y="968"/>
                    <a:pt x="781" y="968"/>
                    <a:pt x="781" y="968"/>
                  </a:cubicBezTo>
                  <a:cubicBezTo>
                    <a:pt x="810" y="968"/>
                    <a:pt x="838" y="952"/>
                    <a:pt x="852" y="926"/>
                  </a:cubicBezTo>
                  <a:cubicBezTo>
                    <a:pt x="1084" y="525"/>
                    <a:pt x="1084" y="525"/>
                    <a:pt x="1084" y="525"/>
                  </a:cubicBezTo>
                  <a:cubicBezTo>
                    <a:pt x="1099" y="500"/>
                    <a:pt x="1099" y="468"/>
                    <a:pt x="1084" y="443"/>
                  </a:cubicBezTo>
                  <a:cubicBezTo>
                    <a:pt x="852" y="42"/>
                    <a:pt x="852" y="42"/>
                    <a:pt x="852" y="42"/>
                  </a:cubicBezTo>
                  <a:cubicBezTo>
                    <a:pt x="838" y="16"/>
                    <a:pt x="810" y="0"/>
                    <a:pt x="781" y="0"/>
                  </a:cubicBezTo>
                  <a:close/>
                </a:path>
              </a:pathLst>
            </a:custGeom>
            <a:solidFill>
              <a:schemeClr val="bg1"/>
            </a:solidFill>
            <a:ln w="12700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" name="Subtitle 3">
              <a:extLst>
                <a:ext uri="{FF2B5EF4-FFF2-40B4-BE49-F238E27FC236}">
                  <a16:creationId xmlns:a16="http://schemas.microsoft.com/office/drawing/2014/main" xmlns="" id="{4772945D-CA91-4CFE-8EB7-941C7618C994}"/>
                </a:ext>
              </a:extLst>
            </p:cNvPr>
            <p:cNvSpPr txBox="1">
              <a:spLocks/>
            </p:cNvSpPr>
            <p:nvPr/>
          </p:nvSpPr>
          <p:spPr>
            <a:xfrm>
              <a:off x="7638332" y="4987155"/>
              <a:ext cx="1053620" cy="348256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fontScale="77500" lnSpcReduction="200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Roboto Condensed" panose="02000000000000000000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Roboto Condensed" panose="02000000000000000000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Roboto Condensed" panose="02000000000000000000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Roboto Condensed" panose="02000000000000000000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Roboto Condensed" panose="02000000000000000000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2900" b="1" dirty="0"/>
                <a:t>Paper </a:t>
              </a:r>
              <a:r>
                <a:rPr lang="en-US" sz="2900" b="1" dirty="0" smtClean="0"/>
                <a:t>2</a:t>
              </a:r>
              <a:endParaRPr lang="en-US" b="1" dirty="0"/>
            </a:p>
          </p:txBody>
        </p:sp>
        <p:sp>
          <p:nvSpPr>
            <p:cNvPr id="28" name="Freeform 5">
              <a:extLst>
                <a:ext uri="{FF2B5EF4-FFF2-40B4-BE49-F238E27FC236}">
                  <a16:creationId xmlns:a16="http://schemas.microsoft.com/office/drawing/2014/main" xmlns="" id="{0D74D4D5-6A4C-4248-8A92-B8CA1C918EB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7081143" y="5416545"/>
              <a:ext cx="1114378" cy="977921"/>
            </a:xfrm>
            <a:custGeom>
              <a:avLst/>
              <a:gdLst>
                <a:gd name="T0" fmla="*/ 781 w 1099"/>
                <a:gd name="T1" fmla="*/ 0 h 968"/>
                <a:gd name="T2" fmla="*/ 318 w 1099"/>
                <a:gd name="T3" fmla="*/ 0 h 968"/>
                <a:gd name="T4" fmla="*/ 246 w 1099"/>
                <a:gd name="T5" fmla="*/ 42 h 968"/>
                <a:gd name="T6" fmla="*/ 15 w 1099"/>
                <a:gd name="T7" fmla="*/ 443 h 968"/>
                <a:gd name="T8" fmla="*/ 15 w 1099"/>
                <a:gd name="T9" fmla="*/ 525 h 968"/>
                <a:gd name="T10" fmla="*/ 246 w 1099"/>
                <a:gd name="T11" fmla="*/ 926 h 968"/>
                <a:gd name="T12" fmla="*/ 318 w 1099"/>
                <a:gd name="T13" fmla="*/ 968 h 968"/>
                <a:gd name="T14" fmla="*/ 781 w 1099"/>
                <a:gd name="T15" fmla="*/ 968 h 968"/>
                <a:gd name="T16" fmla="*/ 852 w 1099"/>
                <a:gd name="T17" fmla="*/ 926 h 968"/>
                <a:gd name="T18" fmla="*/ 1084 w 1099"/>
                <a:gd name="T19" fmla="*/ 525 h 968"/>
                <a:gd name="T20" fmla="*/ 1084 w 1099"/>
                <a:gd name="T21" fmla="*/ 443 h 968"/>
                <a:gd name="T22" fmla="*/ 852 w 1099"/>
                <a:gd name="T23" fmla="*/ 42 h 968"/>
                <a:gd name="T24" fmla="*/ 781 w 1099"/>
                <a:gd name="T25" fmla="*/ 0 h 9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9" h="968">
                  <a:moveTo>
                    <a:pt x="781" y="0"/>
                  </a:moveTo>
                  <a:cubicBezTo>
                    <a:pt x="318" y="0"/>
                    <a:pt x="318" y="0"/>
                    <a:pt x="318" y="0"/>
                  </a:cubicBezTo>
                  <a:cubicBezTo>
                    <a:pt x="288" y="0"/>
                    <a:pt x="261" y="16"/>
                    <a:pt x="246" y="42"/>
                  </a:cubicBezTo>
                  <a:cubicBezTo>
                    <a:pt x="15" y="443"/>
                    <a:pt x="15" y="443"/>
                    <a:pt x="15" y="443"/>
                  </a:cubicBezTo>
                  <a:cubicBezTo>
                    <a:pt x="0" y="468"/>
                    <a:pt x="0" y="500"/>
                    <a:pt x="15" y="525"/>
                  </a:cubicBezTo>
                  <a:cubicBezTo>
                    <a:pt x="246" y="926"/>
                    <a:pt x="246" y="926"/>
                    <a:pt x="246" y="926"/>
                  </a:cubicBezTo>
                  <a:cubicBezTo>
                    <a:pt x="261" y="952"/>
                    <a:pt x="288" y="968"/>
                    <a:pt x="318" y="968"/>
                  </a:cubicBezTo>
                  <a:cubicBezTo>
                    <a:pt x="781" y="968"/>
                    <a:pt x="781" y="968"/>
                    <a:pt x="781" y="968"/>
                  </a:cubicBezTo>
                  <a:cubicBezTo>
                    <a:pt x="810" y="968"/>
                    <a:pt x="838" y="952"/>
                    <a:pt x="852" y="926"/>
                  </a:cubicBezTo>
                  <a:cubicBezTo>
                    <a:pt x="1084" y="525"/>
                    <a:pt x="1084" y="525"/>
                    <a:pt x="1084" y="525"/>
                  </a:cubicBezTo>
                  <a:cubicBezTo>
                    <a:pt x="1099" y="500"/>
                    <a:pt x="1099" y="468"/>
                    <a:pt x="1084" y="443"/>
                  </a:cubicBezTo>
                  <a:cubicBezTo>
                    <a:pt x="852" y="42"/>
                    <a:pt x="852" y="42"/>
                    <a:pt x="852" y="42"/>
                  </a:cubicBezTo>
                  <a:cubicBezTo>
                    <a:pt x="838" y="16"/>
                    <a:pt x="810" y="0"/>
                    <a:pt x="781" y="0"/>
                  </a:cubicBezTo>
                  <a:close/>
                </a:path>
              </a:pathLst>
            </a:custGeom>
            <a:gradFill>
              <a:gsLst>
                <a:gs pos="100000">
                  <a:schemeClr val="tx1">
                    <a:lumMod val="75000"/>
                    <a:lumOff val="25000"/>
                  </a:schemeClr>
                </a:gs>
                <a:gs pos="0">
                  <a:schemeClr val="tx1"/>
                </a:gs>
              </a:gsLst>
              <a:lin ang="0" scaled="0"/>
            </a:gradFill>
            <a:ln w="3175">
              <a:solidFill>
                <a:schemeClr val="tx1">
                  <a:lumMod val="85000"/>
                  <a:lumOff val="15000"/>
                </a:schemeClr>
              </a:solidFill>
            </a:ln>
          </p:spPr>
          <p:txBody>
            <a:bodyPr vert="horz" wrap="square" lIns="180000" tIns="288000" rIns="180000" bIns="180000" rtlCol="0" anchor="t">
              <a:noAutofit/>
            </a:bodyPr>
            <a:lstStyle/>
            <a:p>
              <a:pPr>
                <a:lnSpc>
                  <a:spcPts val="4000"/>
                </a:lnSpc>
                <a:spcBef>
                  <a:spcPct val="0"/>
                </a:spcBef>
              </a:pPr>
              <a:endParaRPr lang="en-US" sz="5000" b="1" spc="-300" dirty="0">
                <a:solidFill>
                  <a:schemeClr val="bg1">
                    <a:lumMod val="95000"/>
                  </a:schemeClr>
                </a:solidFill>
                <a:latin typeface="+mj-lt"/>
                <a:ea typeface="+mj-ea"/>
                <a:cs typeface="+mj-cs"/>
              </a:endParaRPr>
            </a:p>
          </p:txBody>
        </p:sp>
        <p:sp>
          <p:nvSpPr>
            <p:cNvPr id="29" name="Subtitle 3">
              <a:extLst>
                <a:ext uri="{FF2B5EF4-FFF2-40B4-BE49-F238E27FC236}">
                  <a16:creationId xmlns:a16="http://schemas.microsoft.com/office/drawing/2014/main" xmlns="" id="{4772945D-CA91-4CFE-8EB7-941C7618C994}"/>
                </a:ext>
              </a:extLst>
            </p:cNvPr>
            <p:cNvSpPr txBox="1">
              <a:spLocks/>
            </p:cNvSpPr>
            <p:nvPr/>
          </p:nvSpPr>
          <p:spPr>
            <a:xfrm>
              <a:off x="7109004" y="5605536"/>
              <a:ext cx="1058656" cy="53374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fontScale="47500" lnSpcReduction="200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Roboto Condensed" panose="02000000000000000000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Roboto Condensed" panose="02000000000000000000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Roboto Condensed" panose="02000000000000000000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Roboto Condensed" panose="02000000000000000000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Roboto Condensed" panose="02000000000000000000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20000"/>
                </a:lnSpc>
                <a:spcBef>
                  <a:spcPts val="0"/>
                </a:spcBef>
                <a:buNone/>
              </a:pPr>
              <a:r>
                <a:rPr lang="en-US" sz="2900" dirty="0" smtClean="0">
                  <a:solidFill>
                    <a:schemeClr val="bg1"/>
                  </a:solidFill>
                </a:rPr>
                <a:t>Sports Psychology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0" name="Freeform 5">
              <a:extLst>
                <a:ext uri="{FF2B5EF4-FFF2-40B4-BE49-F238E27FC236}">
                  <a16:creationId xmlns:a16="http://schemas.microsoft.com/office/drawing/2014/main" xmlns="" id="{0D74D4D5-6A4C-4248-8A92-B8CA1C918EB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7978836" y="5416595"/>
              <a:ext cx="713116" cy="625794"/>
            </a:xfrm>
            <a:custGeom>
              <a:avLst/>
              <a:gdLst>
                <a:gd name="T0" fmla="*/ 781 w 1099"/>
                <a:gd name="T1" fmla="*/ 0 h 968"/>
                <a:gd name="T2" fmla="*/ 318 w 1099"/>
                <a:gd name="T3" fmla="*/ 0 h 968"/>
                <a:gd name="T4" fmla="*/ 246 w 1099"/>
                <a:gd name="T5" fmla="*/ 42 h 968"/>
                <a:gd name="T6" fmla="*/ 15 w 1099"/>
                <a:gd name="T7" fmla="*/ 443 h 968"/>
                <a:gd name="T8" fmla="*/ 15 w 1099"/>
                <a:gd name="T9" fmla="*/ 525 h 968"/>
                <a:gd name="T10" fmla="*/ 246 w 1099"/>
                <a:gd name="T11" fmla="*/ 926 h 968"/>
                <a:gd name="T12" fmla="*/ 318 w 1099"/>
                <a:gd name="T13" fmla="*/ 968 h 968"/>
                <a:gd name="T14" fmla="*/ 781 w 1099"/>
                <a:gd name="T15" fmla="*/ 968 h 968"/>
                <a:gd name="T16" fmla="*/ 852 w 1099"/>
                <a:gd name="T17" fmla="*/ 926 h 968"/>
                <a:gd name="T18" fmla="*/ 1084 w 1099"/>
                <a:gd name="T19" fmla="*/ 525 h 968"/>
                <a:gd name="T20" fmla="*/ 1084 w 1099"/>
                <a:gd name="T21" fmla="*/ 443 h 968"/>
                <a:gd name="T22" fmla="*/ 852 w 1099"/>
                <a:gd name="T23" fmla="*/ 42 h 968"/>
                <a:gd name="T24" fmla="*/ 781 w 1099"/>
                <a:gd name="T25" fmla="*/ 0 h 9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9" h="968">
                  <a:moveTo>
                    <a:pt x="781" y="0"/>
                  </a:moveTo>
                  <a:cubicBezTo>
                    <a:pt x="318" y="0"/>
                    <a:pt x="318" y="0"/>
                    <a:pt x="318" y="0"/>
                  </a:cubicBezTo>
                  <a:cubicBezTo>
                    <a:pt x="288" y="0"/>
                    <a:pt x="261" y="16"/>
                    <a:pt x="246" y="42"/>
                  </a:cubicBezTo>
                  <a:cubicBezTo>
                    <a:pt x="15" y="443"/>
                    <a:pt x="15" y="443"/>
                    <a:pt x="15" y="443"/>
                  </a:cubicBezTo>
                  <a:cubicBezTo>
                    <a:pt x="0" y="468"/>
                    <a:pt x="0" y="500"/>
                    <a:pt x="15" y="525"/>
                  </a:cubicBezTo>
                  <a:cubicBezTo>
                    <a:pt x="246" y="926"/>
                    <a:pt x="246" y="926"/>
                    <a:pt x="246" y="926"/>
                  </a:cubicBezTo>
                  <a:cubicBezTo>
                    <a:pt x="261" y="952"/>
                    <a:pt x="288" y="968"/>
                    <a:pt x="318" y="968"/>
                  </a:cubicBezTo>
                  <a:cubicBezTo>
                    <a:pt x="781" y="968"/>
                    <a:pt x="781" y="968"/>
                    <a:pt x="781" y="968"/>
                  </a:cubicBezTo>
                  <a:cubicBezTo>
                    <a:pt x="810" y="968"/>
                    <a:pt x="838" y="952"/>
                    <a:pt x="852" y="926"/>
                  </a:cubicBezTo>
                  <a:cubicBezTo>
                    <a:pt x="1084" y="525"/>
                    <a:pt x="1084" y="525"/>
                    <a:pt x="1084" y="525"/>
                  </a:cubicBezTo>
                  <a:cubicBezTo>
                    <a:pt x="1099" y="500"/>
                    <a:pt x="1099" y="468"/>
                    <a:pt x="1084" y="443"/>
                  </a:cubicBezTo>
                  <a:cubicBezTo>
                    <a:pt x="852" y="42"/>
                    <a:pt x="852" y="42"/>
                    <a:pt x="852" y="42"/>
                  </a:cubicBezTo>
                  <a:cubicBezTo>
                    <a:pt x="838" y="16"/>
                    <a:pt x="810" y="0"/>
                    <a:pt x="781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1" name="Subtitle 3">
              <a:extLst>
                <a:ext uri="{FF2B5EF4-FFF2-40B4-BE49-F238E27FC236}">
                  <a16:creationId xmlns:a16="http://schemas.microsoft.com/office/drawing/2014/main" xmlns="" id="{4772945D-CA91-4CFE-8EB7-941C7618C994}"/>
                </a:ext>
              </a:extLst>
            </p:cNvPr>
            <p:cNvSpPr txBox="1">
              <a:spLocks/>
            </p:cNvSpPr>
            <p:nvPr/>
          </p:nvSpPr>
          <p:spPr>
            <a:xfrm>
              <a:off x="7808584" y="5549472"/>
              <a:ext cx="1053620" cy="36004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Roboto Condensed" panose="02000000000000000000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Roboto Condensed" panose="02000000000000000000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Roboto Condensed" panose="02000000000000000000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Roboto Condensed" panose="02000000000000000000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Roboto Condensed" panose="02000000000000000000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1200" b="1" dirty="0" smtClean="0"/>
                <a:t>2.2</a:t>
              </a:r>
              <a:endParaRPr lang="en-US" sz="1200" b="1" dirty="0"/>
            </a:p>
          </p:txBody>
        </p:sp>
      </p:grpSp>
      <p:sp>
        <p:nvSpPr>
          <p:cNvPr id="10" name="Rectangle 9"/>
          <p:cNvSpPr>
            <a:spLocks/>
          </p:cNvSpPr>
          <p:nvPr/>
        </p:nvSpPr>
        <p:spPr>
          <a:xfrm>
            <a:off x="153937" y="138788"/>
            <a:ext cx="5879815" cy="138499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</p:spPr>
        <p:txBody>
          <a:bodyPr rot="0" spcFirstLastPara="0" vert="horz" wrap="none" lIns="0" tIns="0" rIns="0" bIns="0" numCol="1" spcCol="0" rtlCol="0" fromWordArt="0" anchor="b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spcAft>
                <a:spcPts val="0"/>
              </a:spcAft>
            </a:pPr>
            <a:r>
              <a:rPr lang="en-GB" sz="900" dirty="0">
                <a:solidFill>
                  <a:srgbClr val="000000"/>
                </a:solidFill>
                <a:effectLst/>
                <a:latin typeface="Segoe UI Semilight" panose="020B0402040204020203" pitchFamily="34" charset="0"/>
                <a:ea typeface="Times New Roman" panose="02020603050405020304" pitchFamily="18" charset="0"/>
              </a:rPr>
              <a:t>Photocopiable/digital resources may only be copied by the purchasing institution on a single site and for their own use</a:t>
            </a:r>
            <a:endParaRPr lang="en-GB" sz="900" dirty="0">
              <a:solidFill>
                <a:srgbClr val="7F7F7F"/>
              </a:solidFill>
              <a:effectLst/>
              <a:latin typeface="Segoe UI Semilight" panose="020B0402040204020203" pitchFamily="34" charset="0"/>
              <a:ea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36724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eft-Right Arrow 1"/>
          <p:cNvSpPr/>
          <p:nvPr/>
        </p:nvSpPr>
        <p:spPr>
          <a:xfrm>
            <a:off x="2087383" y="2608489"/>
            <a:ext cx="5040560" cy="920992"/>
          </a:xfrm>
          <a:prstGeom prst="leftRightArrow">
            <a:avLst/>
          </a:prstGeom>
          <a:solidFill>
            <a:srgbClr val="01989A"/>
          </a:solidFill>
          <a:effectLst/>
          <a:scene3d>
            <a:camera prst="orthographicFront"/>
            <a:lightRig rig="threePt" dir="t">
              <a:rot lat="0" lon="0" rev="0"/>
            </a:lightRig>
          </a:scene3d>
          <a:sp3d prstMaterial="plastic">
            <a:bevelB w="101600" h="342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  <a:latin typeface="Roboto Condensed" panose="02000000000000000000" pitchFamily="2" charset="0"/>
            </a:endParaRPr>
          </a:p>
        </p:txBody>
      </p:sp>
      <p:sp>
        <p:nvSpPr>
          <p:cNvPr id="10" name="Left-Right Arrow 9"/>
          <p:cNvSpPr/>
          <p:nvPr/>
        </p:nvSpPr>
        <p:spPr>
          <a:xfrm>
            <a:off x="2087385" y="4202339"/>
            <a:ext cx="5040560" cy="920992"/>
          </a:xfrm>
          <a:prstGeom prst="leftRightArrow">
            <a:avLst/>
          </a:prstGeom>
          <a:solidFill>
            <a:srgbClr val="01989A"/>
          </a:solidFill>
          <a:effectLst/>
          <a:scene3d>
            <a:camera prst="orthographicFront"/>
            <a:lightRig rig="threePt" dir="t">
              <a:rot lat="0" lon="0" rev="0"/>
            </a:lightRig>
          </a:scene3d>
          <a:sp3d prstMaterial="plastic">
            <a:bevelB w="101600" h="342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  <a:latin typeface="Roboto Condensed" panose="02000000000000000000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00395" y="2847648"/>
            <a:ext cx="1329472" cy="442674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dirty="0" smtClean="0">
                <a:latin typeface="Roboto Condensed" panose="02000000000000000000" pitchFamily="2" charset="0"/>
              </a:rPr>
              <a:t>Simple</a:t>
            </a:r>
            <a:endParaRPr lang="en-GB" sz="2000" dirty="0">
              <a:latin typeface="Roboto Condensed" panose="0200000000000000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00397" y="4446676"/>
            <a:ext cx="1329472" cy="442674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200">
                <a:latin typeface="Myriad Web Pro Condensed" panose="020B0506030403020204" pitchFamily="34" charset="0"/>
              </a:defRPr>
            </a:lvl1pPr>
          </a:lstStyle>
          <a:p>
            <a:r>
              <a:rPr lang="en-GB" sz="2000" dirty="0">
                <a:solidFill>
                  <a:prstClr val="black"/>
                </a:solidFill>
                <a:latin typeface="Roboto Condensed" panose="02000000000000000000" pitchFamily="2" charset="0"/>
              </a:rPr>
              <a:t>Open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285461" y="2826946"/>
            <a:ext cx="1444794" cy="442674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200">
                <a:latin typeface="Myriad Web Pro Condensed" panose="020B0506030403020204" pitchFamily="34" charset="0"/>
              </a:defRPr>
            </a:lvl1pPr>
          </a:lstStyle>
          <a:p>
            <a:r>
              <a:rPr lang="en-GB" sz="2000" dirty="0">
                <a:solidFill>
                  <a:prstClr val="black"/>
                </a:solidFill>
                <a:latin typeface="Roboto Condensed" panose="02000000000000000000" pitchFamily="2" charset="0"/>
              </a:rPr>
              <a:t>Complex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285461" y="4410912"/>
            <a:ext cx="1444796" cy="442674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200">
                <a:latin typeface="Myriad Web Pro Condensed" panose="020B0506030403020204" pitchFamily="34" charset="0"/>
              </a:defRPr>
            </a:lvl1pPr>
          </a:lstStyle>
          <a:p>
            <a:r>
              <a:rPr lang="en-GB" sz="2000" dirty="0">
                <a:solidFill>
                  <a:prstClr val="black"/>
                </a:solidFill>
                <a:latin typeface="Roboto Condensed" panose="02000000000000000000" pitchFamily="2" charset="0"/>
              </a:rPr>
              <a:t>Closed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7722333" y="6598158"/>
            <a:ext cx="1453608" cy="255389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900" dirty="0">
                <a:latin typeface="Roboto Condensed" panose="02000000000000000000" pitchFamily="2" charset="0"/>
              </a:rPr>
              <a:t>© ZigZag Education, </a:t>
            </a:r>
            <a:r>
              <a:rPr lang="en-GB" sz="900" dirty="0" smtClean="0">
                <a:latin typeface="Roboto Condensed" panose="02000000000000000000" pitchFamily="2" charset="0"/>
              </a:rPr>
              <a:t>2023 </a:t>
            </a:r>
            <a:endParaRPr lang="en-GB" sz="900" dirty="0">
              <a:latin typeface="Roboto Condensed" panose="02000000000000000000" pitchFamily="2" charset="0"/>
            </a:endParaRPr>
          </a:p>
        </p:txBody>
      </p:sp>
      <p:sp>
        <p:nvSpPr>
          <p:cNvPr id="6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179512" y="6385781"/>
            <a:ext cx="360000" cy="472219"/>
          </a:xfrm>
          <a:solidFill>
            <a:schemeClr val="accent2">
              <a:lumMod val="40000"/>
              <a:lumOff val="60000"/>
            </a:schemeClr>
          </a:solidFill>
        </p:spPr>
        <p:txBody>
          <a:bodyPr anchor="t"/>
          <a:lstStyle/>
          <a:p>
            <a:pPr algn="ctr"/>
            <a:fld id="{00BE1ABE-4073-4494-BFC2-5858710217CE}" type="slidenum">
              <a:rPr lang="en-GB" smtClean="0"/>
              <a:pPr algn="ctr"/>
              <a:t>10</a:t>
            </a:fld>
            <a:endParaRPr lang="en-GB" dirty="0"/>
          </a:p>
        </p:txBody>
      </p:sp>
      <p:sp>
        <p:nvSpPr>
          <p:cNvPr id="63" name="Freeform 5">
            <a:extLst>
              <a:ext uri="{FF2B5EF4-FFF2-40B4-BE49-F238E27FC236}">
                <a16:creationId xmlns="" xmlns:a16="http://schemas.microsoft.com/office/drawing/2014/main" id="{3EEE5409-3F6C-485D-B4C2-5247917F101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 bwMode="auto">
          <a:xfrm>
            <a:off x="8219738" y="-387424"/>
            <a:ext cx="1838651" cy="1613506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noFill/>
          <a:ln w="63500" cap="flat">
            <a:solidFill>
              <a:schemeClr val="accent2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64" name="Freeform 5">
            <a:extLst>
              <a:ext uri="{FF2B5EF4-FFF2-40B4-BE49-F238E27FC236}">
                <a16:creationId xmlns="" xmlns:a16="http://schemas.microsoft.com/office/drawing/2014/main" id="{0D74D4D5-6A4C-4248-8A92-B8CA1C918EB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 bwMode="auto">
          <a:xfrm>
            <a:off x="7722333" y="419329"/>
            <a:ext cx="1103873" cy="968702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65" name="Subtitle 3">
            <a:extLst>
              <a:ext uri="{FF2B5EF4-FFF2-40B4-BE49-F238E27FC236}">
                <a16:creationId xmlns="" xmlns:a16="http://schemas.microsoft.com/office/drawing/2014/main" id="{4772945D-CA91-4CFE-8EB7-941C7618C994}"/>
              </a:ext>
            </a:extLst>
          </p:cNvPr>
          <p:cNvSpPr txBox="1">
            <a:spLocks/>
          </p:cNvSpPr>
          <p:nvPr/>
        </p:nvSpPr>
        <p:spPr>
          <a:xfrm>
            <a:off x="7818280" y="764704"/>
            <a:ext cx="911977" cy="392884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Roboto Condensed" panose="020000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Roboto Condensed" panose="020000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Roboto Condensed" panose="020000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 Condensed" panose="020000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 Condensed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900" b="1" dirty="0"/>
              <a:t>Activity</a:t>
            </a:r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4781416" y="2860095"/>
            <a:ext cx="2190884" cy="600164"/>
          </a:xfrm>
          <a:prstGeom prst="wedgeRectCallout">
            <a:avLst>
              <a:gd name="adj1" fmla="val 63528"/>
              <a:gd name="adj2" fmla="val -9637"/>
            </a:avLst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1100" dirty="0" smtClean="0">
                <a:latin typeface="Roboto Cn" pitchFamily="2" charset="0"/>
                <a:ea typeface="Roboto Cn" pitchFamily="2" charset="0"/>
              </a:rPr>
              <a:t>The high jumper must arch their back over the bar by performing the Fosbury flop – a complex skill.</a:t>
            </a:r>
            <a:endParaRPr lang="en-GB" sz="1100" dirty="0">
              <a:latin typeface="Roboto Cn" pitchFamily="2" charset="0"/>
              <a:ea typeface="Roboto Cn" pitchFamily="2" charset="0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5074732" y="4444350"/>
            <a:ext cx="1897570" cy="430887"/>
          </a:xfrm>
          <a:prstGeom prst="wedgeRectCallout">
            <a:avLst>
              <a:gd name="adj1" fmla="val 63528"/>
              <a:gd name="adj2" fmla="val -9637"/>
            </a:avLst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1100" dirty="0" smtClean="0">
                <a:latin typeface="Roboto Cn" pitchFamily="2" charset="0"/>
                <a:ea typeface="Roboto Cn" pitchFamily="2" charset="0"/>
              </a:rPr>
              <a:t>The environment for the high jump is the same every time.</a:t>
            </a:r>
            <a:endParaRPr lang="en-GB" sz="1100" dirty="0">
              <a:latin typeface="Roboto Cn" pitchFamily="2" charset="0"/>
              <a:ea typeface="Roboto Cn" pitchFamily="2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4" t="4677" r="32262" b="5782"/>
          <a:stretch/>
        </p:blipFill>
        <p:spPr>
          <a:xfrm>
            <a:off x="7474021" y="1233832"/>
            <a:ext cx="1256236" cy="1065677"/>
          </a:xfrm>
          <a:prstGeom prst="rect">
            <a:avLst/>
          </a:prstGeom>
        </p:spPr>
      </p:pic>
      <p:sp>
        <p:nvSpPr>
          <p:cNvPr id="28" name="Title 1"/>
          <p:cNvSpPr txBox="1">
            <a:spLocks/>
          </p:cNvSpPr>
          <p:nvPr/>
        </p:nvSpPr>
        <p:spPr>
          <a:xfrm>
            <a:off x="179512" y="377833"/>
            <a:ext cx="8892988" cy="86327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GB" sz="4000" b="1" dirty="0" smtClean="0">
                <a:solidFill>
                  <a:prstClr val="black">
                    <a:alpha val="90000"/>
                  </a:prst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Lato Medium" panose="020F0502020204030203" pitchFamily="34" charset="0"/>
              </a:rPr>
              <a:t>Your turn!</a:t>
            </a:r>
            <a:endParaRPr lang="en-GB" sz="4000" b="1" dirty="0">
              <a:solidFill>
                <a:prstClr val="black">
                  <a:alpha val="90000"/>
                </a:prstClr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Lato Medium" panose="020F0502020204030203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79512" y="1057783"/>
            <a:ext cx="34261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prstClr val="black"/>
                </a:solidFill>
                <a:latin typeface="Roboto Condensed" panose="02000000000000000000" pitchFamily="2" charset="0"/>
              </a:rPr>
              <a:t>Watch the slow-motion video of the performer executing the high jump and choose the different skill classifications it would fall under.</a:t>
            </a:r>
          </a:p>
        </p:txBody>
      </p:sp>
      <p:sp>
        <p:nvSpPr>
          <p:cNvPr id="30" name="Action Button: Forward or Next 29">
            <a:hlinkClick r:id="rId5" highlightClick="1"/>
          </p:cNvPr>
          <p:cNvSpPr/>
          <p:nvPr/>
        </p:nvSpPr>
        <p:spPr>
          <a:xfrm>
            <a:off x="4011003" y="502993"/>
            <a:ext cx="1488324" cy="1081861"/>
          </a:xfrm>
          <a:prstGeom prst="actionButtonForwardNext">
            <a:avLst/>
          </a:pr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  <a:latin typeface="Roboto Condensed" panose="02000000000000000000" pitchFamily="2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639038" y="838997"/>
            <a:ext cx="1588689" cy="561856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algn="ctr">
              <a:defRPr sz="1100">
                <a:latin typeface="Roboto Condensed" panose="02000000000000000000" pitchFamily="2" charset="0"/>
              </a:defRPr>
            </a:lvl1pPr>
          </a:lstStyle>
          <a:p>
            <a:r>
              <a:rPr lang="en-GB" dirty="0">
                <a:solidFill>
                  <a:prstClr val="black"/>
                </a:solidFill>
              </a:rPr>
              <a:t>Click on </a:t>
            </a:r>
            <a:r>
              <a:rPr lang="en-GB" dirty="0" smtClean="0">
                <a:solidFill>
                  <a:prstClr val="black"/>
                </a:solidFill>
              </a:rPr>
              <a:t>each classification that performing the high jump would fall under.</a:t>
            </a:r>
            <a:endParaRPr lang="en-GB" dirty="0">
              <a:solidFill>
                <a:prstClr val="black"/>
              </a:solidFill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5883" y="900017"/>
            <a:ext cx="372318" cy="586584"/>
          </a:xfrm>
          <a:prstGeom prst="rect">
            <a:avLst/>
          </a:prstGeom>
        </p:spPr>
      </p:pic>
      <p:grpSp>
        <p:nvGrpSpPr>
          <p:cNvPr id="21" name="Group 3"/>
          <p:cNvGrpSpPr>
            <a:grpSpLocks/>
          </p:cNvGrpSpPr>
          <p:nvPr/>
        </p:nvGrpSpPr>
        <p:grpSpPr bwMode="auto">
          <a:xfrm>
            <a:off x="603250" y="-27384"/>
            <a:ext cx="8540750" cy="6940550"/>
            <a:chOff x="583271" y="42867"/>
            <a:chExt cx="9232725" cy="7502525"/>
          </a:xfrm>
        </p:grpSpPr>
        <p:sp>
          <p:nvSpPr>
            <p:cNvPr id="24" name="Rectangle 23"/>
            <p:cNvSpPr>
              <a:spLocks noChangeArrowheads="1"/>
            </p:cNvSpPr>
            <p:nvPr/>
          </p:nvSpPr>
          <p:spPr bwMode="auto">
            <a:xfrm>
              <a:off x="5558303" y="42867"/>
              <a:ext cx="4257693" cy="750252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>
              <a:outerShdw dist="76200" dir="10800000" algn="ctr" rotWithShape="0">
                <a:srgbClr val="969696">
                  <a:alpha val="6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upright="1"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5" name="Text Box 15"/>
            <p:cNvSpPr txBox="1">
              <a:spLocks noChangeArrowheads="1"/>
            </p:cNvSpPr>
            <p:nvPr/>
          </p:nvSpPr>
          <p:spPr bwMode="auto">
            <a:xfrm>
              <a:off x="6141784" y="375779"/>
              <a:ext cx="1106897" cy="66170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vert" upright="1"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5000" kern="0" dirty="0">
                  <a:solidFill>
                    <a:srgbClr val="999999"/>
                  </a:solidFill>
                  <a:latin typeface="Century Gothic" panose="020B0502020202020204" pitchFamily="34" charset="0"/>
                  <a:ea typeface="Calibri" panose="020F0502020204030204" pitchFamily="34" charset="0"/>
                </a:rPr>
                <a:t>INSPECTION COPY</a:t>
              </a:r>
              <a:endParaRPr lang="en-GB" sz="110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pic>
          <p:nvPicPr>
            <p:cNvPr id="26" name="Picture 1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9781" y="5411143"/>
              <a:ext cx="1132764" cy="10645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" name="Text Box 17"/>
            <p:cNvSpPr txBox="1">
              <a:spLocks noChangeArrowheads="1"/>
            </p:cNvSpPr>
            <p:nvPr/>
          </p:nvSpPr>
          <p:spPr bwMode="auto">
            <a:xfrm>
              <a:off x="7430589" y="4782568"/>
              <a:ext cx="1431244" cy="6349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upright="1"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500" b="1" kern="0" dirty="0">
                  <a:solidFill>
                    <a:sysClr val="windowText" lastClr="000000"/>
                  </a:solidFill>
                  <a:latin typeface="Century Gothic" panose="020B0502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COPYRIGHT</a:t>
              </a:r>
              <a:endParaRPr lang="en-GB" sz="1100" kern="0" dirty="0">
                <a:solidFill>
                  <a:sysClr val="windowText" lastClr="000000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500" b="1" kern="0" dirty="0">
                  <a:solidFill>
                    <a:sysClr val="windowText" lastClr="000000"/>
                  </a:solidFill>
                  <a:latin typeface="Century Gothic" panose="020B0502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PROTECTED</a:t>
              </a:r>
              <a:endParaRPr lang="en-GB" sz="1100" kern="0" dirty="0">
                <a:solidFill>
                  <a:sysClr val="windowText" lastClr="000000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500" b="1" kern="0" dirty="0">
                  <a:solidFill>
                    <a:srgbClr val="000000"/>
                  </a:solidFill>
                  <a:latin typeface="Century Gothic" panose="020B0502020202020204" pitchFamily="34" charset="0"/>
                  <a:ea typeface="Calibri" panose="020F0502020204030204" pitchFamily="34" charset="0"/>
                </a:rPr>
                <a:t> </a:t>
              </a:r>
              <a:endParaRPr lang="en-GB" sz="110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pic>
          <p:nvPicPr>
            <p:cNvPr id="33" name="Picture 14" descr="sample_front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19" t="36943" r="19749" b="41377"/>
            <a:stretch>
              <a:fillRect/>
            </a:stretch>
          </p:blipFill>
          <p:spPr bwMode="auto">
            <a:xfrm>
              <a:off x="583271" y="321972"/>
              <a:ext cx="3887888" cy="1967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" name="Picture 15" descr="sample_front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19" t="36943" r="19749" b="41377"/>
            <a:stretch>
              <a:fillRect/>
            </a:stretch>
          </p:blipFill>
          <p:spPr bwMode="auto">
            <a:xfrm>
              <a:off x="583271" y="2865190"/>
              <a:ext cx="3887888" cy="1967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" name="Picture 16" descr="sample_front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19" t="36943" r="19749" b="41377"/>
            <a:stretch>
              <a:fillRect/>
            </a:stretch>
          </p:blipFill>
          <p:spPr bwMode="auto">
            <a:xfrm>
              <a:off x="583271" y="5122653"/>
              <a:ext cx="3887888" cy="1967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1879680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5" grpId="0" animBg="1"/>
      <p:bldP spid="7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lf Put (Open/Closed)"/>
          <p:cNvSpPr txBox="1"/>
          <p:nvPr/>
        </p:nvSpPr>
        <p:spPr>
          <a:xfrm>
            <a:off x="1619672" y="1818128"/>
            <a:ext cx="1800200" cy="24622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000" dirty="0" smtClean="0">
                <a:latin typeface="Roboto Condensed" panose="02000000000000000000" pitchFamily="2" charset="0"/>
              </a:rPr>
              <a:t>Putting in golf</a:t>
            </a:r>
            <a:endParaRPr lang="en-GB" sz="1000" dirty="0">
              <a:latin typeface="Roboto Condensed" panose="02000000000000000000" pitchFamily="2" charset="0"/>
            </a:endParaRPr>
          </a:p>
        </p:txBody>
      </p:sp>
      <p:sp>
        <p:nvSpPr>
          <p:cNvPr id="32" name="Golf Put (Basic/Complex)"/>
          <p:cNvSpPr txBox="1"/>
          <p:nvPr/>
        </p:nvSpPr>
        <p:spPr>
          <a:xfrm>
            <a:off x="1619672" y="1818128"/>
            <a:ext cx="1800200" cy="24622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000" dirty="0" smtClean="0">
                <a:latin typeface="Roboto Condensed" panose="02000000000000000000" pitchFamily="2" charset="0"/>
              </a:rPr>
              <a:t>Putting in golf</a:t>
            </a:r>
            <a:endParaRPr lang="en-GB" sz="1000" dirty="0">
              <a:latin typeface="Roboto Condensed" panose="02000000000000000000" pitchFamily="2" charset="0"/>
            </a:endParaRPr>
          </a:p>
        </p:txBody>
      </p:sp>
      <p:sp>
        <p:nvSpPr>
          <p:cNvPr id="57" name="Hockey Pass (Open/Closed)"/>
          <p:cNvSpPr txBox="1"/>
          <p:nvPr/>
        </p:nvSpPr>
        <p:spPr>
          <a:xfrm>
            <a:off x="3027025" y="1099454"/>
            <a:ext cx="1800200" cy="24622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000" dirty="0" smtClean="0">
                <a:latin typeface="Roboto Condensed" panose="02000000000000000000" pitchFamily="2" charset="0"/>
              </a:rPr>
              <a:t>Passing in hockey</a:t>
            </a:r>
            <a:endParaRPr lang="en-GB" sz="1000" dirty="0">
              <a:latin typeface="Roboto Condensed" panose="02000000000000000000" pitchFamily="2" charset="0"/>
            </a:endParaRPr>
          </a:p>
        </p:txBody>
      </p:sp>
      <p:sp>
        <p:nvSpPr>
          <p:cNvPr id="30" name="Hockey Pass (Basic/Complex)"/>
          <p:cNvSpPr txBox="1"/>
          <p:nvPr/>
        </p:nvSpPr>
        <p:spPr>
          <a:xfrm>
            <a:off x="3027025" y="1102124"/>
            <a:ext cx="1800200" cy="24622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000" dirty="0" smtClean="0">
                <a:latin typeface="Roboto Condensed" panose="02000000000000000000" pitchFamily="2" charset="0"/>
              </a:rPr>
              <a:t>Passing in hockey</a:t>
            </a:r>
            <a:endParaRPr lang="en-GB" sz="1000" dirty="0">
              <a:latin typeface="Roboto Condensed" panose="02000000000000000000" pitchFamily="2" charset="0"/>
            </a:endParaRPr>
          </a:p>
        </p:txBody>
      </p:sp>
      <p:sp>
        <p:nvSpPr>
          <p:cNvPr id="51" name="Tennis Serve (Open/Closed)"/>
          <p:cNvSpPr txBox="1"/>
          <p:nvPr/>
        </p:nvSpPr>
        <p:spPr>
          <a:xfrm>
            <a:off x="398585" y="1096783"/>
            <a:ext cx="1800200" cy="24622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000" dirty="0">
                <a:latin typeface="Roboto Condensed" panose="02000000000000000000" pitchFamily="2" charset="0"/>
              </a:rPr>
              <a:t>Serving in tennis</a:t>
            </a:r>
          </a:p>
        </p:txBody>
      </p:sp>
      <p:sp>
        <p:nvSpPr>
          <p:cNvPr id="52" name="Tennis Serve (Basic/Complex)"/>
          <p:cNvSpPr txBox="1"/>
          <p:nvPr/>
        </p:nvSpPr>
        <p:spPr>
          <a:xfrm>
            <a:off x="398585" y="1096533"/>
            <a:ext cx="1800200" cy="24622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000" dirty="0" smtClean="0">
                <a:latin typeface="Roboto Condensed" panose="02000000000000000000" pitchFamily="2" charset="0"/>
              </a:rPr>
              <a:t>Serving in tennis</a:t>
            </a:r>
            <a:endParaRPr lang="en-GB" sz="1000" dirty="0">
              <a:latin typeface="Roboto Condensed" panose="02000000000000000000" pitchFamily="2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7722333" y="6598158"/>
            <a:ext cx="1453608" cy="255389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900" dirty="0">
                <a:latin typeface="Roboto Condensed" panose="02000000000000000000" pitchFamily="2" charset="0"/>
              </a:rPr>
              <a:t>© ZigZag Education, </a:t>
            </a:r>
            <a:r>
              <a:rPr lang="en-GB" sz="900" dirty="0" smtClean="0">
                <a:latin typeface="Roboto Condensed" panose="02000000000000000000" pitchFamily="2" charset="0"/>
              </a:rPr>
              <a:t>2023 </a:t>
            </a:r>
            <a:endParaRPr lang="en-GB" sz="900" dirty="0">
              <a:latin typeface="Roboto Condensed" panose="02000000000000000000" pitchFamily="2" charset="0"/>
            </a:endParaRPr>
          </a:p>
        </p:txBody>
      </p:sp>
      <p:sp>
        <p:nvSpPr>
          <p:cNvPr id="6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179512" y="6385781"/>
            <a:ext cx="360000" cy="472219"/>
          </a:xfrm>
          <a:solidFill>
            <a:schemeClr val="accent2">
              <a:lumMod val="40000"/>
              <a:lumOff val="60000"/>
            </a:schemeClr>
          </a:solidFill>
        </p:spPr>
        <p:txBody>
          <a:bodyPr anchor="t"/>
          <a:lstStyle/>
          <a:p>
            <a:pPr algn="ctr"/>
            <a:fld id="{00BE1ABE-4073-4494-BFC2-5858710217CE}" type="slidenum">
              <a:rPr lang="en-GB" smtClean="0"/>
              <a:pPr algn="ctr"/>
              <a:t>11</a:t>
            </a:fld>
            <a:endParaRPr lang="en-GB" dirty="0"/>
          </a:p>
        </p:txBody>
      </p:sp>
      <p:sp>
        <p:nvSpPr>
          <p:cNvPr id="63" name="Freeform 5">
            <a:extLst>
              <a:ext uri="{FF2B5EF4-FFF2-40B4-BE49-F238E27FC236}">
                <a16:creationId xmlns="" xmlns:a16="http://schemas.microsoft.com/office/drawing/2014/main" id="{3EEE5409-3F6C-485D-B4C2-5247917F101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 bwMode="auto">
          <a:xfrm>
            <a:off x="8219738" y="-387424"/>
            <a:ext cx="1838651" cy="1613506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noFill/>
          <a:ln w="63500" cap="flat">
            <a:solidFill>
              <a:schemeClr val="accent2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64" name="Freeform 5">
            <a:extLst>
              <a:ext uri="{FF2B5EF4-FFF2-40B4-BE49-F238E27FC236}">
                <a16:creationId xmlns="" xmlns:a16="http://schemas.microsoft.com/office/drawing/2014/main" id="{0D74D4D5-6A4C-4248-8A92-B8CA1C918EB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 bwMode="auto">
          <a:xfrm>
            <a:off x="7722333" y="419329"/>
            <a:ext cx="1103873" cy="968702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65" name="Subtitle 3">
            <a:extLst>
              <a:ext uri="{FF2B5EF4-FFF2-40B4-BE49-F238E27FC236}">
                <a16:creationId xmlns="" xmlns:a16="http://schemas.microsoft.com/office/drawing/2014/main" id="{4772945D-CA91-4CFE-8EB7-941C7618C994}"/>
              </a:ext>
            </a:extLst>
          </p:cNvPr>
          <p:cNvSpPr txBox="1">
            <a:spLocks/>
          </p:cNvSpPr>
          <p:nvPr/>
        </p:nvSpPr>
        <p:spPr>
          <a:xfrm>
            <a:off x="7818280" y="764704"/>
            <a:ext cx="911977" cy="392884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Roboto Condensed" panose="020000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Roboto Condensed" panose="020000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Roboto Condensed" panose="020000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 Condensed" panose="020000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 Condensed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900" b="1" dirty="0"/>
              <a:t>Activity</a:t>
            </a:r>
            <a:endParaRPr lang="en-US" b="1" dirty="0"/>
          </a:p>
        </p:txBody>
      </p:sp>
      <p:sp>
        <p:nvSpPr>
          <p:cNvPr id="29" name="TextBox 28"/>
          <p:cNvSpPr txBox="1"/>
          <p:nvPr/>
        </p:nvSpPr>
        <p:spPr>
          <a:xfrm>
            <a:off x="218136" y="307106"/>
            <a:ext cx="77382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solidFill>
                  <a:prstClr val="black"/>
                </a:solidFill>
                <a:latin typeface="Roboto Condensed" panose="02000000000000000000" pitchFamily="2" charset="0"/>
              </a:rPr>
              <a:t>Classify the sports skills below onto each of the continuums. </a:t>
            </a:r>
          </a:p>
          <a:p>
            <a:r>
              <a:rPr lang="en-GB" sz="1600" dirty="0" smtClean="0">
                <a:solidFill>
                  <a:prstClr val="black"/>
                </a:solidFill>
                <a:latin typeface="Roboto Condensed" panose="02000000000000000000" pitchFamily="2" charset="0"/>
              </a:rPr>
              <a:t>Can you provide a justification for each?</a:t>
            </a:r>
            <a:endParaRPr lang="en-GB" sz="1600" dirty="0">
              <a:solidFill>
                <a:prstClr val="black"/>
              </a:solidFill>
              <a:latin typeface="Roboto Condensed" panose="02000000000000000000" pitchFamily="2" charset="0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509919" y="2539473"/>
            <a:ext cx="7992888" cy="561855"/>
            <a:chOff x="539512" y="3913052"/>
            <a:chExt cx="7992888" cy="561855"/>
          </a:xfrm>
        </p:grpSpPr>
        <p:sp>
          <p:nvSpPr>
            <p:cNvPr id="34" name="Left-Right Arrow 33"/>
            <p:cNvSpPr/>
            <p:nvPr/>
          </p:nvSpPr>
          <p:spPr>
            <a:xfrm>
              <a:off x="539512" y="3913052"/>
              <a:ext cx="7992888" cy="561855"/>
            </a:xfrm>
            <a:prstGeom prst="leftRightArrow">
              <a:avLst>
                <a:gd name="adj1" fmla="val 43276"/>
                <a:gd name="adj2" fmla="val 36550"/>
              </a:avLst>
            </a:prstGeom>
            <a:solidFill>
              <a:srgbClr val="01989A"/>
            </a:solidFill>
            <a:effectLst/>
            <a:scene3d>
              <a:camera prst="orthographicFront"/>
              <a:lightRig rig="threePt" dir="t">
                <a:rot lat="0" lon="0" rev="0"/>
              </a:lightRig>
            </a:scene3d>
            <a:sp3d prstMaterial="plastic">
              <a:bevelB w="101600" h="342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  <a:latin typeface="Roboto Condensed" panose="02000000000000000000" pitchFamily="2" charset="0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683568" y="4040091"/>
              <a:ext cx="1289421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GB" sz="1400" b="1" dirty="0" smtClean="0">
                  <a:solidFill>
                    <a:schemeClr val="bg1"/>
                  </a:solidFill>
                  <a:latin typeface="Roboto Condensed" panose="02000000000000000000" pitchFamily="2" charset="0"/>
                </a:rPr>
                <a:t>Simple skills</a:t>
              </a:r>
              <a:endParaRPr lang="en-GB" sz="1400" b="1" dirty="0">
                <a:solidFill>
                  <a:schemeClr val="bg1"/>
                </a:solidFill>
                <a:latin typeface="Roboto Condensed" panose="02000000000000000000" pitchFamily="2" charset="0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6948264" y="4027673"/>
              <a:ext cx="1440160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1400" b="1" dirty="0" smtClean="0">
                  <a:solidFill>
                    <a:schemeClr val="bg1"/>
                  </a:solidFill>
                  <a:latin typeface="Roboto Condensed" panose="02000000000000000000" pitchFamily="2" charset="0"/>
                </a:rPr>
                <a:t>Complex skills</a:t>
              </a:r>
              <a:endParaRPr lang="en-GB" sz="1400" b="1" dirty="0">
                <a:solidFill>
                  <a:schemeClr val="bg1"/>
                </a:solidFill>
                <a:latin typeface="Roboto Condensed" panose="02000000000000000000" pitchFamily="2" charset="0"/>
              </a:endParaRP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509919" y="3971842"/>
            <a:ext cx="7992888" cy="561855"/>
            <a:chOff x="539512" y="3913052"/>
            <a:chExt cx="7992888" cy="561855"/>
          </a:xfrm>
        </p:grpSpPr>
        <p:sp>
          <p:nvSpPr>
            <p:cNvPr id="38" name="Left-Right Arrow 37"/>
            <p:cNvSpPr/>
            <p:nvPr/>
          </p:nvSpPr>
          <p:spPr>
            <a:xfrm>
              <a:off x="539512" y="3913052"/>
              <a:ext cx="7992888" cy="561855"/>
            </a:xfrm>
            <a:prstGeom prst="leftRightArrow">
              <a:avLst>
                <a:gd name="adj1" fmla="val 43276"/>
                <a:gd name="adj2" fmla="val 36550"/>
              </a:avLst>
            </a:prstGeom>
            <a:solidFill>
              <a:srgbClr val="01989A"/>
            </a:solidFill>
            <a:effectLst/>
            <a:scene3d>
              <a:camera prst="orthographicFront"/>
              <a:lightRig rig="threePt" dir="t">
                <a:rot lat="0" lon="0" rev="0"/>
              </a:lightRig>
            </a:scene3d>
            <a:sp3d prstMaterial="plastic">
              <a:bevelB w="101600" h="342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  <a:latin typeface="Roboto Condensed" panose="02000000000000000000" pitchFamily="2" charset="0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683568" y="4040091"/>
              <a:ext cx="1289421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GB" sz="1400" b="1" dirty="0" smtClean="0">
                  <a:solidFill>
                    <a:schemeClr val="bg1"/>
                  </a:solidFill>
                  <a:latin typeface="Roboto Condensed" panose="02000000000000000000" pitchFamily="2" charset="0"/>
                </a:rPr>
                <a:t>Open skills</a:t>
              </a:r>
              <a:endParaRPr lang="en-GB" sz="1400" b="1" dirty="0">
                <a:solidFill>
                  <a:schemeClr val="bg1"/>
                </a:solidFill>
                <a:latin typeface="Roboto Condensed" panose="02000000000000000000" pitchFamily="2" charset="0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6948264" y="4027673"/>
              <a:ext cx="1440160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1400" b="1" dirty="0" smtClean="0">
                  <a:solidFill>
                    <a:schemeClr val="bg1"/>
                  </a:solidFill>
                  <a:latin typeface="Roboto Condensed" panose="02000000000000000000" pitchFamily="2" charset="0"/>
                </a:rPr>
                <a:t>Closed skills</a:t>
              </a:r>
              <a:endParaRPr lang="en-GB" sz="1400" b="1" dirty="0">
                <a:solidFill>
                  <a:schemeClr val="bg1"/>
                </a:solidFill>
                <a:latin typeface="Roboto Condensed" panose="02000000000000000000" pitchFamily="2" charset="0"/>
              </a:endParaRPr>
            </a:p>
          </p:txBody>
        </p:sp>
      </p:grpSp>
      <p:sp>
        <p:nvSpPr>
          <p:cNvPr id="53" name="TextBox 52"/>
          <p:cNvSpPr txBox="1"/>
          <p:nvPr/>
        </p:nvSpPr>
        <p:spPr>
          <a:xfrm>
            <a:off x="5590661" y="805388"/>
            <a:ext cx="1588689" cy="561856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algn="ctr">
              <a:defRPr sz="1100">
                <a:latin typeface="Roboto Condensed" panose="02000000000000000000" pitchFamily="2" charset="0"/>
              </a:defRPr>
            </a:lvl1pPr>
          </a:lstStyle>
          <a:p>
            <a:r>
              <a:rPr lang="en-GB" dirty="0">
                <a:solidFill>
                  <a:schemeClr val="tx1"/>
                </a:solidFill>
              </a:rPr>
              <a:t>Click on each </a:t>
            </a:r>
            <a:r>
              <a:rPr lang="en-GB" dirty="0" smtClean="0">
                <a:solidFill>
                  <a:schemeClr val="tx1"/>
                </a:solidFill>
              </a:rPr>
              <a:t>skill twice to see the placement and compare your answers.</a:t>
            </a:r>
            <a:endParaRPr lang="en-GB" dirty="0">
              <a:solidFill>
                <a:schemeClr val="tx1"/>
              </a:solidFill>
            </a:endParaRPr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1486" y="864296"/>
            <a:ext cx="372318" cy="58658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00326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7 0.02083 L 0.55487 0.1919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708" y="8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7 0.01828 L 0.55487 0.40139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708" y="191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2.22222E-6 L -0.14513 0.1919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57" y="95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7 0.02083 L 0.09063 0.16944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97" y="7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7.40741E-7 L -0.15069 0.40579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35" y="20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3.7037E-7 L 0.42136 0.37824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059" y="189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</p:childTnLst>
        </p:cTn>
      </p:par>
    </p:tnLst>
    <p:bldLst>
      <p:bldP spid="60" grpId="0" animBg="1"/>
      <p:bldP spid="32" grpId="0" animBg="1"/>
      <p:bldP spid="57" grpId="0" animBg="1"/>
      <p:bldP spid="30" grpId="0" animBg="1"/>
      <p:bldP spid="51" grpId="0" animBg="1"/>
      <p:bldP spid="52" grpId="0" animBg="1"/>
      <p:bldP spid="5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7722333" y="6598158"/>
            <a:ext cx="1453608" cy="255389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900" dirty="0">
                <a:solidFill>
                  <a:schemeClr val="bg1"/>
                </a:solidFill>
                <a:latin typeface="Roboto Condensed" panose="02000000000000000000" pitchFamily="2" charset="0"/>
              </a:rPr>
              <a:t>© ZigZag Education, </a:t>
            </a:r>
            <a:r>
              <a:rPr lang="en-GB" sz="900" dirty="0" smtClean="0">
                <a:solidFill>
                  <a:schemeClr val="bg1"/>
                </a:solidFill>
                <a:latin typeface="Roboto Condensed" panose="02000000000000000000" pitchFamily="2" charset="0"/>
              </a:rPr>
              <a:t>2022 </a:t>
            </a:r>
            <a:endParaRPr lang="en-GB" sz="900" dirty="0">
              <a:solidFill>
                <a:schemeClr val="bg1"/>
              </a:solidFill>
              <a:latin typeface="Roboto Condensed" panose="02000000000000000000" pitchFamily="2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179512" y="6385781"/>
            <a:ext cx="360000" cy="472219"/>
          </a:xfrm>
          <a:solidFill>
            <a:srgbClr val="FFDF9F"/>
          </a:solidFill>
        </p:spPr>
        <p:txBody>
          <a:bodyPr anchor="t"/>
          <a:lstStyle/>
          <a:p>
            <a:pPr algn="ctr"/>
            <a:fld id="{00BE1ABE-4073-4494-BFC2-5858710217CE}" type="slidenum">
              <a:rPr lang="en-GB" smtClean="0"/>
              <a:pPr algn="ctr"/>
              <a:t>12</a:t>
            </a:fld>
            <a:endParaRPr lang="en-GB" dirty="0"/>
          </a:p>
        </p:txBody>
      </p:sp>
      <p:sp>
        <p:nvSpPr>
          <p:cNvPr id="19" name="Freeform 5">
            <a:extLst>
              <a:ext uri="{FF2B5EF4-FFF2-40B4-BE49-F238E27FC236}">
                <a16:creationId xmlns="" xmlns:a16="http://schemas.microsoft.com/office/drawing/2014/main" id="{3EEE5409-3F6C-485D-B4C2-5247917F101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 bwMode="auto">
          <a:xfrm>
            <a:off x="-931198" y="-552201"/>
            <a:ext cx="1838651" cy="1613506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noFill/>
          <a:ln w="63500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0" name="Freeform 5">
            <a:extLst>
              <a:ext uri="{FF2B5EF4-FFF2-40B4-BE49-F238E27FC236}">
                <a16:creationId xmlns="" xmlns:a16="http://schemas.microsoft.com/office/drawing/2014/main" id="{0D74D4D5-6A4C-4248-8A92-B8CA1C918EB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 bwMode="auto">
          <a:xfrm>
            <a:off x="179512" y="332656"/>
            <a:ext cx="1103873" cy="968702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rgbClr val="FFDF9F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2" name="Subtitle 3">
            <a:extLst>
              <a:ext uri="{FF2B5EF4-FFF2-40B4-BE49-F238E27FC236}">
                <a16:creationId xmlns="" xmlns:a16="http://schemas.microsoft.com/office/drawing/2014/main" id="{4772945D-CA91-4CFE-8EB7-941C7618C994}"/>
              </a:ext>
            </a:extLst>
          </p:cNvPr>
          <p:cNvSpPr txBox="1">
            <a:spLocks/>
          </p:cNvSpPr>
          <p:nvPr/>
        </p:nvSpPr>
        <p:spPr>
          <a:xfrm>
            <a:off x="275459" y="678031"/>
            <a:ext cx="911977" cy="392884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Roboto Condensed" panose="020000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Roboto Condensed" panose="020000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Roboto Condensed" panose="020000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 Condensed" panose="020000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 Condensed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900" b="1" dirty="0"/>
              <a:t>Discuss</a:t>
            </a:r>
            <a:endParaRPr lang="en-US" b="1" dirty="0"/>
          </a:p>
        </p:txBody>
      </p:sp>
      <p:grpSp>
        <p:nvGrpSpPr>
          <p:cNvPr id="3" name="Group 2"/>
          <p:cNvGrpSpPr/>
          <p:nvPr/>
        </p:nvGrpSpPr>
        <p:grpSpPr>
          <a:xfrm>
            <a:off x="5747693" y="548680"/>
            <a:ext cx="2701444" cy="2370649"/>
            <a:chOff x="4716241" y="555412"/>
            <a:chExt cx="2701444" cy="2370649"/>
          </a:xfrm>
        </p:grpSpPr>
        <p:sp>
          <p:nvSpPr>
            <p:cNvPr id="14" name="Freeform 5">
              <a:extLst>
                <a:ext uri="{FF2B5EF4-FFF2-40B4-BE49-F238E27FC236}">
                  <a16:creationId xmlns="" xmlns:a16="http://schemas.microsoft.com/office/drawing/2014/main" id="{85E0D4E1-E389-4671-B0E7-165A10A0542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716241" y="555412"/>
              <a:ext cx="2701444" cy="2370649"/>
            </a:xfrm>
            <a:custGeom>
              <a:avLst/>
              <a:gdLst>
                <a:gd name="T0" fmla="*/ 781 w 1099"/>
                <a:gd name="T1" fmla="*/ 0 h 968"/>
                <a:gd name="T2" fmla="*/ 318 w 1099"/>
                <a:gd name="T3" fmla="*/ 0 h 968"/>
                <a:gd name="T4" fmla="*/ 246 w 1099"/>
                <a:gd name="T5" fmla="*/ 42 h 968"/>
                <a:gd name="T6" fmla="*/ 15 w 1099"/>
                <a:gd name="T7" fmla="*/ 443 h 968"/>
                <a:gd name="T8" fmla="*/ 15 w 1099"/>
                <a:gd name="T9" fmla="*/ 525 h 968"/>
                <a:gd name="T10" fmla="*/ 246 w 1099"/>
                <a:gd name="T11" fmla="*/ 926 h 968"/>
                <a:gd name="T12" fmla="*/ 318 w 1099"/>
                <a:gd name="T13" fmla="*/ 968 h 968"/>
                <a:gd name="T14" fmla="*/ 781 w 1099"/>
                <a:gd name="T15" fmla="*/ 968 h 968"/>
                <a:gd name="T16" fmla="*/ 852 w 1099"/>
                <a:gd name="T17" fmla="*/ 926 h 968"/>
                <a:gd name="T18" fmla="*/ 1084 w 1099"/>
                <a:gd name="T19" fmla="*/ 525 h 968"/>
                <a:gd name="T20" fmla="*/ 1084 w 1099"/>
                <a:gd name="T21" fmla="*/ 443 h 968"/>
                <a:gd name="T22" fmla="*/ 852 w 1099"/>
                <a:gd name="T23" fmla="*/ 42 h 968"/>
                <a:gd name="T24" fmla="*/ 781 w 1099"/>
                <a:gd name="T25" fmla="*/ 0 h 9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9" h="968">
                  <a:moveTo>
                    <a:pt x="781" y="0"/>
                  </a:moveTo>
                  <a:cubicBezTo>
                    <a:pt x="318" y="0"/>
                    <a:pt x="318" y="0"/>
                    <a:pt x="318" y="0"/>
                  </a:cubicBezTo>
                  <a:cubicBezTo>
                    <a:pt x="288" y="0"/>
                    <a:pt x="261" y="16"/>
                    <a:pt x="246" y="42"/>
                  </a:cubicBezTo>
                  <a:cubicBezTo>
                    <a:pt x="15" y="443"/>
                    <a:pt x="15" y="443"/>
                    <a:pt x="15" y="443"/>
                  </a:cubicBezTo>
                  <a:cubicBezTo>
                    <a:pt x="0" y="468"/>
                    <a:pt x="0" y="500"/>
                    <a:pt x="15" y="525"/>
                  </a:cubicBezTo>
                  <a:cubicBezTo>
                    <a:pt x="246" y="926"/>
                    <a:pt x="246" y="926"/>
                    <a:pt x="246" y="926"/>
                  </a:cubicBezTo>
                  <a:cubicBezTo>
                    <a:pt x="261" y="952"/>
                    <a:pt x="288" y="968"/>
                    <a:pt x="318" y="968"/>
                  </a:cubicBezTo>
                  <a:cubicBezTo>
                    <a:pt x="781" y="968"/>
                    <a:pt x="781" y="968"/>
                    <a:pt x="781" y="968"/>
                  </a:cubicBezTo>
                  <a:cubicBezTo>
                    <a:pt x="810" y="968"/>
                    <a:pt x="838" y="952"/>
                    <a:pt x="852" y="926"/>
                  </a:cubicBezTo>
                  <a:cubicBezTo>
                    <a:pt x="1084" y="525"/>
                    <a:pt x="1084" y="525"/>
                    <a:pt x="1084" y="525"/>
                  </a:cubicBezTo>
                  <a:cubicBezTo>
                    <a:pt x="1099" y="500"/>
                    <a:pt x="1099" y="468"/>
                    <a:pt x="1084" y="443"/>
                  </a:cubicBezTo>
                  <a:cubicBezTo>
                    <a:pt x="852" y="42"/>
                    <a:pt x="852" y="42"/>
                    <a:pt x="852" y="42"/>
                  </a:cubicBezTo>
                  <a:cubicBezTo>
                    <a:pt x="838" y="16"/>
                    <a:pt x="810" y="0"/>
                    <a:pt x="781" y="0"/>
                  </a:cubicBezTo>
                  <a:close/>
                </a:path>
              </a:pathLst>
            </a:custGeom>
            <a:solidFill>
              <a:srgbClr val="FFDF9F"/>
            </a:solidFill>
            <a:ln w="635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" name="Subtitle 3">
              <a:extLst>
                <a:ext uri="{FF2B5EF4-FFF2-40B4-BE49-F238E27FC236}">
                  <a16:creationId xmlns="" xmlns:a16="http://schemas.microsoft.com/office/drawing/2014/main" id="{4772945D-CA91-4CFE-8EB7-941C7618C994}"/>
                </a:ext>
              </a:extLst>
            </p:cNvPr>
            <p:cNvSpPr txBox="1">
              <a:spLocks/>
            </p:cNvSpPr>
            <p:nvPr/>
          </p:nvSpPr>
          <p:spPr>
            <a:xfrm>
              <a:off x="5106341" y="1077647"/>
              <a:ext cx="1921244" cy="1121635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Roboto Condensed" panose="02000000000000000000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Roboto Condensed" panose="02000000000000000000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Roboto Condensed" panose="02000000000000000000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Roboto Condensed" panose="02000000000000000000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Roboto Condensed" panose="02000000000000000000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GB" sz="2000" dirty="0"/>
                <a:t>How could an open skill be made into a closed skill?</a:t>
              </a:r>
              <a:endParaRPr lang="en-US" sz="2000" dirty="0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5930328" y="3134236"/>
            <a:ext cx="2942755" cy="2736304"/>
            <a:chOff x="4716241" y="555412"/>
            <a:chExt cx="2701444" cy="2370649"/>
          </a:xfrm>
        </p:grpSpPr>
        <p:sp>
          <p:nvSpPr>
            <p:cNvPr id="16" name="Freeform 5">
              <a:extLst>
                <a:ext uri="{FF2B5EF4-FFF2-40B4-BE49-F238E27FC236}">
                  <a16:creationId xmlns="" xmlns:a16="http://schemas.microsoft.com/office/drawing/2014/main" id="{85E0D4E1-E389-4671-B0E7-165A10A0542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716241" y="555412"/>
              <a:ext cx="2701444" cy="2370649"/>
            </a:xfrm>
            <a:custGeom>
              <a:avLst/>
              <a:gdLst>
                <a:gd name="T0" fmla="*/ 781 w 1099"/>
                <a:gd name="T1" fmla="*/ 0 h 968"/>
                <a:gd name="T2" fmla="*/ 318 w 1099"/>
                <a:gd name="T3" fmla="*/ 0 h 968"/>
                <a:gd name="T4" fmla="*/ 246 w 1099"/>
                <a:gd name="T5" fmla="*/ 42 h 968"/>
                <a:gd name="T6" fmla="*/ 15 w 1099"/>
                <a:gd name="T7" fmla="*/ 443 h 968"/>
                <a:gd name="T8" fmla="*/ 15 w 1099"/>
                <a:gd name="T9" fmla="*/ 525 h 968"/>
                <a:gd name="T10" fmla="*/ 246 w 1099"/>
                <a:gd name="T11" fmla="*/ 926 h 968"/>
                <a:gd name="T12" fmla="*/ 318 w 1099"/>
                <a:gd name="T13" fmla="*/ 968 h 968"/>
                <a:gd name="T14" fmla="*/ 781 w 1099"/>
                <a:gd name="T15" fmla="*/ 968 h 968"/>
                <a:gd name="T16" fmla="*/ 852 w 1099"/>
                <a:gd name="T17" fmla="*/ 926 h 968"/>
                <a:gd name="T18" fmla="*/ 1084 w 1099"/>
                <a:gd name="T19" fmla="*/ 525 h 968"/>
                <a:gd name="T20" fmla="*/ 1084 w 1099"/>
                <a:gd name="T21" fmla="*/ 443 h 968"/>
                <a:gd name="T22" fmla="*/ 852 w 1099"/>
                <a:gd name="T23" fmla="*/ 42 h 968"/>
                <a:gd name="T24" fmla="*/ 781 w 1099"/>
                <a:gd name="T25" fmla="*/ 0 h 9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9" h="968">
                  <a:moveTo>
                    <a:pt x="781" y="0"/>
                  </a:moveTo>
                  <a:cubicBezTo>
                    <a:pt x="318" y="0"/>
                    <a:pt x="318" y="0"/>
                    <a:pt x="318" y="0"/>
                  </a:cubicBezTo>
                  <a:cubicBezTo>
                    <a:pt x="288" y="0"/>
                    <a:pt x="261" y="16"/>
                    <a:pt x="246" y="42"/>
                  </a:cubicBezTo>
                  <a:cubicBezTo>
                    <a:pt x="15" y="443"/>
                    <a:pt x="15" y="443"/>
                    <a:pt x="15" y="443"/>
                  </a:cubicBezTo>
                  <a:cubicBezTo>
                    <a:pt x="0" y="468"/>
                    <a:pt x="0" y="500"/>
                    <a:pt x="15" y="525"/>
                  </a:cubicBezTo>
                  <a:cubicBezTo>
                    <a:pt x="246" y="926"/>
                    <a:pt x="246" y="926"/>
                    <a:pt x="246" y="926"/>
                  </a:cubicBezTo>
                  <a:cubicBezTo>
                    <a:pt x="261" y="952"/>
                    <a:pt x="288" y="968"/>
                    <a:pt x="318" y="968"/>
                  </a:cubicBezTo>
                  <a:cubicBezTo>
                    <a:pt x="781" y="968"/>
                    <a:pt x="781" y="968"/>
                    <a:pt x="781" y="968"/>
                  </a:cubicBezTo>
                  <a:cubicBezTo>
                    <a:pt x="810" y="968"/>
                    <a:pt x="838" y="952"/>
                    <a:pt x="852" y="926"/>
                  </a:cubicBezTo>
                  <a:cubicBezTo>
                    <a:pt x="1084" y="525"/>
                    <a:pt x="1084" y="525"/>
                    <a:pt x="1084" y="525"/>
                  </a:cubicBezTo>
                  <a:cubicBezTo>
                    <a:pt x="1099" y="500"/>
                    <a:pt x="1099" y="468"/>
                    <a:pt x="1084" y="443"/>
                  </a:cubicBezTo>
                  <a:cubicBezTo>
                    <a:pt x="852" y="42"/>
                    <a:pt x="852" y="42"/>
                    <a:pt x="852" y="42"/>
                  </a:cubicBezTo>
                  <a:cubicBezTo>
                    <a:pt x="838" y="16"/>
                    <a:pt x="810" y="0"/>
                    <a:pt x="781" y="0"/>
                  </a:cubicBezTo>
                  <a:close/>
                </a:path>
              </a:pathLst>
            </a:custGeom>
            <a:solidFill>
              <a:srgbClr val="FFDF9F"/>
            </a:solidFill>
            <a:ln w="635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" name="Subtitle 3">
              <a:extLst>
                <a:ext uri="{FF2B5EF4-FFF2-40B4-BE49-F238E27FC236}">
                  <a16:creationId xmlns="" xmlns:a16="http://schemas.microsoft.com/office/drawing/2014/main" id="{4772945D-CA91-4CFE-8EB7-941C7618C994}"/>
                </a:ext>
              </a:extLst>
            </p:cNvPr>
            <p:cNvSpPr txBox="1">
              <a:spLocks/>
            </p:cNvSpPr>
            <p:nvPr/>
          </p:nvSpPr>
          <p:spPr>
            <a:xfrm>
              <a:off x="5106341" y="1179918"/>
              <a:ext cx="1921244" cy="1121635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fontScale="92500" lnSpcReduction="200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Roboto Condensed" panose="02000000000000000000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Roboto Condensed" panose="02000000000000000000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Roboto Condensed" panose="02000000000000000000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Roboto Condensed" panose="02000000000000000000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Roboto Condensed" panose="02000000000000000000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dirty="0" smtClean="0"/>
                <a:t>What different skills might be both complex and closed?</a:t>
              </a:r>
              <a:endParaRPr lang="en-US" dirty="0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4163292" y="2259279"/>
            <a:ext cx="2160240" cy="2016224"/>
            <a:chOff x="4716241" y="555412"/>
            <a:chExt cx="2701444" cy="2370649"/>
          </a:xfrm>
        </p:grpSpPr>
        <p:sp>
          <p:nvSpPr>
            <p:cNvPr id="21" name="Freeform 5">
              <a:extLst>
                <a:ext uri="{FF2B5EF4-FFF2-40B4-BE49-F238E27FC236}">
                  <a16:creationId xmlns="" xmlns:a16="http://schemas.microsoft.com/office/drawing/2014/main" id="{85E0D4E1-E389-4671-B0E7-165A10A0542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716241" y="555412"/>
              <a:ext cx="2701444" cy="2370649"/>
            </a:xfrm>
            <a:custGeom>
              <a:avLst/>
              <a:gdLst>
                <a:gd name="T0" fmla="*/ 781 w 1099"/>
                <a:gd name="T1" fmla="*/ 0 h 968"/>
                <a:gd name="T2" fmla="*/ 318 w 1099"/>
                <a:gd name="T3" fmla="*/ 0 h 968"/>
                <a:gd name="T4" fmla="*/ 246 w 1099"/>
                <a:gd name="T5" fmla="*/ 42 h 968"/>
                <a:gd name="T6" fmla="*/ 15 w 1099"/>
                <a:gd name="T7" fmla="*/ 443 h 968"/>
                <a:gd name="T8" fmla="*/ 15 w 1099"/>
                <a:gd name="T9" fmla="*/ 525 h 968"/>
                <a:gd name="T10" fmla="*/ 246 w 1099"/>
                <a:gd name="T11" fmla="*/ 926 h 968"/>
                <a:gd name="T12" fmla="*/ 318 w 1099"/>
                <a:gd name="T13" fmla="*/ 968 h 968"/>
                <a:gd name="T14" fmla="*/ 781 w 1099"/>
                <a:gd name="T15" fmla="*/ 968 h 968"/>
                <a:gd name="T16" fmla="*/ 852 w 1099"/>
                <a:gd name="T17" fmla="*/ 926 h 968"/>
                <a:gd name="T18" fmla="*/ 1084 w 1099"/>
                <a:gd name="T19" fmla="*/ 525 h 968"/>
                <a:gd name="T20" fmla="*/ 1084 w 1099"/>
                <a:gd name="T21" fmla="*/ 443 h 968"/>
                <a:gd name="T22" fmla="*/ 852 w 1099"/>
                <a:gd name="T23" fmla="*/ 42 h 968"/>
                <a:gd name="T24" fmla="*/ 781 w 1099"/>
                <a:gd name="T25" fmla="*/ 0 h 9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9" h="968">
                  <a:moveTo>
                    <a:pt x="781" y="0"/>
                  </a:moveTo>
                  <a:cubicBezTo>
                    <a:pt x="318" y="0"/>
                    <a:pt x="318" y="0"/>
                    <a:pt x="318" y="0"/>
                  </a:cubicBezTo>
                  <a:cubicBezTo>
                    <a:pt x="288" y="0"/>
                    <a:pt x="261" y="16"/>
                    <a:pt x="246" y="42"/>
                  </a:cubicBezTo>
                  <a:cubicBezTo>
                    <a:pt x="15" y="443"/>
                    <a:pt x="15" y="443"/>
                    <a:pt x="15" y="443"/>
                  </a:cubicBezTo>
                  <a:cubicBezTo>
                    <a:pt x="0" y="468"/>
                    <a:pt x="0" y="500"/>
                    <a:pt x="15" y="525"/>
                  </a:cubicBezTo>
                  <a:cubicBezTo>
                    <a:pt x="246" y="926"/>
                    <a:pt x="246" y="926"/>
                    <a:pt x="246" y="926"/>
                  </a:cubicBezTo>
                  <a:cubicBezTo>
                    <a:pt x="261" y="952"/>
                    <a:pt x="288" y="968"/>
                    <a:pt x="318" y="968"/>
                  </a:cubicBezTo>
                  <a:cubicBezTo>
                    <a:pt x="781" y="968"/>
                    <a:pt x="781" y="968"/>
                    <a:pt x="781" y="968"/>
                  </a:cubicBezTo>
                  <a:cubicBezTo>
                    <a:pt x="810" y="968"/>
                    <a:pt x="838" y="952"/>
                    <a:pt x="852" y="926"/>
                  </a:cubicBezTo>
                  <a:cubicBezTo>
                    <a:pt x="1084" y="525"/>
                    <a:pt x="1084" y="525"/>
                    <a:pt x="1084" y="525"/>
                  </a:cubicBezTo>
                  <a:cubicBezTo>
                    <a:pt x="1099" y="500"/>
                    <a:pt x="1099" y="468"/>
                    <a:pt x="1084" y="443"/>
                  </a:cubicBezTo>
                  <a:cubicBezTo>
                    <a:pt x="852" y="42"/>
                    <a:pt x="852" y="42"/>
                    <a:pt x="852" y="42"/>
                  </a:cubicBezTo>
                  <a:cubicBezTo>
                    <a:pt x="838" y="16"/>
                    <a:pt x="810" y="0"/>
                    <a:pt x="781" y="0"/>
                  </a:cubicBezTo>
                  <a:close/>
                </a:path>
              </a:pathLst>
            </a:custGeom>
            <a:solidFill>
              <a:srgbClr val="FFDF9F"/>
            </a:solidFill>
            <a:ln w="635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3" name="Subtitle 3">
              <a:extLst>
                <a:ext uri="{FF2B5EF4-FFF2-40B4-BE49-F238E27FC236}">
                  <a16:creationId xmlns="" xmlns:a16="http://schemas.microsoft.com/office/drawing/2014/main" id="{4772945D-CA91-4CFE-8EB7-941C7618C994}"/>
                </a:ext>
              </a:extLst>
            </p:cNvPr>
            <p:cNvSpPr txBox="1">
              <a:spLocks/>
            </p:cNvSpPr>
            <p:nvPr/>
          </p:nvSpPr>
          <p:spPr>
            <a:xfrm>
              <a:off x="5106341" y="1007141"/>
              <a:ext cx="1921244" cy="112163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Roboto Condensed" panose="02000000000000000000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Roboto Condensed" panose="02000000000000000000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Roboto Condensed" panose="02000000000000000000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Roboto Condensed" panose="02000000000000000000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Roboto Condensed" panose="02000000000000000000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1800" dirty="0" smtClean="0"/>
                <a:t>Using a sport of your choice, classify five</a:t>
              </a:r>
              <a:r>
                <a:rPr lang="en-US" sz="1800" b="1" dirty="0" smtClean="0"/>
                <a:t> </a:t>
              </a:r>
              <a:r>
                <a:rPr lang="en-US" sz="1800" dirty="0" smtClean="0"/>
                <a:t>different skills in that sport.</a:t>
              </a:r>
              <a:endParaRPr lang="en-US" sz="1800" dirty="0"/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2555776" y="3852519"/>
            <a:ext cx="2160240" cy="2016224"/>
            <a:chOff x="4716241" y="555412"/>
            <a:chExt cx="2701444" cy="2370649"/>
          </a:xfrm>
        </p:grpSpPr>
        <p:sp>
          <p:nvSpPr>
            <p:cNvPr id="25" name="Freeform 5">
              <a:extLst>
                <a:ext uri="{FF2B5EF4-FFF2-40B4-BE49-F238E27FC236}">
                  <a16:creationId xmlns="" xmlns:a16="http://schemas.microsoft.com/office/drawing/2014/main" id="{85E0D4E1-E389-4671-B0E7-165A10A0542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716241" y="555412"/>
              <a:ext cx="2701444" cy="2370649"/>
            </a:xfrm>
            <a:custGeom>
              <a:avLst/>
              <a:gdLst>
                <a:gd name="T0" fmla="*/ 781 w 1099"/>
                <a:gd name="T1" fmla="*/ 0 h 968"/>
                <a:gd name="T2" fmla="*/ 318 w 1099"/>
                <a:gd name="T3" fmla="*/ 0 h 968"/>
                <a:gd name="T4" fmla="*/ 246 w 1099"/>
                <a:gd name="T5" fmla="*/ 42 h 968"/>
                <a:gd name="T6" fmla="*/ 15 w 1099"/>
                <a:gd name="T7" fmla="*/ 443 h 968"/>
                <a:gd name="T8" fmla="*/ 15 w 1099"/>
                <a:gd name="T9" fmla="*/ 525 h 968"/>
                <a:gd name="T10" fmla="*/ 246 w 1099"/>
                <a:gd name="T11" fmla="*/ 926 h 968"/>
                <a:gd name="T12" fmla="*/ 318 w 1099"/>
                <a:gd name="T13" fmla="*/ 968 h 968"/>
                <a:gd name="T14" fmla="*/ 781 w 1099"/>
                <a:gd name="T15" fmla="*/ 968 h 968"/>
                <a:gd name="T16" fmla="*/ 852 w 1099"/>
                <a:gd name="T17" fmla="*/ 926 h 968"/>
                <a:gd name="T18" fmla="*/ 1084 w 1099"/>
                <a:gd name="T19" fmla="*/ 525 h 968"/>
                <a:gd name="T20" fmla="*/ 1084 w 1099"/>
                <a:gd name="T21" fmla="*/ 443 h 968"/>
                <a:gd name="T22" fmla="*/ 852 w 1099"/>
                <a:gd name="T23" fmla="*/ 42 h 968"/>
                <a:gd name="T24" fmla="*/ 781 w 1099"/>
                <a:gd name="T25" fmla="*/ 0 h 9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9" h="968">
                  <a:moveTo>
                    <a:pt x="781" y="0"/>
                  </a:moveTo>
                  <a:cubicBezTo>
                    <a:pt x="318" y="0"/>
                    <a:pt x="318" y="0"/>
                    <a:pt x="318" y="0"/>
                  </a:cubicBezTo>
                  <a:cubicBezTo>
                    <a:pt x="288" y="0"/>
                    <a:pt x="261" y="16"/>
                    <a:pt x="246" y="42"/>
                  </a:cubicBezTo>
                  <a:cubicBezTo>
                    <a:pt x="15" y="443"/>
                    <a:pt x="15" y="443"/>
                    <a:pt x="15" y="443"/>
                  </a:cubicBezTo>
                  <a:cubicBezTo>
                    <a:pt x="0" y="468"/>
                    <a:pt x="0" y="500"/>
                    <a:pt x="15" y="525"/>
                  </a:cubicBezTo>
                  <a:cubicBezTo>
                    <a:pt x="246" y="926"/>
                    <a:pt x="246" y="926"/>
                    <a:pt x="246" y="926"/>
                  </a:cubicBezTo>
                  <a:cubicBezTo>
                    <a:pt x="261" y="952"/>
                    <a:pt x="288" y="968"/>
                    <a:pt x="318" y="968"/>
                  </a:cubicBezTo>
                  <a:cubicBezTo>
                    <a:pt x="781" y="968"/>
                    <a:pt x="781" y="968"/>
                    <a:pt x="781" y="968"/>
                  </a:cubicBezTo>
                  <a:cubicBezTo>
                    <a:pt x="810" y="968"/>
                    <a:pt x="838" y="952"/>
                    <a:pt x="852" y="926"/>
                  </a:cubicBezTo>
                  <a:cubicBezTo>
                    <a:pt x="1084" y="525"/>
                    <a:pt x="1084" y="525"/>
                    <a:pt x="1084" y="525"/>
                  </a:cubicBezTo>
                  <a:cubicBezTo>
                    <a:pt x="1099" y="500"/>
                    <a:pt x="1099" y="468"/>
                    <a:pt x="1084" y="443"/>
                  </a:cubicBezTo>
                  <a:cubicBezTo>
                    <a:pt x="852" y="42"/>
                    <a:pt x="852" y="42"/>
                    <a:pt x="852" y="42"/>
                  </a:cubicBezTo>
                  <a:cubicBezTo>
                    <a:pt x="838" y="16"/>
                    <a:pt x="810" y="0"/>
                    <a:pt x="781" y="0"/>
                  </a:cubicBezTo>
                  <a:close/>
                </a:path>
              </a:pathLst>
            </a:custGeom>
            <a:solidFill>
              <a:srgbClr val="FFDF9F"/>
            </a:solidFill>
            <a:ln w="635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" name="Subtitle 3">
              <a:extLst>
                <a:ext uri="{FF2B5EF4-FFF2-40B4-BE49-F238E27FC236}">
                  <a16:creationId xmlns="" xmlns:a16="http://schemas.microsoft.com/office/drawing/2014/main" id="{4772945D-CA91-4CFE-8EB7-941C7618C994}"/>
                </a:ext>
              </a:extLst>
            </p:cNvPr>
            <p:cNvSpPr txBox="1">
              <a:spLocks/>
            </p:cNvSpPr>
            <p:nvPr/>
          </p:nvSpPr>
          <p:spPr>
            <a:xfrm>
              <a:off x="4828313" y="1005114"/>
              <a:ext cx="2477299" cy="112163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Roboto Condensed" panose="02000000000000000000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Roboto Condensed" panose="02000000000000000000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Roboto Condensed" panose="02000000000000000000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Roboto Condensed" panose="02000000000000000000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Roboto Condensed" panose="02000000000000000000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GB" sz="1600" dirty="0"/>
                <a:t>For a </a:t>
              </a:r>
              <a:r>
                <a:rPr lang="en-GB" sz="1600" dirty="0" smtClean="0"/>
                <a:t>sports </a:t>
              </a:r>
              <a:r>
                <a:rPr lang="en-GB" sz="1600" dirty="0"/>
                <a:t>skill of your choice, discuss how it meets each of the five </a:t>
              </a:r>
              <a:r>
                <a:rPr lang="en-GB" sz="1600" dirty="0" smtClean="0"/>
                <a:t>characteristics.</a:t>
              </a:r>
              <a:endParaRPr lang="en-US" sz="1600" dirty="0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343261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7722333" y="6598158"/>
            <a:ext cx="1453608" cy="255389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900" dirty="0">
                <a:latin typeface="Roboto Condensed" panose="02000000000000000000" pitchFamily="2" charset="0"/>
              </a:rPr>
              <a:t>© ZigZag Education, </a:t>
            </a:r>
            <a:r>
              <a:rPr lang="en-GB" sz="900" dirty="0" smtClean="0">
                <a:latin typeface="Roboto Condensed" panose="02000000000000000000" pitchFamily="2" charset="0"/>
              </a:rPr>
              <a:t>2023 </a:t>
            </a:r>
            <a:endParaRPr lang="en-GB" sz="900" dirty="0">
              <a:latin typeface="Roboto Condensed" panose="02000000000000000000" pitchFamily="2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179512" y="6385781"/>
            <a:ext cx="360000" cy="472219"/>
          </a:xfrm>
          <a:solidFill>
            <a:schemeClr val="accent2">
              <a:lumMod val="40000"/>
              <a:lumOff val="60000"/>
            </a:schemeClr>
          </a:solidFill>
        </p:spPr>
        <p:txBody>
          <a:bodyPr anchor="t"/>
          <a:lstStyle/>
          <a:p>
            <a:pPr algn="ctr"/>
            <a:fld id="{00BE1ABE-4073-4494-BFC2-5858710217CE}" type="slidenum">
              <a:rPr lang="en-GB" smtClean="0"/>
              <a:pPr algn="ctr"/>
              <a:t>13</a:t>
            </a:fld>
            <a:endParaRPr lang="en-GB" dirty="0"/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03888866-542D-43D4-BFE1-045D3635192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 flipH="1">
            <a:off x="0" y="188640"/>
            <a:ext cx="691517" cy="1026777"/>
          </a:xfrm>
          <a:custGeom>
            <a:avLst/>
            <a:gdLst>
              <a:gd name="connsiteX0" fmla="*/ 1494549 w 1494549"/>
              <a:gd name="connsiteY0" fmla="*/ 0 h 2200275"/>
              <a:gd name="connsiteX1" fmla="*/ 100333 w 1494549"/>
              <a:gd name="connsiteY1" fmla="*/ 0 h 2200275"/>
              <a:gd name="connsiteX2" fmla="*/ 0 w 1494549"/>
              <a:gd name="connsiteY2" fmla="*/ 100333 h 2200275"/>
              <a:gd name="connsiteX3" fmla="*/ 0 w 1494549"/>
              <a:gd name="connsiteY3" fmla="*/ 2099942 h 2200275"/>
              <a:gd name="connsiteX4" fmla="*/ 100333 w 1494549"/>
              <a:gd name="connsiteY4" fmla="*/ 2200275 h 2200275"/>
              <a:gd name="connsiteX5" fmla="*/ 1494549 w 1494549"/>
              <a:gd name="connsiteY5" fmla="*/ 2200275 h 2200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94549" h="2200275">
                <a:moveTo>
                  <a:pt x="1494549" y="0"/>
                </a:moveTo>
                <a:lnTo>
                  <a:pt x="100333" y="0"/>
                </a:lnTo>
                <a:cubicBezTo>
                  <a:pt x="44921" y="0"/>
                  <a:pt x="0" y="44921"/>
                  <a:pt x="0" y="100333"/>
                </a:cubicBezTo>
                <a:lnTo>
                  <a:pt x="0" y="2099942"/>
                </a:lnTo>
                <a:cubicBezTo>
                  <a:pt x="0" y="2155354"/>
                  <a:pt x="44921" y="2200275"/>
                  <a:pt x="100333" y="2200275"/>
                </a:cubicBezTo>
                <a:lnTo>
                  <a:pt x="1494549" y="2200275"/>
                </a:lnTo>
                <a:close/>
              </a:path>
            </a:pathLst>
          </a:custGeom>
          <a:gradFill>
            <a:gsLst>
              <a:gs pos="100000">
                <a:schemeClr val="tx1">
                  <a:lumMod val="75000"/>
                  <a:lumOff val="25000"/>
                </a:schemeClr>
              </a:gs>
              <a:gs pos="0">
                <a:schemeClr val="tx1"/>
              </a:gs>
            </a:gsLst>
            <a:lin ang="0" scaled="0"/>
          </a:gradFill>
          <a:ln w="3175">
            <a:solidFill>
              <a:schemeClr val="tx1">
                <a:lumMod val="85000"/>
                <a:lumOff val="15000"/>
              </a:schemeClr>
            </a:solidFill>
          </a:ln>
        </p:spPr>
        <p:txBody>
          <a:bodyPr vert="horz" wrap="square" lIns="180000" tIns="288000" rIns="180000" bIns="180000" rtlCol="0" anchor="t">
            <a:noAutofit/>
          </a:bodyPr>
          <a:lstStyle>
            <a:lvl1pPr algn="l" defTabSz="914400" rtl="0" eaLnBrk="1" latinLnBrk="0" hangingPunct="1">
              <a:lnSpc>
                <a:spcPts val="4000"/>
              </a:lnSpc>
              <a:spcBef>
                <a:spcPct val="0"/>
              </a:spcBef>
              <a:buNone/>
              <a:defRPr sz="5000" b="1" kern="1200" spc="-300">
                <a:solidFill>
                  <a:schemeClr val="bg1">
                    <a:lumMod val="9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13" name="Isosceles Triangle 12">
            <a:extLst>
              <a:ext uri="{FF2B5EF4-FFF2-40B4-BE49-F238E27FC236}">
                <a16:creationId xmlns="" xmlns:a16="http://schemas.microsoft.com/office/drawing/2014/main" id="{667AA2A8-C66E-4F4C-A6E7-E7ABCE7E9EC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 rot="10800000" flipH="1">
            <a:off x="463959" y="985603"/>
            <a:ext cx="225306" cy="201048"/>
          </a:xfrm>
          <a:prstGeom prst="triangle">
            <a:avLst>
              <a:gd name="adj" fmla="val 100000"/>
            </a:avLst>
          </a:prstGeom>
          <a:solidFill>
            <a:srgbClr val="FF8181"/>
          </a:solidFill>
          <a:ln w="31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itle 11">
            <a:extLst>
              <a:ext uri="{FF2B5EF4-FFF2-40B4-BE49-F238E27FC236}">
                <a16:creationId xmlns="" xmlns:a16="http://schemas.microsoft.com/office/drawing/2014/main" id="{D8744987-7958-44D9-AE6F-009CA4C08875}"/>
              </a:ext>
            </a:extLst>
          </p:cNvPr>
          <p:cNvSpPr txBox="1">
            <a:spLocks/>
          </p:cNvSpPr>
          <p:nvPr/>
        </p:nvSpPr>
        <p:spPr>
          <a:xfrm>
            <a:off x="420687" y="441954"/>
            <a:ext cx="4007297" cy="539345"/>
          </a:xfrm>
          <a:prstGeom prst="rect">
            <a:avLst/>
          </a:prstGeom>
          <a:gradFill>
            <a:gsLst>
              <a:gs pos="100000">
                <a:schemeClr val="tx1">
                  <a:lumMod val="75000"/>
                  <a:lumOff val="25000"/>
                </a:schemeClr>
              </a:gs>
              <a:gs pos="0">
                <a:schemeClr val="tx1"/>
              </a:gs>
            </a:gsLst>
            <a:lin ang="0" scaled="0"/>
          </a:gra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Roboto Condensed" panose="02000000000000000000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>
                <a:solidFill>
                  <a:schemeClr val="bg1"/>
                </a:solidFill>
              </a:rPr>
              <a:t>Exam-style </a:t>
            </a:r>
            <a:r>
              <a:rPr lang="en-US" sz="2800" dirty="0" smtClean="0">
                <a:solidFill>
                  <a:schemeClr val="bg1"/>
                </a:solidFill>
              </a:rPr>
              <a:t>questions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15" name="Isosceles Triangle 14">
            <a:extLst>
              <a:ext uri="{FF2B5EF4-FFF2-40B4-BE49-F238E27FC236}">
                <a16:creationId xmlns="" xmlns:a16="http://schemas.microsoft.com/office/drawing/2014/main" id="{ABF5B12D-6F10-4377-9094-B3E79ECB1B9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 rot="10800000" flipH="1" flipV="1">
            <a:off x="463959" y="235873"/>
            <a:ext cx="225306" cy="201048"/>
          </a:xfrm>
          <a:prstGeom prst="triangle">
            <a:avLst>
              <a:gd name="adj" fmla="val 100000"/>
            </a:avLst>
          </a:prstGeom>
          <a:solidFill>
            <a:srgbClr val="FF8181"/>
          </a:solidFill>
          <a:ln w="31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5076056" y="406405"/>
            <a:ext cx="388843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i="1" dirty="0">
                <a:latin typeface="Roboto Condensed" panose="02000000000000000000" pitchFamily="2" charset="0"/>
              </a:rPr>
              <a:t>Answer the following exam-style </a:t>
            </a:r>
            <a:r>
              <a:rPr lang="en-GB" i="1" dirty="0" smtClean="0">
                <a:latin typeface="Roboto Condensed" panose="02000000000000000000" pitchFamily="2" charset="0"/>
              </a:rPr>
              <a:t>questions </a:t>
            </a:r>
            <a:r>
              <a:rPr lang="en-GB" i="1" dirty="0">
                <a:latin typeface="Roboto Condensed" panose="02000000000000000000" pitchFamily="2" charset="0"/>
              </a:rPr>
              <a:t>and check your answers.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46940" y="1415409"/>
            <a:ext cx="7698108" cy="369332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533400" indent="-533400">
              <a:tabLst>
                <a:tab pos="266700" algn="l"/>
                <a:tab pos="7531100" algn="r"/>
              </a:tabLst>
            </a:pPr>
            <a:r>
              <a:rPr lang="en-GB" dirty="0">
                <a:solidFill>
                  <a:schemeClr val="tx1"/>
                </a:solidFill>
                <a:latin typeface="Roboto Condensed" panose="02000000000000000000" pitchFamily="2" charset="0"/>
              </a:rPr>
              <a:t>1.</a:t>
            </a:r>
            <a:r>
              <a:rPr lang="en-GB" b="1" dirty="0">
                <a:solidFill>
                  <a:schemeClr val="tx1"/>
                </a:solidFill>
                <a:latin typeface="Roboto Condensed" panose="02000000000000000000" pitchFamily="2" charset="0"/>
              </a:rPr>
              <a:t>	</a:t>
            </a:r>
            <a:r>
              <a:rPr lang="en-GB" dirty="0">
                <a:solidFill>
                  <a:schemeClr val="tx1"/>
                </a:solidFill>
                <a:latin typeface="Roboto Condensed" panose="02000000000000000000" pitchFamily="2" charset="0"/>
              </a:rPr>
              <a:t>Give an example of </a:t>
            </a:r>
            <a:r>
              <a:rPr lang="en-GB" dirty="0" smtClean="0">
                <a:solidFill>
                  <a:schemeClr val="tx1"/>
                </a:solidFill>
                <a:latin typeface="Roboto Condensed" panose="02000000000000000000" pitchFamily="2" charset="0"/>
              </a:rPr>
              <a:t>‘aesthetic</a:t>
            </a:r>
            <a:r>
              <a:rPr lang="en-GB" dirty="0">
                <a:solidFill>
                  <a:schemeClr val="tx1"/>
                </a:solidFill>
                <a:latin typeface="Roboto Condensed" panose="02000000000000000000" pitchFamily="2" charset="0"/>
              </a:rPr>
              <a:t>' as a characteristic of a </a:t>
            </a:r>
            <a:r>
              <a:rPr lang="en-GB" dirty="0" smtClean="0">
                <a:solidFill>
                  <a:schemeClr val="tx1"/>
                </a:solidFill>
                <a:latin typeface="Roboto Condensed" panose="02000000000000000000" pitchFamily="2" charset="0"/>
              </a:rPr>
              <a:t>skilful performer.	</a:t>
            </a:r>
            <a:r>
              <a:rPr lang="en-GB" b="1" dirty="0" smtClean="0">
                <a:solidFill>
                  <a:schemeClr val="tx1"/>
                </a:solidFill>
                <a:latin typeface="Roboto Condensed" panose="02000000000000000000" pitchFamily="2" charset="0"/>
              </a:rPr>
              <a:t>(1 </a:t>
            </a:r>
            <a:r>
              <a:rPr lang="en-GB" b="1" dirty="0">
                <a:solidFill>
                  <a:schemeClr val="tx1"/>
                </a:solidFill>
                <a:latin typeface="Roboto Condensed" panose="02000000000000000000" pitchFamily="2" charset="0"/>
              </a:rPr>
              <a:t>mark)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29311" y="3570069"/>
            <a:ext cx="7733367" cy="584775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tabLst>
                <a:tab pos="266700" algn="l"/>
              </a:tabLst>
            </a:pPr>
            <a:r>
              <a:rPr lang="en-GB" sz="1600" dirty="0" smtClean="0">
                <a:solidFill>
                  <a:schemeClr val="tx1"/>
                </a:solidFill>
                <a:latin typeface="Roboto Condensed" panose="02000000000000000000" pitchFamily="2" charset="0"/>
              </a:rPr>
              <a:t>2.	</a:t>
            </a:r>
            <a:r>
              <a:rPr lang="en-GB" sz="1600" dirty="0">
                <a:solidFill>
                  <a:schemeClr val="tx1"/>
                </a:solidFill>
                <a:latin typeface="Roboto Condensed" panose="02000000000000000000" pitchFamily="2" charset="0"/>
              </a:rPr>
              <a:t>Give </a:t>
            </a:r>
            <a:r>
              <a:rPr lang="en-GB" sz="1600" b="1" dirty="0">
                <a:solidFill>
                  <a:schemeClr val="tx1"/>
                </a:solidFill>
                <a:latin typeface="Roboto Condensed" panose="02000000000000000000" pitchFamily="2" charset="0"/>
              </a:rPr>
              <a:t>one</a:t>
            </a:r>
            <a:r>
              <a:rPr lang="en-GB" sz="1600" dirty="0">
                <a:solidFill>
                  <a:schemeClr val="tx1"/>
                </a:solidFill>
                <a:latin typeface="Roboto Condensed" panose="02000000000000000000" pitchFamily="2" charset="0"/>
              </a:rPr>
              <a:t> practical example of a sports skill that is classified as </a:t>
            </a:r>
            <a:r>
              <a:rPr lang="en-GB" sz="1600" dirty="0" smtClean="0">
                <a:solidFill>
                  <a:schemeClr val="tx1"/>
                </a:solidFill>
                <a:latin typeface="Roboto Condensed" panose="02000000000000000000" pitchFamily="2" charset="0"/>
              </a:rPr>
              <a:t>a simple skill </a:t>
            </a:r>
            <a:r>
              <a:rPr lang="en-GB" sz="1600" dirty="0">
                <a:solidFill>
                  <a:schemeClr val="tx1"/>
                </a:solidFill>
                <a:latin typeface="Roboto Condensed" panose="02000000000000000000" pitchFamily="2" charset="0"/>
              </a:rPr>
              <a:t>on the </a:t>
            </a:r>
            <a:r>
              <a:rPr lang="en-GB" sz="1600" dirty="0" smtClean="0">
                <a:solidFill>
                  <a:schemeClr val="tx1"/>
                </a:solidFill>
                <a:latin typeface="Roboto Condensed" panose="02000000000000000000" pitchFamily="2" charset="0"/>
              </a:rPr>
              <a:t>	difficulty continuum.</a:t>
            </a:r>
            <a:r>
              <a:rPr lang="en-GB" sz="1600" dirty="0">
                <a:solidFill>
                  <a:schemeClr val="tx1"/>
                </a:solidFill>
                <a:latin typeface="Roboto Condensed" panose="02000000000000000000" pitchFamily="2" charset="0"/>
              </a:rPr>
              <a:t>	</a:t>
            </a:r>
            <a:r>
              <a:rPr lang="en-GB" sz="1600" dirty="0" smtClean="0">
                <a:solidFill>
                  <a:schemeClr val="tx1"/>
                </a:solidFill>
                <a:latin typeface="Roboto Condensed" panose="02000000000000000000" pitchFamily="2" charset="0"/>
              </a:rPr>
              <a:t>				       </a:t>
            </a:r>
            <a:r>
              <a:rPr lang="en-GB" sz="1600" b="1" dirty="0" smtClean="0">
                <a:solidFill>
                  <a:schemeClr val="tx1"/>
                </a:solidFill>
                <a:latin typeface="Roboto Condensed" panose="02000000000000000000" pitchFamily="2" charset="0"/>
              </a:rPr>
              <a:t> (1 mark)</a:t>
            </a:r>
            <a:endParaRPr lang="en-GB" sz="1600" b="1" dirty="0">
              <a:solidFill>
                <a:schemeClr val="tx1"/>
              </a:solidFill>
              <a:latin typeface="Roboto Condensed" panose="02000000000000000000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83182" y="1902506"/>
            <a:ext cx="7665134" cy="16466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>
              <a:defRPr b="1"/>
            </a:lvl1pPr>
            <a:lvl2pPr marL="742950" lvl="1" indent="-285750">
              <a:buFont typeface="Arial" panose="020B0604020202020204" pitchFamily="34" charset="0"/>
              <a:buChar char="•"/>
              <a:defRPr b="1"/>
            </a:lvl2pPr>
          </a:lstStyle>
          <a:p>
            <a:pPr marL="533400" indent="-533400">
              <a:tabLst>
                <a:tab pos="266700" algn="l"/>
              </a:tabLst>
            </a:pPr>
            <a:r>
              <a:rPr lang="en-GB" sz="1450" i="1" dirty="0" smtClean="0">
                <a:solidFill>
                  <a:schemeClr val="tx1"/>
                </a:solidFill>
                <a:latin typeface="Roboto Cn" pitchFamily="2" charset="0"/>
                <a:ea typeface="Roboto Cn" pitchFamily="2" charset="0"/>
                <a:cs typeface="Aharoni" panose="02010803020104030203" pitchFamily="2" charset="-79"/>
              </a:rPr>
              <a:t>1 × AO2 mark for any skill that looks visually pleasing:</a:t>
            </a:r>
          </a:p>
          <a:p>
            <a:pPr marL="285750" indent="-285750">
              <a:buFont typeface="Arial" panose="020B0604020202020204" pitchFamily="34" charset="0"/>
              <a:buChar char="•"/>
              <a:tabLst>
                <a:tab pos="266700" algn="l"/>
              </a:tabLst>
            </a:pPr>
            <a:r>
              <a:rPr lang="en-GB" sz="1450" b="0" i="1" dirty="0">
                <a:solidFill>
                  <a:schemeClr val="tx1"/>
                </a:solidFill>
                <a:latin typeface="Roboto Cn" pitchFamily="2" charset="0"/>
                <a:ea typeface="Roboto Cn" pitchFamily="2" charset="0"/>
                <a:cs typeface="Aharoni" panose="02010803020104030203" pitchFamily="2" charset="-79"/>
              </a:rPr>
              <a:t>e</a:t>
            </a:r>
            <a:r>
              <a:rPr lang="en-GB" sz="1450" b="0" i="1" dirty="0" smtClean="0">
                <a:solidFill>
                  <a:schemeClr val="tx1"/>
                </a:solidFill>
                <a:latin typeface="Roboto Cn" pitchFamily="2" charset="0"/>
                <a:ea typeface="Roboto Cn" pitchFamily="2" charset="0"/>
                <a:cs typeface="Aharoni" panose="02010803020104030203" pitchFamily="2" charset="-79"/>
              </a:rPr>
              <a:t>.g. a successfully landed somersault in gymnastics</a:t>
            </a:r>
          </a:p>
          <a:p>
            <a:pPr marL="285750" indent="-285750">
              <a:buFont typeface="Arial" panose="020B0604020202020204" pitchFamily="34" charset="0"/>
              <a:buChar char="•"/>
              <a:tabLst>
                <a:tab pos="266700" algn="l"/>
              </a:tabLst>
            </a:pPr>
            <a:r>
              <a:rPr lang="en-GB" sz="1450" b="0" i="1" dirty="0">
                <a:solidFill>
                  <a:schemeClr val="tx1"/>
                </a:solidFill>
                <a:latin typeface="Roboto Cn" pitchFamily="2" charset="0"/>
                <a:ea typeface="Roboto Cn" pitchFamily="2" charset="0"/>
                <a:cs typeface="Aharoni" panose="02010803020104030203" pitchFamily="2" charset="-79"/>
              </a:rPr>
              <a:t>e</a:t>
            </a:r>
            <a:r>
              <a:rPr lang="en-GB" sz="1450" b="0" i="1" dirty="0" smtClean="0">
                <a:solidFill>
                  <a:schemeClr val="tx1"/>
                </a:solidFill>
                <a:latin typeface="Roboto Cn" pitchFamily="2" charset="0"/>
                <a:ea typeface="Roboto Cn" pitchFamily="2" charset="0"/>
                <a:cs typeface="Aharoni" panose="02010803020104030203" pitchFamily="2" charset="-79"/>
              </a:rPr>
              <a:t>.g. curling the ball in to the top corner in football</a:t>
            </a:r>
          </a:p>
          <a:p>
            <a:pPr marL="285750" indent="-285750">
              <a:buFont typeface="Arial" panose="020B0604020202020204" pitchFamily="34" charset="0"/>
              <a:buChar char="•"/>
              <a:tabLst>
                <a:tab pos="266700" algn="l"/>
              </a:tabLst>
            </a:pPr>
            <a:r>
              <a:rPr lang="en-GB" sz="1450" b="0" i="1" dirty="0">
                <a:solidFill>
                  <a:schemeClr val="tx1"/>
                </a:solidFill>
                <a:latin typeface="Roboto Cn" pitchFamily="2" charset="0"/>
                <a:ea typeface="Roboto Cn" pitchFamily="2" charset="0"/>
                <a:cs typeface="Aharoni" panose="02010803020104030203" pitchFamily="2" charset="-79"/>
              </a:rPr>
              <a:t>e</a:t>
            </a:r>
            <a:r>
              <a:rPr lang="en-GB" sz="1450" b="0" i="1" dirty="0" smtClean="0">
                <a:solidFill>
                  <a:schemeClr val="tx1"/>
                </a:solidFill>
                <a:latin typeface="Roboto Cn" pitchFamily="2" charset="0"/>
                <a:ea typeface="Roboto Cn" pitchFamily="2" charset="0"/>
                <a:cs typeface="Aharoni" panose="02010803020104030203" pitchFamily="2" charset="-79"/>
              </a:rPr>
              <a:t>.g. successfully side-stepping an opponent in rugby</a:t>
            </a:r>
          </a:p>
          <a:p>
            <a:pPr marL="285750" indent="-285750">
              <a:buFont typeface="Arial" panose="020B0604020202020204" pitchFamily="34" charset="0"/>
              <a:buChar char="•"/>
              <a:tabLst>
                <a:tab pos="266700" algn="l"/>
              </a:tabLst>
            </a:pPr>
            <a:r>
              <a:rPr lang="en-GB" sz="1450" b="0" i="1" dirty="0">
                <a:solidFill>
                  <a:schemeClr val="tx1"/>
                </a:solidFill>
                <a:latin typeface="Roboto Cn" pitchFamily="2" charset="0"/>
                <a:ea typeface="Roboto Cn" pitchFamily="2" charset="0"/>
                <a:cs typeface="Aharoni" panose="02010803020104030203" pitchFamily="2" charset="-79"/>
              </a:rPr>
              <a:t>e</a:t>
            </a:r>
            <a:r>
              <a:rPr lang="en-GB" sz="1450" b="0" i="1" dirty="0" smtClean="0">
                <a:solidFill>
                  <a:schemeClr val="tx1"/>
                </a:solidFill>
                <a:latin typeface="Roboto Cn" pitchFamily="2" charset="0"/>
                <a:ea typeface="Roboto Cn" pitchFamily="2" charset="0"/>
                <a:cs typeface="Aharoni" panose="02010803020104030203" pitchFamily="2" charset="-79"/>
              </a:rPr>
              <a:t>.g. a perfect entry into the pool in Olympic diving</a:t>
            </a:r>
          </a:p>
          <a:p>
            <a:pPr>
              <a:tabLst>
                <a:tab pos="266700" algn="l"/>
              </a:tabLst>
            </a:pPr>
            <a:r>
              <a:rPr lang="en-GB" sz="1450" b="0" i="1" dirty="0" smtClean="0">
                <a:solidFill>
                  <a:schemeClr val="tx1"/>
                </a:solidFill>
                <a:latin typeface="Roboto Cn" pitchFamily="2" charset="0"/>
                <a:ea typeface="Roboto Cn" pitchFamily="2" charset="0"/>
                <a:cs typeface="Aharoni" panose="02010803020104030203" pitchFamily="2" charset="-79"/>
              </a:rPr>
              <a:t>Accept other suitable examples.</a:t>
            </a:r>
            <a:endParaRPr lang="en-GB" sz="1400" b="0" i="1" dirty="0">
              <a:solidFill>
                <a:schemeClr val="tx1"/>
              </a:solidFill>
              <a:latin typeface="Roboto Cn" pitchFamily="2" charset="0"/>
              <a:ea typeface="Roboto Cn" pitchFamily="2" charset="0"/>
            </a:endParaRPr>
          </a:p>
          <a:p>
            <a:pPr marL="533400" indent="-533400">
              <a:tabLst>
                <a:tab pos="266700" algn="l"/>
              </a:tabLst>
            </a:pPr>
            <a:endParaRPr lang="en-GB" sz="1450" i="1" dirty="0">
              <a:solidFill>
                <a:schemeClr val="tx1"/>
              </a:solidFill>
              <a:latin typeface="Roboto Cn" pitchFamily="2" charset="0"/>
              <a:ea typeface="Roboto Cn" pitchFamily="2" charset="0"/>
              <a:cs typeface="Aharoni" panose="02010803020104030203" pitchFamily="2" charset="-79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35726" y="4423843"/>
            <a:ext cx="7326773" cy="5386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533400" indent="-533400">
              <a:tabLst>
                <a:tab pos="266700" algn="l"/>
              </a:tabLst>
            </a:pPr>
            <a:r>
              <a:rPr lang="en-GB" sz="1450" b="1" i="1" dirty="0" smtClean="0">
                <a:solidFill>
                  <a:schemeClr val="tx1"/>
                </a:solidFill>
                <a:latin typeface="Roboto Cn" pitchFamily="2" charset="0"/>
                <a:ea typeface="Roboto Cn" pitchFamily="2" charset="0"/>
              </a:rPr>
              <a:t>1 × AO2 mark for:</a:t>
            </a:r>
          </a:p>
          <a:p>
            <a:pPr marL="285750" indent="-285750">
              <a:buFont typeface="Arial" panose="020B0604020202020204" pitchFamily="34" charset="0"/>
              <a:buChar char="•"/>
              <a:tabLst>
                <a:tab pos="266700" algn="l"/>
              </a:tabLst>
            </a:pPr>
            <a:r>
              <a:rPr lang="en-GB" sz="1450" i="1" dirty="0" smtClean="0">
                <a:solidFill>
                  <a:schemeClr val="tx1"/>
                </a:solidFill>
                <a:latin typeface="Roboto Cn" pitchFamily="2" charset="0"/>
                <a:ea typeface="Roboto Cn" pitchFamily="2" charset="0"/>
              </a:rPr>
              <a:t>Any basic running/passing/jumping/throwing action, such as the long jump</a:t>
            </a:r>
          </a:p>
        </p:txBody>
      </p:sp>
      <p:sp>
        <p:nvSpPr>
          <p:cNvPr id="28" name="1ii answer"/>
          <p:cNvSpPr txBox="1"/>
          <p:nvPr/>
        </p:nvSpPr>
        <p:spPr>
          <a:xfrm>
            <a:off x="783182" y="1959127"/>
            <a:ext cx="7711202" cy="1323439"/>
          </a:xfrm>
          <a:prstGeom prst="roundRect">
            <a:avLst>
              <a:gd name="adj" fmla="val 0"/>
            </a:avLst>
          </a:prstGeom>
          <a:solidFill>
            <a:srgbClr val="FF8181"/>
          </a:solidFill>
          <a:ln w="952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b="1">
                <a:solidFill>
                  <a:schemeClr val="tx1">
                    <a:lumMod val="95000"/>
                    <a:lumOff val="5000"/>
                  </a:schemeClr>
                </a:solidFill>
                <a:latin typeface="Roboto Condensed" panose="02000000000000000000" pitchFamily="2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endParaRPr lang="en-GB" sz="1400" dirty="0"/>
          </a:p>
          <a:p>
            <a:endParaRPr lang="en-GB" sz="1400" dirty="0"/>
          </a:p>
          <a:p>
            <a:r>
              <a:rPr lang="en-GB" sz="2400" b="0" dirty="0">
                <a:solidFill>
                  <a:schemeClr val="bg1"/>
                </a:solidFill>
                <a:sym typeface="Wingdings" panose="05000000000000000000" pitchFamily="2" charset="2"/>
              </a:rPr>
              <a:t></a:t>
            </a:r>
            <a:r>
              <a:rPr lang="en-GB" sz="2400" dirty="0">
                <a:solidFill>
                  <a:schemeClr val="bg1"/>
                </a:solidFill>
                <a:sym typeface="Wingdings" panose="05000000000000000000" pitchFamily="2" charset="2"/>
              </a:rPr>
              <a:t> </a:t>
            </a:r>
            <a:r>
              <a:rPr lang="en-GB" sz="2400" dirty="0">
                <a:solidFill>
                  <a:schemeClr val="bg1"/>
                </a:solidFill>
              </a:rPr>
              <a:t>Click to reveal answer!</a:t>
            </a:r>
            <a:endParaRPr lang="en-GB" sz="2400" dirty="0"/>
          </a:p>
          <a:p>
            <a:endParaRPr lang="en-GB" sz="1400" dirty="0"/>
          </a:p>
          <a:p>
            <a:endParaRPr lang="en-GB" sz="1400" dirty="0"/>
          </a:p>
        </p:txBody>
      </p:sp>
      <p:sp>
        <p:nvSpPr>
          <p:cNvPr id="23" name="1i answer"/>
          <p:cNvSpPr txBox="1"/>
          <p:nvPr/>
        </p:nvSpPr>
        <p:spPr>
          <a:xfrm>
            <a:off x="727847" y="4296891"/>
            <a:ext cx="7681621" cy="923330"/>
          </a:xfrm>
          <a:prstGeom prst="roundRect">
            <a:avLst>
              <a:gd name="adj" fmla="val 0"/>
            </a:avLst>
          </a:prstGeom>
          <a:solidFill>
            <a:srgbClr val="FF8181"/>
          </a:solidFill>
          <a:ln w="952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b="1">
                <a:solidFill>
                  <a:schemeClr val="tx1">
                    <a:lumMod val="95000"/>
                    <a:lumOff val="5000"/>
                  </a:schemeClr>
                </a:solidFill>
                <a:latin typeface="Roboto Condensed" panose="02000000000000000000" pitchFamily="2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endParaRPr lang="en-GB" dirty="0"/>
          </a:p>
          <a:p>
            <a:r>
              <a:rPr lang="en-GB" b="0" dirty="0">
                <a:solidFill>
                  <a:schemeClr val="bg1"/>
                </a:solidFill>
                <a:sym typeface="Wingdings" panose="05000000000000000000" pitchFamily="2" charset="2"/>
              </a:rPr>
              <a:t> </a:t>
            </a:r>
            <a:r>
              <a:rPr lang="en-GB" dirty="0">
                <a:solidFill>
                  <a:schemeClr val="bg1"/>
                </a:solidFill>
              </a:rPr>
              <a:t>Click to reveal answer!</a:t>
            </a:r>
          </a:p>
          <a:p>
            <a:endParaRPr lang="en-GB" dirty="0"/>
          </a:p>
        </p:txBody>
      </p:sp>
      <p:grpSp>
        <p:nvGrpSpPr>
          <p:cNvPr id="19" name="Group 3"/>
          <p:cNvGrpSpPr>
            <a:grpSpLocks/>
          </p:cNvGrpSpPr>
          <p:nvPr/>
        </p:nvGrpSpPr>
        <p:grpSpPr bwMode="auto">
          <a:xfrm>
            <a:off x="603250" y="-27384"/>
            <a:ext cx="8540750" cy="6940550"/>
            <a:chOff x="583271" y="42867"/>
            <a:chExt cx="9232725" cy="7502525"/>
          </a:xfrm>
        </p:grpSpPr>
        <p:sp>
          <p:nvSpPr>
            <p:cNvPr id="20" name="Rectangle 19"/>
            <p:cNvSpPr>
              <a:spLocks noChangeArrowheads="1"/>
            </p:cNvSpPr>
            <p:nvPr/>
          </p:nvSpPr>
          <p:spPr bwMode="auto">
            <a:xfrm>
              <a:off x="5558303" y="42867"/>
              <a:ext cx="4257693" cy="750252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>
              <a:outerShdw dist="76200" dir="10800000" algn="ctr" rotWithShape="0">
                <a:srgbClr val="969696">
                  <a:alpha val="6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upright="1"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2" name="Text Box 15"/>
            <p:cNvSpPr txBox="1">
              <a:spLocks noChangeArrowheads="1"/>
            </p:cNvSpPr>
            <p:nvPr/>
          </p:nvSpPr>
          <p:spPr bwMode="auto">
            <a:xfrm>
              <a:off x="6141784" y="375779"/>
              <a:ext cx="1106897" cy="66170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vert" upright="1"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5000" kern="0" dirty="0">
                  <a:solidFill>
                    <a:srgbClr val="999999"/>
                  </a:solidFill>
                  <a:latin typeface="Century Gothic" panose="020B0502020202020204" pitchFamily="34" charset="0"/>
                  <a:ea typeface="Calibri" panose="020F0502020204030204" pitchFamily="34" charset="0"/>
                </a:rPr>
                <a:t>INSPECTION COPY</a:t>
              </a:r>
              <a:endParaRPr lang="en-GB" sz="110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pic>
          <p:nvPicPr>
            <p:cNvPr id="24" name="Picture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9781" y="5411143"/>
              <a:ext cx="1132764" cy="10645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" name="Text Box 17"/>
            <p:cNvSpPr txBox="1">
              <a:spLocks noChangeArrowheads="1"/>
            </p:cNvSpPr>
            <p:nvPr/>
          </p:nvSpPr>
          <p:spPr bwMode="auto">
            <a:xfrm>
              <a:off x="7430589" y="4782568"/>
              <a:ext cx="1431244" cy="6349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upright="1"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500" b="1" kern="0" dirty="0">
                  <a:solidFill>
                    <a:sysClr val="windowText" lastClr="000000"/>
                  </a:solidFill>
                  <a:latin typeface="Century Gothic" panose="020B0502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COPYRIGHT</a:t>
              </a:r>
              <a:endParaRPr lang="en-GB" sz="1100" kern="0" dirty="0">
                <a:solidFill>
                  <a:sysClr val="windowText" lastClr="000000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500" b="1" kern="0" dirty="0">
                  <a:solidFill>
                    <a:sysClr val="windowText" lastClr="000000"/>
                  </a:solidFill>
                  <a:latin typeface="Century Gothic" panose="020B0502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PROTECTED</a:t>
              </a:r>
              <a:endParaRPr lang="en-GB" sz="1100" kern="0" dirty="0">
                <a:solidFill>
                  <a:sysClr val="windowText" lastClr="000000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500" b="1" kern="0" dirty="0">
                  <a:solidFill>
                    <a:srgbClr val="000000"/>
                  </a:solidFill>
                  <a:latin typeface="Century Gothic" panose="020B0502020202020204" pitchFamily="34" charset="0"/>
                  <a:ea typeface="Calibri" panose="020F0502020204030204" pitchFamily="34" charset="0"/>
                </a:rPr>
                <a:t> </a:t>
              </a:r>
              <a:endParaRPr lang="en-GB" sz="110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pic>
          <p:nvPicPr>
            <p:cNvPr id="26" name="Picture 14" descr="sample_front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19" t="36943" r="19749" b="41377"/>
            <a:stretch>
              <a:fillRect/>
            </a:stretch>
          </p:blipFill>
          <p:spPr bwMode="auto">
            <a:xfrm>
              <a:off x="583271" y="321972"/>
              <a:ext cx="3887888" cy="1967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15" descr="sample_front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19" t="36943" r="19749" b="41377"/>
            <a:stretch>
              <a:fillRect/>
            </a:stretch>
          </p:blipFill>
          <p:spPr bwMode="auto">
            <a:xfrm>
              <a:off x="583271" y="2865190"/>
              <a:ext cx="3887888" cy="1967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16" descr="sample_front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19" t="36943" r="19749" b="41377"/>
            <a:stretch>
              <a:fillRect/>
            </a:stretch>
          </p:blipFill>
          <p:spPr bwMode="auto">
            <a:xfrm>
              <a:off x="583271" y="5122653"/>
              <a:ext cx="3887888" cy="1967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3600014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8" grpId="0" animBg="1"/>
      <p:bldP spid="2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ight Arrow 4"/>
          <p:cNvSpPr/>
          <p:nvPr/>
        </p:nvSpPr>
        <p:spPr>
          <a:xfrm>
            <a:off x="951656" y="5206472"/>
            <a:ext cx="1686714" cy="576064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TextBox 10"/>
          <p:cNvSpPr txBox="1"/>
          <p:nvPr/>
        </p:nvSpPr>
        <p:spPr>
          <a:xfrm>
            <a:off x="7722333" y="6598158"/>
            <a:ext cx="1453608" cy="255389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900" dirty="0">
                <a:latin typeface="Roboto Condensed" panose="02000000000000000000" pitchFamily="2" charset="0"/>
              </a:rPr>
              <a:t>© ZigZag Education, </a:t>
            </a:r>
            <a:r>
              <a:rPr lang="en-GB" sz="900" dirty="0" smtClean="0">
                <a:latin typeface="Roboto Condensed" panose="02000000000000000000" pitchFamily="2" charset="0"/>
              </a:rPr>
              <a:t>2023 </a:t>
            </a:r>
            <a:endParaRPr lang="en-GB" sz="900" dirty="0">
              <a:latin typeface="Roboto Condensed" panose="02000000000000000000" pitchFamily="2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179512" y="6385781"/>
            <a:ext cx="360000" cy="472219"/>
          </a:xfrm>
          <a:solidFill>
            <a:schemeClr val="accent6">
              <a:lumMod val="40000"/>
              <a:lumOff val="60000"/>
            </a:schemeClr>
          </a:solidFill>
        </p:spPr>
        <p:txBody>
          <a:bodyPr anchor="t"/>
          <a:lstStyle/>
          <a:p>
            <a:pPr algn="ctr"/>
            <a:fld id="{00BE1ABE-4073-4494-BFC2-5858710217CE}" type="slidenum">
              <a:rPr lang="en-GB" smtClean="0"/>
              <a:pPr algn="ctr"/>
              <a:t>2</a:t>
            </a:fld>
            <a:endParaRPr lang="en-GB" dirty="0"/>
          </a:p>
        </p:txBody>
      </p:sp>
      <p:sp>
        <p:nvSpPr>
          <p:cNvPr id="19" name="Freeform 5">
            <a:extLst>
              <a:ext uri="{FF2B5EF4-FFF2-40B4-BE49-F238E27FC236}">
                <a16:creationId xmlns="" xmlns:a16="http://schemas.microsoft.com/office/drawing/2014/main" id="{3EEE5409-3F6C-485D-B4C2-5247917F101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 bwMode="auto">
          <a:xfrm>
            <a:off x="8219738" y="-387424"/>
            <a:ext cx="1838651" cy="1613506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noFill/>
          <a:ln w="63500" cap="flat">
            <a:solidFill>
              <a:schemeClr val="accent6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0" name="Freeform 5">
            <a:extLst>
              <a:ext uri="{FF2B5EF4-FFF2-40B4-BE49-F238E27FC236}">
                <a16:creationId xmlns="" xmlns:a16="http://schemas.microsoft.com/office/drawing/2014/main" id="{0D74D4D5-6A4C-4248-8A92-B8CA1C918EB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 bwMode="auto">
          <a:xfrm>
            <a:off x="7722333" y="419329"/>
            <a:ext cx="1103873" cy="968702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2" name="Subtitle 3">
            <a:extLst>
              <a:ext uri="{FF2B5EF4-FFF2-40B4-BE49-F238E27FC236}">
                <a16:creationId xmlns="" xmlns:a16="http://schemas.microsoft.com/office/drawing/2014/main" id="{4772945D-CA91-4CFE-8EB7-941C7618C994}"/>
              </a:ext>
            </a:extLst>
          </p:cNvPr>
          <p:cNvSpPr txBox="1">
            <a:spLocks/>
          </p:cNvSpPr>
          <p:nvPr/>
        </p:nvSpPr>
        <p:spPr>
          <a:xfrm>
            <a:off x="7818280" y="764704"/>
            <a:ext cx="911977" cy="392884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Roboto Condensed" panose="020000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Roboto Condensed" panose="020000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Roboto Condensed" panose="020000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 Condensed" panose="020000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 Condensed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900" b="1" dirty="0"/>
              <a:t>Learn</a:t>
            </a:r>
            <a:endParaRPr lang="en-US" b="1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17442" y="404072"/>
            <a:ext cx="8892988" cy="86327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GB" sz="5400" b="1" dirty="0" smtClean="0">
                <a:solidFill>
                  <a:prstClr val="black">
                    <a:alpha val="90000"/>
                  </a:prst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Lato Medium" panose="020F0502020204030203" pitchFamily="34" charset="0"/>
              </a:rPr>
              <a:t>Motor skills</a:t>
            </a:r>
            <a:endParaRPr lang="en-GB" sz="5400" b="1" dirty="0">
              <a:solidFill>
                <a:prstClr val="black">
                  <a:alpha val="90000"/>
                </a:prstClr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Lato Medium" panose="020F0502020204030203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6676" y="1267348"/>
            <a:ext cx="78865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Roboto Condensed" panose="02000000000000000000" pitchFamily="2" charset="0"/>
              </a:rPr>
              <a:t>Skills in sport are developed from the </a:t>
            </a:r>
            <a:r>
              <a:rPr lang="en-GB" b="1" dirty="0" smtClean="0">
                <a:latin typeface="Roboto Condensed" panose="02000000000000000000" pitchFamily="2" charset="0"/>
              </a:rPr>
              <a:t>motor skills </a:t>
            </a:r>
            <a:r>
              <a:rPr lang="en-GB" dirty="0" smtClean="0">
                <a:latin typeface="Roboto Condensed" panose="02000000000000000000" pitchFamily="2" charset="0"/>
              </a:rPr>
              <a:t>learnt from a very young age.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39670" y="1951678"/>
            <a:ext cx="7019655" cy="12600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en-GB" dirty="0">
              <a:latin typeface="Roboto Condensed" panose="02000000000000000000" pitchFamily="2" charset="0"/>
            </a:endParaRPr>
          </a:p>
        </p:txBody>
      </p:sp>
      <p:pic>
        <p:nvPicPr>
          <p:cNvPr id="1026" name="Picture 2" descr="Scrabble Letters, Letters, Font, Words, Scrabble, Wood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7" t="32327" r="1613" b="51125"/>
          <a:stretch/>
        </p:blipFill>
        <p:spPr bwMode="auto">
          <a:xfrm>
            <a:off x="1220751" y="2569542"/>
            <a:ext cx="504056" cy="504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Scrabble Letters, Letters, Font, Words, Scrabble, Wood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14" t="15356" r="24196" b="68096"/>
          <a:stretch/>
        </p:blipFill>
        <p:spPr bwMode="auto">
          <a:xfrm>
            <a:off x="1634556" y="2587673"/>
            <a:ext cx="504056" cy="504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Scrabble Letters, Letters, Font, Words, Scrabble, Wood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54" t="16101" r="52556" b="67351"/>
          <a:stretch/>
        </p:blipFill>
        <p:spPr bwMode="auto">
          <a:xfrm>
            <a:off x="2134313" y="2605804"/>
            <a:ext cx="504056" cy="504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Scrabble Letters, Letters, Font, Words, Scrabble, Wood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65" t="16696" r="8745" b="66756"/>
          <a:stretch/>
        </p:blipFill>
        <p:spPr bwMode="auto">
          <a:xfrm>
            <a:off x="2543819" y="2623935"/>
            <a:ext cx="504056" cy="504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Scrabble Letters, Letters, Font, Words, Scrabble, Wood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65" t="16696" r="8745" b="66756"/>
          <a:stretch/>
        </p:blipFill>
        <p:spPr bwMode="auto">
          <a:xfrm>
            <a:off x="2969709" y="2622055"/>
            <a:ext cx="504056" cy="504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623212" y="2160138"/>
            <a:ext cx="43473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Roboto Cn" pitchFamily="2" charset="0"/>
                <a:ea typeface="Roboto Cn" pitchFamily="2" charset="0"/>
              </a:rPr>
              <a:t>A </a:t>
            </a:r>
            <a:r>
              <a:rPr lang="en-GB" b="1" dirty="0" smtClean="0">
                <a:latin typeface="Roboto Cn" pitchFamily="2" charset="0"/>
                <a:ea typeface="Roboto Cn" pitchFamily="2" charset="0"/>
              </a:rPr>
              <a:t>learned movement response </a:t>
            </a:r>
            <a:r>
              <a:rPr lang="en-GB" dirty="0" smtClean="0">
                <a:latin typeface="Roboto Cn" pitchFamily="2" charset="0"/>
                <a:ea typeface="Roboto Cn" pitchFamily="2" charset="0"/>
              </a:rPr>
              <a:t>of the arms, legs or other part of the </a:t>
            </a:r>
            <a:r>
              <a:rPr lang="en-GB" dirty="0">
                <a:latin typeface="Roboto Cn" pitchFamily="2" charset="0"/>
                <a:ea typeface="Roboto Cn" pitchFamily="2" charset="0"/>
              </a:rPr>
              <a:t>body to </a:t>
            </a:r>
            <a:r>
              <a:rPr lang="en-GB" dirty="0" smtClean="0">
                <a:latin typeface="Roboto Cn" pitchFamily="2" charset="0"/>
                <a:ea typeface="Roboto Cn" pitchFamily="2" charset="0"/>
              </a:rPr>
              <a:t>complete a task </a:t>
            </a:r>
            <a:r>
              <a:rPr lang="en-GB" dirty="0">
                <a:latin typeface="Roboto Cn" pitchFamily="2" charset="0"/>
                <a:ea typeface="Roboto Cn" pitchFamily="2" charset="0"/>
              </a:rPr>
              <a:t>or </a:t>
            </a:r>
            <a:r>
              <a:rPr lang="en-GB" dirty="0" smtClean="0">
                <a:latin typeface="Roboto Cn" pitchFamily="2" charset="0"/>
                <a:ea typeface="Roboto Cn" pitchFamily="2" charset="0"/>
              </a:rPr>
              <a:t>an action</a:t>
            </a:r>
            <a:r>
              <a:rPr lang="en-GB" dirty="0">
                <a:latin typeface="Roboto Cn" pitchFamily="2" charset="0"/>
                <a:ea typeface="Roboto Cn" pitchFamily="2" charset="0"/>
              </a:rPr>
              <a:t>.</a:t>
            </a:r>
          </a:p>
        </p:txBody>
      </p:sp>
      <p:pic>
        <p:nvPicPr>
          <p:cNvPr id="28" name="Picture 2" descr="Scrabble Letters, Letters, Font, Words, Scrabble, Wood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64" t="32540" r="90274" b="50912"/>
          <a:stretch/>
        </p:blipFill>
        <p:spPr bwMode="auto">
          <a:xfrm>
            <a:off x="1220751" y="2077622"/>
            <a:ext cx="504056" cy="504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Scrabble Letters, Letters, Font, Words, Scrabble, Wood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59" t="33135" r="61651" b="50317"/>
          <a:stretch/>
        </p:blipFill>
        <p:spPr bwMode="auto">
          <a:xfrm>
            <a:off x="1602759" y="2095753"/>
            <a:ext cx="504056" cy="504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Scrabble Letters, Letters, Font, Words, Scrabble, Wood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7" t="50278" r="87553" b="33174"/>
          <a:stretch/>
        </p:blipFill>
        <p:spPr bwMode="auto">
          <a:xfrm>
            <a:off x="2085051" y="2089685"/>
            <a:ext cx="504056" cy="504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Scrabble Letters, Letters, Font, Words, Scrabble, Wood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71" t="34325" r="60639" b="49127"/>
          <a:stretch/>
        </p:blipFill>
        <p:spPr bwMode="auto">
          <a:xfrm>
            <a:off x="2543819" y="2132015"/>
            <a:ext cx="504056" cy="504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Scrabble Letters, Letters, Font, Words, Scrabble, Wood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93" t="34264" r="15617" b="49188"/>
          <a:stretch/>
        </p:blipFill>
        <p:spPr bwMode="auto">
          <a:xfrm>
            <a:off x="2994314" y="2132015"/>
            <a:ext cx="504056" cy="504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790"/>
          <a:stretch/>
        </p:blipFill>
        <p:spPr>
          <a:xfrm>
            <a:off x="6398416" y="4703848"/>
            <a:ext cx="1815587" cy="1581313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40" name="TextBox 39"/>
          <p:cNvSpPr txBox="1"/>
          <p:nvPr/>
        </p:nvSpPr>
        <p:spPr>
          <a:xfrm>
            <a:off x="558643" y="3703696"/>
            <a:ext cx="25922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>
                <a:latin typeface="Roboto Condensed" panose="02000000000000000000" pitchFamily="2" charset="0"/>
              </a:rPr>
              <a:t>Early motor skills involve reaching and grasping for objects and putting together patterns about how they are used…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583360" y="3703695"/>
            <a:ext cx="20086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>
                <a:latin typeface="Roboto Condensed" panose="02000000000000000000" pitchFamily="2" charset="0"/>
              </a:rPr>
              <a:t>As children grow, they begin to apply these developmental motor skills to different sports…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6335009" y="3693093"/>
            <a:ext cx="19476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>
                <a:latin typeface="Roboto Condensed" panose="02000000000000000000" pitchFamily="2" charset="0"/>
              </a:rPr>
              <a:t>Once motor skills are perfected, they are then refined to optimise performance…</a:t>
            </a:r>
          </a:p>
        </p:txBody>
      </p:sp>
      <p:sp>
        <p:nvSpPr>
          <p:cNvPr id="30" name="Right Arrow 29"/>
          <p:cNvSpPr/>
          <p:nvPr/>
        </p:nvSpPr>
        <p:spPr>
          <a:xfrm>
            <a:off x="3739226" y="5220597"/>
            <a:ext cx="1696870" cy="576064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83" t="-983" r="14945" b="983"/>
          <a:stretch/>
        </p:blipFill>
        <p:spPr>
          <a:xfrm>
            <a:off x="936629" y="4692437"/>
            <a:ext cx="1815586" cy="1607103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26" t="9496" r="15593" b="1290"/>
          <a:stretch/>
        </p:blipFill>
        <p:spPr>
          <a:xfrm>
            <a:off x="3651675" y="4722014"/>
            <a:ext cx="1847281" cy="1581312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94485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8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9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1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3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5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7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8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0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2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4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500"/>
                            </p:stCondLst>
                            <p:childTnLst>
                              <p:par>
                                <p:cTn id="106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4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5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6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7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8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9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0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1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2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0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1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2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3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4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5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6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7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2000"/>
                            </p:stCondLst>
                            <p:childTnLst>
                              <p:par>
                                <p:cTn id="13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1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2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7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8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9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0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1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2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3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4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5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7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8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3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4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5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6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7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8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9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70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2500"/>
                            </p:stCondLst>
                            <p:childTnLst>
                              <p:par>
                                <p:cTn id="17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7 0.00324 L 0.10226 0.00324 " pathEditMode="relative" rAng="0" ptsTypes="AA">
                                      <p:cBhvr>
                                        <p:cTn id="18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6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1000"/>
                            </p:stCondLst>
                            <p:childTnLst>
                              <p:par>
                                <p:cTn id="19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1500"/>
                            </p:stCondLst>
                            <p:childTnLst>
                              <p:par>
                                <p:cTn id="198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1177E-17 1.85185E-6 L 0.10209 0.00116 " pathEditMode="relative" rAng="0" ptsTypes="AA">
                                      <p:cBhvr>
                                        <p:cTn id="20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7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1000"/>
                            </p:stCondLst>
                            <p:childTnLst>
                              <p:par>
                                <p:cTn id="20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2" animBg="1"/>
      <p:bldP spid="10" grpId="0" animBg="1"/>
      <p:bldP spid="3" grpId="0"/>
      <p:bldP spid="40" grpId="0"/>
      <p:bldP spid="41" grpId="0"/>
      <p:bldP spid="42" grpId="0"/>
      <p:bldP spid="30" grpId="0" animBg="1"/>
      <p:bldP spid="30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7722333" y="6598158"/>
            <a:ext cx="1453608" cy="255389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900" dirty="0">
                <a:latin typeface="Roboto Condensed" panose="02000000000000000000" pitchFamily="2" charset="0"/>
              </a:rPr>
              <a:t>© ZigZag Education, </a:t>
            </a:r>
            <a:r>
              <a:rPr lang="en-GB" sz="900" dirty="0" smtClean="0">
                <a:latin typeface="Roboto Condensed" panose="02000000000000000000" pitchFamily="2" charset="0"/>
              </a:rPr>
              <a:t>2023 </a:t>
            </a:r>
            <a:endParaRPr lang="en-GB" sz="900" dirty="0">
              <a:latin typeface="Roboto Condensed" panose="02000000000000000000" pitchFamily="2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179512" y="6385781"/>
            <a:ext cx="360000" cy="472219"/>
          </a:xfrm>
          <a:solidFill>
            <a:schemeClr val="accent6">
              <a:lumMod val="40000"/>
              <a:lumOff val="60000"/>
            </a:schemeClr>
          </a:solidFill>
        </p:spPr>
        <p:txBody>
          <a:bodyPr anchor="t"/>
          <a:lstStyle/>
          <a:p>
            <a:pPr algn="ctr"/>
            <a:fld id="{00BE1ABE-4073-4494-BFC2-5858710217CE}" type="slidenum">
              <a:rPr lang="en-GB" smtClean="0"/>
              <a:pPr algn="ctr"/>
              <a:t>3</a:t>
            </a:fld>
            <a:endParaRPr lang="en-GB" dirty="0"/>
          </a:p>
        </p:txBody>
      </p:sp>
      <p:sp>
        <p:nvSpPr>
          <p:cNvPr id="19" name="Freeform 5">
            <a:extLst>
              <a:ext uri="{FF2B5EF4-FFF2-40B4-BE49-F238E27FC236}">
                <a16:creationId xmlns="" xmlns:a16="http://schemas.microsoft.com/office/drawing/2014/main" id="{3EEE5409-3F6C-485D-B4C2-5247917F101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 bwMode="auto">
          <a:xfrm>
            <a:off x="8219738" y="-387424"/>
            <a:ext cx="1838651" cy="1613506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noFill/>
          <a:ln w="63500" cap="flat">
            <a:solidFill>
              <a:schemeClr val="accent6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0" name="Freeform 5">
            <a:extLst>
              <a:ext uri="{FF2B5EF4-FFF2-40B4-BE49-F238E27FC236}">
                <a16:creationId xmlns="" xmlns:a16="http://schemas.microsoft.com/office/drawing/2014/main" id="{0D74D4D5-6A4C-4248-8A92-B8CA1C918EB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 bwMode="auto">
          <a:xfrm>
            <a:off x="7722333" y="419329"/>
            <a:ext cx="1103873" cy="968702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2" name="Subtitle 3">
            <a:extLst>
              <a:ext uri="{FF2B5EF4-FFF2-40B4-BE49-F238E27FC236}">
                <a16:creationId xmlns="" xmlns:a16="http://schemas.microsoft.com/office/drawing/2014/main" id="{4772945D-CA91-4CFE-8EB7-941C7618C994}"/>
              </a:ext>
            </a:extLst>
          </p:cNvPr>
          <p:cNvSpPr txBox="1">
            <a:spLocks/>
          </p:cNvSpPr>
          <p:nvPr/>
        </p:nvSpPr>
        <p:spPr>
          <a:xfrm>
            <a:off x="7818280" y="764704"/>
            <a:ext cx="911977" cy="392884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Roboto Condensed" panose="020000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Roboto Condensed" panose="020000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Roboto Condensed" panose="020000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 Condensed" panose="020000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 Condensed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900" b="1" dirty="0"/>
              <a:t>Learn</a:t>
            </a:r>
            <a:endParaRPr lang="en-US" b="1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76676" y="404072"/>
            <a:ext cx="8892988" cy="86327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GB" sz="5400" b="1" dirty="0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Lato Medium" panose="020F0502020204030203" pitchFamily="34" charset="0"/>
              </a:rPr>
              <a:t>Characteristics of skills</a:t>
            </a:r>
            <a:endParaRPr lang="en-GB" sz="5400" b="1" dirty="0">
              <a:solidFill>
                <a:schemeClr val="tx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Lato Medium" panose="020F0502020204030203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44189" y="1222898"/>
            <a:ext cx="64993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Roboto Condensed" panose="02000000000000000000" pitchFamily="2" charset="0"/>
              </a:rPr>
              <a:t>Skills in sport can be very different from each other. For example, throwing in netball is very different from pole-vaulting in athletics.</a:t>
            </a:r>
            <a:endParaRPr lang="en-GB" dirty="0">
              <a:latin typeface="Roboto Condensed" panose="02000000000000000000" pitchFamily="2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244189" y="1840152"/>
            <a:ext cx="80430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Roboto Condensed" panose="02000000000000000000" pitchFamily="2" charset="0"/>
              </a:rPr>
              <a:t>Nevertheless, all skills are made up of similar characteristics.</a:t>
            </a:r>
            <a:endParaRPr lang="en-GB" dirty="0">
              <a:latin typeface="Roboto Condensed" panose="02000000000000000000" pitchFamily="2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302651" y="2624152"/>
            <a:ext cx="1692208" cy="40862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>
                <a:latin typeface="Roboto Condensed" panose="02000000000000000000" pitchFamily="2" charset="0"/>
              </a:rPr>
              <a:t>Efficient </a:t>
            </a:r>
            <a:endParaRPr lang="en-GB" dirty="0">
              <a:latin typeface="Roboto Condensed" panose="02000000000000000000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02988" y="3435713"/>
            <a:ext cx="1692208" cy="40862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>
                <a:latin typeface="Roboto Condensed" panose="02000000000000000000" pitchFamily="2" charset="0"/>
              </a:rPr>
              <a:t>Predetermined </a:t>
            </a:r>
            <a:endParaRPr lang="en-GB" dirty="0">
              <a:latin typeface="Roboto Condensed" panose="02000000000000000000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97988" y="4270204"/>
            <a:ext cx="1692208" cy="40862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>
                <a:latin typeface="Roboto Condensed" panose="02000000000000000000" pitchFamily="2" charset="0"/>
              </a:rPr>
              <a:t>Coordinated </a:t>
            </a:r>
            <a:endParaRPr lang="en-GB" dirty="0">
              <a:latin typeface="Roboto Condensed" panose="0200000000000000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97988" y="5098403"/>
            <a:ext cx="1692208" cy="40862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>
                <a:latin typeface="Roboto Condensed" panose="02000000000000000000" pitchFamily="2" charset="0"/>
              </a:rPr>
              <a:t>Fluent</a:t>
            </a:r>
            <a:endParaRPr lang="en-GB" dirty="0">
              <a:latin typeface="Roboto Condensed" panose="02000000000000000000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97988" y="5928179"/>
            <a:ext cx="1692208" cy="408623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>
                <a:latin typeface="Roboto Condensed" panose="02000000000000000000" pitchFamily="2" charset="0"/>
              </a:rPr>
              <a:t>Aesthetic </a:t>
            </a:r>
            <a:endParaRPr lang="en-GB" dirty="0">
              <a:latin typeface="Roboto Condensed" panose="02000000000000000000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277891" y="2535586"/>
            <a:ext cx="3096344" cy="57888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1400" dirty="0" smtClean="0">
                <a:latin typeface="Roboto Condensed" panose="02000000000000000000" pitchFamily="2" charset="0"/>
              </a:rPr>
              <a:t>Performing a skill in the most effective way without loss of time or energy. </a:t>
            </a:r>
            <a:endParaRPr lang="en-GB" sz="1400" dirty="0">
              <a:latin typeface="Roboto Condensed" panose="02000000000000000000" pitchFamily="2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290561" y="3352790"/>
            <a:ext cx="3096344" cy="57888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1400" dirty="0" smtClean="0">
                <a:latin typeface="Roboto Condensed" panose="02000000000000000000" pitchFamily="2" charset="0"/>
              </a:rPr>
              <a:t>Knowing what skill needs to be performed, and how, before it happens.</a:t>
            </a:r>
            <a:endParaRPr lang="en-GB" sz="1400" dirty="0">
              <a:latin typeface="Roboto Condensed" panose="02000000000000000000" pitchFamily="2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278228" y="4191338"/>
            <a:ext cx="3096344" cy="57888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1400" dirty="0" smtClean="0">
                <a:latin typeface="Roboto Condensed" panose="02000000000000000000" pitchFamily="2" charset="0"/>
              </a:rPr>
              <a:t>Linking together different movements that go into a skill.</a:t>
            </a:r>
            <a:endParaRPr lang="en-GB" sz="1400" dirty="0">
              <a:latin typeface="Roboto Condensed" panose="02000000000000000000" pitchFamily="2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278228" y="5018364"/>
            <a:ext cx="3096344" cy="57888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1400" dirty="0" smtClean="0">
                <a:latin typeface="Roboto Condensed" panose="02000000000000000000" pitchFamily="2" charset="0"/>
              </a:rPr>
              <a:t>Moving from one movement of a skill to the next with natural flow.</a:t>
            </a:r>
            <a:endParaRPr lang="en-GB" sz="1400" dirty="0">
              <a:latin typeface="Roboto Condensed" panose="02000000000000000000" pitchFamily="2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278228" y="5877100"/>
            <a:ext cx="3096344" cy="578882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1400" dirty="0" smtClean="0">
                <a:latin typeface="Roboto Condensed" panose="02000000000000000000" pitchFamily="2" charset="0"/>
              </a:rPr>
              <a:t>A skill that looks pleasing to the eye when executed. </a:t>
            </a:r>
            <a:endParaRPr lang="en-GB" sz="1400" dirty="0">
              <a:latin typeface="Roboto Condensed" panose="02000000000000000000" pitchFamily="2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668001" y="2464712"/>
            <a:ext cx="3096344" cy="71508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1200" dirty="0" smtClean="0">
                <a:latin typeface="Roboto Condensed" panose="02000000000000000000" pitchFamily="2" charset="0"/>
              </a:rPr>
              <a:t>A marathon runner is efficient with their running technique so that they are able to reserve some energy.</a:t>
            </a:r>
            <a:endParaRPr lang="en-GB" sz="1200" dirty="0">
              <a:latin typeface="Roboto Condensed" panose="02000000000000000000" pitchFamily="2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663283" y="3284021"/>
            <a:ext cx="3096344" cy="71508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1200" dirty="0" smtClean="0">
                <a:latin typeface="Roboto Condensed" panose="02000000000000000000" pitchFamily="2" charset="0"/>
              </a:rPr>
              <a:t>A fly half in rugby who knows what move they are going to make before they receive the ball, e.g. pass, carry or kick</a:t>
            </a:r>
            <a:r>
              <a:rPr lang="en-GB" sz="1200" dirty="0">
                <a:latin typeface="Roboto Condensed" panose="02000000000000000000" pitchFamily="2" charset="0"/>
              </a:rPr>
              <a:t>.</a:t>
            </a:r>
            <a:endParaRPr lang="en-GB" sz="1200" dirty="0" smtClean="0">
              <a:latin typeface="Roboto Condensed" panose="02000000000000000000" pitchFamily="2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663283" y="4116970"/>
            <a:ext cx="3096344" cy="71508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1200" dirty="0" smtClean="0">
                <a:latin typeface="Roboto Condensed" panose="02000000000000000000" pitchFamily="2" charset="0"/>
              </a:rPr>
              <a:t>A basketball player who is able to link up different actions such as dribbling, jumping then shooting. </a:t>
            </a:r>
            <a:endParaRPr lang="en-GB" sz="1200" dirty="0">
              <a:latin typeface="Roboto Condensed" panose="02000000000000000000" pitchFamily="2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663283" y="4951992"/>
            <a:ext cx="3096344" cy="71508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1200" dirty="0" smtClean="0">
                <a:latin typeface="Roboto Condensed" panose="02000000000000000000" pitchFamily="2" charset="0"/>
              </a:rPr>
              <a:t>A tennis player who is able to throw the ball up in the air, draw the arm back and hit the ball to serve in one fluent motion.</a:t>
            </a:r>
            <a:endParaRPr lang="en-GB" sz="1200" dirty="0">
              <a:latin typeface="Roboto Condensed" panose="02000000000000000000" pitchFamily="2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663283" y="5808996"/>
            <a:ext cx="3096344" cy="51077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1200" dirty="0" smtClean="0">
                <a:latin typeface="Roboto Condensed" panose="02000000000000000000" pitchFamily="2" charset="0"/>
              </a:rPr>
              <a:t>A gymnast who is able to successfully land a difficult tumble without losing their balance.</a:t>
            </a:r>
            <a:endParaRPr lang="en-GB" sz="1200" dirty="0">
              <a:latin typeface="Roboto Condensed" panose="02000000000000000000" pitchFamily="2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6428622" y="1267365"/>
            <a:ext cx="2220952" cy="749141"/>
            <a:chOff x="6371104" y="1543620"/>
            <a:chExt cx="2220952" cy="749141"/>
          </a:xfrm>
        </p:grpSpPr>
        <p:sp>
          <p:nvSpPr>
            <p:cNvPr id="32" name="TextBox 31"/>
            <p:cNvSpPr txBox="1"/>
            <p:nvPr/>
          </p:nvSpPr>
          <p:spPr>
            <a:xfrm>
              <a:off x="6371104" y="1543620"/>
              <a:ext cx="2034794" cy="749141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9525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 lIns="0" tIns="0" rIns="0" bIns="0" rtlCol="0">
              <a:spAutoFit/>
            </a:bodyPr>
            <a:lstStyle>
              <a:defPPr>
                <a:defRPr lang="en-US"/>
              </a:defPPr>
              <a:lvl1pPr algn="ctr">
                <a:defRPr sz="1100">
                  <a:latin typeface="Roboto Condensed" panose="02000000000000000000" pitchFamily="2" charset="0"/>
                </a:defRPr>
              </a:lvl1pPr>
            </a:lstStyle>
            <a:p>
              <a:pPr marL="228600" indent="-228600" algn="l">
                <a:buAutoNum type="arabicPeriod"/>
              </a:pPr>
              <a:r>
                <a:rPr lang="en-GB" dirty="0" smtClean="0">
                  <a:solidFill>
                    <a:schemeClr val="tx1"/>
                  </a:solidFill>
                </a:rPr>
                <a:t>Click </a:t>
              </a:r>
              <a:r>
                <a:rPr lang="en-GB" dirty="0">
                  <a:solidFill>
                    <a:schemeClr val="tx1"/>
                  </a:solidFill>
                </a:rPr>
                <a:t>on </a:t>
              </a:r>
              <a:r>
                <a:rPr lang="en-GB" dirty="0" smtClean="0">
                  <a:solidFill>
                    <a:schemeClr val="tx1"/>
                  </a:solidFill>
                </a:rPr>
                <a:t>each box to reveal the definition.</a:t>
              </a:r>
            </a:p>
            <a:p>
              <a:pPr marL="228600" indent="-228600" algn="l">
                <a:buFontTx/>
                <a:buAutoNum type="arabicPeriod"/>
              </a:pPr>
              <a:r>
                <a:rPr lang="en-GB" dirty="0" smtClean="0">
                  <a:solidFill>
                    <a:schemeClr val="tx1"/>
                  </a:solidFill>
                </a:rPr>
                <a:t>Click </a:t>
              </a:r>
              <a:r>
                <a:rPr lang="en-GB" dirty="0">
                  <a:solidFill>
                    <a:schemeClr val="tx1"/>
                  </a:solidFill>
                </a:rPr>
                <a:t>on </a:t>
              </a:r>
              <a:r>
                <a:rPr lang="en-GB" dirty="0" smtClean="0">
                  <a:solidFill>
                    <a:schemeClr val="tx1"/>
                  </a:solidFill>
                </a:rPr>
                <a:t>each box to reveal a practical example.</a:t>
              </a:r>
              <a:endParaRPr lang="en-GB" dirty="0">
                <a:solidFill>
                  <a:schemeClr val="tx1"/>
                </a:solidFill>
              </a:endParaRPr>
            </a:p>
          </p:txBody>
        </p:sp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19738" y="1683122"/>
              <a:ext cx="372318" cy="586584"/>
            </a:xfrm>
            <a:prstGeom prst="rect">
              <a:avLst/>
            </a:prstGeom>
          </p:spPr>
        </p:pic>
      </p:grpSp>
      <p:sp>
        <p:nvSpPr>
          <p:cNvPr id="34" name="TextBox 33"/>
          <p:cNvSpPr txBox="1"/>
          <p:nvPr/>
        </p:nvSpPr>
        <p:spPr>
          <a:xfrm>
            <a:off x="2277891" y="2537398"/>
            <a:ext cx="3096344" cy="57888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GB" sz="1400" dirty="0" smtClean="0">
              <a:latin typeface="Roboto Condensed" panose="02000000000000000000" pitchFamily="2" charset="0"/>
            </a:endParaRPr>
          </a:p>
          <a:p>
            <a:endParaRPr lang="en-GB" sz="1400" dirty="0">
              <a:latin typeface="Roboto Condensed" panose="02000000000000000000" pitchFamily="2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289199" y="3349108"/>
            <a:ext cx="3096344" cy="578882"/>
          </a:xfrm>
          <a:prstGeom prst="roundRect">
            <a:avLst/>
          </a:prstGeom>
          <a:solidFill>
            <a:srgbClr val="FBE5D6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GB" sz="1400" dirty="0" smtClean="0">
              <a:latin typeface="Roboto Condensed" panose="02000000000000000000" pitchFamily="2" charset="0"/>
            </a:endParaRPr>
          </a:p>
          <a:p>
            <a:endParaRPr lang="en-GB" sz="1400" dirty="0">
              <a:latin typeface="Roboto Condensed" panose="02000000000000000000" pitchFamily="2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277891" y="4191338"/>
            <a:ext cx="3096344" cy="578882"/>
          </a:xfrm>
          <a:prstGeom prst="roundRect">
            <a:avLst/>
          </a:prstGeom>
          <a:solidFill>
            <a:srgbClr val="FFF2CC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GB" sz="1400" dirty="0" smtClean="0">
              <a:latin typeface="Roboto Condensed" panose="02000000000000000000" pitchFamily="2" charset="0"/>
            </a:endParaRPr>
          </a:p>
          <a:p>
            <a:endParaRPr lang="en-GB" sz="1400" dirty="0">
              <a:latin typeface="Roboto Condensed" panose="02000000000000000000" pitchFamily="2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2277891" y="5020095"/>
            <a:ext cx="3096344" cy="578882"/>
          </a:xfrm>
          <a:prstGeom prst="roundRect">
            <a:avLst/>
          </a:prstGeom>
          <a:solidFill>
            <a:srgbClr val="E2F0D9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GB" sz="1400" dirty="0" smtClean="0">
              <a:latin typeface="Roboto Condensed" panose="02000000000000000000" pitchFamily="2" charset="0"/>
            </a:endParaRPr>
          </a:p>
          <a:p>
            <a:endParaRPr lang="en-GB" sz="1400" dirty="0">
              <a:latin typeface="Roboto Condensed" panose="02000000000000000000" pitchFamily="2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277891" y="5872009"/>
            <a:ext cx="3096344" cy="578882"/>
          </a:xfrm>
          <a:prstGeom prst="roundRect">
            <a:avLst/>
          </a:prstGeom>
          <a:solidFill>
            <a:srgbClr val="F2F2F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GB" sz="1400" dirty="0" smtClean="0">
              <a:latin typeface="Roboto Condensed" panose="02000000000000000000" pitchFamily="2" charset="0"/>
            </a:endParaRPr>
          </a:p>
          <a:p>
            <a:endParaRPr lang="en-GB" sz="1400" dirty="0">
              <a:latin typeface="Roboto Condensed" panose="02000000000000000000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59512" y="2295435"/>
            <a:ext cx="15115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 smtClean="0"/>
              <a:t>Characteristic</a:t>
            </a:r>
            <a:endParaRPr lang="en-GB" sz="1600" b="1" dirty="0"/>
          </a:p>
        </p:txBody>
      </p:sp>
      <p:sp>
        <p:nvSpPr>
          <p:cNvPr id="39" name="TextBox 38"/>
          <p:cNvSpPr txBox="1"/>
          <p:nvPr/>
        </p:nvSpPr>
        <p:spPr>
          <a:xfrm>
            <a:off x="3061287" y="2185217"/>
            <a:ext cx="15115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 smtClean="0"/>
              <a:t>Definition</a:t>
            </a:r>
            <a:endParaRPr lang="en-GB" sz="1600" b="1" dirty="0"/>
          </a:p>
        </p:txBody>
      </p:sp>
      <p:sp>
        <p:nvSpPr>
          <p:cNvPr id="40" name="TextBox 39"/>
          <p:cNvSpPr txBox="1"/>
          <p:nvPr/>
        </p:nvSpPr>
        <p:spPr>
          <a:xfrm>
            <a:off x="6227616" y="2126910"/>
            <a:ext cx="19447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 smtClean="0"/>
              <a:t>Practical example</a:t>
            </a:r>
            <a:endParaRPr lang="en-GB" sz="1600" b="1" dirty="0"/>
          </a:p>
        </p:txBody>
      </p:sp>
      <p:sp>
        <p:nvSpPr>
          <p:cNvPr id="41" name="TextBox 40"/>
          <p:cNvSpPr txBox="1"/>
          <p:nvPr/>
        </p:nvSpPr>
        <p:spPr>
          <a:xfrm>
            <a:off x="5668001" y="2463389"/>
            <a:ext cx="3096344" cy="71508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GB" dirty="0" smtClean="0">
              <a:latin typeface="Roboto Condensed" panose="02000000000000000000" pitchFamily="2" charset="0"/>
            </a:endParaRPr>
          </a:p>
          <a:p>
            <a:endParaRPr lang="en-GB" dirty="0">
              <a:latin typeface="Roboto Condensed" panose="02000000000000000000" pitchFamily="2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5663283" y="3283819"/>
            <a:ext cx="3096344" cy="715089"/>
          </a:xfrm>
          <a:prstGeom prst="roundRect">
            <a:avLst/>
          </a:prstGeom>
          <a:solidFill>
            <a:srgbClr val="FBE5D6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GB" dirty="0" smtClean="0">
              <a:latin typeface="Roboto Condensed" panose="02000000000000000000" pitchFamily="2" charset="0"/>
            </a:endParaRPr>
          </a:p>
          <a:p>
            <a:endParaRPr lang="en-GB" dirty="0">
              <a:latin typeface="Roboto Condensed" panose="02000000000000000000" pitchFamily="2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5663283" y="4117143"/>
            <a:ext cx="3096344" cy="715089"/>
          </a:xfrm>
          <a:prstGeom prst="roundRect">
            <a:avLst/>
          </a:prstGeom>
          <a:solidFill>
            <a:srgbClr val="FFF2CC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GB" dirty="0" smtClean="0">
              <a:latin typeface="Roboto Condensed" panose="02000000000000000000" pitchFamily="2" charset="0"/>
            </a:endParaRPr>
          </a:p>
          <a:p>
            <a:endParaRPr lang="en-GB" dirty="0">
              <a:latin typeface="Roboto Condensed" panose="02000000000000000000" pitchFamily="2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5663283" y="4951992"/>
            <a:ext cx="3096344" cy="715089"/>
          </a:xfrm>
          <a:prstGeom prst="roundRect">
            <a:avLst/>
          </a:prstGeom>
          <a:solidFill>
            <a:srgbClr val="E2F0D9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GB" dirty="0" smtClean="0">
              <a:latin typeface="Roboto Condensed" panose="02000000000000000000" pitchFamily="2" charset="0"/>
            </a:endParaRPr>
          </a:p>
          <a:p>
            <a:endParaRPr lang="en-GB" dirty="0">
              <a:latin typeface="Roboto Condensed" panose="02000000000000000000" pitchFamily="2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5663283" y="5814575"/>
            <a:ext cx="3096344" cy="715089"/>
          </a:xfrm>
          <a:prstGeom prst="roundRect">
            <a:avLst/>
          </a:prstGeom>
          <a:solidFill>
            <a:srgbClr val="F2F2F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GB" dirty="0" smtClean="0">
              <a:latin typeface="Roboto Condensed" panose="02000000000000000000" pitchFamily="2" charset="0"/>
            </a:endParaRPr>
          </a:p>
          <a:p>
            <a:endParaRPr lang="en-GB" dirty="0">
              <a:latin typeface="Roboto Condensed" panose="02000000000000000000" pitchFamily="2" charset="0"/>
            </a:endParaRPr>
          </a:p>
        </p:txBody>
      </p:sp>
      <p:grpSp>
        <p:nvGrpSpPr>
          <p:cNvPr id="48" name="Group 3"/>
          <p:cNvGrpSpPr>
            <a:grpSpLocks/>
          </p:cNvGrpSpPr>
          <p:nvPr/>
        </p:nvGrpSpPr>
        <p:grpSpPr bwMode="auto">
          <a:xfrm>
            <a:off x="603250" y="-27384"/>
            <a:ext cx="8540750" cy="6940550"/>
            <a:chOff x="583271" y="42867"/>
            <a:chExt cx="9232725" cy="7502525"/>
          </a:xfrm>
        </p:grpSpPr>
        <p:sp>
          <p:nvSpPr>
            <p:cNvPr id="49" name="Rectangle 48"/>
            <p:cNvSpPr>
              <a:spLocks noChangeArrowheads="1"/>
            </p:cNvSpPr>
            <p:nvPr/>
          </p:nvSpPr>
          <p:spPr bwMode="auto">
            <a:xfrm>
              <a:off x="5558303" y="42867"/>
              <a:ext cx="4257693" cy="750252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>
              <a:outerShdw dist="76200" dir="10800000" algn="ctr" rotWithShape="0">
                <a:srgbClr val="969696">
                  <a:alpha val="6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upright="1"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0" name="Text Box 15"/>
            <p:cNvSpPr txBox="1">
              <a:spLocks noChangeArrowheads="1"/>
            </p:cNvSpPr>
            <p:nvPr/>
          </p:nvSpPr>
          <p:spPr bwMode="auto">
            <a:xfrm>
              <a:off x="6141784" y="375779"/>
              <a:ext cx="1106897" cy="66170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vert" upright="1"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5000" kern="0" dirty="0">
                  <a:solidFill>
                    <a:srgbClr val="999999"/>
                  </a:solidFill>
                  <a:latin typeface="Century Gothic" panose="020B0502020202020204" pitchFamily="34" charset="0"/>
                  <a:ea typeface="Calibri" panose="020F0502020204030204" pitchFamily="34" charset="0"/>
                </a:rPr>
                <a:t>INSPECTION COPY</a:t>
              </a:r>
              <a:endParaRPr lang="en-GB" sz="110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pic>
          <p:nvPicPr>
            <p:cNvPr id="51" name="Picture 1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9781" y="5411143"/>
              <a:ext cx="1132764" cy="10645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2" name="Text Box 17"/>
            <p:cNvSpPr txBox="1">
              <a:spLocks noChangeArrowheads="1"/>
            </p:cNvSpPr>
            <p:nvPr/>
          </p:nvSpPr>
          <p:spPr bwMode="auto">
            <a:xfrm>
              <a:off x="7430589" y="4782568"/>
              <a:ext cx="1431244" cy="6349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upright="1"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500" b="1" kern="0" dirty="0">
                  <a:solidFill>
                    <a:sysClr val="windowText" lastClr="000000"/>
                  </a:solidFill>
                  <a:latin typeface="Century Gothic" panose="020B0502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COPYRIGHT</a:t>
              </a:r>
              <a:endParaRPr lang="en-GB" sz="1100" kern="0" dirty="0">
                <a:solidFill>
                  <a:sysClr val="windowText" lastClr="000000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500" b="1" kern="0" dirty="0">
                  <a:solidFill>
                    <a:sysClr val="windowText" lastClr="000000"/>
                  </a:solidFill>
                  <a:latin typeface="Century Gothic" panose="020B0502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PROTECTED</a:t>
              </a:r>
              <a:endParaRPr lang="en-GB" sz="1100" kern="0" dirty="0">
                <a:solidFill>
                  <a:sysClr val="windowText" lastClr="000000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500" b="1" kern="0" dirty="0">
                  <a:solidFill>
                    <a:srgbClr val="000000"/>
                  </a:solidFill>
                  <a:latin typeface="Century Gothic" panose="020B0502020202020204" pitchFamily="34" charset="0"/>
                  <a:ea typeface="Calibri" panose="020F0502020204030204" pitchFamily="34" charset="0"/>
                </a:rPr>
                <a:t> </a:t>
              </a:r>
              <a:endParaRPr lang="en-GB" sz="110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pic>
          <p:nvPicPr>
            <p:cNvPr id="53" name="Picture 14" descr="sample_front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19" t="36943" r="19749" b="41377"/>
            <a:stretch>
              <a:fillRect/>
            </a:stretch>
          </p:blipFill>
          <p:spPr bwMode="auto">
            <a:xfrm>
              <a:off x="583271" y="321972"/>
              <a:ext cx="3887888" cy="1967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4" name="Picture 15" descr="sample_front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19" t="36943" r="19749" b="41377"/>
            <a:stretch>
              <a:fillRect/>
            </a:stretch>
          </p:blipFill>
          <p:spPr bwMode="auto">
            <a:xfrm>
              <a:off x="583271" y="2865190"/>
              <a:ext cx="3887888" cy="1967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5" name="Picture 16" descr="sample_front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19" t="36943" r="19749" b="41377"/>
            <a:stretch>
              <a:fillRect/>
            </a:stretch>
          </p:blipFill>
          <p:spPr bwMode="auto">
            <a:xfrm>
              <a:off x="583271" y="5122653"/>
              <a:ext cx="3887888" cy="1967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2834124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6" grpId="0" animBg="1"/>
      <p:bldP spid="37" grpId="0" animBg="1"/>
      <p:bldP spid="38" grpId="0" animBg="1"/>
      <p:bldP spid="41" grpId="0" animBg="1"/>
      <p:bldP spid="42" grpId="0" animBg="1"/>
      <p:bldP spid="43" grpId="0" animBg="1"/>
      <p:bldP spid="44" grpId="0" animBg="1"/>
      <p:bldP spid="4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7722333" y="6598158"/>
            <a:ext cx="1453608" cy="255389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900" dirty="0">
                <a:latin typeface="Roboto Condensed" panose="02000000000000000000" pitchFamily="2" charset="0"/>
              </a:rPr>
              <a:t>© ZigZag Education, </a:t>
            </a:r>
            <a:r>
              <a:rPr lang="en-GB" sz="900" dirty="0" smtClean="0">
                <a:latin typeface="Roboto Condensed" panose="02000000000000000000" pitchFamily="2" charset="0"/>
              </a:rPr>
              <a:t>2023 </a:t>
            </a:r>
            <a:endParaRPr lang="en-GB" sz="900" dirty="0">
              <a:latin typeface="Roboto Condensed" panose="02000000000000000000" pitchFamily="2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179512" y="6385781"/>
            <a:ext cx="360000" cy="472219"/>
          </a:xfrm>
          <a:solidFill>
            <a:schemeClr val="accent6">
              <a:lumMod val="40000"/>
              <a:lumOff val="60000"/>
            </a:schemeClr>
          </a:solidFill>
        </p:spPr>
        <p:txBody>
          <a:bodyPr anchor="t"/>
          <a:lstStyle/>
          <a:p>
            <a:pPr algn="ctr"/>
            <a:fld id="{00BE1ABE-4073-4494-BFC2-5858710217CE}" type="slidenum">
              <a:rPr lang="en-GB" smtClean="0"/>
              <a:pPr algn="ctr"/>
              <a:t>4</a:t>
            </a:fld>
            <a:endParaRPr lang="en-GB" dirty="0"/>
          </a:p>
        </p:txBody>
      </p:sp>
      <p:sp>
        <p:nvSpPr>
          <p:cNvPr id="19" name="Freeform 5">
            <a:extLst>
              <a:ext uri="{FF2B5EF4-FFF2-40B4-BE49-F238E27FC236}">
                <a16:creationId xmlns="" xmlns:a16="http://schemas.microsoft.com/office/drawing/2014/main" id="{3EEE5409-3F6C-485D-B4C2-5247917F101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 bwMode="auto">
          <a:xfrm>
            <a:off x="8219738" y="-387424"/>
            <a:ext cx="1838651" cy="1613506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noFill/>
          <a:ln w="63500" cap="flat">
            <a:solidFill>
              <a:schemeClr val="accent6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0" name="Freeform 5">
            <a:extLst>
              <a:ext uri="{FF2B5EF4-FFF2-40B4-BE49-F238E27FC236}">
                <a16:creationId xmlns="" xmlns:a16="http://schemas.microsoft.com/office/drawing/2014/main" id="{0D74D4D5-6A4C-4248-8A92-B8CA1C918EB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 bwMode="auto">
          <a:xfrm>
            <a:off x="7722333" y="419329"/>
            <a:ext cx="1103873" cy="968702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2" name="Subtitle 3">
            <a:extLst>
              <a:ext uri="{FF2B5EF4-FFF2-40B4-BE49-F238E27FC236}">
                <a16:creationId xmlns="" xmlns:a16="http://schemas.microsoft.com/office/drawing/2014/main" id="{4772945D-CA91-4CFE-8EB7-941C7618C994}"/>
              </a:ext>
            </a:extLst>
          </p:cNvPr>
          <p:cNvSpPr txBox="1">
            <a:spLocks/>
          </p:cNvSpPr>
          <p:nvPr/>
        </p:nvSpPr>
        <p:spPr>
          <a:xfrm>
            <a:off x="7818280" y="764704"/>
            <a:ext cx="911977" cy="392884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Roboto Condensed" panose="020000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Roboto Condensed" panose="020000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Roboto Condensed" panose="020000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 Condensed" panose="020000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 Condensed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900" b="1" dirty="0"/>
              <a:t>Learn</a:t>
            </a:r>
            <a:endParaRPr lang="en-US" b="1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76676" y="404072"/>
            <a:ext cx="8892988" cy="86327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GB" sz="5400" b="1" dirty="0" smtClean="0">
                <a:solidFill>
                  <a:prstClr val="black">
                    <a:alpha val="90000"/>
                  </a:prst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Lato Medium" panose="020F0502020204030203" pitchFamily="34" charset="0"/>
              </a:rPr>
              <a:t>Classifications of skill</a:t>
            </a:r>
            <a:endParaRPr lang="en-GB" sz="5400" b="1" dirty="0">
              <a:solidFill>
                <a:prstClr val="black">
                  <a:alpha val="90000"/>
                </a:prstClr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Lato Medium" panose="020F0502020204030203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44188" y="1222898"/>
            <a:ext cx="74781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Roboto Condensed" panose="02000000000000000000" pitchFamily="2" charset="0"/>
              </a:rPr>
              <a:t>Not all skills are the same. Some are easier to perform than others, and some are easier to predict than others.</a:t>
            </a:r>
            <a:endParaRPr lang="en-GB" dirty="0">
              <a:latin typeface="Roboto Condensed" panose="02000000000000000000" pitchFamily="2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244188" y="1976414"/>
            <a:ext cx="80430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Roboto Condensed" panose="02000000000000000000" pitchFamily="2" charset="0"/>
              </a:rPr>
              <a:t>Let’s take a look at some of these classifications below and what they mean!</a:t>
            </a:r>
            <a:endParaRPr lang="en-GB" dirty="0">
              <a:latin typeface="Roboto Condensed" panose="02000000000000000000" pitchFamily="2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1331640" y="3259452"/>
            <a:ext cx="2768744" cy="119181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>
                <a:latin typeface="Roboto Condensed" panose="02000000000000000000" pitchFamily="2" charset="0"/>
              </a:rPr>
              <a:t>Simple</a:t>
            </a:r>
            <a:endParaRPr lang="en-GB" dirty="0">
              <a:latin typeface="Roboto Condensed" panose="02000000000000000000" pitchFamily="2" charset="0"/>
            </a:endParaRPr>
          </a:p>
          <a:p>
            <a:pPr algn="ctr"/>
            <a:r>
              <a:rPr lang="en-GB" sz="1400" dirty="0" smtClean="0">
                <a:latin typeface="Roboto Condensed" panose="02000000000000000000" pitchFamily="2" charset="0"/>
              </a:rPr>
              <a:t>Easy to perform</a:t>
            </a:r>
          </a:p>
          <a:p>
            <a:pPr algn="ctr"/>
            <a:r>
              <a:rPr lang="en-GB" b="1" dirty="0" smtClean="0">
                <a:latin typeface="Roboto Condensed" panose="02000000000000000000" pitchFamily="2" charset="0"/>
              </a:rPr>
              <a:t>Complex</a:t>
            </a:r>
            <a:endParaRPr lang="en-GB" dirty="0">
              <a:latin typeface="Roboto Condensed" panose="02000000000000000000" pitchFamily="2" charset="0"/>
            </a:endParaRPr>
          </a:p>
          <a:p>
            <a:pPr algn="ctr"/>
            <a:r>
              <a:rPr lang="en-GB" sz="1400" dirty="0" smtClean="0">
                <a:latin typeface="Roboto Condensed" panose="02000000000000000000" pitchFamily="2" charset="0"/>
              </a:rPr>
              <a:t>Difficult to perform</a:t>
            </a:r>
            <a:endParaRPr lang="en-GB" sz="1400" dirty="0">
              <a:latin typeface="Roboto Condensed" panose="02000000000000000000" pitchFamily="2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4788024" y="3263081"/>
            <a:ext cx="2768744" cy="119181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>
                <a:latin typeface="Roboto Condensed" panose="02000000000000000000" pitchFamily="2" charset="0"/>
              </a:rPr>
              <a:t>Open</a:t>
            </a:r>
          </a:p>
          <a:p>
            <a:pPr algn="ctr"/>
            <a:r>
              <a:rPr lang="en-GB" sz="1400" dirty="0" smtClean="0">
                <a:latin typeface="Roboto Condensed" panose="02000000000000000000" pitchFamily="2" charset="0"/>
              </a:rPr>
              <a:t>Unpredictable environment</a:t>
            </a:r>
          </a:p>
          <a:p>
            <a:pPr algn="ctr"/>
            <a:r>
              <a:rPr lang="en-GB" b="1" dirty="0" smtClean="0">
                <a:latin typeface="Roboto Condensed" panose="02000000000000000000" pitchFamily="2" charset="0"/>
              </a:rPr>
              <a:t>Closed</a:t>
            </a:r>
            <a:endParaRPr lang="en-GB" dirty="0">
              <a:latin typeface="Roboto Condensed" panose="02000000000000000000" pitchFamily="2" charset="0"/>
            </a:endParaRPr>
          </a:p>
          <a:p>
            <a:pPr algn="ctr"/>
            <a:r>
              <a:rPr lang="en-GB" sz="1400" dirty="0" smtClean="0">
                <a:latin typeface="Roboto Condensed" panose="02000000000000000000" pitchFamily="2" charset="0"/>
              </a:rPr>
              <a:t>Fixed environment</a:t>
            </a:r>
            <a:endParaRPr lang="en-GB" sz="1400" dirty="0">
              <a:latin typeface="Roboto Condensed" panose="02000000000000000000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44188" y="5137569"/>
            <a:ext cx="8586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latin typeface="Roboto Condensed" panose="02000000000000000000" pitchFamily="2" charset="0"/>
              </a:rPr>
              <a:t>Skills can have multiple classifications, such as being simple and closed. </a:t>
            </a:r>
          </a:p>
          <a:p>
            <a:pPr algn="ctr"/>
            <a:r>
              <a:rPr lang="en-GB" dirty="0" smtClean="0">
                <a:latin typeface="Roboto Condensed" panose="02000000000000000000" pitchFamily="2" charset="0"/>
              </a:rPr>
              <a:t>However, they can’t be from the same category, such as being simple and complex!</a:t>
            </a:r>
            <a:endParaRPr lang="en-GB" dirty="0">
              <a:latin typeface="Roboto Condensed" panose="02000000000000000000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15257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47" grpId="0" animBg="1"/>
      <p:bldP spid="4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96038" y="434447"/>
            <a:ext cx="73655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Roboto Condensed" panose="02000000000000000000" pitchFamily="2" charset="0"/>
              </a:rPr>
              <a:t>Now that you have been introduced to the different skill classifications, let’s see whether you can match-up the examples with the correct classifications.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7722333" y="6598158"/>
            <a:ext cx="1453608" cy="255389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900" dirty="0">
                <a:latin typeface="Roboto Condensed" panose="02000000000000000000" pitchFamily="2" charset="0"/>
              </a:rPr>
              <a:t>© ZigZag Education, </a:t>
            </a:r>
            <a:r>
              <a:rPr lang="en-GB" sz="900" dirty="0" smtClean="0">
                <a:latin typeface="Roboto Condensed" panose="02000000000000000000" pitchFamily="2" charset="0"/>
              </a:rPr>
              <a:t>2023 </a:t>
            </a:r>
            <a:endParaRPr lang="en-GB" sz="900" dirty="0">
              <a:latin typeface="Roboto Condensed" panose="02000000000000000000" pitchFamily="2" charset="0"/>
            </a:endParaRPr>
          </a:p>
        </p:txBody>
      </p:sp>
      <p:sp>
        <p:nvSpPr>
          <p:cNvPr id="6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179512" y="6385781"/>
            <a:ext cx="360000" cy="472219"/>
          </a:xfrm>
          <a:solidFill>
            <a:schemeClr val="accent2">
              <a:lumMod val="40000"/>
              <a:lumOff val="60000"/>
            </a:schemeClr>
          </a:solidFill>
        </p:spPr>
        <p:txBody>
          <a:bodyPr anchor="t"/>
          <a:lstStyle/>
          <a:p>
            <a:pPr algn="ctr"/>
            <a:fld id="{00BE1ABE-4073-4494-BFC2-5858710217CE}" type="slidenum">
              <a:rPr lang="en-GB" smtClean="0"/>
              <a:pPr algn="ctr"/>
              <a:t>5</a:t>
            </a:fld>
            <a:endParaRPr lang="en-GB" dirty="0"/>
          </a:p>
        </p:txBody>
      </p:sp>
      <p:sp>
        <p:nvSpPr>
          <p:cNvPr id="63" name="Freeform 5">
            <a:extLst>
              <a:ext uri="{FF2B5EF4-FFF2-40B4-BE49-F238E27FC236}">
                <a16:creationId xmlns="" xmlns:a16="http://schemas.microsoft.com/office/drawing/2014/main" id="{3EEE5409-3F6C-485D-B4C2-5247917F101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 bwMode="auto">
          <a:xfrm>
            <a:off x="8219738" y="-387424"/>
            <a:ext cx="1838651" cy="1613506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noFill/>
          <a:ln w="63500" cap="flat">
            <a:solidFill>
              <a:schemeClr val="accent2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64" name="Freeform 5">
            <a:extLst>
              <a:ext uri="{FF2B5EF4-FFF2-40B4-BE49-F238E27FC236}">
                <a16:creationId xmlns="" xmlns:a16="http://schemas.microsoft.com/office/drawing/2014/main" id="{0D74D4D5-6A4C-4248-8A92-B8CA1C918EB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 bwMode="auto">
          <a:xfrm>
            <a:off x="7722333" y="419329"/>
            <a:ext cx="1103873" cy="968702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65" name="Subtitle 3">
            <a:extLst>
              <a:ext uri="{FF2B5EF4-FFF2-40B4-BE49-F238E27FC236}">
                <a16:creationId xmlns="" xmlns:a16="http://schemas.microsoft.com/office/drawing/2014/main" id="{4772945D-CA91-4CFE-8EB7-941C7618C994}"/>
              </a:ext>
            </a:extLst>
          </p:cNvPr>
          <p:cNvSpPr txBox="1">
            <a:spLocks/>
          </p:cNvSpPr>
          <p:nvPr/>
        </p:nvSpPr>
        <p:spPr>
          <a:xfrm>
            <a:off x="7818280" y="764704"/>
            <a:ext cx="911977" cy="392884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Roboto Condensed" panose="020000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Roboto Condensed" panose="020000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Roboto Condensed" panose="020000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 Condensed" panose="020000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 Condensed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900" b="1" dirty="0"/>
              <a:t>Activity</a:t>
            </a:r>
            <a:endParaRPr lang="en-US" b="1" dirty="0"/>
          </a:p>
        </p:txBody>
      </p:sp>
      <p:sp>
        <p:nvSpPr>
          <p:cNvPr id="48" name="TextBox 47"/>
          <p:cNvSpPr txBox="1"/>
          <p:nvPr/>
        </p:nvSpPr>
        <p:spPr>
          <a:xfrm>
            <a:off x="5868144" y="3973098"/>
            <a:ext cx="2321847" cy="30777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>
                <a:latin typeface="Roboto Cn" pitchFamily="2" charset="0"/>
                <a:ea typeface="Roboto Cn" pitchFamily="2" charset="0"/>
              </a:rPr>
              <a:t>Performing a long jump</a:t>
            </a:r>
            <a:endParaRPr lang="en-GB" sz="1400" dirty="0">
              <a:latin typeface="Roboto Cn" pitchFamily="2" charset="0"/>
              <a:ea typeface="Roboto Cn" pitchFamily="2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5868144" y="2325772"/>
            <a:ext cx="2321847" cy="30777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>
                <a:latin typeface="Roboto Cn" pitchFamily="2" charset="0"/>
                <a:ea typeface="Roboto Cn" pitchFamily="2" charset="0"/>
              </a:rPr>
              <a:t>Performing a somersault</a:t>
            </a:r>
            <a:endParaRPr lang="en-GB" sz="1400" dirty="0">
              <a:latin typeface="Roboto Cn" pitchFamily="2" charset="0"/>
              <a:ea typeface="Roboto Cn" pitchFamily="2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5868144" y="4894383"/>
            <a:ext cx="2321847" cy="30777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>
                <a:latin typeface="Roboto Cn" pitchFamily="2" charset="0"/>
                <a:ea typeface="Roboto Cn" pitchFamily="2" charset="0"/>
              </a:rPr>
              <a:t>Playing a ramp shot in cricket</a:t>
            </a:r>
            <a:endParaRPr lang="en-GB" sz="1400" dirty="0">
              <a:latin typeface="Roboto Cn" pitchFamily="2" charset="0"/>
              <a:ea typeface="Roboto Cn" pitchFamily="2" charset="0"/>
            </a:endParaRPr>
          </a:p>
        </p:txBody>
      </p:sp>
      <p:sp>
        <p:nvSpPr>
          <p:cNvPr id="59" name="TextBox - Basic"/>
          <p:cNvSpPr txBox="1"/>
          <p:nvPr/>
        </p:nvSpPr>
        <p:spPr>
          <a:xfrm>
            <a:off x="727061" y="2321407"/>
            <a:ext cx="205079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latin typeface="Roboto Cn" pitchFamily="2" charset="0"/>
                <a:ea typeface="Roboto Cn" pitchFamily="2" charset="0"/>
              </a:rPr>
              <a:t>Simple and open</a:t>
            </a:r>
            <a:endParaRPr lang="en-GB" dirty="0">
              <a:latin typeface="Roboto Cn" pitchFamily="2" charset="0"/>
              <a:ea typeface="Roboto Cn" pitchFamily="2" charset="0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5868144" y="3121386"/>
            <a:ext cx="2329247" cy="30777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>
                <a:latin typeface="Roboto Cn" pitchFamily="2" charset="0"/>
                <a:ea typeface="Roboto Cn" pitchFamily="2" charset="0"/>
              </a:rPr>
              <a:t>Passing in hockey</a:t>
            </a:r>
            <a:endParaRPr lang="en-GB" sz="1400" dirty="0">
              <a:latin typeface="Roboto Cn" pitchFamily="2" charset="0"/>
              <a:ea typeface="Roboto Cn" pitchFamily="2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3623443" y="1379764"/>
            <a:ext cx="1896939" cy="586584"/>
            <a:chOff x="3131840" y="6193166"/>
            <a:chExt cx="1896939" cy="586584"/>
          </a:xfrm>
        </p:grpSpPr>
        <p:sp>
          <p:nvSpPr>
            <p:cNvPr id="32" name="TextBox 31"/>
            <p:cNvSpPr txBox="1"/>
            <p:nvPr/>
          </p:nvSpPr>
          <p:spPr>
            <a:xfrm>
              <a:off x="3504158" y="6341553"/>
              <a:ext cx="1524621" cy="374571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9525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 lIns="0" tIns="0" rIns="0" bIns="0" rtlCol="0">
              <a:spAutoFit/>
            </a:bodyPr>
            <a:lstStyle>
              <a:defPPr>
                <a:defRPr lang="en-US"/>
              </a:defPPr>
              <a:lvl1pPr algn="ctr">
                <a:defRPr sz="1100">
                  <a:latin typeface="Roboto Condensed" panose="02000000000000000000" pitchFamily="2" charset="0"/>
                </a:defRPr>
              </a:lvl1pPr>
            </a:lstStyle>
            <a:p>
              <a:r>
                <a:rPr lang="en-GB" dirty="0">
                  <a:solidFill>
                    <a:schemeClr val="tx1"/>
                  </a:solidFill>
                </a:rPr>
                <a:t>Click </a:t>
              </a:r>
              <a:r>
                <a:rPr lang="en-GB" dirty="0" smtClean="0">
                  <a:solidFill>
                    <a:schemeClr val="tx1"/>
                  </a:solidFill>
                </a:rPr>
                <a:t>on the classifications to reveal the answers.</a:t>
              </a:r>
              <a:endParaRPr lang="en-GB" dirty="0">
                <a:solidFill>
                  <a:schemeClr val="tx1"/>
                </a:solidFill>
              </a:endParaRPr>
            </a:p>
          </p:txBody>
        </p:sp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31840" y="6193166"/>
              <a:ext cx="372318" cy="586584"/>
            </a:xfrm>
            <a:prstGeom prst="rect">
              <a:avLst/>
            </a:prstGeom>
          </p:spPr>
        </p:pic>
      </p:grpSp>
      <p:sp>
        <p:nvSpPr>
          <p:cNvPr id="25" name="TextBox - Basic"/>
          <p:cNvSpPr txBox="1"/>
          <p:nvPr/>
        </p:nvSpPr>
        <p:spPr>
          <a:xfrm>
            <a:off x="734269" y="3179281"/>
            <a:ext cx="205118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latin typeface="Roboto Cn" pitchFamily="2" charset="0"/>
                <a:ea typeface="Roboto Cn" pitchFamily="2" charset="0"/>
              </a:rPr>
              <a:t>Simple and closed</a:t>
            </a:r>
            <a:endParaRPr lang="en-GB" dirty="0">
              <a:latin typeface="Roboto Cn" pitchFamily="2" charset="0"/>
              <a:ea typeface="Roboto Cn" pitchFamily="2" charset="0"/>
            </a:endParaRPr>
          </a:p>
        </p:txBody>
      </p:sp>
      <p:sp>
        <p:nvSpPr>
          <p:cNvPr id="26" name="TextBox - Basic"/>
          <p:cNvSpPr txBox="1"/>
          <p:nvPr/>
        </p:nvSpPr>
        <p:spPr>
          <a:xfrm>
            <a:off x="734269" y="4034612"/>
            <a:ext cx="205118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latin typeface="Roboto Cn" pitchFamily="2" charset="0"/>
                <a:ea typeface="Roboto Cn" pitchFamily="2" charset="0"/>
              </a:rPr>
              <a:t>Complex and open</a:t>
            </a:r>
            <a:endParaRPr lang="en-GB" dirty="0">
              <a:latin typeface="Roboto Cn" pitchFamily="2" charset="0"/>
              <a:ea typeface="Roboto Cn" pitchFamily="2" charset="0"/>
            </a:endParaRPr>
          </a:p>
        </p:txBody>
      </p:sp>
      <p:sp>
        <p:nvSpPr>
          <p:cNvPr id="27" name="TextBox - Basic"/>
          <p:cNvSpPr txBox="1"/>
          <p:nvPr/>
        </p:nvSpPr>
        <p:spPr>
          <a:xfrm>
            <a:off x="734269" y="4889943"/>
            <a:ext cx="205118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latin typeface="Roboto Cn" pitchFamily="2" charset="0"/>
                <a:ea typeface="Roboto Cn" pitchFamily="2" charset="0"/>
              </a:rPr>
              <a:t>Complex and closed</a:t>
            </a:r>
            <a:endParaRPr lang="en-GB" dirty="0">
              <a:latin typeface="Roboto Cn" pitchFamily="2" charset="0"/>
              <a:ea typeface="Roboto Cn" pitchFamily="2" charset="0"/>
            </a:endParaRPr>
          </a:p>
        </p:txBody>
      </p:sp>
      <p:cxnSp>
        <p:nvCxnSpPr>
          <p:cNvPr id="4" name="Straight Connector 3"/>
          <p:cNvCxnSpPr>
            <a:endCxn id="82" idx="1"/>
          </p:cNvCxnSpPr>
          <p:nvPr/>
        </p:nvCxnSpPr>
        <p:spPr>
          <a:xfrm>
            <a:off x="2770263" y="2473069"/>
            <a:ext cx="3097881" cy="802206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0" name="Straight Connector 29"/>
          <p:cNvCxnSpPr>
            <a:endCxn id="48" idx="1"/>
          </p:cNvCxnSpPr>
          <p:nvPr/>
        </p:nvCxnSpPr>
        <p:spPr>
          <a:xfrm>
            <a:off x="2767449" y="3380907"/>
            <a:ext cx="3100695" cy="74608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4" name="Straight Connector 33"/>
          <p:cNvCxnSpPr>
            <a:endCxn id="50" idx="1"/>
          </p:cNvCxnSpPr>
          <p:nvPr/>
        </p:nvCxnSpPr>
        <p:spPr>
          <a:xfrm flipV="1">
            <a:off x="2794141" y="2479661"/>
            <a:ext cx="3074003" cy="2608014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5" name="Straight Connector 34"/>
          <p:cNvCxnSpPr>
            <a:endCxn id="51" idx="1"/>
          </p:cNvCxnSpPr>
          <p:nvPr/>
        </p:nvCxnSpPr>
        <p:spPr>
          <a:xfrm>
            <a:off x="2763630" y="4212463"/>
            <a:ext cx="3104514" cy="835809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210867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edia2 (3)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291418" y="2014189"/>
            <a:ext cx="3111773" cy="175037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" name="Media1 (1)">
            <a:hlinkClick r:id="" action="ppaction://media"/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33718" y="2014189"/>
            <a:ext cx="3111773" cy="175037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Left-Right Arrow 3"/>
          <p:cNvSpPr/>
          <p:nvPr/>
        </p:nvSpPr>
        <p:spPr>
          <a:xfrm>
            <a:off x="539512" y="3913052"/>
            <a:ext cx="7992888" cy="561855"/>
          </a:xfrm>
          <a:prstGeom prst="leftRightArrow">
            <a:avLst>
              <a:gd name="adj1" fmla="val 43276"/>
              <a:gd name="adj2" fmla="val 36550"/>
            </a:avLst>
          </a:prstGeom>
          <a:solidFill>
            <a:srgbClr val="01989A"/>
          </a:solidFill>
          <a:effectLst/>
          <a:scene3d>
            <a:camera prst="orthographicFront"/>
            <a:lightRig rig="threePt" dir="t">
              <a:rot lat="0" lon="0" rev="0"/>
            </a:lightRig>
          </a:scene3d>
          <a:sp3d prstMaterial="plastic">
            <a:bevelB w="101600" h="342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  <a:latin typeface="Roboto Condensed" panose="02000000000000000000" pitchFamily="2" charset="0"/>
            </a:endParaRPr>
          </a:p>
        </p:txBody>
      </p:sp>
      <p:sp>
        <p:nvSpPr>
          <p:cNvPr id="8" name="Video 1 box"/>
          <p:cNvSpPr txBox="1"/>
          <p:nvPr/>
        </p:nvSpPr>
        <p:spPr>
          <a:xfrm>
            <a:off x="1979672" y="3984109"/>
            <a:ext cx="1296144" cy="442674"/>
          </a:xfrm>
          <a:prstGeom prst="roundRect">
            <a:avLst/>
          </a:prstGeom>
          <a:solidFill>
            <a:schemeClr val="accent4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B h="50800"/>
          </a:sp3d>
        </p:spPr>
        <p:txBody>
          <a:bodyPr wrap="square" rtlCol="0">
            <a:spAutoFit/>
          </a:bodyPr>
          <a:lstStyle/>
          <a:p>
            <a:pPr algn="ctr"/>
            <a:r>
              <a:rPr lang="en-GB" sz="2000" dirty="0" smtClean="0">
                <a:latin typeface="Roboto Condensed" panose="02000000000000000000" pitchFamily="2" charset="0"/>
              </a:rPr>
              <a:t>Example</a:t>
            </a:r>
            <a:endParaRPr lang="en-GB" sz="2000" dirty="0">
              <a:latin typeface="Roboto Condensed" panose="02000000000000000000" pitchFamily="2" charset="0"/>
            </a:endParaRPr>
          </a:p>
        </p:txBody>
      </p:sp>
      <p:sp>
        <p:nvSpPr>
          <p:cNvPr id="9" name="Video 2 box"/>
          <p:cNvSpPr txBox="1"/>
          <p:nvPr/>
        </p:nvSpPr>
        <p:spPr>
          <a:xfrm>
            <a:off x="5625548" y="3962035"/>
            <a:ext cx="1296144" cy="442674"/>
          </a:xfrm>
          <a:prstGeom prst="roundRect">
            <a:avLst/>
          </a:prstGeom>
          <a:solidFill>
            <a:schemeClr val="accent4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B h="50800"/>
          </a:sp3d>
        </p:spPr>
        <p:txBody>
          <a:bodyPr wrap="square" rtlCol="0">
            <a:spAutoFit/>
          </a:bodyPr>
          <a:lstStyle/>
          <a:p>
            <a:pPr algn="ctr"/>
            <a:r>
              <a:rPr lang="en-GB" sz="2000" dirty="0" smtClean="0">
                <a:latin typeface="Roboto Condensed" panose="02000000000000000000" pitchFamily="2" charset="0"/>
              </a:rPr>
              <a:t>Example</a:t>
            </a:r>
            <a:endParaRPr lang="en-GB" sz="2000" dirty="0">
              <a:latin typeface="Roboto Condensed" panose="02000000000000000000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05816" y="4697675"/>
            <a:ext cx="2664296" cy="160043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 smtClean="0">
                <a:latin typeface="Roboto Condensed" panose="02000000000000000000" pitchFamily="2" charset="0"/>
              </a:rPr>
              <a:t>Decision-making </a:t>
            </a:r>
            <a:r>
              <a:rPr lang="en-GB" sz="1400" dirty="0">
                <a:latin typeface="Roboto Condensed" panose="02000000000000000000" pitchFamily="2" charset="0"/>
              </a:rPr>
              <a:t>limited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latin typeface="Roboto Condensed" panose="02000000000000000000" pitchFamily="2" charset="0"/>
              </a:rPr>
              <a:t>Transferable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latin typeface="Roboto Condensed" panose="02000000000000000000" pitchFamily="2" charset="0"/>
              </a:rPr>
              <a:t>Few subroutines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latin typeface="Roboto Condensed" panose="02000000000000000000" pitchFamily="2" charset="0"/>
              </a:rPr>
              <a:t>Little risk of danger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latin typeface="Roboto Condensed" panose="02000000000000000000" pitchFamily="2" charset="0"/>
              </a:rPr>
              <a:t>Simple to learn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latin typeface="Roboto Condensed" panose="02000000000000000000" pitchFamily="2" charset="0"/>
              </a:rPr>
              <a:t>Less physical demand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latin typeface="Roboto Condensed" panose="02000000000000000000" pitchFamily="2" charset="0"/>
              </a:rPr>
              <a:t>Best for novice performers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810447" y="4493364"/>
            <a:ext cx="2664296" cy="2009061"/>
          </a:xfrm>
          <a:prstGeom prst="wedgeRoundRectCallout">
            <a:avLst>
              <a:gd name="adj1" fmla="val 25411"/>
              <a:gd name="adj2" fmla="val -69903"/>
              <a:gd name="adj3" fmla="val 16667"/>
            </a:avLst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 smtClean="0">
                <a:latin typeface="Roboto Condensed" panose="02000000000000000000" pitchFamily="2" charset="0"/>
              </a:rPr>
              <a:t>Requires </a:t>
            </a:r>
            <a:r>
              <a:rPr lang="en-GB" sz="1400" dirty="0">
                <a:latin typeface="Roboto Condensed" panose="02000000000000000000" pitchFamily="2" charset="0"/>
              </a:rPr>
              <a:t>decision-making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latin typeface="Roboto Condensed" panose="02000000000000000000" pitchFamily="2" charset="0"/>
              </a:rPr>
              <a:t>Coordination important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latin typeface="Roboto Condensed" panose="02000000000000000000" pitchFamily="2" charset="0"/>
              </a:rPr>
              <a:t>Subroutines need to be linked together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latin typeface="Roboto Condensed" panose="02000000000000000000" pitchFamily="2" charset="0"/>
              </a:rPr>
              <a:t>Likely to have higher physical demand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latin typeface="Roboto Condensed" panose="02000000000000000000" pitchFamily="2" charset="0"/>
              </a:rPr>
              <a:t>Increased risk of danger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latin typeface="Roboto Condensed" panose="02000000000000000000" pitchFamily="2" charset="0"/>
              </a:rPr>
              <a:t>More difficult to learn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79512" y="1219368"/>
            <a:ext cx="55472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Roboto Condensed" panose="02000000000000000000" pitchFamily="2" charset="0"/>
              </a:rPr>
              <a:t>Skills can be classified from </a:t>
            </a:r>
            <a:r>
              <a:rPr lang="en-GB" b="1" dirty="0" smtClean="0">
                <a:latin typeface="Roboto Condensed" panose="02000000000000000000" pitchFamily="2" charset="0"/>
              </a:rPr>
              <a:t>simple </a:t>
            </a:r>
            <a:r>
              <a:rPr lang="en-GB" dirty="0" smtClean="0">
                <a:latin typeface="Roboto Condensed" panose="02000000000000000000" pitchFamily="2" charset="0"/>
              </a:rPr>
              <a:t>to </a:t>
            </a:r>
            <a:r>
              <a:rPr lang="en-GB" b="1" dirty="0">
                <a:latin typeface="Roboto Condensed" panose="02000000000000000000" pitchFamily="2" charset="0"/>
              </a:rPr>
              <a:t>complex</a:t>
            </a:r>
            <a:r>
              <a:rPr lang="en-GB" dirty="0">
                <a:latin typeface="Roboto Condensed" panose="02000000000000000000" pitchFamily="2" charset="0"/>
              </a:rPr>
              <a:t>, depending how </a:t>
            </a:r>
            <a:r>
              <a:rPr lang="en-GB" dirty="0" smtClean="0">
                <a:latin typeface="Roboto Condensed" panose="02000000000000000000" pitchFamily="2" charset="0"/>
              </a:rPr>
              <a:t>difficult they </a:t>
            </a:r>
            <a:r>
              <a:rPr lang="en-GB" dirty="0">
                <a:latin typeface="Roboto Condensed" panose="02000000000000000000" pitchFamily="2" charset="0"/>
              </a:rPr>
              <a:t>are to perform.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722333" y="6598158"/>
            <a:ext cx="1453608" cy="255389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900" dirty="0">
                <a:latin typeface="Roboto Condensed" panose="02000000000000000000" pitchFamily="2" charset="0"/>
              </a:rPr>
              <a:t>© ZigZag Education, </a:t>
            </a:r>
            <a:r>
              <a:rPr lang="en-GB" sz="900" dirty="0" smtClean="0">
                <a:latin typeface="Roboto Condensed" panose="02000000000000000000" pitchFamily="2" charset="0"/>
              </a:rPr>
              <a:t>2023 </a:t>
            </a:r>
            <a:endParaRPr lang="en-GB" sz="900" dirty="0">
              <a:latin typeface="Roboto Condensed" panose="02000000000000000000" pitchFamily="2" charset="0"/>
            </a:endParaRPr>
          </a:p>
        </p:txBody>
      </p:sp>
      <p:sp>
        <p:nvSpPr>
          <p:cNvPr id="33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179512" y="6385781"/>
            <a:ext cx="360000" cy="472219"/>
          </a:xfrm>
          <a:solidFill>
            <a:schemeClr val="accent6">
              <a:lumMod val="40000"/>
              <a:lumOff val="60000"/>
            </a:schemeClr>
          </a:solidFill>
        </p:spPr>
        <p:txBody>
          <a:bodyPr anchor="t"/>
          <a:lstStyle/>
          <a:p>
            <a:pPr algn="ctr"/>
            <a:fld id="{00BE1ABE-4073-4494-BFC2-5858710217CE}" type="slidenum">
              <a:rPr lang="en-GB" smtClean="0"/>
              <a:pPr algn="ctr"/>
              <a:t>6</a:t>
            </a:fld>
            <a:endParaRPr lang="en-GB" dirty="0"/>
          </a:p>
        </p:txBody>
      </p:sp>
      <p:sp>
        <p:nvSpPr>
          <p:cNvPr id="34" name="Freeform 5">
            <a:extLst>
              <a:ext uri="{FF2B5EF4-FFF2-40B4-BE49-F238E27FC236}">
                <a16:creationId xmlns="" xmlns:a16="http://schemas.microsoft.com/office/drawing/2014/main" id="{3EEE5409-3F6C-485D-B4C2-5247917F101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 bwMode="auto">
          <a:xfrm>
            <a:off x="8219738" y="-387424"/>
            <a:ext cx="1838651" cy="1613506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noFill/>
          <a:ln w="63500" cap="flat">
            <a:solidFill>
              <a:schemeClr val="accent6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5" name="Freeform 5">
            <a:extLst>
              <a:ext uri="{FF2B5EF4-FFF2-40B4-BE49-F238E27FC236}">
                <a16:creationId xmlns="" xmlns:a16="http://schemas.microsoft.com/office/drawing/2014/main" id="{0D74D4D5-6A4C-4248-8A92-B8CA1C918EB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 bwMode="auto">
          <a:xfrm>
            <a:off x="7722333" y="419329"/>
            <a:ext cx="1103873" cy="968702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6" name="Subtitle 3">
            <a:extLst>
              <a:ext uri="{FF2B5EF4-FFF2-40B4-BE49-F238E27FC236}">
                <a16:creationId xmlns="" xmlns:a16="http://schemas.microsoft.com/office/drawing/2014/main" id="{4772945D-CA91-4CFE-8EB7-941C7618C994}"/>
              </a:ext>
            </a:extLst>
          </p:cNvPr>
          <p:cNvSpPr txBox="1">
            <a:spLocks/>
          </p:cNvSpPr>
          <p:nvPr/>
        </p:nvSpPr>
        <p:spPr>
          <a:xfrm>
            <a:off x="7818280" y="764704"/>
            <a:ext cx="911977" cy="392884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Roboto Condensed" panose="020000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Roboto Condensed" panose="020000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Roboto Condensed" panose="020000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 Condensed" panose="020000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 Condensed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900" b="1" dirty="0"/>
              <a:t>Learn</a:t>
            </a:r>
            <a:endParaRPr lang="en-US" b="1" dirty="0"/>
          </a:p>
        </p:txBody>
      </p:sp>
      <p:sp>
        <p:nvSpPr>
          <p:cNvPr id="38" name="Title 1"/>
          <p:cNvSpPr txBox="1">
            <a:spLocks/>
          </p:cNvSpPr>
          <p:nvPr/>
        </p:nvSpPr>
        <p:spPr>
          <a:xfrm>
            <a:off x="179512" y="377833"/>
            <a:ext cx="8892988" cy="86327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GB" sz="5400" b="1" dirty="0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Lato Medium" panose="020F0502020204030203" pitchFamily="34" charset="0"/>
              </a:rPr>
              <a:t>Simple–complex </a:t>
            </a:r>
            <a:r>
              <a:rPr lang="en-GB" sz="5400" b="1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Lato Medium" panose="020F0502020204030203" pitchFamily="34" charset="0"/>
              </a:rPr>
              <a:t>s</a:t>
            </a:r>
            <a:r>
              <a:rPr lang="en-GB" sz="5400" b="1" dirty="0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Lato Medium" panose="020F0502020204030203" pitchFamily="34" charset="0"/>
              </a:rPr>
              <a:t>kills</a:t>
            </a:r>
            <a:endParaRPr lang="en-GB" sz="5400" b="1" dirty="0">
              <a:solidFill>
                <a:schemeClr val="tx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Lato Medium" panose="020F0502020204030203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3544496" y="3913052"/>
            <a:ext cx="1910913" cy="561856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algn="ctr">
              <a:defRPr sz="1100">
                <a:latin typeface="Roboto Condensed" panose="02000000000000000000" pitchFamily="2" charset="0"/>
              </a:defRPr>
            </a:lvl1pPr>
          </a:lstStyle>
          <a:p>
            <a:r>
              <a:rPr lang="en-GB" dirty="0">
                <a:solidFill>
                  <a:schemeClr val="tx1"/>
                </a:solidFill>
              </a:rPr>
              <a:t>Click on the e</a:t>
            </a:r>
            <a:r>
              <a:rPr lang="en-GB" dirty="0" smtClean="0">
                <a:solidFill>
                  <a:schemeClr val="tx1"/>
                </a:solidFill>
              </a:rPr>
              <a:t>xample buttons </a:t>
            </a:r>
            <a:r>
              <a:rPr lang="en-GB" dirty="0">
                <a:solidFill>
                  <a:schemeClr val="tx1"/>
                </a:solidFill>
              </a:rPr>
              <a:t>to </a:t>
            </a:r>
            <a:r>
              <a:rPr lang="en-GB" dirty="0" smtClean="0">
                <a:solidFill>
                  <a:schemeClr val="tx1"/>
                </a:solidFill>
              </a:rPr>
              <a:t>see each in action </a:t>
            </a:r>
            <a:r>
              <a:rPr lang="en-GB" dirty="0">
                <a:solidFill>
                  <a:schemeClr val="tx1"/>
                </a:solidFill>
              </a:rPr>
              <a:t>and then press play on each of the </a:t>
            </a:r>
            <a:r>
              <a:rPr lang="en-GB" dirty="0" smtClean="0">
                <a:solidFill>
                  <a:schemeClr val="tx1"/>
                </a:solidFill>
              </a:rPr>
              <a:t>videos.</a:t>
            </a:r>
            <a:endParaRPr lang="en-GB" dirty="0">
              <a:solidFill>
                <a:schemeClr val="tx1"/>
              </a:solidFill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7098" y="4347868"/>
            <a:ext cx="372318" cy="586584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644367" y="4040091"/>
            <a:ext cx="1204274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1400" b="1" dirty="0" smtClean="0">
                <a:solidFill>
                  <a:schemeClr val="bg1"/>
                </a:solidFill>
                <a:latin typeface="Roboto Condensed" panose="02000000000000000000" pitchFamily="2" charset="0"/>
              </a:rPr>
              <a:t>Simple skills:</a:t>
            </a:r>
            <a:endParaRPr lang="en-GB" sz="1400" b="1" dirty="0">
              <a:solidFill>
                <a:schemeClr val="bg1"/>
              </a:solidFill>
              <a:latin typeface="Roboto Condensed" panose="02000000000000000000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963031" y="4027673"/>
            <a:ext cx="144016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1400" b="1" dirty="0" smtClean="0">
                <a:solidFill>
                  <a:schemeClr val="bg1"/>
                </a:solidFill>
                <a:latin typeface="Roboto Condensed" panose="02000000000000000000" pitchFamily="2" charset="0"/>
              </a:rPr>
              <a:t>Complex skills:</a:t>
            </a:r>
            <a:endParaRPr lang="en-GB" sz="1400" b="1" dirty="0">
              <a:solidFill>
                <a:schemeClr val="bg1"/>
              </a:solidFill>
              <a:latin typeface="Roboto Condensed" panose="02000000000000000000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673679" y="2042657"/>
            <a:ext cx="1204274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1400" b="1" dirty="0" smtClean="0">
                <a:latin typeface="Roboto Condensed" panose="02000000000000000000" pitchFamily="2" charset="0"/>
              </a:rPr>
              <a:t>Running</a:t>
            </a:r>
            <a:endParaRPr lang="en-GB" sz="1400" b="1" dirty="0">
              <a:latin typeface="Roboto Condensed" panose="02000000000000000000" pitchFamily="2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465513" y="3434285"/>
            <a:ext cx="1204274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1400" b="1" dirty="0" smtClean="0">
                <a:solidFill>
                  <a:schemeClr val="bg1"/>
                </a:solidFill>
                <a:latin typeface="Roboto Condensed" panose="02000000000000000000" pitchFamily="2" charset="0"/>
              </a:rPr>
              <a:t>Wind surfing</a:t>
            </a:r>
            <a:endParaRPr lang="en-GB" sz="1400" b="1" dirty="0">
              <a:solidFill>
                <a:schemeClr val="bg1"/>
              </a:solidFill>
              <a:latin typeface="Roboto Condensed" panose="02000000000000000000" pitchFamily="2" charset="0"/>
            </a:endParaRPr>
          </a:p>
        </p:txBody>
      </p:sp>
      <p:grpSp>
        <p:nvGrpSpPr>
          <p:cNvPr id="22" name="Group 3"/>
          <p:cNvGrpSpPr>
            <a:grpSpLocks/>
          </p:cNvGrpSpPr>
          <p:nvPr/>
        </p:nvGrpSpPr>
        <p:grpSpPr bwMode="auto">
          <a:xfrm>
            <a:off x="603250" y="-27384"/>
            <a:ext cx="8540750" cy="6940550"/>
            <a:chOff x="583271" y="42867"/>
            <a:chExt cx="9232725" cy="7502525"/>
          </a:xfrm>
        </p:grpSpPr>
        <p:sp>
          <p:nvSpPr>
            <p:cNvPr id="24" name="Rectangle 23"/>
            <p:cNvSpPr>
              <a:spLocks noChangeArrowheads="1"/>
            </p:cNvSpPr>
            <p:nvPr/>
          </p:nvSpPr>
          <p:spPr bwMode="auto">
            <a:xfrm>
              <a:off x="5558303" y="42867"/>
              <a:ext cx="4257693" cy="750252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>
              <a:outerShdw dist="76200" dir="10800000" algn="ctr" rotWithShape="0">
                <a:srgbClr val="969696">
                  <a:alpha val="6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upright="1"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5" name="Text Box 15"/>
            <p:cNvSpPr txBox="1">
              <a:spLocks noChangeArrowheads="1"/>
            </p:cNvSpPr>
            <p:nvPr/>
          </p:nvSpPr>
          <p:spPr bwMode="auto">
            <a:xfrm>
              <a:off x="6141784" y="375779"/>
              <a:ext cx="1106897" cy="66170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vert" upright="1"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5000" kern="0" dirty="0">
                  <a:solidFill>
                    <a:srgbClr val="999999"/>
                  </a:solidFill>
                  <a:latin typeface="Century Gothic" panose="020B0502020202020204" pitchFamily="34" charset="0"/>
                  <a:ea typeface="Calibri" panose="020F0502020204030204" pitchFamily="34" charset="0"/>
                </a:rPr>
                <a:t>INSPECTION COPY</a:t>
              </a:r>
              <a:endParaRPr lang="en-GB" sz="110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pic>
          <p:nvPicPr>
            <p:cNvPr id="26" name="Picture 12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9781" y="5411143"/>
              <a:ext cx="1132764" cy="10645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" name="Text Box 17"/>
            <p:cNvSpPr txBox="1">
              <a:spLocks noChangeArrowheads="1"/>
            </p:cNvSpPr>
            <p:nvPr/>
          </p:nvSpPr>
          <p:spPr bwMode="auto">
            <a:xfrm>
              <a:off x="7430589" y="4782568"/>
              <a:ext cx="1431244" cy="6349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upright="1"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500" b="1" kern="0" dirty="0">
                  <a:solidFill>
                    <a:sysClr val="windowText" lastClr="000000"/>
                  </a:solidFill>
                  <a:latin typeface="Century Gothic" panose="020B0502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COPYRIGHT</a:t>
              </a:r>
              <a:endParaRPr lang="en-GB" sz="1100" kern="0" dirty="0">
                <a:solidFill>
                  <a:sysClr val="windowText" lastClr="000000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500" b="1" kern="0" dirty="0">
                  <a:solidFill>
                    <a:sysClr val="windowText" lastClr="000000"/>
                  </a:solidFill>
                  <a:latin typeface="Century Gothic" panose="020B0502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PROTECTED</a:t>
              </a:r>
              <a:endParaRPr lang="en-GB" sz="1100" kern="0" dirty="0">
                <a:solidFill>
                  <a:sysClr val="windowText" lastClr="000000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500" b="1" kern="0" dirty="0">
                  <a:solidFill>
                    <a:srgbClr val="000000"/>
                  </a:solidFill>
                  <a:latin typeface="Century Gothic" panose="020B0502020202020204" pitchFamily="34" charset="0"/>
                  <a:ea typeface="Calibri" panose="020F0502020204030204" pitchFamily="34" charset="0"/>
                </a:rPr>
                <a:t> </a:t>
              </a:r>
              <a:endParaRPr lang="en-GB" sz="110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pic>
          <p:nvPicPr>
            <p:cNvPr id="28" name="Picture 14" descr="sample_front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19" t="36943" r="19749" b="41377"/>
            <a:stretch>
              <a:fillRect/>
            </a:stretch>
          </p:blipFill>
          <p:spPr bwMode="auto">
            <a:xfrm>
              <a:off x="583271" y="321972"/>
              <a:ext cx="3887888" cy="1967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15" descr="sample_front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19" t="36943" r="19749" b="41377"/>
            <a:stretch>
              <a:fillRect/>
            </a:stretch>
          </p:blipFill>
          <p:spPr bwMode="auto">
            <a:xfrm>
              <a:off x="583271" y="2865190"/>
              <a:ext cx="3887888" cy="1967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16" descr="sample_front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19" t="36943" r="19749" b="41377"/>
            <a:stretch>
              <a:fillRect/>
            </a:stretch>
          </p:blipFill>
          <p:spPr bwMode="auto">
            <a:xfrm>
              <a:off x="583271" y="5122653"/>
              <a:ext cx="3887888" cy="1967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1565943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3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4" grpId="0" animBg="1"/>
      <p:bldP spid="8" grpId="0" animBg="1"/>
      <p:bldP spid="9" grpId="0" animBg="1"/>
      <p:bldP spid="39" grpId="0" animBg="1"/>
      <p:bldP spid="18" grpId="0"/>
      <p:bldP spid="21" grpId="0"/>
      <p:bldP spid="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edia4 (1)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297702" y="2030277"/>
            <a:ext cx="3069781" cy="172675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" name="Media3 (1)">
            <a:hlinkClick r:id="" action="ppaction://media"/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 rotWithShape="1">
          <a:blip r:embed="rId9"/>
          <a:srcRect l="3678" t="9864"/>
          <a:stretch/>
        </p:blipFill>
        <p:spPr>
          <a:xfrm>
            <a:off x="743821" y="2034378"/>
            <a:ext cx="3253260" cy="171242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Left-Right Arrow 3"/>
          <p:cNvSpPr/>
          <p:nvPr/>
        </p:nvSpPr>
        <p:spPr>
          <a:xfrm>
            <a:off x="539512" y="3913052"/>
            <a:ext cx="7992888" cy="561855"/>
          </a:xfrm>
          <a:prstGeom prst="leftRightArrow">
            <a:avLst>
              <a:gd name="adj1" fmla="val 43276"/>
              <a:gd name="adj2" fmla="val 36550"/>
            </a:avLst>
          </a:prstGeom>
          <a:solidFill>
            <a:srgbClr val="01989A"/>
          </a:solidFill>
          <a:effectLst/>
          <a:scene3d>
            <a:camera prst="orthographicFront"/>
            <a:lightRig rig="threePt" dir="t">
              <a:rot lat="0" lon="0" rev="0"/>
            </a:lightRig>
          </a:scene3d>
          <a:sp3d prstMaterial="plastic">
            <a:bevelB w="101600" h="342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  <a:latin typeface="Roboto Condensed" panose="02000000000000000000" pitchFamily="2" charset="0"/>
            </a:endParaRPr>
          </a:p>
        </p:txBody>
      </p:sp>
      <p:sp>
        <p:nvSpPr>
          <p:cNvPr id="8" name="Open Skills (Video)"/>
          <p:cNvSpPr txBox="1"/>
          <p:nvPr/>
        </p:nvSpPr>
        <p:spPr>
          <a:xfrm>
            <a:off x="1979672" y="3984109"/>
            <a:ext cx="1296144" cy="442674"/>
          </a:xfrm>
          <a:prstGeom prst="roundRect">
            <a:avLst/>
          </a:prstGeom>
          <a:solidFill>
            <a:schemeClr val="accent4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B h="50800"/>
          </a:sp3d>
        </p:spPr>
        <p:txBody>
          <a:bodyPr wrap="square" rtlCol="0">
            <a:spAutoFit/>
          </a:bodyPr>
          <a:lstStyle/>
          <a:p>
            <a:pPr algn="ctr"/>
            <a:r>
              <a:rPr lang="en-GB" sz="2000" dirty="0" smtClean="0">
                <a:latin typeface="Roboto Condensed" panose="02000000000000000000" pitchFamily="2" charset="0"/>
              </a:rPr>
              <a:t>Example</a:t>
            </a:r>
            <a:endParaRPr lang="en-GB" sz="2000" dirty="0">
              <a:latin typeface="Roboto Condensed" panose="02000000000000000000" pitchFamily="2" charset="0"/>
            </a:endParaRPr>
          </a:p>
        </p:txBody>
      </p:sp>
      <p:sp>
        <p:nvSpPr>
          <p:cNvPr id="9" name="Closed Skills (Video)"/>
          <p:cNvSpPr txBox="1"/>
          <p:nvPr/>
        </p:nvSpPr>
        <p:spPr>
          <a:xfrm>
            <a:off x="5625548" y="3962035"/>
            <a:ext cx="1296144" cy="442674"/>
          </a:xfrm>
          <a:prstGeom prst="roundRect">
            <a:avLst/>
          </a:prstGeom>
          <a:solidFill>
            <a:schemeClr val="accent4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B h="50800"/>
          </a:sp3d>
        </p:spPr>
        <p:txBody>
          <a:bodyPr wrap="square" rtlCol="0">
            <a:spAutoFit/>
          </a:bodyPr>
          <a:lstStyle/>
          <a:p>
            <a:pPr algn="ctr"/>
            <a:r>
              <a:rPr lang="en-GB" sz="2000" dirty="0" smtClean="0">
                <a:latin typeface="Roboto Condensed" panose="02000000000000000000" pitchFamily="2" charset="0"/>
              </a:rPr>
              <a:t>Example</a:t>
            </a:r>
            <a:endParaRPr lang="en-GB" sz="2000" dirty="0">
              <a:latin typeface="Roboto Condensed" panose="02000000000000000000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79512" y="1227923"/>
            <a:ext cx="8040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Roboto Condensed" panose="02000000000000000000" pitchFamily="2" charset="0"/>
              </a:rPr>
              <a:t>Skills can be classified from </a:t>
            </a:r>
            <a:r>
              <a:rPr lang="en-GB" b="1" dirty="0">
                <a:latin typeface="Roboto Condensed" panose="02000000000000000000" pitchFamily="2" charset="0"/>
              </a:rPr>
              <a:t>open</a:t>
            </a:r>
            <a:r>
              <a:rPr lang="en-GB" dirty="0">
                <a:latin typeface="Roboto Condensed" panose="02000000000000000000" pitchFamily="2" charset="0"/>
              </a:rPr>
              <a:t> to </a:t>
            </a:r>
            <a:r>
              <a:rPr lang="en-GB" b="1" dirty="0">
                <a:latin typeface="Roboto Condensed" panose="02000000000000000000" pitchFamily="2" charset="0"/>
              </a:rPr>
              <a:t>closed</a:t>
            </a:r>
            <a:r>
              <a:rPr lang="en-GB" dirty="0">
                <a:latin typeface="Roboto Condensed" panose="02000000000000000000" pitchFamily="2" charset="0"/>
              </a:rPr>
              <a:t>, based on how much they are affected by the </a:t>
            </a:r>
            <a:r>
              <a:rPr lang="en-GB" dirty="0" smtClean="0">
                <a:latin typeface="Roboto Condensed" panose="02000000000000000000" pitchFamily="2" charset="0"/>
              </a:rPr>
              <a:t>environment (e.g. other participants, terrain, weather or situations).</a:t>
            </a:r>
            <a:endParaRPr lang="en-GB" dirty="0">
              <a:latin typeface="Roboto Condensed" panose="02000000000000000000" pitchFamily="2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7722333" y="6598158"/>
            <a:ext cx="1453608" cy="255389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900" dirty="0">
                <a:latin typeface="Roboto Condensed" panose="02000000000000000000" pitchFamily="2" charset="0"/>
              </a:rPr>
              <a:t>© ZigZag Education, </a:t>
            </a:r>
            <a:r>
              <a:rPr lang="en-GB" sz="900" dirty="0" smtClean="0">
                <a:latin typeface="Roboto Condensed" panose="02000000000000000000" pitchFamily="2" charset="0"/>
              </a:rPr>
              <a:t>2023 </a:t>
            </a:r>
            <a:endParaRPr lang="en-GB" sz="900" dirty="0">
              <a:latin typeface="Roboto Condensed" panose="02000000000000000000" pitchFamily="2" charset="0"/>
            </a:endParaRPr>
          </a:p>
        </p:txBody>
      </p:sp>
      <p:sp>
        <p:nvSpPr>
          <p:cNvPr id="33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179512" y="6385781"/>
            <a:ext cx="360000" cy="472219"/>
          </a:xfrm>
          <a:solidFill>
            <a:schemeClr val="accent6">
              <a:lumMod val="40000"/>
              <a:lumOff val="60000"/>
            </a:schemeClr>
          </a:solidFill>
        </p:spPr>
        <p:txBody>
          <a:bodyPr anchor="t"/>
          <a:lstStyle/>
          <a:p>
            <a:pPr algn="ctr"/>
            <a:fld id="{00BE1ABE-4073-4494-BFC2-5858710217CE}" type="slidenum">
              <a:rPr lang="en-GB" smtClean="0"/>
              <a:pPr algn="ctr"/>
              <a:t>7</a:t>
            </a:fld>
            <a:endParaRPr lang="en-GB" dirty="0"/>
          </a:p>
        </p:txBody>
      </p:sp>
      <p:sp>
        <p:nvSpPr>
          <p:cNvPr id="34" name="Freeform 5">
            <a:extLst>
              <a:ext uri="{FF2B5EF4-FFF2-40B4-BE49-F238E27FC236}">
                <a16:creationId xmlns="" xmlns:a16="http://schemas.microsoft.com/office/drawing/2014/main" id="{3EEE5409-3F6C-485D-B4C2-5247917F101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 bwMode="auto">
          <a:xfrm>
            <a:off x="8219738" y="-387424"/>
            <a:ext cx="1838651" cy="1613506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noFill/>
          <a:ln w="63500" cap="flat">
            <a:solidFill>
              <a:schemeClr val="accent6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5" name="Freeform 5">
            <a:extLst>
              <a:ext uri="{FF2B5EF4-FFF2-40B4-BE49-F238E27FC236}">
                <a16:creationId xmlns="" xmlns:a16="http://schemas.microsoft.com/office/drawing/2014/main" id="{0D74D4D5-6A4C-4248-8A92-B8CA1C918EB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 bwMode="auto">
          <a:xfrm>
            <a:off x="7722333" y="419329"/>
            <a:ext cx="1103873" cy="968702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6" name="Subtitle 3">
            <a:extLst>
              <a:ext uri="{FF2B5EF4-FFF2-40B4-BE49-F238E27FC236}">
                <a16:creationId xmlns="" xmlns:a16="http://schemas.microsoft.com/office/drawing/2014/main" id="{4772945D-CA91-4CFE-8EB7-941C7618C994}"/>
              </a:ext>
            </a:extLst>
          </p:cNvPr>
          <p:cNvSpPr txBox="1">
            <a:spLocks/>
          </p:cNvSpPr>
          <p:nvPr/>
        </p:nvSpPr>
        <p:spPr>
          <a:xfrm>
            <a:off x="7818280" y="764704"/>
            <a:ext cx="911977" cy="392884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Roboto Condensed" panose="020000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Roboto Condensed" panose="020000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Roboto Condensed" panose="020000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 Condensed" panose="020000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 Condensed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900" b="1" dirty="0"/>
              <a:t>Learn</a:t>
            </a:r>
            <a:endParaRPr lang="en-US" b="1" dirty="0"/>
          </a:p>
        </p:txBody>
      </p:sp>
      <p:sp>
        <p:nvSpPr>
          <p:cNvPr id="38" name="Title 1"/>
          <p:cNvSpPr txBox="1">
            <a:spLocks/>
          </p:cNvSpPr>
          <p:nvPr/>
        </p:nvSpPr>
        <p:spPr>
          <a:xfrm>
            <a:off x="179512" y="377833"/>
            <a:ext cx="8892988" cy="86327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GB" sz="5400" b="1" dirty="0" smtClean="0">
                <a:solidFill>
                  <a:prstClr val="black">
                    <a:alpha val="90000"/>
                  </a:prst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Lato Medium" panose="020F0502020204030203" pitchFamily="34" charset="0"/>
              </a:rPr>
              <a:t>Open–closed </a:t>
            </a:r>
            <a:r>
              <a:rPr lang="en-GB" sz="5400" b="1" dirty="0">
                <a:solidFill>
                  <a:prstClr val="black">
                    <a:alpha val="90000"/>
                  </a:prst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Lato Medium" panose="020F0502020204030203" pitchFamily="34" charset="0"/>
              </a:rPr>
              <a:t>s</a:t>
            </a:r>
            <a:r>
              <a:rPr lang="en-GB" sz="5400" b="1" dirty="0" smtClean="0">
                <a:solidFill>
                  <a:prstClr val="black">
                    <a:alpha val="90000"/>
                  </a:prst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Lato Medium" panose="020F0502020204030203" pitchFamily="34" charset="0"/>
              </a:rPr>
              <a:t>kills</a:t>
            </a:r>
            <a:endParaRPr lang="en-GB" sz="5400" b="1" dirty="0">
              <a:solidFill>
                <a:prstClr val="black">
                  <a:alpha val="90000"/>
                </a:prstClr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Lato Medium" panose="020F0502020204030203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3544496" y="3913052"/>
            <a:ext cx="1910913" cy="561856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algn="ctr">
              <a:defRPr sz="1100">
                <a:latin typeface="Roboto Condensed" panose="02000000000000000000" pitchFamily="2" charset="0"/>
              </a:defRPr>
            </a:lvl1pPr>
          </a:lstStyle>
          <a:p>
            <a:r>
              <a:rPr lang="en-GB" dirty="0">
                <a:solidFill>
                  <a:schemeClr val="tx1"/>
                </a:solidFill>
              </a:rPr>
              <a:t>Click on the </a:t>
            </a:r>
            <a:r>
              <a:rPr lang="en-GB" dirty="0" smtClean="0">
                <a:solidFill>
                  <a:schemeClr val="tx1"/>
                </a:solidFill>
              </a:rPr>
              <a:t>example buttons </a:t>
            </a:r>
            <a:r>
              <a:rPr lang="en-GB" dirty="0">
                <a:solidFill>
                  <a:schemeClr val="tx1"/>
                </a:solidFill>
              </a:rPr>
              <a:t>to see </a:t>
            </a:r>
            <a:r>
              <a:rPr lang="en-GB" dirty="0" smtClean="0">
                <a:solidFill>
                  <a:schemeClr val="tx1"/>
                </a:solidFill>
              </a:rPr>
              <a:t>each </a:t>
            </a:r>
            <a:r>
              <a:rPr lang="en-GB" dirty="0">
                <a:solidFill>
                  <a:schemeClr val="tx1"/>
                </a:solidFill>
              </a:rPr>
              <a:t>in action</a:t>
            </a:r>
            <a:r>
              <a:rPr lang="en-GB" dirty="0" smtClean="0">
                <a:solidFill>
                  <a:schemeClr val="tx1"/>
                </a:solidFill>
              </a:rPr>
              <a:t> </a:t>
            </a:r>
            <a:r>
              <a:rPr lang="en-GB" dirty="0">
                <a:solidFill>
                  <a:schemeClr val="tx1"/>
                </a:solidFill>
              </a:rPr>
              <a:t>and then press play on each of the </a:t>
            </a:r>
            <a:r>
              <a:rPr lang="en-GB" dirty="0" smtClean="0">
                <a:solidFill>
                  <a:schemeClr val="tx1"/>
                </a:solidFill>
              </a:rPr>
              <a:t>videos.</a:t>
            </a:r>
            <a:endParaRPr lang="en-GB" dirty="0">
              <a:solidFill>
                <a:schemeClr val="tx1"/>
              </a:solidFill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7098" y="4347868"/>
            <a:ext cx="372318" cy="586584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644367" y="4040091"/>
            <a:ext cx="1289421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1400" b="1" dirty="0" smtClean="0">
                <a:solidFill>
                  <a:schemeClr val="bg1"/>
                </a:solidFill>
                <a:latin typeface="Roboto Condensed" panose="02000000000000000000" pitchFamily="2" charset="0"/>
              </a:rPr>
              <a:t>Open skills:</a:t>
            </a:r>
            <a:endParaRPr lang="en-GB" sz="1400" b="1" dirty="0">
              <a:solidFill>
                <a:schemeClr val="bg1"/>
              </a:solidFill>
              <a:latin typeface="Roboto Condensed" panose="02000000000000000000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963031" y="4027673"/>
            <a:ext cx="144016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1400" b="1" dirty="0" smtClean="0">
                <a:solidFill>
                  <a:schemeClr val="bg1"/>
                </a:solidFill>
                <a:latin typeface="Roboto Condensed" panose="02000000000000000000" pitchFamily="2" charset="0"/>
              </a:rPr>
              <a:t>Closed skills:</a:t>
            </a:r>
            <a:endParaRPr lang="en-GB" sz="1400" b="1" dirty="0">
              <a:solidFill>
                <a:schemeClr val="bg1"/>
              </a:solidFill>
              <a:latin typeface="Roboto Condensed" panose="02000000000000000000" pitchFamily="2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37404" y="4601946"/>
            <a:ext cx="2995439" cy="1532334"/>
          </a:xfrm>
          <a:prstGeom prst="wedgeRoundRectCallout">
            <a:avLst>
              <a:gd name="adj1" fmla="val -55326"/>
              <a:gd name="adj2" fmla="val 12501"/>
              <a:gd name="adj3" fmla="val 16667"/>
            </a:avLst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 smtClean="0">
                <a:latin typeface="Roboto Condensed" panose="02000000000000000000" pitchFamily="2" charset="0"/>
              </a:rPr>
              <a:t>Environment </a:t>
            </a:r>
            <a:r>
              <a:rPr lang="en-GB" sz="1400" dirty="0">
                <a:latin typeface="Roboto Condensed" panose="02000000000000000000" pitchFamily="2" charset="0"/>
              </a:rPr>
              <a:t>is constantly changing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latin typeface="Roboto Condensed" panose="02000000000000000000" pitchFamily="2" charset="0"/>
              </a:rPr>
              <a:t>Movements need to be adapted to external cues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 smtClean="0">
                <a:latin typeface="Roboto Condensed" panose="02000000000000000000" pitchFamily="2" charset="0"/>
              </a:rPr>
              <a:t>Usually </a:t>
            </a:r>
            <a:r>
              <a:rPr lang="en-GB" sz="1400" dirty="0">
                <a:latin typeface="Roboto Condensed" panose="02000000000000000000" pitchFamily="2" charset="0"/>
              </a:rPr>
              <a:t>externally </a:t>
            </a:r>
            <a:r>
              <a:rPr lang="en-GB" sz="1400" dirty="0" smtClean="0">
                <a:latin typeface="Roboto Condensed" panose="02000000000000000000" pitchFamily="2" charset="0"/>
              </a:rPr>
              <a:t>paced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 smtClean="0">
                <a:latin typeface="Roboto Condensed" panose="02000000000000000000" pitchFamily="2" charset="0"/>
              </a:rPr>
              <a:t>Decision-making </a:t>
            </a:r>
            <a:r>
              <a:rPr lang="en-GB" sz="1400" dirty="0">
                <a:latin typeface="Roboto Condensed" panose="02000000000000000000" pitchFamily="2" charset="0"/>
              </a:rPr>
              <a:t>is </a:t>
            </a:r>
            <a:r>
              <a:rPr lang="en-GB" sz="1400" dirty="0" smtClean="0">
                <a:latin typeface="Roboto Condensed" panose="02000000000000000000" pitchFamily="2" charset="0"/>
              </a:rPr>
              <a:t>key</a:t>
            </a:r>
            <a:endParaRPr lang="en-GB" sz="1400" dirty="0">
              <a:latin typeface="Roboto Condensed" panose="02000000000000000000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880127" y="4641160"/>
            <a:ext cx="2652273" cy="1293971"/>
          </a:xfrm>
          <a:prstGeom prst="wedgeRoundRectCallout">
            <a:avLst>
              <a:gd name="adj1" fmla="val 25411"/>
              <a:gd name="adj2" fmla="val -69903"/>
              <a:gd name="adj3" fmla="val 16667"/>
            </a:avLst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 smtClean="0">
                <a:latin typeface="Roboto Condensed" panose="02000000000000000000" pitchFamily="2" charset="0"/>
              </a:rPr>
              <a:t>Environment </a:t>
            </a:r>
            <a:r>
              <a:rPr lang="en-GB" sz="1400" dirty="0">
                <a:latin typeface="Roboto Condensed" panose="02000000000000000000" pitchFamily="2" charset="0"/>
              </a:rPr>
              <a:t>is stable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latin typeface="Roboto Condensed" panose="02000000000000000000" pitchFamily="2" charset="0"/>
              </a:rPr>
              <a:t>Technique does not need to be adapted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 smtClean="0">
                <a:latin typeface="Roboto Condensed" panose="02000000000000000000" pitchFamily="2" charset="0"/>
              </a:rPr>
              <a:t>Usually self-paced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 smtClean="0">
                <a:latin typeface="Roboto Condensed" panose="02000000000000000000" pitchFamily="2" charset="0"/>
              </a:rPr>
              <a:t>Fewer decisions needed</a:t>
            </a:r>
            <a:endParaRPr lang="en-GB" sz="1400" dirty="0">
              <a:latin typeface="Roboto Condensed" panose="02000000000000000000" pitchFamily="2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995351" y="3422754"/>
            <a:ext cx="737492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1400" b="1" dirty="0" smtClean="0">
                <a:latin typeface="Roboto Condensed" panose="02000000000000000000" pitchFamily="2" charset="0"/>
              </a:rPr>
              <a:t>Skiing</a:t>
            </a:r>
            <a:endParaRPr lang="en-GB" sz="1400" b="1" dirty="0">
              <a:latin typeface="Roboto Condensed" panose="02000000000000000000" pitchFamily="2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307098" y="3417243"/>
            <a:ext cx="2512735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1400" b="1" dirty="0" smtClean="0">
                <a:latin typeface="Roboto Condensed" panose="02000000000000000000" pitchFamily="2" charset="0"/>
              </a:rPr>
              <a:t>Swimming</a:t>
            </a:r>
            <a:endParaRPr lang="en-GB" sz="1400" b="1" dirty="0">
              <a:latin typeface="Roboto Condensed" panose="02000000000000000000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90666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0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08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4" grpId="0" animBg="1"/>
      <p:bldP spid="8" grpId="0" animBg="1"/>
      <p:bldP spid="9" grpId="0" animBg="1"/>
      <p:bldP spid="39" grpId="0" animBg="1"/>
      <p:bldP spid="18" grpId="0"/>
      <p:bldP spid="22" grpId="0"/>
      <p:bldP spid="2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159241" y="1026904"/>
            <a:ext cx="82171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latin typeface="Roboto Condensed" panose="02000000000000000000" pitchFamily="2" charset="0"/>
              </a:rPr>
              <a:t>One skill can be classified on all the continuums. It is also important to remember that it is a continuum, so the skill won’t always be placed to the ends of the continuum, and different parts </a:t>
            </a:r>
            <a:br>
              <a:rPr lang="en-GB" sz="1600" dirty="0" smtClean="0">
                <a:latin typeface="Roboto Condensed" panose="02000000000000000000" pitchFamily="2" charset="0"/>
              </a:rPr>
            </a:br>
            <a:r>
              <a:rPr lang="en-GB" sz="1600" dirty="0" smtClean="0">
                <a:latin typeface="Roboto Condensed" panose="02000000000000000000" pitchFamily="2" charset="0"/>
              </a:rPr>
              <a:t>of the same skill can be placed along the continuum. You should, therefore, justify your placements.</a:t>
            </a:r>
            <a:endParaRPr lang="en-GB" sz="1600" dirty="0">
              <a:latin typeface="Roboto Condensed" panose="02000000000000000000" pitchFamily="2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7722333" y="6598158"/>
            <a:ext cx="1453608" cy="255389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900" dirty="0">
                <a:latin typeface="Roboto Condensed" panose="02000000000000000000" pitchFamily="2" charset="0"/>
              </a:rPr>
              <a:t>© ZigZag Education, </a:t>
            </a:r>
            <a:r>
              <a:rPr lang="en-GB" sz="900" dirty="0" smtClean="0">
                <a:latin typeface="Roboto Condensed" panose="02000000000000000000" pitchFamily="2" charset="0"/>
              </a:rPr>
              <a:t>2023 </a:t>
            </a:r>
            <a:endParaRPr lang="en-GB" sz="900" dirty="0">
              <a:latin typeface="Roboto Condensed" panose="02000000000000000000" pitchFamily="2" charset="0"/>
            </a:endParaRPr>
          </a:p>
        </p:txBody>
      </p:sp>
      <p:sp>
        <p:nvSpPr>
          <p:cNvPr id="33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179512" y="6385781"/>
            <a:ext cx="360000" cy="472219"/>
          </a:xfrm>
          <a:solidFill>
            <a:schemeClr val="accent6">
              <a:lumMod val="40000"/>
              <a:lumOff val="60000"/>
            </a:schemeClr>
          </a:solidFill>
        </p:spPr>
        <p:txBody>
          <a:bodyPr anchor="t"/>
          <a:lstStyle/>
          <a:p>
            <a:pPr algn="ctr"/>
            <a:fld id="{00BE1ABE-4073-4494-BFC2-5858710217CE}" type="slidenum">
              <a:rPr lang="en-GB" smtClean="0"/>
              <a:pPr algn="ctr"/>
              <a:t>8</a:t>
            </a:fld>
            <a:endParaRPr lang="en-GB" dirty="0"/>
          </a:p>
        </p:txBody>
      </p:sp>
      <p:sp>
        <p:nvSpPr>
          <p:cNvPr id="34" name="Freeform 5">
            <a:extLst>
              <a:ext uri="{FF2B5EF4-FFF2-40B4-BE49-F238E27FC236}">
                <a16:creationId xmlns="" xmlns:a16="http://schemas.microsoft.com/office/drawing/2014/main" id="{3EEE5409-3F6C-485D-B4C2-5247917F101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 bwMode="auto">
          <a:xfrm>
            <a:off x="8219738" y="-387424"/>
            <a:ext cx="1838651" cy="1613506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noFill/>
          <a:ln w="63500" cap="flat">
            <a:solidFill>
              <a:schemeClr val="accent6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5" name="Freeform 5">
            <a:extLst>
              <a:ext uri="{FF2B5EF4-FFF2-40B4-BE49-F238E27FC236}">
                <a16:creationId xmlns="" xmlns:a16="http://schemas.microsoft.com/office/drawing/2014/main" id="{0D74D4D5-6A4C-4248-8A92-B8CA1C918EB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 bwMode="auto">
          <a:xfrm>
            <a:off x="7722333" y="419329"/>
            <a:ext cx="1103873" cy="968702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6" name="Subtitle 3">
            <a:extLst>
              <a:ext uri="{FF2B5EF4-FFF2-40B4-BE49-F238E27FC236}">
                <a16:creationId xmlns="" xmlns:a16="http://schemas.microsoft.com/office/drawing/2014/main" id="{4772945D-CA91-4CFE-8EB7-941C7618C994}"/>
              </a:ext>
            </a:extLst>
          </p:cNvPr>
          <p:cNvSpPr txBox="1">
            <a:spLocks/>
          </p:cNvSpPr>
          <p:nvPr/>
        </p:nvSpPr>
        <p:spPr>
          <a:xfrm>
            <a:off x="7818280" y="764704"/>
            <a:ext cx="911977" cy="392884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Roboto Condensed" panose="020000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Roboto Condensed" panose="020000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Roboto Condensed" panose="020000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 Condensed" panose="020000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 Condensed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900" b="1" dirty="0"/>
              <a:t>Learn</a:t>
            </a:r>
            <a:endParaRPr lang="en-US" b="1" dirty="0"/>
          </a:p>
        </p:txBody>
      </p:sp>
      <p:sp>
        <p:nvSpPr>
          <p:cNvPr id="38" name="Title 1"/>
          <p:cNvSpPr txBox="1">
            <a:spLocks/>
          </p:cNvSpPr>
          <p:nvPr/>
        </p:nvSpPr>
        <p:spPr>
          <a:xfrm>
            <a:off x="179512" y="377833"/>
            <a:ext cx="8892988" cy="86327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GB" sz="4000" b="1" dirty="0" smtClean="0">
                <a:solidFill>
                  <a:prstClr val="black">
                    <a:alpha val="90000"/>
                  </a:prst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Lato Medium" panose="020F0502020204030203" pitchFamily="34" charset="0"/>
              </a:rPr>
              <a:t>Choosing appropriate classifications</a:t>
            </a:r>
            <a:endParaRPr lang="en-GB" sz="4000" b="1" dirty="0">
              <a:solidFill>
                <a:prstClr val="black">
                  <a:alpha val="90000"/>
                </a:prstClr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Lato Medium" panose="020F0502020204030203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458336" y="2759293"/>
            <a:ext cx="7992888" cy="561855"/>
            <a:chOff x="539512" y="3913052"/>
            <a:chExt cx="7992888" cy="561855"/>
          </a:xfrm>
        </p:grpSpPr>
        <p:sp>
          <p:nvSpPr>
            <p:cNvPr id="4" name="Left-Right Arrow 3"/>
            <p:cNvSpPr/>
            <p:nvPr/>
          </p:nvSpPr>
          <p:spPr>
            <a:xfrm>
              <a:off x="539512" y="3913052"/>
              <a:ext cx="7992888" cy="561855"/>
            </a:xfrm>
            <a:prstGeom prst="leftRightArrow">
              <a:avLst>
                <a:gd name="adj1" fmla="val 43276"/>
                <a:gd name="adj2" fmla="val 36550"/>
              </a:avLst>
            </a:prstGeom>
            <a:solidFill>
              <a:srgbClr val="01989A"/>
            </a:solidFill>
            <a:effectLst/>
            <a:scene3d>
              <a:camera prst="orthographicFront"/>
              <a:lightRig rig="threePt" dir="t">
                <a:rot lat="0" lon="0" rev="0"/>
              </a:lightRig>
            </a:scene3d>
            <a:sp3d prstMaterial="plastic">
              <a:bevelB w="101600" h="342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  <a:latin typeface="Roboto Condensed" panose="02000000000000000000" pitchFamily="2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83568" y="4040091"/>
              <a:ext cx="1289421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GB" sz="1400" b="1" dirty="0" smtClean="0">
                  <a:solidFill>
                    <a:schemeClr val="bg1"/>
                  </a:solidFill>
                  <a:latin typeface="Roboto Condensed" panose="02000000000000000000" pitchFamily="2" charset="0"/>
                </a:rPr>
                <a:t>Simple skills</a:t>
              </a:r>
              <a:endParaRPr lang="en-GB" sz="1400" b="1" dirty="0">
                <a:solidFill>
                  <a:schemeClr val="bg1"/>
                </a:solidFill>
                <a:latin typeface="Roboto Condensed" panose="02000000000000000000" pitchFamily="2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6948264" y="4027673"/>
              <a:ext cx="1440160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1400" b="1" dirty="0" smtClean="0">
                  <a:solidFill>
                    <a:schemeClr val="bg1"/>
                  </a:solidFill>
                  <a:latin typeface="Roboto Condensed" panose="02000000000000000000" pitchFamily="2" charset="0"/>
                </a:rPr>
                <a:t>Complex skills</a:t>
              </a:r>
              <a:endParaRPr lang="en-GB" sz="1400" b="1" dirty="0">
                <a:solidFill>
                  <a:schemeClr val="bg1"/>
                </a:solidFill>
                <a:latin typeface="Roboto Condensed" panose="02000000000000000000" pitchFamily="2" charset="0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448382" y="4287919"/>
            <a:ext cx="7992888" cy="561855"/>
            <a:chOff x="539512" y="3913052"/>
            <a:chExt cx="7992888" cy="561855"/>
          </a:xfrm>
        </p:grpSpPr>
        <p:sp>
          <p:nvSpPr>
            <p:cNvPr id="23" name="Left-Right Arrow 22"/>
            <p:cNvSpPr/>
            <p:nvPr/>
          </p:nvSpPr>
          <p:spPr>
            <a:xfrm>
              <a:off x="539512" y="3913052"/>
              <a:ext cx="7992888" cy="561855"/>
            </a:xfrm>
            <a:prstGeom prst="leftRightArrow">
              <a:avLst>
                <a:gd name="adj1" fmla="val 43276"/>
                <a:gd name="adj2" fmla="val 36550"/>
              </a:avLst>
            </a:prstGeom>
            <a:solidFill>
              <a:srgbClr val="01989A"/>
            </a:solidFill>
            <a:effectLst/>
            <a:scene3d>
              <a:camera prst="orthographicFront"/>
              <a:lightRig rig="threePt" dir="t">
                <a:rot lat="0" lon="0" rev="0"/>
              </a:lightRig>
            </a:scene3d>
            <a:sp3d prstMaterial="plastic">
              <a:bevelB w="101600" h="342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  <a:latin typeface="Roboto Condensed" panose="02000000000000000000" pitchFamily="2" charset="0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683568" y="4040091"/>
              <a:ext cx="1289421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GB" sz="1400" b="1" dirty="0" smtClean="0">
                  <a:solidFill>
                    <a:schemeClr val="bg1"/>
                  </a:solidFill>
                  <a:latin typeface="Roboto Condensed" panose="02000000000000000000" pitchFamily="2" charset="0"/>
                </a:rPr>
                <a:t>Open skills</a:t>
              </a:r>
              <a:endParaRPr lang="en-GB" sz="1400" b="1" dirty="0">
                <a:solidFill>
                  <a:schemeClr val="bg1"/>
                </a:solidFill>
                <a:latin typeface="Roboto Condensed" panose="02000000000000000000" pitchFamily="2" charset="0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6948264" y="4027673"/>
              <a:ext cx="1440160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1400" b="1" dirty="0" smtClean="0">
                  <a:solidFill>
                    <a:schemeClr val="bg1"/>
                  </a:solidFill>
                  <a:latin typeface="Roboto Condensed" panose="02000000000000000000" pitchFamily="2" charset="0"/>
                </a:rPr>
                <a:t>Closed skills</a:t>
              </a:r>
              <a:endParaRPr lang="en-GB" sz="1400" b="1" dirty="0">
                <a:solidFill>
                  <a:schemeClr val="bg1"/>
                </a:solidFill>
                <a:latin typeface="Roboto Condensed" panose="02000000000000000000" pitchFamily="2" charset="0"/>
              </a:endParaRPr>
            </a:p>
          </p:txBody>
        </p:sp>
      </p:grpSp>
      <p:sp>
        <p:nvSpPr>
          <p:cNvPr id="51" name="TextBox 50"/>
          <p:cNvSpPr txBox="1"/>
          <p:nvPr/>
        </p:nvSpPr>
        <p:spPr>
          <a:xfrm>
            <a:off x="179512" y="1918061"/>
            <a:ext cx="46085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latin typeface="Roboto Condensed" panose="02000000000000000000" pitchFamily="2" charset="0"/>
              </a:rPr>
              <a:t>Let’s take a look at some skills... first a </a:t>
            </a:r>
            <a:r>
              <a:rPr lang="en-GB" sz="1600" b="1" dirty="0" smtClean="0">
                <a:latin typeface="Roboto Condensed" panose="02000000000000000000" pitchFamily="2" charset="0"/>
              </a:rPr>
              <a:t>rugby tackle</a:t>
            </a:r>
            <a:r>
              <a:rPr lang="en-GB" sz="1600" dirty="0" smtClean="0">
                <a:latin typeface="Roboto Condensed" panose="02000000000000000000" pitchFamily="2" charset="0"/>
              </a:rPr>
              <a:t>!</a:t>
            </a:r>
            <a:endParaRPr lang="en-GB" sz="1600" dirty="0">
              <a:latin typeface="Roboto Condensed" panose="02000000000000000000" pitchFamily="2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1684594" y="4109017"/>
            <a:ext cx="1944216" cy="86177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1000" dirty="0" smtClean="0">
                <a:latin typeface="Roboto Condensed" panose="02000000000000000000" pitchFamily="2" charset="0"/>
              </a:rPr>
              <a:t>Making a rugby tackle requires perception of the opposition’s movements </a:t>
            </a:r>
            <a:r>
              <a:rPr lang="en-GB" sz="1000" dirty="0">
                <a:latin typeface="Roboto Condensed" panose="02000000000000000000" pitchFamily="2" charset="0"/>
              </a:rPr>
              <a:t>(environment) </a:t>
            </a:r>
            <a:r>
              <a:rPr lang="en-GB" sz="1000" dirty="0" smtClean="0">
                <a:latin typeface="Roboto Condensed" panose="02000000000000000000" pitchFamily="2" charset="0"/>
              </a:rPr>
              <a:t>to get into the correct position to make the tackle, so is an open skill.</a:t>
            </a:r>
            <a:endParaRPr lang="en-GB" sz="1000" dirty="0">
              <a:latin typeface="Roboto Condensed" panose="02000000000000000000" pitchFamily="2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1694548" y="2722931"/>
            <a:ext cx="1563570" cy="55399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000" dirty="0" smtClean="0">
                <a:latin typeface="Roboto Condensed" panose="02000000000000000000" pitchFamily="2" charset="0"/>
              </a:rPr>
              <a:t>Running into position to make a rugby tackle is a basic skill...</a:t>
            </a:r>
            <a:endParaRPr lang="en-GB" sz="1000" dirty="0">
              <a:latin typeface="Roboto Condensed" panose="02000000000000000000" pitchFamily="2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5006916" y="2678641"/>
            <a:ext cx="1983622" cy="70788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1000" dirty="0" smtClean="0">
                <a:latin typeface="Roboto Condensed" panose="02000000000000000000" pitchFamily="2" charset="0"/>
              </a:rPr>
              <a:t>… but effective technique of the rugby tackle is a more complex skill requiring coordination, timing and subroutines.</a:t>
            </a:r>
            <a:endParaRPr lang="en-GB" sz="1000" dirty="0">
              <a:latin typeface="Roboto Condensed" panose="02000000000000000000" pitchFamily="2" charset="0"/>
            </a:endParaRPr>
          </a:p>
        </p:txBody>
      </p:sp>
      <p:grpSp>
        <p:nvGrpSpPr>
          <p:cNvPr id="21" name="Group 3"/>
          <p:cNvGrpSpPr>
            <a:grpSpLocks/>
          </p:cNvGrpSpPr>
          <p:nvPr/>
        </p:nvGrpSpPr>
        <p:grpSpPr bwMode="auto">
          <a:xfrm>
            <a:off x="603250" y="-27384"/>
            <a:ext cx="8540750" cy="6940550"/>
            <a:chOff x="583271" y="42867"/>
            <a:chExt cx="9232725" cy="7502525"/>
          </a:xfrm>
        </p:grpSpPr>
        <p:sp>
          <p:nvSpPr>
            <p:cNvPr id="24" name="Rectangle 23"/>
            <p:cNvSpPr>
              <a:spLocks noChangeArrowheads="1"/>
            </p:cNvSpPr>
            <p:nvPr/>
          </p:nvSpPr>
          <p:spPr bwMode="auto">
            <a:xfrm>
              <a:off x="5558303" y="42867"/>
              <a:ext cx="4257693" cy="750252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>
              <a:outerShdw dist="76200" dir="10800000" algn="ctr" rotWithShape="0">
                <a:srgbClr val="969696">
                  <a:alpha val="6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upright="1"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5" name="Text Box 15"/>
            <p:cNvSpPr txBox="1">
              <a:spLocks noChangeArrowheads="1"/>
            </p:cNvSpPr>
            <p:nvPr/>
          </p:nvSpPr>
          <p:spPr bwMode="auto">
            <a:xfrm>
              <a:off x="6141784" y="375779"/>
              <a:ext cx="1106897" cy="66170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vert" upright="1"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5000" kern="0" dirty="0">
                  <a:solidFill>
                    <a:srgbClr val="999999"/>
                  </a:solidFill>
                  <a:latin typeface="Century Gothic" panose="020B0502020202020204" pitchFamily="34" charset="0"/>
                  <a:ea typeface="Calibri" panose="020F0502020204030204" pitchFamily="34" charset="0"/>
                </a:rPr>
                <a:t>INSPECTION COPY</a:t>
              </a:r>
              <a:endParaRPr lang="en-GB" sz="110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pic>
          <p:nvPicPr>
            <p:cNvPr id="26" name="Picture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9781" y="5411143"/>
              <a:ext cx="1132764" cy="10645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" name="Text Box 17"/>
            <p:cNvSpPr txBox="1">
              <a:spLocks noChangeArrowheads="1"/>
            </p:cNvSpPr>
            <p:nvPr/>
          </p:nvSpPr>
          <p:spPr bwMode="auto">
            <a:xfrm>
              <a:off x="7430589" y="4782568"/>
              <a:ext cx="1431244" cy="6349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upright="1"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500" b="1" kern="0" dirty="0">
                  <a:solidFill>
                    <a:sysClr val="windowText" lastClr="000000"/>
                  </a:solidFill>
                  <a:latin typeface="Century Gothic" panose="020B0502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COPYRIGHT</a:t>
              </a:r>
              <a:endParaRPr lang="en-GB" sz="1100" kern="0" dirty="0">
                <a:solidFill>
                  <a:sysClr val="windowText" lastClr="000000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500" b="1" kern="0" dirty="0">
                  <a:solidFill>
                    <a:sysClr val="windowText" lastClr="000000"/>
                  </a:solidFill>
                  <a:latin typeface="Century Gothic" panose="020B0502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PROTECTED</a:t>
              </a:r>
              <a:endParaRPr lang="en-GB" sz="1100" kern="0" dirty="0">
                <a:solidFill>
                  <a:sysClr val="windowText" lastClr="000000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500" b="1" kern="0" dirty="0">
                  <a:solidFill>
                    <a:srgbClr val="000000"/>
                  </a:solidFill>
                  <a:latin typeface="Century Gothic" panose="020B0502020202020204" pitchFamily="34" charset="0"/>
                  <a:ea typeface="Calibri" panose="020F0502020204030204" pitchFamily="34" charset="0"/>
                </a:rPr>
                <a:t> </a:t>
              </a:r>
              <a:endParaRPr lang="en-GB" sz="110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pic>
          <p:nvPicPr>
            <p:cNvPr id="28" name="Picture 14" descr="sample_front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19" t="36943" r="19749" b="41377"/>
            <a:stretch>
              <a:fillRect/>
            </a:stretch>
          </p:blipFill>
          <p:spPr bwMode="auto">
            <a:xfrm>
              <a:off x="583271" y="321972"/>
              <a:ext cx="3887888" cy="1967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Picture 15" descr="sample_front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19" t="36943" r="19749" b="41377"/>
            <a:stretch>
              <a:fillRect/>
            </a:stretch>
          </p:blipFill>
          <p:spPr bwMode="auto">
            <a:xfrm>
              <a:off x="583271" y="2865190"/>
              <a:ext cx="3887888" cy="1967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" name="Picture 16" descr="sample_front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19" t="36943" r="19749" b="41377"/>
            <a:stretch>
              <a:fillRect/>
            </a:stretch>
          </p:blipFill>
          <p:spPr bwMode="auto">
            <a:xfrm>
              <a:off x="583271" y="5122653"/>
              <a:ext cx="3887888" cy="1967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370414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52" grpId="0" animBg="1"/>
      <p:bldP spid="56" grpId="0" animBg="1"/>
      <p:bldP spid="5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>
            <a:off x="7722333" y="6598158"/>
            <a:ext cx="1453608" cy="255389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900" dirty="0">
                <a:latin typeface="Roboto Condensed" panose="02000000000000000000" pitchFamily="2" charset="0"/>
              </a:rPr>
              <a:t>© ZigZag Education, </a:t>
            </a:r>
            <a:r>
              <a:rPr lang="en-GB" sz="900" dirty="0" smtClean="0">
                <a:latin typeface="Roboto Condensed" panose="02000000000000000000" pitchFamily="2" charset="0"/>
              </a:rPr>
              <a:t>2023 </a:t>
            </a:r>
            <a:endParaRPr lang="en-GB" sz="900" dirty="0">
              <a:latin typeface="Roboto Condensed" panose="02000000000000000000" pitchFamily="2" charset="0"/>
            </a:endParaRPr>
          </a:p>
        </p:txBody>
      </p:sp>
      <p:sp>
        <p:nvSpPr>
          <p:cNvPr id="33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179512" y="6385781"/>
            <a:ext cx="360000" cy="472219"/>
          </a:xfrm>
          <a:solidFill>
            <a:schemeClr val="accent6">
              <a:lumMod val="40000"/>
              <a:lumOff val="60000"/>
            </a:schemeClr>
          </a:solidFill>
        </p:spPr>
        <p:txBody>
          <a:bodyPr anchor="t"/>
          <a:lstStyle/>
          <a:p>
            <a:pPr algn="ctr"/>
            <a:fld id="{00BE1ABE-4073-4494-BFC2-5858710217CE}" type="slidenum">
              <a:rPr lang="en-GB" smtClean="0"/>
              <a:pPr algn="ctr"/>
              <a:t>9</a:t>
            </a:fld>
            <a:endParaRPr lang="en-GB" dirty="0"/>
          </a:p>
        </p:txBody>
      </p:sp>
      <p:sp>
        <p:nvSpPr>
          <p:cNvPr id="34" name="Freeform 5">
            <a:extLst>
              <a:ext uri="{FF2B5EF4-FFF2-40B4-BE49-F238E27FC236}">
                <a16:creationId xmlns:a16="http://schemas.microsoft.com/office/drawing/2014/main" xmlns="" id="{3EEE5409-3F6C-485D-B4C2-5247917F101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ChangeAspect="1"/>
          </p:cNvSpPr>
          <p:nvPr/>
        </p:nvSpPr>
        <p:spPr bwMode="auto">
          <a:xfrm>
            <a:off x="8219738" y="-387424"/>
            <a:ext cx="1838651" cy="1613506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noFill/>
          <a:ln w="63500" cap="flat">
            <a:solidFill>
              <a:schemeClr val="accent6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5" name="Freeform 5">
            <a:extLst>
              <a:ext uri="{FF2B5EF4-FFF2-40B4-BE49-F238E27FC236}">
                <a16:creationId xmlns:a16="http://schemas.microsoft.com/office/drawing/2014/main" xmlns="" id="{0D74D4D5-6A4C-4248-8A92-B8CA1C918EB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ChangeAspect="1"/>
          </p:cNvSpPr>
          <p:nvPr/>
        </p:nvSpPr>
        <p:spPr bwMode="auto">
          <a:xfrm>
            <a:off x="7722333" y="419329"/>
            <a:ext cx="1103873" cy="968702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6" name="Subtitle 3">
            <a:extLst>
              <a:ext uri="{FF2B5EF4-FFF2-40B4-BE49-F238E27FC236}">
                <a16:creationId xmlns:a16="http://schemas.microsoft.com/office/drawing/2014/main" xmlns="" id="{4772945D-CA91-4CFE-8EB7-941C7618C994}"/>
              </a:ext>
            </a:extLst>
          </p:cNvPr>
          <p:cNvSpPr txBox="1">
            <a:spLocks/>
          </p:cNvSpPr>
          <p:nvPr/>
        </p:nvSpPr>
        <p:spPr>
          <a:xfrm>
            <a:off x="7818280" y="764704"/>
            <a:ext cx="911977" cy="392884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Roboto Condensed" panose="020000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Roboto Condensed" panose="020000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Roboto Condensed" panose="020000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 Condensed" panose="020000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 Condensed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900" b="1" dirty="0"/>
              <a:t>Learn</a:t>
            </a:r>
            <a:endParaRPr lang="en-US" b="1" dirty="0"/>
          </a:p>
        </p:txBody>
      </p:sp>
      <p:sp>
        <p:nvSpPr>
          <p:cNvPr id="38" name="Title 1"/>
          <p:cNvSpPr txBox="1">
            <a:spLocks/>
          </p:cNvSpPr>
          <p:nvPr/>
        </p:nvSpPr>
        <p:spPr>
          <a:xfrm>
            <a:off x="179512" y="377833"/>
            <a:ext cx="8892988" cy="86327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GB" sz="4000" b="1" dirty="0" smtClean="0">
                <a:solidFill>
                  <a:prstClr val="black">
                    <a:alpha val="90000"/>
                  </a:prst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Lato Medium" panose="020F0502020204030203" pitchFamily="34" charset="0"/>
              </a:rPr>
              <a:t>Choosing appropriate classifications</a:t>
            </a:r>
            <a:endParaRPr lang="en-GB" sz="4000" b="1" dirty="0">
              <a:solidFill>
                <a:prstClr val="black">
                  <a:alpha val="90000"/>
                </a:prstClr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Lato Medium" panose="020F0502020204030203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527476" y="2420888"/>
            <a:ext cx="7992888" cy="561855"/>
            <a:chOff x="539512" y="3913052"/>
            <a:chExt cx="7992888" cy="561855"/>
          </a:xfrm>
        </p:grpSpPr>
        <p:sp>
          <p:nvSpPr>
            <p:cNvPr id="4" name="Left-Right Arrow 3"/>
            <p:cNvSpPr/>
            <p:nvPr/>
          </p:nvSpPr>
          <p:spPr>
            <a:xfrm>
              <a:off x="539512" y="3913052"/>
              <a:ext cx="7992888" cy="561855"/>
            </a:xfrm>
            <a:prstGeom prst="leftRightArrow">
              <a:avLst>
                <a:gd name="adj1" fmla="val 43276"/>
                <a:gd name="adj2" fmla="val 36550"/>
              </a:avLst>
            </a:prstGeom>
            <a:solidFill>
              <a:srgbClr val="01989A"/>
            </a:solidFill>
            <a:effectLst/>
            <a:scene3d>
              <a:camera prst="orthographicFront"/>
              <a:lightRig rig="threePt" dir="t">
                <a:rot lat="0" lon="0" rev="0"/>
              </a:lightRig>
            </a:scene3d>
            <a:sp3d prstMaterial="plastic">
              <a:bevelB w="101600" h="342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  <a:latin typeface="Roboto Condensed" panose="02000000000000000000" pitchFamily="2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83568" y="4040091"/>
              <a:ext cx="1289421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GB" sz="1400" b="1" dirty="0" smtClean="0">
                  <a:solidFill>
                    <a:schemeClr val="bg1"/>
                  </a:solidFill>
                  <a:latin typeface="Roboto Condensed" panose="02000000000000000000" pitchFamily="2" charset="0"/>
                </a:rPr>
                <a:t>Simple skills</a:t>
              </a:r>
              <a:endParaRPr lang="en-GB" sz="1400" b="1" dirty="0">
                <a:solidFill>
                  <a:schemeClr val="bg1"/>
                </a:solidFill>
                <a:latin typeface="Roboto Condensed" panose="02000000000000000000" pitchFamily="2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6948264" y="4027673"/>
              <a:ext cx="1440160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1400" b="1" dirty="0" smtClean="0">
                  <a:solidFill>
                    <a:schemeClr val="bg1"/>
                  </a:solidFill>
                  <a:latin typeface="Roboto Condensed" panose="02000000000000000000" pitchFamily="2" charset="0"/>
                </a:rPr>
                <a:t>Complex skills</a:t>
              </a:r>
              <a:endParaRPr lang="en-GB" sz="1400" b="1" dirty="0">
                <a:solidFill>
                  <a:schemeClr val="bg1"/>
                </a:solidFill>
                <a:latin typeface="Roboto Condensed" panose="02000000000000000000" pitchFamily="2" charset="0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538045" y="3697315"/>
            <a:ext cx="7992888" cy="561855"/>
            <a:chOff x="539512" y="3913052"/>
            <a:chExt cx="7992888" cy="561855"/>
          </a:xfrm>
        </p:grpSpPr>
        <p:sp>
          <p:nvSpPr>
            <p:cNvPr id="23" name="Left-Right Arrow 22"/>
            <p:cNvSpPr/>
            <p:nvPr/>
          </p:nvSpPr>
          <p:spPr>
            <a:xfrm>
              <a:off x="539512" y="3913052"/>
              <a:ext cx="7992888" cy="561855"/>
            </a:xfrm>
            <a:prstGeom prst="leftRightArrow">
              <a:avLst>
                <a:gd name="adj1" fmla="val 43276"/>
                <a:gd name="adj2" fmla="val 36550"/>
              </a:avLst>
            </a:prstGeom>
            <a:solidFill>
              <a:srgbClr val="01989A"/>
            </a:solidFill>
            <a:effectLst/>
            <a:scene3d>
              <a:camera prst="orthographicFront"/>
              <a:lightRig rig="threePt" dir="t">
                <a:rot lat="0" lon="0" rev="0"/>
              </a:lightRig>
            </a:scene3d>
            <a:sp3d prstMaterial="plastic">
              <a:bevelB w="101600" h="342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  <a:latin typeface="Roboto Condensed" panose="02000000000000000000" pitchFamily="2" charset="0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683568" y="4040091"/>
              <a:ext cx="1289421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GB" sz="1400" b="1" dirty="0" smtClean="0">
                  <a:solidFill>
                    <a:schemeClr val="bg1"/>
                  </a:solidFill>
                  <a:latin typeface="Roboto Condensed" panose="02000000000000000000" pitchFamily="2" charset="0"/>
                </a:rPr>
                <a:t>Open skills</a:t>
              </a:r>
              <a:endParaRPr lang="en-GB" sz="1400" b="1" dirty="0">
                <a:solidFill>
                  <a:schemeClr val="bg1"/>
                </a:solidFill>
                <a:latin typeface="Roboto Condensed" panose="02000000000000000000" pitchFamily="2" charset="0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6948264" y="4027673"/>
              <a:ext cx="1440160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1400" b="1" dirty="0" smtClean="0">
                  <a:solidFill>
                    <a:schemeClr val="bg1"/>
                  </a:solidFill>
                  <a:latin typeface="Roboto Condensed" panose="02000000000000000000" pitchFamily="2" charset="0"/>
                </a:rPr>
                <a:t>Closed skills</a:t>
              </a:r>
              <a:endParaRPr lang="en-GB" sz="1400" b="1" dirty="0">
                <a:solidFill>
                  <a:schemeClr val="bg1"/>
                </a:solidFill>
                <a:latin typeface="Roboto Condensed" panose="02000000000000000000" pitchFamily="2" charset="0"/>
              </a:endParaRPr>
            </a:p>
          </p:txBody>
        </p:sp>
      </p:grpSp>
      <p:sp>
        <p:nvSpPr>
          <p:cNvPr id="51" name="TextBox 50"/>
          <p:cNvSpPr txBox="1"/>
          <p:nvPr/>
        </p:nvSpPr>
        <p:spPr>
          <a:xfrm>
            <a:off x="179512" y="1108340"/>
            <a:ext cx="76387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latin typeface="Roboto Condensed" panose="02000000000000000000" pitchFamily="2" charset="0"/>
              </a:rPr>
              <a:t>Now let’s take a look at a </a:t>
            </a:r>
            <a:r>
              <a:rPr lang="en-GB" sz="1600" b="1" dirty="0" smtClean="0">
                <a:latin typeface="Roboto Condensed" panose="02000000000000000000" pitchFamily="2" charset="0"/>
              </a:rPr>
              <a:t>somersault </a:t>
            </a:r>
            <a:r>
              <a:rPr lang="en-GB" sz="1600" dirty="0" smtClean="0">
                <a:latin typeface="Roboto Condensed" panose="02000000000000000000" pitchFamily="2" charset="0"/>
              </a:rPr>
              <a:t>in gymnastics…</a:t>
            </a:r>
            <a:endParaRPr lang="en-GB" sz="1600" dirty="0">
              <a:latin typeface="Roboto Condensed" panose="02000000000000000000" pitchFamily="2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5508104" y="3705172"/>
            <a:ext cx="1717623" cy="55399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000" dirty="0" smtClean="0">
                <a:latin typeface="Roboto Condensed" panose="02000000000000000000" pitchFamily="2" charset="0"/>
              </a:rPr>
              <a:t>The gymnast is in control of the timing of their somersault, so it is a closed skill. </a:t>
            </a:r>
            <a:endParaRPr lang="en-GB" sz="1000" dirty="0">
              <a:latin typeface="Roboto Condensed" panose="02000000000000000000" pitchFamily="2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4932040" y="2314708"/>
            <a:ext cx="2148204" cy="70788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000" dirty="0" smtClean="0">
                <a:latin typeface="Roboto Condensed" panose="02000000000000000000" pitchFamily="2" charset="0"/>
              </a:rPr>
              <a:t>A somersault is a complex movement that is difficult to learn, requires a lot of co-ordination, and can be dangerous if performed incorrectly.</a:t>
            </a:r>
            <a:endParaRPr lang="en-GB" sz="1000" dirty="0">
              <a:latin typeface="Roboto Condensed" panose="02000000000000000000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52126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4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COUNT" val="14"/>
  <p:tag name="ARTICULATE_PROJECT_OPEN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5171</TotalTime>
  <Words>1698</Words>
  <Application>Microsoft Office PowerPoint</Application>
  <PresentationFormat>On-screen Show (4:3)</PresentationFormat>
  <Paragraphs>254</Paragraphs>
  <Slides>13</Slides>
  <Notes>13</Notes>
  <HiddenSlides>0</HiddenSlides>
  <MMClips>4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7" baseType="lpstr">
      <vt:lpstr>Century Gothic</vt:lpstr>
      <vt:lpstr>Times New Roman</vt:lpstr>
      <vt:lpstr>Roboto Cn</vt:lpstr>
      <vt:lpstr>Calibri Light</vt:lpstr>
      <vt:lpstr>Aharoni</vt:lpstr>
      <vt:lpstr>Segoe UI Semilight</vt:lpstr>
      <vt:lpstr>Arial</vt:lpstr>
      <vt:lpstr>Wingdings</vt:lpstr>
      <vt:lpstr>Roboto Condensed</vt:lpstr>
      <vt:lpstr>Lato Medium</vt:lpstr>
      <vt:lpstr>Calibri</vt:lpstr>
      <vt:lpstr>Palatino Linotype</vt:lpstr>
      <vt:lpstr>Office Theme</vt:lpstr>
      <vt:lpstr>1_Office Theme</vt:lpstr>
      <vt:lpstr>Classification of Skills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Applied Anatomy and Exercise Physiology</dc:title>
  <dc:creator>Adam Howells</dc:creator>
  <cp:lastModifiedBy>Natasha Andrew</cp:lastModifiedBy>
  <cp:revision>447</cp:revision>
  <dcterms:created xsi:type="dcterms:W3CDTF">2016-05-10T20:25:22Z</dcterms:created>
  <dcterms:modified xsi:type="dcterms:W3CDTF">2023-03-22T14:59:31Z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37F7B6B5-FEB1-4063-A08D-04E2BD0C73C8</vt:lpwstr>
  </property>
  <property fmtid="{D5CDD505-2E9C-101B-9397-08002B2CF9AE}" pid="3" name="ArticulatePath">
    <vt:lpwstr>PP1_Introduction_to_the_cardiovascular_system</vt:lpwstr>
  </property>
</Properties>
</file>