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65" r:id="rId1"/>
    <p:sldMasterId id="2147484077" r:id="rId2"/>
  </p:sldMasterIdLst>
  <p:notesMasterIdLst>
    <p:notesMasterId r:id="rId16"/>
  </p:notesMasterIdLst>
  <p:handoutMasterIdLst>
    <p:handoutMasterId r:id="rId17"/>
  </p:handoutMasterIdLst>
  <p:sldIdLst>
    <p:sldId id="344" r:id="rId3"/>
    <p:sldId id="352" r:id="rId4"/>
    <p:sldId id="361" r:id="rId5"/>
    <p:sldId id="351" r:id="rId6"/>
    <p:sldId id="360" r:id="rId7"/>
    <p:sldId id="349" r:id="rId8"/>
    <p:sldId id="353" r:id="rId9"/>
    <p:sldId id="354" r:id="rId10"/>
    <p:sldId id="362" r:id="rId11"/>
    <p:sldId id="363" r:id="rId12"/>
    <p:sldId id="364" r:id="rId13"/>
    <p:sldId id="348" r:id="rId14"/>
    <p:sldId id="350" r:id="rId15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Segoe UI Semilight" panose="020B0402040204020203" pitchFamily="34" charset="0"/>
      <p:regular r:id="rId26"/>
      <p:italic r:id="rId27"/>
    </p:embeddedFont>
    <p:embeddedFont>
      <p:font typeface="Roboto Condensed" panose="02000000000000000000" pitchFamily="2" charset="0"/>
      <p:regular r:id="rId28"/>
      <p:bold r:id="rId29"/>
      <p:italic r:id="rId30"/>
      <p:boldItalic r:id="rId31"/>
    </p:embeddedFont>
    <p:embeddedFont>
      <p:font typeface="Roboto" pitchFamily="2" charset="0"/>
      <p:regular r:id="rId32"/>
      <p:bold r:id="rId33"/>
      <p:italic r:id="rId34"/>
      <p:boldItalic r:id="rId35"/>
    </p:embeddedFont>
    <p:embeddedFont>
      <p:font typeface="ApocalypseDeluxe" pitchFamily="2" charset="0"/>
      <p:regular r:id="rId36"/>
    </p:embeddedFont>
    <p:embeddedFont>
      <p:font typeface="Lato Medium" panose="020F0502020204030203" pitchFamily="34" charset="0"/>
      <p:regular r:id="rId37"/>
      <p:italic r:id="rId38"/>
    </p:embeddedFont>
    <p:embeddedFont>
      <p:font typeface="Aharoni" panose="02010803020104030203" pitchFamily="2" charset="-79"/>
      <p:bold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Roboto Cn" pitchFamily="2" charset="0"/>
      <p:regular r:id="rId42"/>
      <p:bold r:id="rId43"/>
      <p:boldItalic r:id="rId44"/>
    </p:embeddedFont>
    <p:embeddedFont>
      <p:font typeface="Palatino Linotype" panose="02040502050505030304" pitchFamily="18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mmercialisation of Sport" id="{A46B1110-DC9C-4F21-B5B4-2707017DED1E}">
          <p14:sldIdLst>
            <p14:sldId id="344"/>
            <p14:sldId id="352"/>
            <p14:sldId id="361"/>
            <p14:sldId id="351"/>
            <p14:sldId id="360"/>
            <p14:sldId id="349"/>
            <p14:sldId id="353"/>
            <p14:sldId id="354"/>
            <p14:sldId id="362"/>
            <p14:sldId id="363"/>
            <p14:sldId id="364"/>
            <p14:sldId id="348"/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31" clrIdx="0"/>
  <p:cmAuthor id="2" name="Jacques Robertson" initials="JR" lastIdx="1" clrIdx="1"/>
  <p:cmAuthor id="3" name="Naomi Laws" initials="NL" lastIdx="4" clrIdx="2"/>
  <p:cmAuthor id="4" name="Daniel Embleton" initials="DE" lastIdx="10" clrIdx="3">
    <p:extLst>
      <p:ext uri="{19B8F6BF-5375-455C-9EA6-DF929625EA0E}">
        <p15:presenceInfo xmlns:p15="http://schemas.microsoft.com/office/powerpoint/2012/main" userId="S-1-5-21-2820689681-846540486-1616979966-1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4832"/>
    <a:srgbClr val="FFE6D5"/>
    <a:srgbClr val="FEC430"/>
    <a:srgbClr val="FFFF66"/>
    <a:srgbClr val="FFDF9F"/>
    <a:srgbClr val="FF8181"/>
    <a:srgbClr val="CCCCFF"/>
    <a:srgbClr val="CC99FF"/>
    <a:srgbClr val="B98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76" autoAdjust="0"/>
    <p:restoredTop sz="84125" autoAdjust="0"/>
  </p:normalViewPr>
  <p:slideViewPr>
    <p:cSldViewPr>
      <p:cViewPr varScale="1">
        <p:scale>
          <a:sx n="71" d="100"/>
          <a:sy n="71" d="100"/>
        </p:scale>
        <p:origin x="54" y="8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font" Target="fonts/font30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font" Target="fonts/font28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font" Target="fonts/font3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717032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>
                <a:latin typeface="Roboto Condensed" panose="02000000000000000000" pitchFamily="2" charset="0"/>
              </a:rPr>
              <a:t>Interactive PowerPoints for GCSE (9-1) OCR PE: Paper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D0EA8CE-90DE-4747-AD72-8FEE56D4F893}" type="slidenum">
              <a:rPr lang="en-GB" smtClean="0">
                <a:latin typeface="Roboto Condensed" panose="02000000000000000000" pitchFamily="2" charset="0"/>
              </a:rPr>
              <a:pPr/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dirty="0">
                <a:latin typeface="Roboto Condensed" panose="02000000000000000000" pitchFamily="2" charset="0"/>
              </a:rPr>
              <a:t>© ZigZag Education, 2023</a:t>
            </a:r>
          </a:p>
        </p:txBody>
      </p:sp>
    </p:spTree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90436802-1A97-4582-A2A9-92FE4E99E8C1}" type="datetimeFigureOut">
              <a:rPr lang="en-GB" smtClean="0"/>
              <a:pPr/>
              <a:t>23/03/2023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535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FF0000"/>
                </a:solidFill>
              </a:rPr>
              <a:t>Identify positive effects that sponsorship can have on commercialisation in 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FF0000"/>
                </a:solidFill>
              </a:rPr>
              <a:t>Click through the slide to reveal examples.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FF0000"/>
                </a:solidFill>
              </a:rPr>
              <a:t>Click on the video to see the impact of sponsors in women’s sport.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99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Identify negative effects that sponsorship can have on commercialisation in 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reveal examples.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video to see the qualities that Manchester City looks for when </a:t>
            </a:r>
            <a:r>
              <a:rPr lang="en-GB" baseline="0" smtClean="0"/>
              <a:t>considering its sponsorship </a:t>
            </a:r>
            <a:r>
              <a:rPr lang="en-GB" baseline="0" dirty="0" smtClean="0"/>
              <a:t>partners.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34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Take this opportunity to reflect on what</a:t>
            </a:r>
            <a:r>
              <a:rPr lang="en-GB" baseline="0" dirty="0"/>
              <a:t> has been learnt </a:t>
            </a:r>
            <a:r>
              <a:rPr lang="en-GB" baseline="0" dirty="0" smtClean="0"/>
              <a:t>about commercialisation and </a:t>
            </a:r>
            <a:r>
              <a:rPr lang="en-GB" baseline="0" dirty="0"/>
              <a:t>how it impacts sport in a wider </a:t>
            </a:r>
            <a:r>
              <a:rPr lang="en-GB" baseline="0" dirty="0" smtClean="0"/>
              <a:t>context.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Students can discuss these questions with their peers or respond individually by writing down their answers.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51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 smtClean="0"/>
              <a:t>Students to</a:t>
            </a:r>
            <a:r>
              <a:rPr lang="en-GB" baseline="0" dirty="0" smtClean="0"/>
              <a:t> answer each exam-style question under exam conditions (approx. 1 minute per mark).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to reveal answers. Students to peer-mark or self-mark answers. 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39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commercialisation.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Discuss the ways sport can be commercialised, with examples.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683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learn about the golden triangle of commercialisation.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 the different arrows to discover the relationship between sport, media and sponsorship.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57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be introduced to sponsorship in sport.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Identify different examples of financial payment, clothing and equipment, and facilities that are used for sponsorship purposes in sport.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64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through the slide to be introduced to the different types of media in sport.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Identify different examples of each type of media in sport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455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245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rgbClr val="FF0000"/>
                </a:solidFill>
              </a:rPr>
              <a:t>Identify different stakeholders involved in sport who are affected in some way by commercialisation brought about by sponsorship and the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73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Identify positive effects that the media can have on commercialisation in 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Click through the slide to reveal examples.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764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Identify negative effects that the media can have on commercialisation in 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0" dirty="0" smtClean="0">
                <a:solidFill>
                  <a:schemeClr val="tx1"/>
                </a:solidFill>
              </a:rPr>
              <a:t>Click through the slide to reveal examples.</a:t>
            </a:r>
            <a:endParaRPr lang="en-GB" baseline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07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AF81-E82F-46FD-A8EE-B3D9644FDF45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7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A411-42A2-4CFD-A332-BAAD4BB10DD2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95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486D-05DE-4D11-B2E2-14FC0526CA18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927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25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1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35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99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15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5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79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841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0C8E-5F07-48C7-BB4E-426E857FEB1F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803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16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01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13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09D8-B0A7-4C88-8731-F5E8CD6FED8E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97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DF36-B898-43D5-9B7F-498E5F86D17F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19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9ACD-703C-4D51-8410-EF603400DF4A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43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2E59-C619-418E-8663-65EDE8D9C616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40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C168-1B3A-4A65-91C4-2ED63E56EFCE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47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18BB-7248-4581-9AA8-34EFD701B051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7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609AE-4B6F-4FFD-B7BF-5E1B0A80339B}" type="datetime1">
              <a:rPr lang="en-GB" smtClean="0"/>
              <a:t>23/03/2023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BCDA9934-114D-4B4E-B1C5-8D4413BAD4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33DB27B1-FBD3-4834-B3FF-1A4D69978FD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23/03/2023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00BE1ABE-4073-4494-BFC2-5858710217C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1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hyperlink" Target="http://zzed.uk/12010-2-10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hyperlink" Target="http://zzed.uk/12010-2-1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hyperlink" Target="http://zzed.uk/12010-2-2" TargetMode="Externa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hyperlink" Target="http://zzed.uk/12010-2-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592320" y="188640"/>
            <a:ext cx="7772400" cy="9474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Roboto Condensed" panose="02000000000000000000" pitchFamily="2" charset="0"/>
                <a:ea typeface="+mj-ea"/>
                <a:cs typeface="+mj-cs"/>
              </a:defRPr>
            </a:lvl1pPr>
          </a:lstStyle>
          <a:p>
            <a:r>
              <a:rPr lang="en-GB" sz="6600" b="1" dirty="0" smtClean="0">
                <a:ln>
                  <a:solidFill>
                    <a:schemeClr val="tx1"/>
                  </a:solidFill>
                </a:ln>
                <a:solidFill>
                  <a:srgbClr val="F5483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Commercialisation</a:t>
            </a:r>
            <a:endParaRPr lang="en-GB" sz="6600" b="1" dirty="0">
              <a:ln>
                <a:solidFill>
                  <a:schemeClr val="tx1"/>
                </a:solidFill>
              </a:ln>
              <a:solidFill>
                <a:srgbClr val="F54832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367690" y="918093"/>
            <a:ext cx="7541279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smtClean="0">
                <a:ln>
                  <a:solidFill>
                    <a:schemeClr val="tx1"/>
                  </a:solidFill>
                </a:ln>
                <a:solidFill>
                  <a:srgbClr val="FEC43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of Sport</a:t>
            </a:r>
            <a:endParaRPr lang="en-GB" sz="3200" b="1" dirty="0">
              <a:ln>
                <a:solidFill>
                  <a:schemeClr val="tx1"/>
                </a:solidFill>
              </a:ln>
              <a:solidFill>
                <a:srgbClr val="FEC43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110469" y="4653136"/>
            <a:ext cx="1781061" cy="1839359"/>
            <a:chOff x="7081143" y="4555107"/>
            <a:chExt cx="1781061" cy="1839359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xmlns="" id="{0D74D4D5-6A4C-4248-8A92-B8CA1C918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1634" y="4555107"/>
              <a:ext cx="1312894" cy="1152128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638332" y="4987155"/>
              <a:ext cx="1053620" cy="348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900" b="1" dirty="0"/>
                <a:t>Paper </a:t>
              </a:r>
              <a:r>
                <a:rPr lang="en-US" sz="2900" b="1" dirty="0" smtClean="0"/>
                <a:t>2</a:t>
              </a:r>
              <a:endParaRPr lang="en-US" b="1" dirty="0"/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xmlns="" id="{0D74D4D5-6A4C-4248-8A92-B8CA1C918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81143" y="5416545"/>
              <a:ext cx="1114378" cy="977921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/>
                </a:gs>
              </a:gsLst>
              <a:lin ang="0" scaled="0"/>
            </a:gradFill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vert="horz" wrap="square" lIns="180000" tIns="288000" rIns="180000" bIns="18000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ct val="0"/>
                </a:spcBef>
              </a:pPr>
              <a:endParaRPr lang="en-US" sz="5000" b="1" spc="-3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22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109004" y="5416545"/>
              <a:ext cx="1058656" cy="97792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sz="1000" dirty="0" smtClean="0">
                  <a:solidFill>
                    <a:schemeClr val="bg1"/>
                  </a:solidFill>
                </a:rPr>
                <a:t>Socio-cultural influences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xmlns="" id="{0D74D4D5-6A4C-4248-8A92-B8CA1C918E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78836" y="5416595"/>
              <a:ext cx="713116" cy="62579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808584" y="5549472"/>
              <a:ext cx="1053620" cy="3600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b="1" dirty="0" smtClean="0"/>
                <a:t>2.1.b</a:t>
              </a:r>
              <a:endParaRPr lang="en-US" sz="1200" b="1" dirty="0"/>
            </a:p>
          </p:txBody>
        </p:sp>
      </p:grpSp>
      <p:sp>
        <p:nvSpPr>
          <p:cNvPr id="11" name="Rectangle 10"/>
          <p:cNvSpPr>
            <a:spLocks/>
          </p:cNvSpPr>
          <p:nvPr/>
        </p:nvSpPr>
        <p:spPr>
          <a:xfrm>
            <a:off x="153937" y="6619508"/>
            <a:ext cx="5879815" cy="13849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rot="0" spcFirstLastPara="0" vert="horz" wrap="none" lIns="0" tIns="0" rIns="0" bIns="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900" dirty="0">
                <a:solidFill>
                  <a:schemeClr val="bg1"/>
                </a:solidFill>
                <a:effectLst/>
                <a:latin typeface="Segoe UI Semilight" panose="020B0402040204020203" pitchFamily="34" charset="0"/>
                <a:ea typeface="Times New Roman" panose="02020603050405020304" pitchFamily="18" charset="0"/>
              </a:rPr>
              <a:t>Photocopiable/digital resources may only be copied by the purchasing institution on a single site and for their own use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7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Free photos of Five pound no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2719">
            <a:off x="2227985" y="1914951"/>
            <a:ext cx="2121152" cy="16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34526" y="38208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Positive effect of sponsorship</a:t>
            </a:r>
            <a:endParaRPr lang="en-GB" sz="2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7B6D326-9042-454A-A439-301ECDCD289E}"/>
              </a:ext>
            </a:extLst>
          </p:cNvPr>
          <p:cNvSpPr/>
          <p:nvPr/>
        </p:nvSpPr>
        <p:spPr>
          <a:xfrm>
            <a:off x="18371" y="4500329"/>
            <a:ext cx="3021896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D849707-D839-A34D-A00A-8B96578739D5}"/>
              </a:ext>
            </a:extLst>
          </p:cNvPr>
          <p:cNvSpPr/>
          <p:nvPr/>
        </p:nvSpPr>
        <p:spPr>
          <a:xfrm>
            <a:off x="6517184" y="4462675"/>
            <a:ext cx="2658757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9531430-6B49-3C4B-86BB-CD5CBE38E9D0}"/>
              </a:ext>
            </a:extLst>
          </p:cNvPr>
          <p:cNvSpPr/>
          <p:nvPr/>
        </p:nvSpPr>
        <p:spPr>
          <a:xfrm>
            <a:off x="6626999" y="1376059"/>
            <a:ext cx="2470774" cy="258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964" y="1132780"/>
            <a:ext cx="7375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Sponsorship can also have positive effects on commercialisation in sport...</a:t>
            </a:r>
            <a:endParaRPr lang="en-GB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" name="Action Button: Forward or Next 2">
            <a:hlinkClick r:id="rId5" highlightClick="1"/>
          </p:cNvPr>
          <p:cNvSpPr/>
          <p:nvPr/>
        </p:nvSpPr>
        <p:spPr>
          <a:xfrm>
            <a:off x="3891237" y="5415931"/>
            <a:ext cx="1260140" cy="1015835"/>
          </a:xfrm>
          <a:prstGeom prst="actionButtonForwardNex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25249" y="4538854"/>
            <a:ext cx="2592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What impact can commercial sponsors have on women's sport? </a:t>
            </a:r>
            <a:br>
              <a:rPr lang="en-GB" sz="1400" b="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</a:br>
            <a:r>
              <a:rPr lang="en-GB" sz="1400" b="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Watch this video and discuss. </a:t>
            </a:r>
            <a:endParaRPr lang="en-GB" sz="14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b="1" smtClean="0">
                <a:solidFill>
                  <a:schemeClr val="tx1"/>
                </a:solidFill>
              </a:rPr>
              <a:pPr algn="ctr"/>
              <a:t>10</a:t>
            </a:fld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pic>
        <p:nvPicPr>
          <p:cNvPr id="2054" name="Picture 6" descr="Free photos of Sho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5" t="22021" r="26530" b="44167"/>
          <a:stretch/>
        </p:blipFill>
        <p:spPr bwMode="auto">
          <a:xfrm>
            <a:off x="2740319" y="2424877"/>
            <a:ext cx="3384375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8799" y="1703295"/>
            <a:ext cx="246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Increased income stream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 for performers, e.g. financial payments to Tiger Woods for wearing Nike garments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75136" y="1807896"/>
            <a:ext cx="22278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Improved facilities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e.g. Etihad airways contributing to Manchester City’s</a:t>
            </a:r>
          </a:p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£200 m training ground, which is called the Etihad Campus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26741" y="4538854"/>
            <a:ext cx="2287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Improved equipment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e.g. Wilson supplying the best-in-quality tennis racquets to performers such as</a:t>
            </a:r>
          </a:p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Emma Raducanu and</a:t>
            </a:r>
          </a:p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Venus Williams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76525" y="4566363"/>
            <a:ext cx="25486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Provides the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opportunity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 for performers to train and compete as full-time professionals, e.g. athletes training for national and/or international competitions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7502" y="3224076"/>
            <a:ext cx="2287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Support and promotion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of competitions, such as the Vitality Netball Superleague 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26741" y="3266224"/>
            <a:ext cx="22878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Free tickets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for sponsors at affiliated events, e.g. in corporate seats and boxes</a:t>
            </a:r>
            <a:endParaRPr lang="en-GB" sz="1400" b="1" dirty="0">
              <a:latin typeface="Roboto Cn" pitchFamily="2" charset="0"/>
              <a:ea typeface="Roboto Cn" pitchFamily="2" charset="0"/>
            </a:endParaRPr>
          </a:p>
        </p:txBody>
      </p:sp>
      <p:grpSp>
        <p:nvGrpSpPr>
          <p:cNvPr id="22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9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6" name="Picture 1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7383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4" grpId="0"/>
      <p:bldP spid="55" grpId="0"/>
      <p:bldP spid="56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34526" y="38208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Negative effect of sponsorship</a:t>
            </a:r>
            <a:endParaRPr lang="en-GB" sz="2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2E8DB0-1406-A945-8EEB-EC31832CEEF2}"/>
              </a:ext>
            </a:extLst>
          </p:cNvPr>
          <p:cNvSpPr/>
          <p:nvPr/>
        </p:nvSpPr>
        <p:spPr>
          <a:xfrm>
            <a:off x="264948" y="1376060"/>
            <a:ext cx="3021896" cy="258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7B6D326-9042-454A-A439-301ECDCD289E}"/>
              </a:ext>
            </a:extLst>
          </p:cNvPr>
          <p:cNvSpPr/>
          <p:nvPr/>
        </p:nvSpPr>
        <p:spPr>
          <a:xfrm>
            <a:off x="18371" y="4500329"/>
            <a:ext cx="3021896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D849707-D839-A34D-A00A-8B96578739D5}"/>
              </a:ext>
            </a:extLst>
          </p:cNvPr>
          <p:cNvSpPr/>
          <p:nvPr/>
        </p:nvSpPr>
        <p:spPr>
          <a:xfrm>
            <a:off x="6545049" y="4477923"/>
            <a:ext cx="2658757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9531430-6B49-3C4B-86BB-CD5CBE38E9D0}"/>
              </a:ext>
            </a:extLst>
          </p:cNvPr>
          <p:cNvSpPr/>
          <p:nvPr/>
        </p:nvSpPr>
        <p:spPr>
          <a:xfrm>
            <a:off x="6626999" y="1376059"/>
            <a:ext cx="2470774" cy="258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964" y="1132780"/>
            <a:ext cx="737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However, like the media, sponsorship can also have a negative effect on commercialisation in sport...</a:t>
            </a:r>
            <a:endParaRPr lang="en-GB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b="1" smtClean="0">
                <a:solidFill>
                  <a:schemeClr val="tx1"/>
                </a:solidFill>
              </a:rPr>
              <a:pPr algn="ctr"/>
              <a:t>11</a:t>
            </a:fld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16" name="Action Button: Forward or Next 15">
            <a:hlinkClick r:id="rId4" highlightClick="1"/>
          </p:cNvPr>
          <p:cNvSpPr/>
          <p:nvPr/>
        </p:nvSpPr>
        <p:spPr>
          <a:xfrm>
            <a:off x="7410877" y="5349482"/>
            <a:ext cx="1260140" cy="1015835"/>
          </a:xfrm>
          <a:prstGeom prst="actionButtonForwardNex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84429" y="5383105"/>
            <a:ext cx="22914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Learn about the different factors that Manchester City looks for when choosing its sponsorship partners:</a:t>
            </a:r>
            <a:endParaRPr lang="en-GB" sz="14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4098" name="Picture 2" descr="Free vector graphics of Ferrar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37" y="2558738"/>
            <a:ext cx="4508981" cy="225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64948" y="1996056"/>
            <a:ext cx="27228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Increased greed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of performers, clubs and organisations, e.g. choosing sponsors who provide the greatest benefits over ethical considerations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446554" y="4395375"/>
            <a:ext cx="2285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Increased interference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with sporting events, e.g. overplaying of adverts during live events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03849" y="1916818"/>
            <a:ext cx="2771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Some sponsors could promote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negative lifestyle choices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such as alcoholism with alcohol brands, gambling with betting companies 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17660" y="3569960"/>
            <a:ext cx="2200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Some teams, athletes or sports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may struggle to seal sponsorship deals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. If they are unsuccessful, they may miss out on essential funding.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86109" y="4301976"/>
            <a:ext cx="2589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Minority sports may not be popular enough to attract sponsors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so miss out on significant funding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31824" y="1983381"/>
            <a:ext cx="27228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Some sponsors may gain a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negative reputation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if they are involved in controversies, e.g. criticism of </a:t>
            </a:r>
            <a:r>
              <a:rPr lang="en-GB" sz="1400" dirty="0">
                <a:latin typeface="Roboto Cn" pitchFamily="2" charset="0"/>
                <a:ea typeface="Roboto Cn" pitchFamily="2" charset="0"/>
              </a:rPr>
              <a:t>previous shirt sponsor of Newcastle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United, Wonga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00653" y="5409581"/>
            <a:ext cx="35168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Sponsorship can be withdrawn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as a result of injury or after poor performance, meaning there is a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lack of security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for athletes, e.g. athletes that rely on sponsorship money to train and compete full-time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686300" y="2943225"/>
            <a:ext cx="264383" cy="609600"/>
          </a:xfrm>
          <a:custGeom>
            <a:avLst/>
            <a:gdLst>
              <a:gd name="connsiteX0" fmla="*/ 0 w 264383"/>
              <a:gd name="connsiteY0" fmla="*/ 609600 h 609600"/>
              <a:gd name="connsiteX1" fmla="*/ 238125 w 264383"/>
              <a:gd name="connsiteY1" fmla="*/ 247650 h 609600"/>
              <a:gd name="connsiteX2" fmla="*/ 247650 w 264383"/>
              <a:gd name="connsiteY2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383" h="609600">
                <a:moveTo>
                  <a:pt x="0" y="609600"/>
                </a:moveTo>
                <a:cubicBezTo>
                  <a:pt x="98425" y="479425"/>
                  <a:pt x="196850" y="349250"/>
                  <a:pt x="238125" y="247650"/>
                </a:cubicBezTo>
                <a:cubicBezTo>
                  <a:pt x="279400" y="146050"/>
                  <a:pt x="263525" y="73025"/>
                  <a:pt x="247650" y="0"/>
                </a:cubicBezTo>
              </a:path>
            </a:pathLst>
          </a:cu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reeform 4"/>
          <p:cNvSpPr/>
          <p:nvPr/>
        </p:nvSpPr>
        <p:spPr>
          <a:xfrm>
            <a:off x="2971800" y="2924175"/>
            <a:ext cx="533400" cy="657225"/>
          </a:xfrm>
          <a:custGeom>
            <a:avLst/>
            <a:gdLst>
              <a:gd name="connsiteX0" fmla="*/ 533400 w 533400"/>
              <a:gd name="connsiteY0" fmla="*/ 657225 h 657225"/>
              <a:gd name="connsiteX1" fmla="*/ 304800 w 533400"/>
              <a:gd name="connsiteY1" fmla="*/ 142875 h 657225"/>
              <a:gd name="connsiteX2" fmla="*/ 0 w 533400"/>
              <a:gd name="connsiteY2" fmla="*/ 0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3400" h="657225">
                <a:moveTo>
                  <a:pt x="533400" y="657225"/>
                </a:moveTo>
                <a:cubicBezTo>
                  <a:pt x="463550" y="454818"/>
                  <a:pt x="393700" y="252412"/>
                  <a:pt x="304800" y="142875"/>
                </a:cubicBezTo>
                <a:cubicBezTo>
                  <a:pt x="215900" y="33338"/>
                  <a:pt x="107950" y="16669"/>
                  <a:pt x="0" y="0"/>
                </a:cubicBezTo>
              </a:path>
            </a:pathLst>
          </a:cu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reeform 5"/>
          <p:cNvSpPr/>
          <p:nvPr/>
        </p:nvSpPr>
        <p:spPr>
          <a:xfrm>
            <a:off x="2419350" y="4229100"/>
            <a:ext cx="504825" cy="439446"/>
          </a:xfrm>
          <a:custGeom>
            <a:avLst/>
            <a:gdLst>
              <a:gd name="connsiteX0" fmla="*/ 504825 w 504825"/>
              <a:gd name="connsiteY0" fmla="*/ 0 h 439446"/>
              <a:gd name="connsiteX1" fmla="*/ 333375 w 504825"/>
              <a:gd name="connsiteY1" fmla="*/ 371475 h 439446"/>
              <a:gd name="connsiteX2" fmla="*/ 0 w 504825"/>
              <a:gd name="connsiteY2" fmla="*/ 438150 h 439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25" h="439446">
                <a:moveTo>
                  <a:pt x="504825" y="0"/>
                </a:moveTo>
                <a:cubicBezTo>
                  <a:pt x="461168" y="149225"/>
                  <a:pt x="417512" y="298450"/>
                  <a:pt x="333375" y="371475"/>
                </a:cubicBezTo>
                <a:cubicBezTo>
                  <a:pt x="249237" y="444500"/>
                  <a:pt x="124618" y="441325"/>
                  <a:pt x="0" y="438150"/>
                </a:cubicBezTo>
              </a:path>
            </a:pathLst>
          </a:cu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Freeform 6"/>
          <p:cNvSpPr/>
          <p:nvPr/>
        </p:nvSpPr>
        <p:spPr>
          <a:xfrm>
            <a:off x="4295775" y="4171950"/>
            <a:ext cx="180975" cy="228600"/>
          </a:xfrm>
          <a:custGeom>
            <a:avLst/>
            <a:gdLst>
              <a:gd name="connsiteX0" fmla="*/ 0 w 180975"/>
              <a:gd name="connsiteY0" fmla="*/ 0 h 228600"/>
              <a:gd name="connsiteX1" fmla="*/ 38100 w 180975"/>
              <a:gd name="connsiteY1" fmla="*/ 152400 h 228600"/>
              <a:gd name="connsiteX2" fmla="*/ 180975 w 180975"/>
              <a:gd name="connsiteY2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975" h="228600">
                <a:moveTo>
                  <a:pt x="0" y="0"/>
                </a:moveTo>
                <a:cubicBezTo>
                  <a:pt x="3969" y="57150"/>
                  <a:pt x="7938" y="114300"/>
                  <a:pt x="38100" y="152400"/>
                </a:cubicBezTo>
                <a:cubicBezTo>
                  <a:pt x="68262" y="190500"/>
                  <a:pt x="124618" y="209550"/>
                  <a:pt x="180975" y="228600"/>
                </a:cubicBezTo>
              </a:path>
            </a:pathLst>
          </a:cu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2676525" y="4162425"/>
            <a:ext cx="648082" cy="1190625"/>
          </a:xfrm>
          <a:custGeom>
            <a:avLst/>
            <a:gdLst>
              <a:gd name="connsiteX0" fmla="*/ 647700 w 648082"/>
              <a:gd name="connsiteY0" fmla="*/ 0 h 1190625"/>
              <a:gd name="connsiteX1" fmla="*/ 542925 w 648082"/>
              <a:gd name="connsiteY1" fmla="*/ 704850 h 1190625"/>
              <a:gd name="connsiteX2" fmla="*/ 0 w 648082"/>
              <a:gd name="connsiteY2" fmla="*/ 1190625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082" h="1190625">
                <a:moveTo>
                  <a:pt x="647700" y="0"/>
                </a:moveTo>
                <a:cubicBezTo>
                  <a:pt x="649287" y="253206"/>
                  <a:pt x="650875" y="506412"/>
                  <a:pt x="542925" y="704850"/>
                </a:cubicBezTo>
                <a:cubicBezTo>
                  <a:pt x="434975" y="903288"/>
                  <a:pt x="217487" y="1046956"/>
                  <a:pt x="0" y="1190625"/>
                </a:cubicBezTo>
              </a:path>
            </a:pathLst>
          </a:cu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Freeform 8"/>
          <p:cNvSpPr/>
          <p:nvPr/>
        </p:nvSpPr>
        <p:spPr>
          <a:xfrm>
            <a:off x="6117513" y="4229100"/>
            <a:ext cx="473787" cy="514350"/>
          </a:xfrm>
          <a:custGeom>
            <a:avLst/>
            <a:gdLst>
              <a:gd name="connsiteX0" fmla="*/ 7062 w 473787"/>
              <a:gd name="connsiteY0" fmla="*/ 0 h 514350"/>
              <a:gd name="connsiteX1" fmla="*/ 64212 w 473787"/>
              <a:gd name="connsiteY1" fmla="*/ 428625 h 514350"/>
              <a:gd name="connsiteX2" fmla="*/ 473787 w 473787"/>
              <a:gd name="connsiteY2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787" h="514350">
                <a:moveTo>
                  <a:pt x="7062" y="0"/>
                </a:moveTo>
                <a:cubicBezTo>
                  <a:pt x="-3257" y="171450"/>
                  <a:pt x="-13575" y="342900"/>
                  <a:pt x="64212" y="428625"/>
                </a:cubicBezTo>
                <a:cubicBezTo>
                  <a:pt x="141999" y="514350"/>
                  <a:pt x="307893" y="514350"/>
                  <a:pt x="473787" y="514350"/>
                </a:cubicBezTo>
              </a:path>
            </a:pathLst>
          </a:cu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Freeform 9"/>
          <p:cNvSpPr/>
          <p:nvPr/>
        </p:nvSpPr>
        <p:spPr>
          <a:xfrm>
            <a:off x="6105328" y="2828925"/>
            <a:ext cx="219272" cy="762000"/>
          </a:xfrm>
          <a:custGeom>
            <a:avLst/>
            <a:gdLst>
              <a:gd name="connsiteX0" fmla="*/ 19247 w 219272"/>
              <a:gd name="connsiteY0" fmla="*/ 762000 h 762000"/>
              <a:gd name="connsiteX1" fmla="*/ 19247 w 219272"/>
              <a:gd name="connsiteY1" fmla="*/ 228600 h 762000"/>
              <a:gd name="connsiteX2" fmla="*/ 219272 w 219272"/>
              <a:gd name="connsiteY2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9272" h="762000">
                <a:moveTo>
                  <a:pt x="19247" y="762000"/>
                </a:moveTo>
                <a:cubicBezTo>
                  <a:pt x="2578" y="558800"/>
                  <a:pt x="-14090" y="355600"/>
                  <a:pt x="19247" y="228600"/>
                </a:cubicBezTo>
                <a:cubicBezTo>
                  <a:pt x="52584" y="101600"/>
                  <a:pt x="135928" y="50800"/>
                  <a:pt x="219272" y="0"/>
                </a:cubicBezTo>
              </a:path>
            </a:pathLst>
          </a:cu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9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9" grpId="0"/>
      <p:bldP spid="50" grpId="0"/>
      <p:bldP spid="51" grpId="0"/>
      <p:bldP spid="54" grpId="0"/>
      <p:bldP spid="55" grpId="0"/>
      <p:bldP spid="56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804248" y="6602611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rgbClr val="FFDF9F"/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12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-931198" y="-55220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9512" y="332656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FFDF9F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275459" y="678031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Discuss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860696" y="682203"/>
            <a:ext cx="2701444" cy="2370649"/>
            <a:chOff x="4716241" y="555412"/>
            <a:chExt cx="2701444" cy="2370649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85E0D4E1-E389-4671-B0E7-165A10A05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292080" y="944124"/>
              <a:ext cx="1601124" cy="11216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/>
                <a:t>How can sports without much media coverage score a sponsorship deal? </a:t>
              </a:r>
              <a:endParaRPr lang="en-US" sz="18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43331" y="3267759"/>
            <a:ext cx="2942755" cy="2736304"/>
            <a:chOff x="4716241" y="555412"/>
            <a:chExt cx="2701444" cy="2370649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85E0D4E1-E389-4671-B0E7-165A10A05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14273" y="1256576"/>
              <a:ext cx="1921244" cy="112163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 smtClean="0"/>
                <a:t>What other types of media exist in sport?</a:t>
              </a:r>
              <a:endParaRPr lang="en-US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76295" y="2392802"/>
            <a:ext cx="2160240" cy="2016224"/>
            <a:chOff x="4716241" y="555412"/>
            <a:chExt cx="2701444" cy="237064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85E0D4E1-E389-4671-B0E7-165A10A05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4996957" y="1090537"/>
              <a:ext cx="2140011" cy="130039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 smtClean="0"/>
                <a:t>What factors have contributed to the increased commercialisation of sport?</a:t>
              </a:r>
              <a:endParaRPr lang="en-US" sz="1600" dirty="0"/>
            </a:p>
          </p:txBody>
        </p:sp>
      </p:grpSp>
      <p:grpSp>
        <p:nvGrpSpPr>
          <p:cNvPr id="24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7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9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432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13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888866-542D-43D4-BFE1-045D36351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0" y="188640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667AA2A8-C66E-4F4C-A6E7-E7ABCE7E9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63959" y="98560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xmlns="" id="{D8744987-7958-44D9-AE6F-009CA4C08875}"/>
              </a:ext>
            </a:extLst>
          </p:cNvPr>
          <p:cNvSpPr txBox="1">
            <a:spLocks/>
          </p:cNvSpPr>
          <p:nvPr/>
        </p:nvSpPr>
        <p:spPr>
          <a:xfrm>
            <a:off x="420687" y="441954"/>
            <a:ext cx="4007297" cy="539345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Condensed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Exam-style </a:t>
            </a:r>
            <a:r>
              <a:rPr lang="en-US" sz="2800" dirty="0" smtClean="0">
                <a:solidFill>
                  <a:schemeClr val="bg1"/>
                </a:solidFill>
              </a:rPr>
              <a:t>questions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ABF5B12D-6F10-4377-9094-B3E79ECB1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 flipV="1">
            <a:off x="463959" y="23587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076056" y="406405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Roboto Condensed" panose="02000000000000000000" pitchFamily="2" charset="0"/>
              </a:rPr>
              <a:t>Answer the following exam-style </a:t>
            </a:r>
            <a:r>
              <a:rPr lang="en-GB" i="1" dirty="0" smtClean="0">
                <a:latin typeface="Roboto Condensed" panose="02000000000000000000" pitchFamily="2" charset="0"/>
              </a:rPr>
              <a:t>questions </a:t>
            </a:r>
            <a:r>
              <a:rPr lang="en-GB" i="1" dirty="0">
                <a:latin typeface="Roboto Condensed" panose="02000000000000000000" pitchFamily="2" charset="0"/>
              </a:rPr>
              <a:t>and check your answers.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056" y="1484784"/>
            <a:ext cx="7698108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tabLst>
                <a:tab pos="266700" algn="l"/>
                <a:tab pos="3683000" algn="r"/>
              </a:tabLst>
            </a:pPr>
            <a:r>
              <a:rPr lang="en-GB" dirty="0">
                <a:solidFill>
                  <a:schemeClr val="tx1"/>
                </a:solidFill>
                <a:latin typeface="Roboto Condensed" panose="02000000000000000000" pitchFamily="2" charset="0"/>
              </a:rPr>
              <a:t>1.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	</a:t>
            </a: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Define sponsorship.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	</a:t>
            </a:r>
          </a:p>
          <a:p>
            <a:pPr marL="533400" indent="-533400" algn="r">
              <a:tabLst>
                <a:tab pos="266700" algn="l"/>
                <a:tab pos="3683000" algn="r"/>
              </a:tabLst>
            </a:pP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(1 mark)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4482" y="3380533"/>
            <a:ext cx="7698108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63525" indent="-263525">
              <a:tabLst>
                <a:tab pos="266700" algn="l"/>
                <a:tab pos="7446963" algn="r"/>
              </a:tabLst>
            </a:pP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2.	Describe 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three </a:t>
            </a: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negative impacts that the media can have on commercialisation 	in sport.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	     (3 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</a:rPr>
              <a:t>marks)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9440" y="2217051"/>
            <a:ext cx="7915008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  <a:lvl2pPr marL="742950" lvl="1" indent="-285750">
              <a:buFont typeface="Arial" panose="020B0604020202020204" pitchFamily="34" charset="0"/>
              <a:buChar char="•"/>
              <a:defRPr b="1"/>
            </a:lvl2pPr>
          </a:lstStyle>
          <a:p>
            <a:pPr marL="533400" indent="-533400">
              <a:tabLst>
                <a:tab pos="266700" algn="l"/>
              </a:tabLst>
            </a:pPr>
            <a:r>
              <a:rPr lang="en-GB" sz="145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1 × AO1 mark:</a:t>
            </a:r>
          </a:p>
          <a:p>
            <a:pPr>
              <a:tabLst>
                <a:tab pos="266700" algn="l"/>
              </a:tabLst>
            </a:pPr>
            <a:r>
              <a:rPr lang="en-GB" sz="1450" b="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The </a:t>
            </a:r>
            <a:r>
              <a:rPr lang="en-GB" sz="1450" b="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provision of </a:t>
            </a:r>
            <a:r>
              <a:rPr lang="en-GB" sz="1450" b="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money, products or a service to </a:t>
            </a:r>
            <a:r>
              <a:rPr lang="en-GB" sz="1450" b="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a </a:t>
            </a:r>
            <a:r>
              <a:rPr lang="en-GB" sz="1450" b="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sportsperson / a sports organisation </a:t>
            </a:r>
            <a:r>
              <a:rPr lang="en-GB" sz="1450" b="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in return </a:t>
            </a:r>
            <a:r>
              <a:rPr lang="en-GB" sz="1450" b="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  <a:cs typeface="Aharoni" panose="02010803020104030203" pitchFamily="2" charset="-79"/>
              </a:rPr>
              <a:t>for good publicity and to return a profit.</a:t>
            </a:r>
            <a:endParaRPr lang="en-GB" sz="1450" i="1" dirty="0">
              <a:solidFill>
                <a:schemeClr val="tx1"/>
              </a:solidFill>
              <a:latin typeface="Roboto Cn" pitchFamily="2" charset="0"/>
              <a:ea typeface="Roboto Cn" pitchFamily="2" charset="0"/>
              <a:cs typeface="Aharoni" panose="02010803020104030203" pitchFamily="2" charset="-79"/>
            </a:endParaRPr>
          </a:p>
        </p:txBody>
      </p:sp>
      <p:sp>
        <p:nvSpPr>
          <p:cNvPr id="23" name="1i answer"/>
          <p:cNvSpPr txBox="1"/>
          <p:nvPr/>
        </p:nvSpPr>
        <p:spPr>
          <a:xfrm>
            <a:off x="689265" y="2189948"/>
            <a:ext cx="7690837" cy="923330"/>
          </a:xfrm>
          <a:prstGeom prst="roundRect">
            <a:avLst>
              <a:gd name="adj" fmla="val 0"/>
            </a:avLst>
          </a:prstGeom>
          <a:solidFill>
            <a:srgbClr val="FF818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/>
          </a:p>
          <a:p>
            <a:r>
              <a:rPr lang="en-GB" b="0" dirty="0">
                <a:solidFill>
                  <a:schemeClr val="bg1"/>
                </a:solidFill>
                <a:sym typeface="Wingdings" panose="05000000000000000000" pitchFamily="2" charset="2"/>
              </a:rPr>
              <a:t> </a:t>
            </a:r>
            <a:r>
              <a:rPr lang="en-GB" dirty="0">
                <a:solidFill>
                  <a:schemeClr val="bg1"/>
                </a:solidFill>
              </a:rPr>
              <a:t>Click to reveal answer!</a:t>
            </a:r>
          </a:p>
          <a:p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749089" y="4174185"/>
            <a:ext cx="8215400" cy="2254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tabLst>
                <a:tab pos="266700" algn="l"/>
              </a:tabLst>
            </a:pPr>
            <a:r>
              <a:rPr lang="en-GB" sz="1450" b="1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3 × AO1 marks from: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Covering news stories of sportspeople that are unrelated to sport (</a:t>
            </a: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i</a:t>
            </a: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nvasion </a:t>
            </a: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of private </a:t>
            </a: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life)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Sensationalism </a:t>
            </a: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in newspaper headlines blowing events out of proportion 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Increased power over fixture scheduling, causing fixture congestion, increasing injury and fatigue of performers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Inappropriate scheduling of games by </a:t>
            </a: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broadcasters, </a:t>
            </a: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meaning fans may struggle </a:t>
            </a: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to attend games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Negative </a:t>
            </a: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press of players and/or fans giving the sport a bad </a:t>
            </a: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reputation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Opens up players and officials to </a:t>
            </a: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scrutiny </a:t>
            </a:r>
            <a:endParaRPr lang="en-GB" sz="1400" i="1" dirty="0" smtClean="0">
              <a:solidFill>
                <a:schemeClr val="tx1"/>
              </a:solidFill>
              <a:latin typeface="Roboto Cn" pitchFamily="2" charset="0"/>
              <a:ea typeface="Roboto Cn" pitchFamily="2" charset="0"/>
            </a:endParaRP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Increased </a:t>
            </a: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viewing options at home can reduce live attendances and atmosphere at sports events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Lack of personal </a:t>
            </a: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identity </a:t>
            </a:r>
            <a:r>
              <a:rPr lang="en-GB" sz="1400" i="1" dirty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verification on social media opens up the potential for abuse on social </a:t>
            </a: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media</a:t>
            </a:r>
          </a:p>
          <a:p>
            <a:pPr marL="285750" indent="-285750" fontAlgn="t">
              <a:buFont typeface="Arial" panose="020B0604020202020204" pitchFamily="34" charset="0"/>
              <a:buChar char="•"/>
            </a:pPr>
            <a:r>
              <a:rPr lang="en-GB" sz="1400" i="1" dirty="0" smtClean="0">
                <a:solidFill>
                  <a:schemeClr val="tx1"/>
                </a:solidFill>
                <a:latin typeface="Roboto Cn" pitchFamily="2" charset="0"/>
                <a:ea typeface="Roboto Cn" pitchFamily="2" charset="0"/>
              </a:rPr>
              <a:t>Accept other suitable answers.</a:t>
            </a:r>
            <a:endParaRPr lang="en-GB" sz="1400" i="1" dirty="0">
              <a:solidFill>
                <a:schemeClr val="tx1"/>
              </a:solidFill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28" name="1ii answer"/>
          <p:cNvSpPr txBox="1"/>
          <p:nvPr/>
        </p:nvSpPr>
        <p:spPr>
          <a:xfrm>
            <a:off x="791343" y="4072152"/>
            <a:ext cx="8173146" cy="2492990"/>
          </a:xfrm>
          <a:prstGeom prst="roundRect">
            <a:avLst>
              <a:gd name="adj" fmla="val 0"/>
            </a:avLst>
          </a:prstGeom>
          <a:solidFill>
            <a:srgbClr val="FF818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r>
              <a:rPr lang="en-GB" sz="3000" b="0" dirty="0">
                <a:solidFill>
                  <a:schemeClr val="bg1"/>
                </a:solidFill>
                <a:sym typeface="Wingdings" panose="05000000000000000000" pitchFamily="2" charset="2"/>
              </a:rPr>
              <a:t></a:t>
            </a:r>
            <a:r>
              <a:rPr lang="en-GB" sz="3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GB" sz="3000" dirty="0">
                <a:solidFill>
                  <a:schemeClr val="bg1"/>
                </a:solidFill>
              </a:rPr>
              <a:t>Click to reveal answer!</a:t>
            </a:r>
            <a:endParaRPr lang="en-GB" sz="3000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9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00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07504" y="255113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Commercialisation</a:t>
            </a:r>
            <a:endParaRPr lang="en-GB" sz="5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b="1" smtClean="0">
                <a:solidFill>
                  <a:schemeClr val="tx1"/>
                </a:solidFill>
              </a:rPr>
              <a:pPr algn="ctr"/>
              <a:t>2</a:t>
            </a:fld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57153" y="1095643"/>
            <a:ext cx="497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Commercialisation involves the exploitation of an activity and/or an organisation in order to make a profit. 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7153" y="1760926"/>
            <a:ext cx="7480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Commercialisation of sport can come from sponsorship or the media. 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568" y="2284686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Roboto Condensed" panose="02000000000000000000" pitchFamily="2" charset="0"/>
              </a:rPr>
              <a:t>Sponsorship</a:t>
            </a:r>
            <a:r>
              <a:rPr lang="en-GB" sz="1600" dirty="0" smtClean="0">
                <a:latin typeface="Roboto Condensed" panose="02000000000000000000" pitchFamily="2" charset="0"/>
              </a:rPr>
              <a:t> – involves providing funds or other support to sports and/or athletes for commercial return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27532" y="2284686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latin typeface="Roboto Condensed" panose="02000000000000000000" pitchFamily="2" charset="0"/>
              </a:rPr>
              <a:t>Media </a:t>
            </a:r>
            <a:r>
              <a:rPr lang="en-GB" sz="1600" dirty="0" smtClean="0">
                <a:latin typeface="Roboto Condensed" panose="02000000000000000000" pitchFamily="2" charset="0"/>
              </a:rPr>
              <a:t>– technologies that allow the mass communication of sport to spectators and fans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923" y="3265777"/>
            <a:ext cx="3135586" cy="24527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57" y="3262329"/>
            <a:ext cx="4191989" cy="2383680"/>
          </a:xfrm>
          <a:prstGeom prst="rect">
            <a:avLst/>
          </a:prstGeom>
        </p:spPr>
      </p:pic>
      <p:sp>
        <p:nvSpPr>
          <p:cNvPr id="5" name="Action Button: Information 4">
            <a:hlinkClick r:id="rId6" highlightClick="1"/>
          </p:cNvPr>
          <p:cNvSpPr/>
          <p:nvPr/>
        </p:nvSpPr>
        <p:spPr>
          <a:xfrm>
            <a:off x="3016066" y="5646009"/>
            <a:ext cx="999082" cy="852293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1058707" y="5792655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Roboto Condensed" panose="02000000000000000000" pitchFamily="2" charset="0"/>
              </a:rPr>
              <a:t>Check out the biggest sponsors in sport:</a:t>
            </a:r>
            <a:endParaRPr lang="en-GB" sz="1600" b="1" dirty="0">
              <a:latin typeface="Roboto Condensed" panose="02000000000000000000" pitchFamily="2" charset="0"/>
            </a:endParaRPr>
          </a:p>
        </p:txBody>
      </p:sp>
      <p:grpSp>
        <p:nvGrpSpPr>
          <p:cNvPr id="16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9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1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914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5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587151" y="2566778"/>
            <a:ext cx="2828368" cy="1784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GB" sz="12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Sport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uses the funding of </a:t>
            </a:r>
            <a:r>
              <a:rPr lang="en-GB" sz="12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sponsorship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to increase the revenue in the sport or a team. This money is used to improve numerous factors within the sport.</a:t>
            </a:r>
          </a:p>
          <a:p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2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Sponsorship 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uses sport to promote its brand as it provides an effective advertising platform for millions of viewers </a:t>
            </a:r>
            <a:r>
              <a:rPr lang="en-GB" sz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across 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the world.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228696" y="2512078"/>
            <a:ext cx="3049702" cy="2012071"/>
          </a:xfrm>
          <a:prstGeom prst="rect">
            <a:avLst/>
          </a:prstGeom>
          <a:solidFill>
            <a:srgbClr val="FFE1E1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r>
              <a:rPr lang="en-GB" sz="12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Sport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uses the funding from the </a:t>
            </a:r>
            <a:r>
              <a:rPr lang="en-GB" sz="12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media’s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broadcasting rights to improve the quality and range </a:t>
            </a:r>
            <a:r>
              <a:rPr lang="en-GB" sz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of competitions, as well as to invest into grassroots sport.</a:t>
            </a:r>
            <a:endParaRPr lang="en-GB" sz="12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The </a:t>
            </a:r>
            <a:r>
              <a:rPr lang="en-GB" sz="12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media 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recognises sport as a commodity, as broadcasting live sport generates millions of viewers. Because of this, the media has an element of control over the sport, such as timings and the </a:t>
            </a:r>
            <a:r>
              <a:rPr lang="en-GB" sz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structure of competitions.</a:t>
            </a:r>
            <a:endParaRPr lang="en-GB" sz="12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583380" y="5807091"/>
            <a:ext cx="5095084" cy="8115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>
            <a:noAutofit/>
          </a:bodyPr>
          <a:lstStyle/>
          <a:p>
            <a:pPr algn="ctr"/>
            <a:r>
              <a:rPr lang="en-GB" sz="12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Sponsorship 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uses the </a:t>
            </a:r>
            <a:r>
              <a:rPr lang="en-GB" sz="12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media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to advertise its brand to a greater </a:t>
            </a:r>
            <a:r>
              <a:rPr lang="en-GB" sz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share of 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the </a:t>
            </a:r>
            <a:r>
              <a:rPr lang="en-GB" sz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population; 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for </a:t>
            </a:r>
            <a:r>
              <a:rPr lang="en-GB" sz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example, 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during advertising breaks. Therefore, the more media coverage a sport receives, the more attractive it is to the </a:t>
            </a:r>
            <a:r>
              <a:rPr lang="en-GB" sz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sponsor and the more funding the </a:t>
            </a:r>
            <a:r>
              <a:rPr lang="en-GB" sz="12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media</a:t>
            </a:r>
            <a:r>
              <a: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GB" sz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receives, enabling them to, in turn, bid for broadcasting rights.</a:t>
            </a:r>
            <a:endParaRPr lang="en-GB" sz="1200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07504" y="255113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Commercialisation</a:t>
            </a:r>
            <a:endParaRPr lang="en-GB" sz="5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>
            <a:off x="3546142" y="3771439"/>
            <a:ext cx="1482947" cy="1458781"/>
          </a:xfrm>
          <a:prstGeom prst="triangl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4549603" y="3714326"/>
            <a:ext cx="747230" cy="1395473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3278398" y="3722977"/>
            <a:ext cx="713143" cy="1416580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3498307" y="5445532"/>
            <a:ext cx="1578621" cy="0"/>
          </a:xfrm>
          <a:prstGeom prst="straightConnector1">
            <a:avLst/>
          </a:prstGeom>
          <a:ln w="762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697863" y="5217510"/>
            <a:ext cx="698213" cy="340519"/>
          </a:xfrm>
          <a:prstGeom prst="roundRect">
            <a:avLst/>
          </a:prstGeom>
          <a:solidFill>
            <a:srgbClr val="FF81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en-GB" b="1" dirty="0" smtClean="0">
                <a:solidFill>
                  <a:schemeClr val="tx1"/>
                </a:solidFill>
              </a:rPr>
              <a:t>Media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51920" y="3304505"/>
            <a:ext cx="871389" cy="340519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Sport</a:t>
            </a:r>
            <a:endParaRPr lang="en-GB" sz="1400" b="1" dirty="0">
              <a:latin typeface="Roboto Condensed" panose="02000000000000000000" pitchFamily="2" charset="0"/>
            </a:endParaRPr>
          </a:p>
        </p:txBody>
      </p:sp>
      <p:sp>
        <p:nvSpPr>
          <p:cNvPr id="58" name="TextBox 57">
            <a:hlinkClick r:id="" action="ppaction://noaction"/>
          </p:cNvPr>
          <p:cNvSpPr txBox="1"/>
          <p:nvPr/>
        </p:nvSpPr>
        <p:spPr>
          <a:xfrm>
            <a:off x="5172602" y="5190774"/>
            <a:ext cx="1193192" cy="3405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prstClr val="black"/>
                </a:solidFill>
                <a:latin typeface="Roboto Condensed" panose="02000000000000000000" pitchFamily="2" charset="0"/>
              </a:defRPr>
            </a:lvl1pPr>
          </a:lstStyle>
          <a:p>
            <a:r>
              <a:rPr lang="en-GB" b="1" dirty="0" smtClean="0">
                <a:solidFill>
                  <a:schemeClr val="tx1"/>
                </a:solidFill>
              </a:rPr>
              <a:t>Sponsorship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77611" y="4524149"/>
            <a:ext cx="162001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Golden </a:t>
            </a:r>
          </a:p>
          <a:p>
            <a:pPr algn="ctr"/>
            <a:r>
              <a:rPr lang="en-GB" b="1" dirty="0" smtClean="0">
                <a:latin typeface="Roboto Condensed" panose="02000000000000000000" pitchFamily="2" charset="0"/>
              </a:rPr>
              <a:t>triangle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48008" y="5442266"/>
            <a:ext cx="1382249" cy="956092"/>
            <a:chOff x="7218982" y="5642066"/>
            <a:chExt cx="1382249" cy="956092"/>
          </a:xfrm>
        </p:grpSpPr>
        <p:sp>
          <p:nvSpPr>
            <p:cNvPr id="27" name="TextBox 26"/>
            <p:cNvSpPr txBox="1"/>
            <p:nvPr/>
          </p:nvSpPr>
          <p:spPr>
            <a:xfrm>
              <a:off x="7218982" y="5642066"/>
              <a:ext cx="1216950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 b="1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schemeClr val="tx1"/>
                  </a:solidFill>
                </a:rPr>
                <a:t>Click on each </a:t>
              </a:r>
              <a:r>
                <a:rPr lang="en-GB" dirty="0" smtClean="0">
                  <a:solidFill>
                    <a:schemeClr val="tx1"/>
                  </a:solidFill>
                </a:rPr>
                <a:t>arrow </a:t>
              </a:r>
              <a:r>
                <a:rPr lang="en-GB" dirty="0">
                  <a:solidFill>
                    <a:schemeClr val="tx1"/>
                  </a:solidFill>
                </a:rPr>
                <a:t>to reveal </a:t>
              </a:r>
              <a:r>
                <a:rPr lang="en-GB" dirty="0" smtClean="0">
                  <a:solidFill>
                    <a:schemeClr val="tx1"/>
                  </a:solidFill>
                </a:rPr>
                <a:t>more about the relationships.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0632" y="6064780"/>
              <a:ext cx="330599" cy="533378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b="1" smtClean="0">
                <a:solidFill>
                  <a:schemeClr val="tx1"/>
                </a:solidFill>
              </a:rPr>
              <a:pPr algn="ctr"/>
              <a:t>3</a:t>
            </a:fld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3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48318" y="1096992"/>
            <a:ext cx="7480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Sport, sponsorship and the media use the services of each other for mutual benefit. The relationship between them is known as </a:t>
            </a:r>
            <a:r>
              <a:rPr lang="en-GB" sz="1600" dirty="0">
                <a:latin typeface="Roboto Condensed" panose="02000000000000000000" pitchFamily="2" charset="0"/>
              </a:rPr>
              <a:t>t</a:t>
            </a:r>
            <a:r>
              <a:rPr lang="en-GB" sz="1600" dirty="0" smtClean="0">
                <a:latin typeface="Roboto Condensed" panose="02000000000000000000" pitchFamily="2" charset="0"/>
              </a:rPr>
              <a:t>he ‘golden triangle’, which illustrates the positive effects that they can have on each other.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678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85023" y="5478252"/>
            <a:ext cx="2482435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n" pitchFamily="2" charset="0"/>
                <a:ea typeface="Roboto Cn" pitchFamily="2" charset="0"/>
              </a:rPr>
              <a:t>For example, sponsors pay television broadcasters money to be advertised as the ‘official sponsor’ of a competition or an event.</a:t>
            </a:r>
            <a:endParaRPr lang="en-GB" sz="12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4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0128" y="329877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Sponsorship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688" y="1247376"/>
            <a:ext cx="7381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Sponsorship is the </a:t>
            </a:r>
            <a:r>
              <a:rPr lang="en-GB" sz="1600" b="1" dirty="0" smtClean="0">
                <a:latin typeface="Roboto Condensed" panose="02000000000000000000" pitchFamily="2" charset="0"/>
              </a:rPr>
              <a:t>provision of products, payment or a service </a:t>
            </a:r>
            <a:r>
              <a:rPr lang="en-GB" sz="1600" dirty="0" smtClean="0">
                <a:latin typeface="Roboto Condensed" panose="02000000000000000000" pitchFamily="2" charset="0"/>
              </a:rPr>
              <a:t>to a sportsperson or an organisation in return for that person/organisation using or displaying the sponsor/product for the world to see.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3688" y="2232121"/>
            <a:ext cx="798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Roboto Condensed" panose="02000000000000000000" pitchFamily="2" charset="0"/>
              </a:rPr>
              <a:t>Sponsorship is one of the </a:t>
            </a:r>
            <a:r>
              <a:rPr lang="en-GB" sz="1600" b="1" dirty="0">
                <a:latin typeface="Roboto Condensed" panose="02000000000000000000" pitchFamily="2" charset="0"/>
              </a:rPr>
              <a:t>primary sources of income for athletes and organisations </a:t>
            </a:r>
            <a:r>
              <a:rPr lang="en-GB" sz="1600" dirty="0">
                <a:latin typeface="Roboto Condensed" panose="02000000000000000000" pitchFamily="2" charset="0"/>
              </a:rPr>
              <a:t>in sport, </a:t>
            </a:r>
            <a:r>
              <a:rPr lang="en-GB" sz="1600" dirty="0" smtClean="0">
                <a:latin typeface="Roboto Condensed" panose="02000000000000000000" pitchFamily="2" charset="0"/>
              </a:rPr>
              <a:t>and, </a:t>
            </a:r>
            <a:r>
              <a:rPr lang="en-GB" sz="1600" dirty="0">
                <a:latin typeface="Roboto Condensed" panose="02000000000000000000" pitchFamily="2" charset="0"/>
              </a:rPr>
              <a:t>as you can see, there are many types available. Athletes and organisations commonly sign multiple sponsorship deals if their contract allows. Let’s take a look at a few below: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3" y="3209861"/>
            <a:ext cx="2482435" cy="188002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90136" y="512212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pocalypseDeluxe" pitchFamily="2" charset="0"/>
              </a:rPr>
              <a:t>Financial payment</a:t>
            </a:r>
            <a:endParaRPr lang="en-GB" dirty="0">
              <a:latin typeface="ApocalypseDeluxe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3335" y="5122121"/>
            <a:ext cx="245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pocalypseDeluxe" pitchFamily="2" charset="0"/>
              </a:rPr>
              <a:t>Clothing and equipment</a:t>
            </a:r>
            <a:endParaRPr lang="en-GB" dirty="0">
              <a:latin typeface="ApocalypseDeluxe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5945" y="5122121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pocalypseDeluxe" pitchFamily="2" charset="0"/>
              </a:rPr>
              <a:t>Facilities</a:t>
            </a:r>
            <a:endParaRPr lang="en-GB" dirty="0">
              <a:latin typeface="ApocalypseDeluxe" pitchFamily="2" charset="0"/>
            </a:endParaRPr>
          </a:p>
        </p:txBody>
      </p:sp>
      <p:pic>
        <p:nvPicPr>
          <p:cNvPr id="1026" name="Picture 2" descr="Tennis, Racket, Tennis Balls, Equipment, Exercis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72"/>
          <a:stretch/>
        </p:blipFill>
        <p:spPr bwMode="auto">
          <a:xfrm>
            <a:off x="3293335" y="3209861"/>
            <a:ext cx="2536964" cy="187863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Newcastle United vs Southampton, 9 August 2015 (0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1781"/>
            <a:ext cx="2502285" cy="187671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017894" y="5460674"/>
            <a:ext cx="2808312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n" pitchFamily="2" charset="0"/>
                <a:ea typeface="Roboto Cn" pitchFamily="2" charset="0"/>
              </a:rPr>
              <a:t>For example, clubs and organisations are paid money for having the company name of sponsors displayed on their clothing, facilities and other promotional material.</a:t>
            </a:r>
            <a:endParaRPr lang="en-GB" sz="12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93335" y="5478252"/>
            <a:ext cx="252032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Roboto Cn" pitchFamily="2" charset="0"/>
                <a:ea typeface="Roboto Cn" pitchFamily="2" charset="0"/>
              </a:rPr>
              <a:t>For example, athletes are paid by sponsors to use their products during training and competition or to advertise on social media.</a:t>
            </a:r>
            <a:endParaRPr lang="en-GB" sz="1200" dirty="0">
              <a:latin typeface="Roboto Cn" pitchFamily="2" charset="0"/>
              <a:ea typeface="Roboto Cn" pitchFamily="2" charset="0"/>
            </a:endParaRPr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8" name="Picture 1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944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2" grpId="0"/>
      <p:bldP spid="14" grpId="0"/>
      <p:bldP spid="16" grpId="0"/>
      <p:bldP spid="1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>
          <a:xfrm>
            <a:off x="1214501" y="2292441"/>
            <a:ext cx="1036927" cy="98529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16569" r="8738" b="13298"/>
          <a:stretch/>
        </p:blipFill>
        <p:spPr>
          <a:xfrm>
            <a:off x="1272819" y="2409692"/>
            <a:ext cx="903776" cy="7479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85455" y="6557190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5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7442" y="375660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Media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442" y="1186910"/>
            <a:ext cx="7480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Media in sport is the means by which messages are communicated to the masses.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2367" y="1553087"/>
            <a:ext cx="87338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Roboto Condensed" panose="02000000000000000000" pitchFamily="2" charset="0"/>
              </a:rPr>
              <a:t>There are several different types of media which commonly communicate these messages in sport, thereby reaching a wide range of the population. The most common types can be seen below:</a:t>
            </a:r>
            <a:endParaRPr lang="en-GB" sz="1600" dirty="0">
              <a:latin typeface="Roboto Condensed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97945" y="2806736"/>
            <a:ext cx="2531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600">
                <a:latin typeface="ApocalypseDeluxe" pitchFamily="2" charset="0"/>
              </a:defRPr>
            </a:lvl1pPr>
          </a:lstStyle>
          <a:p>
            <a:r>
              <a:rPr lang="en-GB" sz="4000" dirty="0" smtClean="0"/>
              <a:t>Types of media</a:t>
            </a:r>
            <a:endParaRPr lang="en-GB" sz="4000" dirty="0"/>
          </a:p>
        </p:txBody>
      </p:sp>
      <p:sp>
        <p:nvSpPr>
          <p:cNvPr id="30" name="Oval 29"/>
          <p:cNvSpPr/>
          <p:nvPr/>
        </p:nvSpPr>
        <p:spPr>
          <a:xfrm>
            <a:off x="1331640" y="4452926"/>
            <a:ext cx="1012251" cy="1024078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Oval 31"/>
          <p:cNvSpPr/>
          <p:nvPr/>
        </p:nvSpPr>
        <p:spPr>
          <a:xfrm>
            <a:off x="6746992" y="4436843"/>
            <a:ext cx="1071288" cy="1004437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Oval 32"/>
          <p:cNvSpPr/>
          <p:nvPr/>
        </p:nvSpPr>
        <p:spPr>
          <a:xfrm>
            <a:off x="7051594" y="2113346"/>
            <a:ext cx="1093511" cy="1008704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57" y="2198244"/>
            <a:ext cx="711864" cy="766992"/>
          </a:xfrm>
          <a:prstGeom prst="rect">
            <a:avLst/>
          </a:prstGeom>
        </p:spPr>
      </p:pic>
      <p:sp>
        <p:nvSpPr>
          <p:cNvPr id="39" name="Down Arrow 38"/>
          <p:cNvSpPr/>
          <p:nvPr/>
        </p:nvSpPr>
        <p:spPr>
          <a:xfrm rot="5400000">
            <a:off x="3036931" y="3124922"/>
            <a:ext cx="271631" cy="78483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Down Arrow 39"/>
          <p:cNvSpPr/>
          <p:nvPr/>
        </p:nvSpPr>
        <p:spPr>
          <a:xfrm rot="2715752">
            <a:off x="2966406" y="3926569"/>
            <a:ext cx="271631" cy="1274743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Down Arrow 41"/>
          <p:cNvSpPr/>
          <p:nvPr/>
        </p:nvSpPr>
        <p:spPr>
          <a:xfrm rot="16200000" flipH="1">
            <a:off x="5749591" y="3116506"/>
            <a:ext cx="271631" cy="78483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Down Arrow 42"/>
          <p:cNvSpPr/>
          <p:nvPr/>
        </p:nvSpPr>
        <p:spPr>
          <a:xfrm rot="18884248" flipH="1">
            <a:off x="5836467" y="3926567"/>
            <a:ext cx="271631" cy="1274743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173" y="4575318"/>
            <a:ext cx="985106" cy="65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20" y="4503950"/>
            <a:ext cx="1088379" cy="841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140" y="3257330"/>
            <a:ext cx="20877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Roboto Condensed" panose="02000000000000000000" pitchFamily="2" charset="0"/>
              </a:rPr>
              <a:t>The </a:t>
            </a:r>
            <a:r>
              <a:rPr lang="en-GB" sz="1400" b="1" dirty="0" smtClean="0">
                <a:latin typeface="Roboto Condensed" panose="02000000000000000000" pitchFamily="2" charset="0"/>
              </a:rPr>
              <a:t>Internet </a:t>
            </a:r>
            <a:r>
              <a:rPr lang="en-GB" sz="1400" dirty="0">
                <a:latin typeface="Roboto Condensed" panose="02000000000000000000" pitchFamily="2" charset="0"/>
              </a:rPr>
              <a:t>provides access to club websites and sporting news sites.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6546" y="5478762"/>
            <a:ext cx="2565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Print-based media </a:t>
            </a:r>
            <a:r>
              <a:rPr lang="en-GB" sz="1400" dirty="0" smtClean="0">
                <a:latin typeface="Roboto Condensed" panose="02000000000000000000" pitchFamily="2" charset="0"/>
              </a:rPr>
              <a:t>such as newspapers and magazines write articles on current sporting news and conduct exclusive interviews.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271408" y="3157774"/>
            <a:ext cx="2630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Visual media </a:t>
            </a:r>
            <a:r>
              <a:rPr lang="en-GB" sz="1400" dirty="0" smtClean="0">
                <a:latin typeface="Roboto Condensed" panose="02000000000000000000" pitchFamily="2" charset="0"/>
              </a:rPr>
              <a:t>such as TV</a:t>
            </a:r>
            <a:r>
              <a:rPr lang="en-GB" sz="1400" b="1" dirty="0" smtClean="0">
                <a:latin typeface="Roboto Condensed" panose="02000000000000000000" pitchFamily="2" charset="0"/>
              </a:rPr>
              <a:t> </a:t>
            </a:r>
            <a:r>
              <a:rPr lang="en-GB" sz="1400" dirty="0" smtClean="0">
                <a:latin typeface="Roboto Condensed" panose="02000000000000000000" pitchFamily="2" charset="0"/>
              </a:rPr>
              <a:t>provide free-to-air or subscription services to watch sports events and news in public spaces or at home.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549306" y="5477004"/>
            <a:ext cx="3330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ondensed" panose="02000000000000000000" pitchFamily="2" charset="0"/>
              </a:rPr>
              <a:t>Social media </a:t>
            </a:r>
            <a:r>
              <a:rPr lang="en-GB" sz="1400" dirty="0" smtClean="0">
                <a:latin typeface="Roboto Condensed" panose="02000000000000000000" pitchFamily="2" charset="0"/>
              </a:rPr>
              <a:t>sites such as Twitter and Instagram are commonly used to connect with sports stars and teams and discuss sports with other fans from across the world.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1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6" name="Picture 14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5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6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6355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25" grpId="0"/>
      <p:bldP spid="30" grpId="0" animBg="1"/>
      <p:bldP spid="32" grpId="0" animBg="1"/>
      <p:bldP spid="33" grpId="0" animBg="1"/>
      <p:bldP spid="39" grpId="0" animBg="1"/>
      <p:bldP spid="40" grpId="0" animBg="1"/>
      <p:bldP spid="42" grpId="0" animBg="1"/>
      <p:bldP spid="43" grpId="0" animBg="1"/>
      <p:bldP spid="3" grpId="0"/>
      <p:bldP spid="35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6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327346"/>
            <a:ext cx="7446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Identify as many different types of sponsorship and media as possible that you can see in the video below.</a:t>
            </a:r>
          </a:p>
        </p:txBody>
      </p:sp>
      <p:sp>
        <p:nvSpPr>
          <p:cNvPr id="8" name="Action Button: Forward or Next 7">
            <a:hlinkClick r:id="rId4" highlightClick="1"/>
          </p:cNvPr>
          <p:cNvSpPr/>
          <p:nvPr/>
        </p:nvSpPr>
        <p:spPr>
          <a:xfrm>
            <a:off x="3563888" y="1176448"/>
            <a:ext cx="1872208" cy="1440160"/>
          </a:xfrm>
          <a:prstGeom prst="actionButtonForwardNex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059745" y="2081079"/>
            <a:ext cx="1508781" cy="936480"/>
            <a:chOff x="6968083" y="5642066"/>
            <a:chExt cx="1508781" cy="936480"/>
          </a:xfrm>
        </p:grpSpPr>
        <p:sp>
          <p:nvSpPr>
            <p:cNvPr id="13" name="TextBox 12"/>
            <p:cNvSpPr txBox="1"/>
            <p:nvPr/>
          </p:nvSpPr>
          <p:spPr>
            <a:xfrm>
              <a:off x="6968083" y="5642066"/>
              <a:ext cx="1467849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 b="1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>
                  <a:solidFill>
                    <a:schemeClr val="tx1"/>
                  </a:solidFill>
                </a:rPr>
                <a:t>Click on </a:t>
              </a:r>
              <a:r>
                <a:rPr lang="en-GB" dirty="0" smtClean="0">
                  <a:solidFill>
                    <a:schemeClr val="tx1"/>
                  </a:solidFill>
                </a:rPr>
                <a:t>the boxes below to reveal examples to compare against.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6265" y="6045168"/>
              <a:ext cx="330599" cy="533378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011890" y="3130974"/>
            <a:ext cx="159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Sponsorship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37584" y="3155431"/>
            <a:ext cx="159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Media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3552559"/>
            <a:ext cx="3888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Football boots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Kappa (Wigan kit 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New Balance (Liverpool kit 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Bet </a:t>
            </a:r>
            <a:r>
              <a:rPr lang="en-GB" sz="1400" b="1" dirty="0">
                <a:latin typeface="Roboto Cn" pitchFamily="2" charset="0"/>
                <a:ea typeface="Roboto Cn" pitchFamily="2" charset="0"/>
              </a:rPr>
              <a:t>V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ictor (Liverpool shirt 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Intersport (stadium/kit 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DW Sports (stadium 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SkyBet (stadium 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Right Trades (stadium 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Carling (stadium 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Nike (match day balls)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Standard Chartered (Liverpool shirt sponsor)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29473" y="3579038"/>
            <a:ext cx="35283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Match day programmes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Tunnel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Pitch-side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Mobile phones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Social media apps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4321" y="3017559"/>
            <a:ext cx="3888432" cy="30243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4992753" y="3017559"/>
            <a:ext cx="3456384" cy="30243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19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71" y="2268610"/>
            <a:ext cx="6511975" cy="3727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9512" y="41679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Impacts of sponsorship </a:t>
            </a:r>
            <a:r>
              <a:rPr lang="en-GB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and 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the media</a:t>
            </a:r>
            <a:endParaRPr lang="en-GB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5BABFB-7DFE-0F47-95EA-1FBC9FEE4623}"/>
              </a:ext>
            </a:extLst>
          </p:cNvPr>
          <p:cNvSpPr txBox="1"/>
          <p:nvPr/>
        </p:nvSpPr>
        <p:spPr>
          <a:xfrm>
            <a:off x="179512" y="1124744"/>
            <a:ext cx="7496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Sponsorship and the media have both had positive and negative effects on the commercialisation of sport. They affect a number of different stakeholders in sport, as well as the sport itself…</a:t>
            </a:r>
            <a:endParaRPr lang="en-US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C2E8DB0-1406-A945-8EEB-EC31832CEEF2}"/>
              </a:ext>
            </a:extLst>
          </p:cNvPr>
          <p:cNvSpPr/>
          <p:nvPr/>
        </p:nvSpPr>
        <p:spPr>
          <a:xfrm>
            <a:off x="264948" y="1376060"/>
            <a:ext cx="3021896" cy="258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7B6D326-9042-454A-A439-301ECDCD289E}"/>
              </a:ext>
            </a:extLst>
          </p:cNvPr>
          <p:cNvSpPr/>
          <p:nvPr/>
        </p:nvSpPr>
        <p:spPr>
          <a:xfrm>
            <a:off x="18371" y="4500329"/>
            <a:ext cx="3021896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38CB9ED-25D9-F24D-9CE2-E4097873EB9B}"/>
              </a:ext>
            </a:extLst>
          </p:cNvPr>
          <p:cNvSpPr/>
          <p:nvPr/>
        </p:nvSpPr>
        <p:spPr>
          <a:xfrm>
            <a:off x="3481405" y="2341535"/>
            <a:ext cx="2622506" cy="277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D849707-D839-A34D-A00A-8B96578739D5}"/>
              </a:ext>
            </a:extLst>
          </p:cNvPr>
          <p:cNvSpPr/>
          <p:nvPr/>
        </p:nvSpPr>
        <p:spPr>
          <a:xfrm>
            <a:off x="6545049" y="4477923"/>
            <a:ext cx="2658757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9531430-6B49-3C4B-86BB-CD5CBE38E9D0}"/>
              </a:ext>
            </a:extLst>
          </p:cNvPr>
          <p:cNvSpPr/>
          <p:nvPr/>
        </p:nvSpPr>
        <p:spPr>
          <a:xfrm>
            <a:off x="6626999" y="1376059"/>
            <a:ext cx="2470774" cy="258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1046" y="3539353"/>
            <a:ext cx="497798" cy="938570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>
            <a:solidFill>
              <a:schemeClr val="bg1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306890" y="3357117"/>
            <a:ext cx="439095" cy="935807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>
            <a:solidFill>
              <a:schemeClr val="bg1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444208" y="2270433"/>
            <a:ext cx="1244599" cy="352605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>
            <a:solidFill>
              <a:schemeClr val="bg1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20334" y="4488958"/>
            <a:ext cx="263684" cy="227488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>
            <a:solidFill>
              <a:schemeClr val="bg1"/>
            </a:solidFill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86803" y="6137009"/>
            <a:ext cx="112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Roboto" pitchFamily="2" charset="0"/>
                <a:ea typeface="Roboto" pitchFamily="2" charset="0"/>
              </a:rPr>
              <a:t>Performers</a:t>
            </a:r>
            <a:endParaRPr lang="en-GB" sz="14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99512" y="6183152"/>
            <a:ext cx="112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Roboto" pitchFamily="2" charset="0"/>
                <a:ea typeface="Roboto" pitchFamily="2" charset="0"/>
              </a:rPr>
              <a:t>The sport</a:t>
            </a:r>
            <a:endParaRPr lang="en-GB" sz="14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371" y="2800689"/>
            <a:ext cx="11708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" pitchFamily="2" charset="0"/>
                <a:ea typeface="Roboto" pitchFamily="2" charset="0"/>
              </a:rPr>
              <a:t>Spectators and wider audience</a:t>
            </a:r>
            <a:endParaRPr lang="en-GB" sz="14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11224" y="2925417"/>
            <a:ext cx="1343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" pitchFamily="2" charset="0"/>
                <a:ea typeface="Roboto" pitchFamily="2" charset="0"/>
              </a:rPr>
              <a:t>Sponsors and companies</a:t>
            </a:r>
            <a:endParaRPr lang="en-GB" sz="14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0603" y="4009528"/>
            <a:ext cx="112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Roboto" pitchFamily="2" charset="0"/>
                <a:ea typeface="Roboto" pitchFamily="2" charset="0"/>
              </a:rPr>
              <a:t>Officials</a:t>
            </a:r>
            <a:endParaRPr lang="en-GB" sz="1400" b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467923" y="2623038"/>
            <a:ext cx="1711382" cy="512664"/>
          </a:xfrm>
          <a:prstGeom prst="rect">
            <a:avLst/>
          </a:prstGeom>
          <a:solidFill>
            <a:schemeClr val="bg1">
              <a:alpha val="20000"/>
            </a:schemeClr>
          </a:solidFill>
          <a:ln w="38100">
            <a:solidFill>
              <a:schemeClr val="bg1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1201178" y="2885492"/>
            <a:ext cx="1185909" cy="521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7702202" y="2467838"/>
            <a:ext cx="395189" cy="29877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168335" y="4156019"/>
            <a:ext cx="607561" cy="14127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756986" y="4317305"/>
            <a:ext cx="544825" cy="179729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4802212" y="4777897"/>
            <a:ext cx="95994" cy="133670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  <a:effectLst>
            <a:glow rad="228600">
              <a:srgbClr val="FF0000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4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b="1" smtClean="0">
                <a:solidFill>
                  <a:schemeClr val="tx1"/>
                </a:solidFill>
              </a:rPr>
              <a:pPr algn="ctr"/>
              <a:t>7</a:t>
            </a:fld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2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352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34526" y="38208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Positive effect of the media</a:t>
            </a:r>
            <a:endParaRPr lang="en-GB" sz="2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7B6D326-9042-454A-A439-301ECDCD289E}"/>
              </a:ext>
            </a:extLst>
          </p:cNvPr>
          <p:cNvSpPr/>
          <p:nvPr/>
        </p:nvSpPr>
        <p:spPr>
          <a:xfrm>
            <a:off x="18371" y="4500329"/>
            <a:ext cx="3021896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D849707-D839-A34D-A00A-8B96578739D5}"/>
              </a:ext>
            </a:extLst>
          </p:cNvPr>
          <p:cNvSpPr/>
          <p:nvPr/>
        </p:nvSpPr>
        <p:spPr>
          <a:xfrm>
            <a:off x="6545049" y="4477923"/>
            <a:ext cx="2658757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9531430-6B49-3C4B-86BB-CD5CBE38E9D0}"/>
              </a:ext>
            </a:extLst>
          </p:cNvPr>
          <p:cNvSpPr/>
          <p:nvPr/>
        </p:nvSpPr>
        <p:spPr>
          <a:xfrm>
            <a:off x="6626999" y="1376059"/>
            <a:ext cx="2470774" cy="258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964" y="1132780"/>
            <a:ext cx="7234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The media can have a range of positive effects on commercialisation in sport.</a:t>
            </a:r>
            <a:endParaRPr lang="en-GB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b="1" smtClean="0">
                <a:solidFill>
                  <a:schemeClr val="tx1"/>
                </a:solidFill>
              </a:rPr>
              <a:pPr algn="ctr"/>
              <a:t>8</a:t>
            </a:fld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804682" y="1848674"/>
            <a:ext cx="2394434" cy="3299693"/>
            <a:chOff x="2693202" y="2176790"/>
            <a:chExt cx="2094822" cy="2406587"/>
          </a:xfrm>
        </p:grpSpPr>
        <p:sp>
          <p:nvSpPr>
            <p:cNvPr id="6" name="Rectangle 5"/>
            <p:cNvSpPr/>
            <p:nvPr/>
          </p:nvSpPr>
          <p:spPr>
            <a:xfrm>
              <a:off x="4067943" y="4005066"/>
              <a:ext cx="288033" cy="53259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3635896" y="4537658"/>
              <a:ext cx="1152128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32" name="Picture 8" descr="Free illustrations of Soccer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7" t="9662" r="35565" b="11208"/>
            <a:stretch/>
          </p:blipFill>
          <p:spPr bwMode="auto">
            <a:xfrm>
              <a:off x="2693202" y="2176790"/>
              <a:ext cx="2078546" cy="2002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51315" y="1635664"/>
            <a:ext cx="3340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Opportunity for performers to act as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positive sporting role models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e.g. by displaying acts of sportsmanship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51742" y="1645795"/>
            <a:ext cx="28521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Greater variety of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roles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and increased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 opportunities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e.g. commentating, presenting, punditry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51742" y="2540140"/>
            <a:ext cx="2940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Opportunity to use the platform created by media to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tackle key societal issues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e.g. Marcus Rashford campaigning for free school meals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57091" y="3757257"/>
            <a:ext cx="2192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Greater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coverage of minority groups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in sports, such as people with disabilities and women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3830" y="3766528"/>
            <a:ext cx="2215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Increased range of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viewing options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for the audience, e.g. live sport or playback, on mobile phones or TV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3730" y="5085184"/>
            <a:ext cx="2192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Allows for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greater discussion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 of sports events over social media, e.g. using the Twitter hashtag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9796" y="5196305"/>
            <a:ext cx="2215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Affinity with a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wider sporting family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e.g. through fan pages on Facebook, Twitter, YouTube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825129" y="5114799"/>
            <a:ext cx="2119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Opportunity to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follow sports abroad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e.g. by signing up to international streaming packages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3568" y="2635809"/>
            <a:ext cx="2192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Increased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brand exposure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for sponsors who can then reinvest into the sport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pic>
        <p:nvPicPr>
          <p:cNvPr id="1026" name="Picture 2" descr="File:Free Kick - Switzerland and Ecuador match at the FIFA World Cup  2014-06-15.gif - Wikimedia Common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534" y="1996653"/>
            <a:ext cx="2251900" cy="225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3" name="Picture 14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5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6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447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/>
      <p:bldP spid="37" grpId="0"/>
      <p:bldP spid="39" grpId="0"/>
      <p:bldP spid="40" grpId="0"/>
      <p:bldP spid="42" grpId="0"/>
      <p:bldP spid="45" grpId="0"/>
      <p:bldP spid="46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234526" y="382089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Negative effect of the media</a:t>
            </a:r>
            <a:endParaRPr lang="en-GB" sz="2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7B6D326-9042-454A-A439-301ECDCD289E}"/>
              </a:ext>
            </a:extLst>
          </p:cNvPr>
          <p:cNvSpPr/>
          <p:nvPr/>
        </p:nvSpPr>
        <p:spPr>
          <a:xfrm>
            <a:off x="18371" y="4500329"/>
            <a:ext cx="3021896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D849707-D839-A34D-A00A-8B96578739D5}"/>
              </a:ext>
            </a:extLst>
          </p:cNvPr>
          <p:cNvSpPr/>
          <p:nvPr/>
        </p:nvSpPr>
        <p:spPr>
          <a:xfrm>
            <a:off x="6545049" y="4477923"/>
            <a:ext cx="2658757" cy="2390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9531430-6B49-3C4B-86BB-CD5CBE38E9D0}"/>
              </a:ext>
            </a:extLst>
          </p:cNvPr>
          <p:cNvSpPr/>
          <p:nvPr/>
        </p:nvSpPr>
        <p:spPr>
          <a:xfrm>
            <a:off x="6626999" y="1376059"/>
            <a:ext cx="2470774" cy="2586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964" y="1132780"/>
            <a:ext cx="737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  <a:ea typeface="Roboto Condensed" panose="02000000000000000000" pitchFamily="2" charset="0"/>
              </a:rPr>
              <a:t>However, the media can have a number of negative effects on commercialisation in sport.</a:t>
            </a:r>
            <a:endParaRPr lang="en-GB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latin typeface="Roboto Condensed" panose="02000000000000000000" pitchFamily="2" charset="0"/>
              </a:rPr>
              <a:t>© ZigZag Education, </a:t>
            </a:r>
            <a:r>
              <a:rPr lang="en-GB" sz="900" dirty="0" smtClean="0">
                <a:latin typeface="Roboto Condensed" panose="02000000000000000000" pitchFamily="2" charset="0"/>
              </a:rPr>
              <a:t>2023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3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b="1" smtClean="0">
                <a:solidFill>
                  <a:schemeClr val="tx1"/>
                </a:solidFill>
              </a:rPr>
              <a:pPr algn="ctr"/>
              <a:t>9</a:t>
            </a:fld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958317" y="2996952"/>
            <a:ext cx="3062193" cy="1850075"/>
            <a:chOff x="2958317" y="2996952"/>
            <a:chExt cx="3062193" cy="1850075"/>
          </a:xfrm>
        </p:grpSpPr>
        <p:pic>
          <p:nvPicPr>
            <p:cNvPr id="3076" name="Picture 4" descr="Free vector graphics of Newspape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8317" y="2996952"/>
              <a:ext cx="3062193" cy="1850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>
              <a:spLocks noChangeAspect="1"/>
            </p:cNvSpPr>
            <p:nvPr/>
          </p:nvSpPr>
          <p:spPr>
            <a:xfrm rot="1161030">
              <a:off x="3786564" y="3295410"/>
              <a:ext cx="1405698" cy="411257"/>
            </a:xfrm>
            <a:prstGeom prst="rect">
              <a:avLst/>
            </a:prstGeom>
            <a:solidFill>
              <a:srgbClr val="FFE6D5"/>
            </a:solidFill>
          </p:spPr>
          <p:txBody>
            <a:bodyPr wrap="square" lIns="0" tIns="36000" rIns="0" bIns="36000" rtlCol="0">
              <a:spAutoFit/>
            </a:bodyPr>
            <a:lstStyle/>
            <a:p>
              <a:pPr algn="ctr"/>
              <a:r>
                <a:rPr lang="en-GB" sz="2200" b="1" dirty="0" smtClean="0"/>
                <a:t>FAKE NEWS</a:t>
              </a:r>
              <a:endParaRPr lang="en-GB" sz="2200" b="1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67544" y="1972442"/>
            <a:ext cx="2263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Invasion of private life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e.g. newspapers covering events unrelated to sport, such as personal relationships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4384" y="3485686"/>
            <a:ext cx="2149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Sensationalism in newspaper headlines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blowing events out of proportion 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4812" y="5054241"/>
            <a:ext cx="2509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Increased power over fixture scheduling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causing fixture congestion, increasing injury and fatigue of performers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007676" y="5216230"/>
            <a:ext cx="26372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Inappropriate scheduling of games by broadcasters meaning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fans may struggle to attend games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such as lunchtime kick-offs or mid-week evening games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773246" y="4500329"/>
            <a:ext cx="20900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Negative press of players and/or fans giving the sport a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bad reputation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, e.g. doping scandals, hooliganism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18063" y="3060626"/>
            <a:ext cx="2260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Provides the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platform for scrutiny of the performance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of players and officials, e.g. trolls on social media  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320788" y="1672491"/>
            <a:ext cx="2263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Lack of personal identity verification on social media opens up the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potential for abuse on social media</a:t>
            </a:r>
            <a:endParaRPr lang="en-GB" sz="1400" b="1" dirty="0">
              <a:latin typeface="Roboto Cn" pitchFamily="2" charset="0"/>
              <a:ea typeface="Roboto Cn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091772" y="1776379"/>
            <a:ext cx="2447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latin typeface="Roboto Cn" pitchFamily="2" charset="0"/>
                <a:ea typeface="Roboto Cn" pitchFamily="2" charset="0"/>
              </a:rPr>
              <a:t>Increased viewing options at home can </a:t>
            </a:r>
            <a:r>
              <a:rPr lang="en-GB" sz="1400" b="1" dirty="0" smtClean="0">
                <a:latin typeface="Roboto Cn" pitchFamily="2" charset="0"/>
                <a:ea typeface="Roboto Cn" pitchFamily="2" charset="0"/>
              </a:rPr>
              <a:t>reduce live attendances and atmosphere </a:t>
            </a:r>
            <a:r>
              <a:rPr lang="en-GB" sz="1400" dirty="0" smtClean="0">
                <a:latin typeface="Roboto Cn" pitchFamily="2" charset="0"/>
                <a:ea typeface="Roboto Cn" pitchFamily="2" charset="0"/>
              </a:rPr>
              <a:t>at sports events</a:t>
            </a:r>
            <a:endParaRPr lang="en-GB" sz="1400" dirty="0">
              <a:latin typeface="Roboto Cn" pitchFamily="2" charset="0"/>
              <a:ea typeface="Roboto C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700374" y="2770388"/>
            <a:ext cx="935522" cy="5121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2398762" y="3757088"/>
            <a:ext cx="572459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3040267" y="4221088"/>
            <a:ext cx="700328" cy="72008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54" idx="0"/>
          </p:cNvCxnSpPr>
          <p:nvPr/>
        </p:nvCxnSpPr>
        <p:spPr>
          <a:xfrm>
            <a:off x="5326279" y="4428488"/>
            <a:ext cx="1" cy="78774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5850818" y="4128750"/>
            <a:ext cx="858246" cy="45237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886100" y="3485686"/>
            <a:ext cx="614104" cy="15744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4477703" y="2695393"/>
            <a:ext cx="0" cy="52665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5405707" y="2627749"/>
            <a:ext cx="881138" cy="6311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603250" y="-27384"/>
            <a:ext cx="8540750" cy="6940550"/>
            <a:chOff x="583271" y="42867"/>
            <a:chExt cx="9232725" cy="7502525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7465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5777</TotalTime>
  <Words>2036</Words>
  <Application>Microsoft Office PowerPoint</Application>
  <PresentationFormat>On-screen Show (4:3)</PresentationFormat>
  <Paragraphs>250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Century Gothic</vt:lpstr>
      <vt:lpstr>Calibri</vt:lpstr>
      <vt:lpstr>Segoe UI Semilight</vt:lpstr>
      <vt:lpstr>Times New Roman</vt:lpstr>
      <vt:lpstr>Arial</vt:lpstr>
      <vt:lpstr>Roboto Condensed</vt:lpstr>
      <vt:lpstr>Roboto</vt:lpstr>
      <vt:lpstr>ApocalypseDeluxe</vt:lpstr>
      <vt:lpstr>Wingdings</vt:lpstr>
      <vt:lpstr>Lato Medium</vt:lpstr>
      <vt:lpstr>Aharoni</vt:lpstr>
      <vt:lpstr>Calibri Light</vt:lpstr>
      <vt:lpstr>Roboto Cn</vt:lpstr>
      <vt:lpstr>Palatino Linotype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442</cp:revision>
  <dcterms:created xsi:type="dcterms:W3CDTF">2016-05-10T20:25:22Z</dcterms:created>
  <dcterms:modified xsi:type="dcterms:W3CDTF">2023-03-23T09:59:19Z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37F7B6B5-FEB1-4063-A08D-04E2BD0C73C8</vt:lpwstr>
  </property>
  <property fmtid="{D5CDD505-2E9C-101B-9397-08002B2CF9AE}" pid="3" name="ArticulatePath">
    <vt:lpwstr>PP1_Introduction_to_the_cardiovascular_system</vt:lpwstr>
  </property>
</Properties>
</file>