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65" r:id="rId1"/>
  </p:sldMasterIdLst>
  <p:notesMasterIdLst>
    <p:notesMasterId r:id="rId9"/>
  </p:notesMasterIdLst>
  <p:handoutMasterIdLst>
    <p:handoutMasterId r:id="rId10"/>
  </p:handoutMasterIdLst>
  <p:sldIdLst>
    <p:sldId id="344" r:id="rId2"/>
    <p:sldId id="347" r:id="rId3"/>
    <p:sldId id="354" r:id="rId4"/>
    <p:sldId id="353" r:id="rId5"/>
    <p:sldId id="360" r:id="rId6"/>
    <p:sldId id="348" r:id="rId7"/>
    <p:sldId id="350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Aharoni" panose="02010803020104030203" pitchFamily="2" charset="-79"/>
      <p:bold r:id="rId21"/>
    </p:embeddedFont>
    <p:embeddedFont>
      <p:font typeface="Lato Medium" panose="020F0502020204030203" pitchFamily="34" charset="0"/>
      <p:regular r:id="rId22"/>
      <p:italic r:id="rId23"/>
    </p:embeddedFont>
    <p:embeddedFont>
      <p:font typeface="Roboto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alatino Linotype" panose="020405020505050303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aerobic and Aerobic exercise" id="{A46B1110-DC9C-4F21-B5B4-2707017DED1E}">
          <p14:sldIdLst>
            <p14:sldId id="344"/>
            <p14:sldId id="347"/>
            <p14:sldId id="354"/>
            <p14:sldId id="353"/>
            <p14:sldId id="360"/>
            <p14:sldId id="348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Howells" initials="AH" lastIdx="18" clrIdx="0"/>
  <p:cmAuthor id="2" name="Jacques Robertson" initials="JR" lastIdx="1" clrIdx="1"/>
  <p:cmAuthor id="3" name="Naomi Laws" initials="NL" lastIdx="4" clrIdx="2"/>
  <p:cmAuthor id="4" name="Daniel Embleton" initials="DE" lastIdx="4" clrIdx="3">
    <p:extLst>
      <p:ext uri="{19B8F6BF-5375-455C-9EA6-DF929625EA0E}">
        <p15:presenceInfo xmlns:p15="http://schemas.microsoft.com/office/powerpoint/2012/main" userId="S-1-5-21-2820689681-846540486-1616979966-1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DF9F"/>
    <a:srgbClr val="FF8181"/>
    <a:srgbClr val="CCCCFF"/>
    <a:srgbClr val="CC99FF"/>
    <a:srgbClr val="B989FF"/>
    <a:srgbClr val="00FF00"/>
    <a:srgbClr val="9966FF"/>
    <a:srgbClr val="3898F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6" autoAdjust="0"/>
    <p:restoredTop sz="86047" autoAdjust="0"/>
  </p:normalViewPr>
  <p:slideViewPr>
    <p:cSldViewPr>
      <p:cViewPr varScale="1">
        <p:scale>
          <a:sx n="110" d="100"/>
          <a:sy n="110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gs" Target="tags/tag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5064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>
                <a:latin typeface="Roboto Condensed" panose="02000000000000000000" pitchFamily="2" charset="0"/>
              </a:rPr>
              <a:t>Interactive PowerPoints for GCSE (9-1) OCR PE: Paper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D0EA8CE-90DE-4747-AD72-8FEE56D4F893}" type="slidenum">
              <a:rPr lang="en-GB">
                <a:latin typeface="Roboto Condensed" panose="02000000000000000000" pitchFamily="2" charset="0"/>
              </a:rPr>
              <a:pPr/>
              <a:t>‹#›</a:t>
            </a:fld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dirty="0">
                <a:latin typeface="Roboto Condensed" panose="02000000000000000000" pitchFamily="2" charset="0"/>
              </a:rPr>
              <a:t>© ZigZag Education, 2023</a:t>
            </a:r>
          </a:p>
        </p:txBody>
      </p:sp>
    </p:spTree>
    <p:extLst>
      <p:ext uri="{BB962C8B-B14F-4D97-AF65-F5344CB8AC3E}">
        <p14:creationId xmlns:p14="http://schemas.microsoft.com/office/powerpoint/2010/main" val="3760661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Condensed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Condensed" panose="02000000000000000000" pitchFamily="2" charset="0"/>
              </a:defRPr>
            </a:lvl1pPr>
          </a:lstStyle>
          <a:p>
            <a:fld id="{90436802-1A97-4582-A2A9-92FE4E99E8C1}" type="datetimeFigureOut">
              <a:rPr lang="en-GB" smtClean="0"/>
              <a:pPr/>
              <a:t>23/03/2023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Condensed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Condensed" panose="02000000000000000000" pitchFamily="2" charset="0"/>
              </a:defRPr>
            </a:lvl1pPr>
          </a:lstStyle>
          <a:p>
            <a:fld id="{8C5E9862-D56C-4F44-BE50-9B69531FB6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09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Condensed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53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Introduce types of aerobic and anaerobic exercise.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Students to think of other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90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Describe the different types of anaerobic activities in terms of duration and intensity.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6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Describe the different types of aerobic activities in terms of duration and intensity.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55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Students to categorise the sports into aerobic exercise, anaerobic exercise or both.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Students to discuss and form justifications for their answers.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0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Take this opportunity to reflect on what</a:t>
            </a:r>
            <a:r>
              <a:rPr lang="en-GB" baseline="0" dirty="0"/>
              <a:t> has been learnt and how it impacts sport in a wider </a:t>
            </a:r>
            <a:r>
              <a:rPr lang="en-GB" baseline="0" dirty="0" smtClean="0"/>
              <a:t>context.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Students can discuss these questions with their peers or respond individually by writing down their answers.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5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dirty="0" smtClean="0"/>
              <a:t>Students to</a:t>
            </a:r>
            <a:r>
              <a:rPr lang="en-GB" baseline="0" dirty="0" smtClean="0"/>
              <a:t> answer each exam-style question under exam conditions (approx. 1 minute per mark).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aseline="0" dirty="0" smtClean="0"/>
              <a:t>Click to reveal answers. Students to peer-mark or self-mark answers. 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E9862-D56C-4F44-BE50-9B69531FB6F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39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AF81-E82F-46FD-A8EE-B3D9644FDF45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A411-42A2-4CFD-A332-BAAD4BB10DD2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9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486D-05DE-4D11-B2E2-14FC0526CA18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92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0C8E-5F07-48C7-BB4E-426E857FEB1F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8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09D8-B0A7-4C88-8731-F5E8CD6FED8E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97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DF36-B898-43D5-9B7F-498E5F86D17F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1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9ACD-703C-4D51-8410-EF603400DF4A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4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2E59-C619-418E-8663-65EDE8D9C616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40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168-1B3A-4A65-91C4-2ED63E56EFCE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47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18BB-7248-4581-9AA8-34EFD701B051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97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09AE-4B6F-4FFD-B7BF-5E1B0A80339B}" type="datetime1">
              <a:rPr lang="en-GB" smtClean="0"/>
              <a:t>23/03/2023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6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</a:defRPr>
            </a:lvl1pPr>
          </a:lstStyle>
          <a:p>
            <a:fld id="{BCDA9934-114D-4B4E-B1C5-8D4413BAD4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23/03/2023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2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50" b="1" kern="1200" smtClean="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</a:lstStyle>
          <a:p>
            <a:fld id="{00BE1ABE-4073-4494-BFC2-5858710217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1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Condensed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704" r="12029"/>
          <a:stretch/>
        </p:blipFill>
        <p:spPr>
          <a:xfrm>
            <a:off x="4572000" y="-99392"/>
            <a:ext cx="4572000" cy="6881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399" r="26601" b="-399"/>
          <a:stretch/>
        </p:blipFill>
        <p:spPr>
          <a:xfrm>
            <a:off x="-2" y="0"/>
            <a:ext cx="4459425" cy="6906693"/>
          </a:xfrm>
          <a:prstGeom prst="rect">
            <a:avLst/>
          </a:prstGeom>
        </p:spPr>
      </p:pic>
      <p:sp>
        <p:nvSpPr>
          <p:cNvPr id="35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360" y="-73679"/>
            <a:ext cx="936104" cy="1080120"/>
          </a:xfrm>
          <a:prstGeom prst="roundRect">
            <a:avLst>
              <a:gd name="adj" fmla="val 2602"/>
            </a:avLst>
          </a:prstGeom>
          <a:noFill/>
          <a:ln w="12700">
            <a:noFill/>
          </a:ln>
        </p:spPr>
        <p:txBody>
          <a:bodyPr anchor="t">
            <a:noAutofit/>
          </a:bodyPr>
          <a:lstStyle/>
          <a:p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b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164288" y="220263"/>
            <a:ext cx="1868884" cy="1912593"/>
            <a:chOff x="6993320" y="4555107"/>
            <a:chExt cx="1868884" cy="1912593"/>
          </a:xfrm>
        </p:grpSpPr>
        <p:sp>
          <p:nvSpPr>
            <p:cNvPr id="38" name="Freeform 5">
              <a:extLst>
                <a:ext uri="{FF2B5EF4-FFF2-40B4-BE49-F238E27FC236}">
                  <a16:creationId xmlns="" xmlns:a16="http://schemas.microsoft.com/office/drawing/2014/main" id="{0D74D4D5-6A4C-4248-8A92-B8CA1C918E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1634" y="4555107"/>
              <a:ext cx="1312894" cy="1152128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" panose="02000000000000000000" pitchFamily="2" charset="0"/>
              </a:endParaRPr>
            </a:p>
          </p:txBody>
        </p:sp>
        <p:sp>
          <p:nvSpPr>
            <p:cNvPr id="39" name="Subtitle 3">
              <a:extLst>
                <a:ext uri="{FF2B5EF4-FFF2-40B4-BE49-F238E27FC236}">
                  <a16:creationId xmlns="" xmlns:a16="http://schemas.microsoft.com/office/drawing/2014/main" id="{4772945D-CA91-4CFE-8EB7-941C7618C994}"/>
                </a:ext>
              </a:extLst>
            </p:cNvPr>
            <p:cNvSpPr txBox="1">
              <a:spLocks/>
            </p:cNvSpPr>
            <p:nvPr/>
          </p:nvSpPr>
          <p:spPr>
            <a:xfrm>
              <a:off x="7638332" y="4987155"/>
              <a:ext cx="1053620" cy="348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900" b="1" dirty="0"/>
                <a:t>Paper </a:t>
              </a:r>
              <a:r>
                <a:rPr lang="en-US" sz="2900" b="1" dirty="0" smtClean="0"/>
                <a:t>1</a:t>
              </a:r>
              <a:endParaRPr lang="en-US" b="1" dirty="0"/>
            </a:p>
          </p:txBody>
        </p:sp>
        <p:sp>
          <p:nvSpPr>
            <p:cNvPr id="40" name="Freeform 5">
              <a:extLst>
                <a:ext uri="{FF2B5EF4-FFF2-40B4-BE49-F238E27FC236}">
                  <a16:creationId xmlns="" xmlns:a16="http://schemas.microsoft.com/office/drawing/2014/main" id="{0D74D4D5-6A4C-4248-8A92-B8CA1C918E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93320" y="5489779"/>
              <a:ext cx="1114378" cy="977921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tx1"/>
                </a:gs>
              </a:gsLst>
              <a:lin ang="0" scaled="0"/>
            </a:gra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80000" tIns="288000" rIns="180000" bIns="180000" rtlCol="0" anchor="t">
              <a:noAutofit/>
            </a:bodyPr>
            <a:lstStyle/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sz="5000" b="1" spc="-3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" name="Subtitle 3">
              <a:extLst>
                <a:ext uri="{FF2B5EF4-FFF2-40B4-BE49-F238E27FC236}">
                  <a16:creationId xmlns="" xmlns:a16="http://schemas.microsoft.com/office/drawing/2014/main" id="{4772945D-CA91-4CFE-8EB7-941C7618C994}"/>
                </a:ext>
              </a:extLst>
            </p:cNvPr>
            <p:cNvSpPr txBox="1">
              <a:spLocks/>
            </p:cNvSpPr>
            <p:nvPr/>
          </p:nvSpPr>
          <p:spPr>
            <a:xfrm>
              <a:off x="7021181" y="5489779"/>
              <a:ext cx="1058656" cy="9132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2900" dirty="0">
                  <a:solidFill>
                    <a:schemeClr val="bg1"/>
                  </a:solidFill>
                </a:rPr>
                <a:t>Applied Anatomy and Physiology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5">
              <a:extLst>
                <a:ext uri="{FF2B5EF4-FFF2-40B4-BE49-F238E27FC236}">
                  <a16:creationId xmlns="" xmlns:a16="http://schemas.microsoft.com/office/drawing/2014/main" id="{0D74D4D5-6A4C-4248-8A92-B8CA1C918E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8836" y="5416595"/>
              <a:ext cx="713116" cy="62579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" panose="02000000000000000000" pitchFamily="2" charset="0"/>
              </a:endParaRPr>
            </a:p>
          </p:txBody>
        </p:sp>
        <p:sp>
          <p:nvSpPr>
            <p:cNvPr id="43" name="Subtitle 3">
              <a:extLst>
                <a:ext uri="{FF2B5EF4-FFF2-40B4-BE49-F238E27FC236}">
                  <a16:creationId xmlns="" xmlns:a16="http://schemas.microsoft.com/office/drawing/2014/main" id="{4772945D-CA91-4CFE-8EB7-941C7618C994}"/>
                </a:ext>
              </a:extLst>
            </p:cNvPr>
            <p:cNvSpPr txBox="1">
              <a:spLocks/>
            </p:cNvSpPr>
            <p:nvPr/>
          </p:nvSpPr>
          <p:spPr>
            <a:xfrm>
              <a:off x="7808584" y="5549472"/>
              <a:ext cx="1053620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 smtClean="0"/>
                <a:t>1.1.d</a:t>
              </a:r>
              <a:endParaRPr lang="en-US" sz="1200" b="1" dirty="0"/>
            </a:p>
          </p:txBody>
        </p:sp>
      </p:grpSp>
      <p:sp>
        <p:nvSpPr>
          <p:cNvPr id="44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86911" y="2922239"/>
            <a:ext cx="4039457" cy="1034328"/>
          </a:xfrm>
          <a:prstGeom prst="roundRect">
            <a:avLst>
              <a:gd name="adj" fmla="val 2602"/>
            </a:avLst>
          </a:prstGeom>
          <a:noFill/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Anaerobic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131840" y="5877272"/>
            <a:ext cx="8693812" cy="1683630"/>
          </a:xfrm>
          <a:prstGeom prst="roundRect">
            <a:avLst>
              <a:gd name="adj" fmla="val 2602"/>
            </a:avLst>
          </a:prstGeom>
          <a:noFill/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Energy Systems</a:t>
            </a:r>
            <a:endParaRPr lang="en-US" sz="3600" b="1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6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4940748" y="2879499"/>
            <a:ext cx="3834503" cy="1034328"/>
          </a:xfrm>
          <a:prstGeom prst="roundRect">
            <a:avLst>
              <a:gd name="adj" fmla="val 2602"/>
            </a:avLst>
          </a:prstGeom>
          <a:noFill/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Aerobic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4239811" y="3212976"/>
            <a:ext cx="936104" cy="1080120"/>
          </a:xfrm>
          <a:prstGeom prst="roundRect">
            <a:avLst>
              <a:gd name="adj" fmla="val 2602"/>
            </a:avLst>
          </a:prstGeom>
          <a:noFill/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-6260" y="6623774"/>
            <a:ext cx="91565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Photocopiable/digital resources may only be copied by the purchasing institution on a single site and for their own </a:t>
            </a:r>
            <a:r>
              <a:rPr lang="en-GB" sz="11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use.</a:t>
            </a:r>
            <a:endParaRPr lang="en-GB" sz="11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7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latin typeface="Roboto Condensed" panose="02000000000000000000" pitchFamily="2" charset="0"/>
              </a:rPr>
              <a:t>© ZigZag Education, 2023 </a:t>
            </a:r>
            <a:endParaRPr lang="en-GB" sz="900" dirty="0"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9512" y="6385781"/>
            <a:ext cx="360000" cy="472219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/>
          <a:lstStyle/>
          <a:p>
            <a:pPr algn="ctr"/>
            <a:fld id="{00BE1ABE-4073-4494-BFC2-5858710217CE}" type="slidenum">
              <a:rPr lang="en-GB" smtClean="0"/>
              <a:pPr algn="ctr"/>
              <a:t>2</a:t>
            </a:fld>
            <a:endParaRPr lang="en-GB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219738" y="-38742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722333" y="41932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2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7818280" y="764704"/>
            <a:ext cx="911977" cy="39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/>
              <a:t>Learn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488" y="221928"/>
            <a:ext cx="8892988" cy="863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b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rPr>
              <a:t>Aerobic and anaerobic </a:t>
            </a:r>
            <a:r>
              <a:rPr lang="en-GB" sz="44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rPr>
              <a:t>e</a:t>
            </a:r>
            <a:r>
              <a:rPr lang="en-GB" sz="4400" b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rPr>
              <a:t>xercise</a:t>
            </a:r>
            <a:endParaRPr lang="en-GB" sz="44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 Medium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166" y="866591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Exercise can be categorised as aerobic and anaerobic, based on the needs of the body to supply energy to fuel the activity. </a:t>
            </a:r>
          </a:p>
          <a:p>
            <a:endParaRPr lang="en-GB" dirty="0" smtClean="0">
              <a:latin typeface="Roboto Condensed" panose="02000000000000000000" pitchFamily="2" charset="0"/>
            </a:endParaRPr>
          </a:p>
          <a:p>
            <a:r>
              <a:rPr lang="en-GB" dirty="0" smtClean="0">
                <a:latin typeface="Roboto Condensed" panose="02000000000000000000" pitchFamily="2" charset="0"/>
              </a:rPr>
              <a:t>Let’s take a close look at these terms below!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885" y="2155010"/>
            <a:ext cx="3636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Roboto Condensed" panose="02000000000000000000" pitchFamily="2" charset="0"/>
              </a:rPr>
              <a:t>Anaerobic</a:t>
            </a:r>
            <a:endParaRPr lang="en-GB" sz="2000" b="1" dirty="0" smtClean="0">
              <a:solidFill>
                <a:srgbClr val="FF0000"/>
              </a:solidFill>
              <a:latin typeface="Roboto Condensed" panose="02000000000000000000" pitchFamily="2" charset="0"/>
            </a:endParaRPr>
          </a:p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Without</a:t>
            </a:r>
            <a:r>
              <a:rPr lang="en-GB" dirty="0" smtClean="0">
                <a:latin typeface="Roboto Condensed" panose="02000000000000000000" pitchFamily="2" charset="0"/>
              </a:rPr>
              <a:t> using oxygen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954" y="2195683"/>
            <a:ext cx="3636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Roboto Condensed" panose="02000000000000000000" pitchFamily="2" charset="0"/>
              </a:rPr>
              <a:t>Aerobic</a:t>
            </a:r>
            <a:endParaRPr lang="en-GB" sz="2000" b="1" dirty="0" smtClean="0">
              <a:solidFill>
                <a:srgbClr val="0070C0"/>
              </a:solidFill>
              <a:latin typeface="Roboto Condensed" panose="02000000000000000000" pitchFamily="2" charset="0"/>
            </a:endParaRPr>
          </a:p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With </a:t>
            </a:r>
            <a:r>
              <a:rPr lang="en-GB" dirty="0" smtClean="0">
                <a:latin typeface="Roboto Condensed" panose="02000000000000000000" pitchFamily="2" charset="0"/>
              </a:rPr>
              <a:t>oxygen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512" y="2983771"/>
            <a:ext cx="38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This type of exercise involves actions of a </a:t>
            </a:r>
            <a:r>
              <a:rPr lang="en-GB" b="1" dirty="0" smtClean="0">
                <a:latin typeface="Roboto Condensed" panose="02000000000000000000" pitchFamily="2" charset="0"/>
              </a:rPr>
              <a:t>short duration</a:t>
            </a:r>
            <a:r>
              <a:rPr lang="en-GB" dirty="0" smtClean="0">
                <a:latin typeface="Roboto Condensed" panose="02000000000000000000" pitchFamily="2" charset="0"/>
              </a:rPr>
              <a:t> and </a:t>
            </a:r>
            <a:r>
              <a:rPr lang="en-GB" b="1" dirty="0" smtClean="0">
                <a:latin typeface="Roboto Condensed" panose="02000000000000000000" pitchFamily="2" charset="0"/>
              </a:rPr>
              <a:t>high intensity</a:t>
            </a:r>
            <a:r>
              <a:rPr lang="en-GB" dirty="0" smtClean="0">
                <a:latin typeface="Roboto Condensed" panose="02000000000000000000" pitchFamily="2" charset="0"/>
              </a:rPr>
              <a:t>.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512" y="4915031"/>
            <a:ext cx="398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During anaerobic exercise, the body is able to exercise for a short amount of time without oxygen.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6581" y="2995659"/>
            <a:ext cx="38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This type of exercise involves activities of a </a:t>
            </a:r>
            <a:r>
              <a:rPr lang="en-GB" b="1" dirty="0" smtClean="0">
                <a:latin typeface="Roboto Condensed" panose="02000000000000000000" pitchFamily="2" charset="0"/>
              </a:rPr>
              <a:t>long duration </a:t>
            </a:r>
            <a:r>
              <a:rPr lang="en-GB" dirty="0" smtClean="0">
                <a:latin typeface="Roboto Condensed" panose="02000000000000000000" pitchFamily="2" charset="0"/>
              </a:rPr>
              <a:t>and </a:t>
            </a:r>
            <a:r>
              <a:rPr lang="en-GB" b="1" dirty="0" smtClean="0">
                <a:latin typeface="Roboto Condensed" panose="02000000000000000000" pitchFamily="2" charset="0"/>
              </a:rPr>
              <a:t>low intensity</a:t>
            </a:r>
            <a:r>
              <a:rPr lang="en-GB" dirty="0" smtClean="0">
                <a:latin typeface="Roboto Condensed" panose="02000000000000000000" pitchFamily="2" charset="0"/>
              </a:rPr>
              <a:t>.  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3261" y="4881774"/>
            <a:ext cx="4122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During aerobic exercise, the body is able to meet the oxygen demands of the activity, prolonging exercise.</a:t>
            </a:r>
            <a:endParaRPr lang="en-GB" dirty="0">
              <a:latin typeface="Roboto Condensed" panose="02000000000000000000" pitchFamily="2" charset="0"/>
            </a:endParaRPr>
          </a:p>
        </p:txBody>
      </p:sp>
      <p:pic>
        <p:nvPicPr>
          <p:cNvPr id="25" name="Picture 24" descr="U:\7. Images- all subjects\PE\123 RF\Running start 20519323_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37" y="3561421"/>
            <a:ext cx="1013486" cy="110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U:\7. Images- all subjects\PE\123 RF\14201910_S runner.jpg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 bwMode="auto">
          <a:xfrm>
            <a:off x="7059649" y="3606549"/>
            <a:ext cx="936104" cy="1138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 person riding a bicycle&#10;&#10;Description automatically generated with medium confidenc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4667" l="9496" r="89911">
                        <a14:foregroundMark x1="59941" y1="6222" x2="50445" y2="9333"/>
                        <a14:foregroundMark x1="57270" y1="91111" x2="69436" y2="94667"/>
                        <a14:foregroundMark x1="69436" y1="94667" x2="71513" y2="8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71410"/>
            <a:ext cx="862081" cy="106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U:\7. Images- all subjects\PE\123 RF\long jump 44497785_S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9" y="3502696"/>
            <a:ext cx="1597025" cy="11976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3250" y="-27384"/>
            <a:ext cx="8540750" cy="6940550"/>
            <a:chOff x="583271" y="42867"/>
            <a:chExt cx="9232725" cy="750252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2" name="Picture 14" descr="sample_front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5" descr="sample_front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 descr="sample_front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556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latin typeface="Roboto Condensed" panose="02000000000000000000" pitchFamily="2" charset="0"/>
              </a:rPr>
              <a:t>© ZigZag Education, 2023 </a:t>
            </a:r>
            <a:endParaRPr lang="en-GB" sz="900" dirty="0"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9512" y="6385781"/>
            <a:ext cx="360000" cy="472219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/>
          <a:lstStyle/>
          <a:p>
            <a:pPr algn="ctr"/>
            <a:fld id="{00BE1ABE-4073-4494-BFC2-5858710217CE}" type="slidenum">
              <a:rPr lang="en-GB" smtClean="0"/>
              <a:pPr algn="ctr"/>
              <a:t>3</a:t>
            </a:fld>
            <a:endParaRPr lang="en-GB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219738" y="-38742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722333" y="41932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2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7818280" y="764704"/>
            <a:ext cx="911977" cy="39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/>
              <a:t>Learn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488" y="221928"/>
            <a:ext cx="8892988" cy="863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b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rPr>
              <a:t>Anaerobic exercise</a:t>
            </a:r>
            <a:endParaRPr lang="en-GB" sz="44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 Medium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048225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Although anaerobic exercise allows high-intensity exercise for a short duration, it results </a:t>
            </a:r>
            <a:r>
              <a:rPr lang="en-GB" dirty="0">
                <a:latin typeface="Roboto Condensed" panose="02000000000000000000" pitchFamily="2" charset="0"/>
              </a:rPr>
              <a:t>in the </a:t>
            </a:r>
            <a:r>
              <a:rPr lang="en-GB" dirty="0" smtClean="0">
                <a:latin typeface="Roboto Condensed" panose="02000000000000000000" pitchFamily="2" charset="0"/>
              </a:rPr>
              <a:t>build-up of lactic acid. This is </a:t>
            </a:r>
            <a:r>
              <a:rPr lang="en-GB" dirty="0">
                <a:latin typeface="Roboto Condensed" panose="02000000000000000000" pitchFamily="2" charset="0"/>
              </a:rPr>
              <a:t>a substance associated with fatigue and pain when performing vigorous exercise.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703" y="2132856"/>
            <a:ext cx="588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following equation is used to express anaerobic exercise: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2696436"/>
            <a:ext cx="13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Glucose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5304" y="2688728"/>
            <a:ext cx="13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Energy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2696436"/>
            <a:ext cx="171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Lactic acid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5123701" y="2696436"/>
            <a:ext cx="396115" cy="3616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39781" y="2786842"/>
            <a:ext cx="743555" cy="1808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3263" y="3315839"/>
            <a:ext cx="588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Let’s see some examples of anaerobic exercise based on the duration and intensity of activities:</a:t>
            </a:r>
            <a:endParaRPr lang="en-GB" dirty="0">
              <a:latin typeface="Roboto Condensed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5556" y="4077073"/>
            <a:ext cx="2412268" cy="1760242"/>
            <a:chOff x="575556" y="4077073"/>
            <a:chExt cx="2412268" cy="17602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077073"/>
              <a:ext cx="2088232" cy="13921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75556" y="5467983"/>
              <a:ext cx="24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Roboto Condensed" panose="02000000000000000000" pitchFamily="2" charset="0"/>
                </a:rPr>
                <a:t>400 m sprint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03545" y="4077073"/>
            <a:ext cx="2304256" cy="1760242"/>
            <a:chOff x="3503545" y="4077073"/>
            <a:chExt cx="2304256" cy="176024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558" y="4077073"/>
              <a:ext cx="2088230" cy="13921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503545" y="546798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Roboto Condensed" panose="02000000000000000000" pitchFamily="2" charset="0"/>
                </a:rPr>
                <a:t>Weightlifting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21950" y="4077073"/>
            <a:ext cx="2304256" cy="1760242"/>
            <a:chOff x="6521950" y="4077073"/>
            <a:chExt cx="2304256" cy="176024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077073"/>
              <a:ext cx="1855320" cy="1390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6521950" y="546798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Roboto Condensed" panose="02000000000000000000" pitchFamily="2" charset="0"/>
                </a:rPr>
                <a:t>Javelin throw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83568" y="5906801"/>
            <a:ext cx="8208912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All activities last a few seconds, up to 1 min and require a high intensity!</a:t>
            </a:r>
            <a:endParaRPr lang="en-GB" dirty="0">
              <a:latin typeface="Roboto Condensed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9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6" grpId="0" animBg="1"/>
      <p:bldP spid="5" grpId="0" animBg="1"/>
      <p:bldP spid="24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latin typeface="Roboto Condensed" panose="02000000000000000000" pitchFamily="2" charset="0"/>
              </a:rPr>
              <a:t>© ZigZag Education, 2023 </a:t>
            </a:r>
            <a:endParaRPr lang="en-GB" sz="900" dirty="0"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9512" y="6385781"/>
            <a:ext cx="360000" cy="472219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/>
          <a:lstStyle/>
          <a:p>
            <a:pPr algn="ctr"/>
            <a:fld id="{00BE1ABE-4073-4494-BFC2-5858710217CE}" type="slidenum">
              <a:rPr lang="en-GB" smtClean="0"/>
              <a:pPr algn="ctr"/>
              <a:t>4</a:t>
            </a:fld>
            <a:endParaRPr lang="en-GB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219738" y="-38742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722333" y="41932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2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7818280" y="764704"/>
            <a:ext cx="911977" cy="39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/>
              <a:t>Learn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488" y="221928"/>
            <a:ext cx="8892988" cy="863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b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 Medium" panose="020F0502020204030203" pitchFamily="34" charset="0"/>
              </a:rPr>
              <a:t>Aerobic exercise</a:t>
            </a:r>
            <a:endParaRPr lang="en-GB" sz="44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 Medium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61146"/>
            <a:ext cx="7360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Aerobic exercise also results in by-products. However, unlike lactic acid with anaerobic exercise, aerobic exercise produces carbon dioxide and water, which can be easily removed from the body.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703" y="2060848"/>
            <a:ext cx="588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Roboto Condensed" panose="02000000000000000000" pitchFamily="2" charset="0"/>
              </a:rPr>
              <a:t>The following equation is used to express aerobic exercise: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96" y="2696436"/>
            <a:ext cx="13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Glucose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2696436"/>
            <a:ext cx="13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Oxygen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5304" y="2688728"/>
            <a:ext cx="13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Energy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2696436"/>
            <a:ext cx="171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Carbon dioxide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0073" y="2696436"/>
            <a:ext cx="13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Water</a:t>
            </a:r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1619581" y="2709686"/>
            <a:ext cx="396115" cy="3616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5028113" y="2696436"/>
            <a:ext cx="396115" cy="3616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7129588" y="2696436"/>
            <a:ext cx="396115" cy="3616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239781" y="2786842"/>
            <a:ext cx="743555" cy="1808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3263" y="3315839"/>
            <a:ext cx="588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Let’s see some examples of aerobic exercise based on the duration and intensity of activities:</a:t>
            </a:r>
            <a:endParaRPr lang="en-GB" dirty="0">
              <a:latin typeface="Roboto Condensed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3886" y="4049111"/>
            <a:ext cx="2412268" cy="1837453"/>
            <a:chOff x="513886" y="4049111"/>
            <a:chExt cx="2412268" cy="18374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58" y="4049111"/>
              <a:ext cx="2216524" cy="14681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13886" y="5517232"/>
              <a:ext cx="24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Roboto Condensed" panose="02000000000000000000" pitchFamily="2" charset="0"/>
                </a:rPr>
                <a:t>Marathon running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55847" y="4049111"/>
            <a:ext cx="2412268" cy="1837453"/>
            <a:chOff x="3355847" y="4049111"/>
            <a:chExt cx="2412268" cy="18374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049111"/>
              <a:ext cx="2202182" cy="14681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3355847" y="5517232"/>
              <a:ext cx="24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Roboto Condensed" panose="02000000000000000000" pitchFamily="2" charset="0"/>
                </a:rPr>
                <a:t>Cross-country cycling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73117" y="4049112"/>
            <a:ext cx="2553911" cy="1823954"/>
            <a:chOff x="6073117" y="4049112"/>
            <a:chExt cx="2553911" cy="18239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441" y="4049112"/>
              <a:ext cx="2200992" cy="14681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073117" y="5503734"/>
              <a:ext cx="255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Roboto Condensed" panose="02000000000000000000" pitchFamily="2" charset="0"/>
                </a:rPr>
                <a:t>Long-distance swimming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1758" y="5914346"/>
            <a:ext cx="7848675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Roboto Condensed" panose="02000000000000000000" pitchFamily="2" charset="0"/>
              </a:rPr>
              <a:t>All activities last for a longer duration and can be completed at a low intensity!</a:t>
            </a:r>
            <a:endParaRPr lang="en-GB" dirty="0">
              <a:latin typeface="Roboto Condensed" panose="02000000000000000000" pitchFamily="2" charset="0"/>
            </a:endParaRP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603250" y="-27384"/>
            <a:ext cx="8540750" cy="6940550"/>
            <a:chOff x="583271" y="42867"/>
            <a:chExt cx="9232725" cy="7502525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9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1" name="Picture 14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5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6" descr="sample_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10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21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latin typeface="Roboto Condensed" panose="02000000000000000000" pitchFamily="2" charset="0"/>
              </a:rPr>
              <a:t>© ZigZag Education, 2023 </a:t>
            </a:r>
            <a:endParaRPr lang="en-GB" sz="900" dirty="0"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9512" y="6385781"/>
            <a:ext cx="360000" cy="472219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/>
          <a:lstStyle/>
          <a:p>
            <a:pPr algn="ctr"/>
            <a:fld id="{00BE1ABE-4073-4494-BFC2-5858710217CE}" type="slidenum">
              <a:rPr lang="en-GB" smtClean="0"/>
              <a:pPr algn="ctr"/>
              <a:t>5</a:t>
            </a:fld>
            <a:endParaRPr lang="en-GB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219738" y="-38742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722333" y="41932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2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7818280" y="764704"/>
            <a:ext cx="911977" cy="39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/>
              <a:t>Activity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7510" y="419329"/>
            <a:ext cx="748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Roboto Condensed" panose="02000000000000000000" pitchFamily="2" charset="0"/>
              </a:rPr>
              <a:t>Categorise the following sports/skills into aerobic exercise, anaerobic exercise or both.</a:t>
            </a:r>
            <a:endParaRPr lang="en-GB" sz="1600" dirty="0">
              <a:latin typeface="Roboto Condensed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490150" y="629552"/>
            <a:ext cx="1270775" cy="783762"/>
            <a:chOff x="7665677" y="4487196"/>
            <a:chExt cx="1270775" cy="783762"/>
          </a:xfrm>
        </p:grpSpPr>
        <p:sp>
          <p:nvSpPr>
            <p:cNvPr id="29" name="TextBox 28"/>
            <p:cNvSpPr txBox="1"/>
            <p:nvPr/>
          </p:nvSpPr>
          <p:spPr>
            <a:xfrm>
              <a:off x="7665677" y="4896387"/>
              <a:ext cx="1192098" cy="3745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  <a:latin typeface="Roboto Condensed" panose="02000000000000000000" pitchFamily="2" charset="0"/>
                </a:rPr>
                <a:t>Click on each sport/skill to reveal.</a:t>
              </a:r>
              <a:endParaRPr lang="en-GB" sz="1100" dirty="0">
                <a:solidFill>
                  <a:schemeClr val="tx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875" y="4487196"/>
              <a:ext cx="363577" cy="586584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827584" y="2056281"/>
            <a:ext cx="4470586" cy="41044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45830" y="2056281"/>
            <a:ext cx="4470586" cy="4104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6585" y="62225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Roboto Condensed" panose="02000000000000000000" pitchFamily="2" charset="0"/>
              </a:rPr>
              <a:t>Aerobic exercise</a:t>
            </a:r>
            <a:endParaRPr lang="en-GB" dirty="0">
              <a:solidFill>
                <a:srgbClr val="0070C0"/>
              </a:solidFill>
              <a:latin typeface="Roboto Condensed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00851" y="62225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Roboto Condensed" panose="02000000000000000000" pitchFamily="2" charset="0"/>
              </a:rPr>
              <a:t>Anaerobic exercise</a:t>
            </a:r>
            <a:endParaRPr lang="en-GB" dirty="0">
              <a:solidFill>
                <a:srgbClr val="FF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3888" y="584197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</a:rPr>
              <a:t>Both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838394" y="2636912"/>
            <a:ext cx="1472660" cy="2983052"/>
          </a:xfrm>
          <a:custGeom>
            <a:avLst/>
            <a:gdLst>
              <a:gd name="connsiteX0" fmla="*/ 733606 w 1472660"/>
              <a:gd name="connsiteY0" fmla="*/ 1970 h 3043121"/>
              <a:gd name="connsiteX1" fmla="*/ 384285 w 1472660"/>
              <a:gd name="connsiteY1" fmla="*/ 361566 h 3043121"/>
              <a:gd name="connsiteX2" fmla="*/ 96608 w 1472660"/>
              <a:gd name="connsiteY2" fmla="*/ 926645 h 3043121"/>
              <a:gd name="connsiteX3" fmla="*/ 4141 w 1472660"/>
              <a:gd name="connsiteY3" fmla="*/ 1676658 h 3043121"/>
              <a:gd name="connsiteX4" fmla="*/ 209624 w 1472660"/>
              <a:gd name="connsiteY4" fmla="*/ 2416397 h 3043121"/>
              <a:gd name="connsiteX5" fmla="*/ 723332 w 1472660"/>
              <a:gd name="connsiteY5" fmla="*/ 3043121 h 3043121"/>
              <a:gd name="connsiteX6" fmla="*/ 723332 w 1472660"/>
              <a:gd name="connsiteY6" fmla="*/ 3043121 h 3043121"/>
              <a:gd name="connsiteX7" fmla="*/ 1082927 w 1472660"/>
              <a:gd name="connsiteY7" fmla="*/ 2693800 h 3043121"/>
              <a:gd name="connsiteX8" fmla="*/ 1411700 w 1472660"/>
              <a:gd name="connsiteY8" fmla="*/ 1995157 h 3043121"/>
              <a:gd name="connsiteX9" fmla="*/ 1452797 w 1472660"/>
              <a:gd name="connsiteY9" fmla="*/ 1183499 h 3043121"/>
              <a:gd name="connsiteX10" fmla="*/ 1185669 w 1472660"/>
              <a:gd name="connsiteY10" fmla="*/ 515678 h 3043121"/>
              <a:gd name="connsiteX11" fmla="*/ 733606 w 1472660"/>
              <a:gd name="connsiteY11" fmla="*/ 1970 h 304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2660" h="3043121">
                <a:moveTo>
                  <a:pt x="733606" y="1970"/>
                </a:moveTo>
                <a:cubicBezTo>
                  <a:pt x="600042" y="-23715"/>
                  <a:pt x="490451" y="207454"/>
                  <a:pt x="384285" y="361566"/>
                </a:cubicBezTo>
                <a:cubicBezTo>
                  <a:pt x="278119" y="515679"/>
                  <a:pt x="159965" y="707463"/>
                  <a:pt x="96608" y="926645"/>
                </a:cubicBezTo>
                <a:cubicBezTo>
                  <a:pt x="33251" y="1145827"/>
                  <a:pt x="-14695" y="1428366"/>
                  <a:pt x="4141" y="1676658"/>
                </a:cubicBezTo>
                <a:cubicBezTo>
                  <a:pt x="22977" y="1924950"/>
                  <a:pt x="89759" y="2188653"/>
                  <a:pt x="209624" y="2416397"/>
                </a:cubicBezTo>
                <a:cubicBezTo>
                  <a:pt x="329489" y="2644141"/>
                  <a:pt x="723332" y="3043121"/>
                  <a:pt x="723332" y="3043121"/>
                </a:cubicBezTo>
                <a:lnTo>
                  <a:pt x="723332" y="3043121"/>
                </a:lnTo>
                <a:cubicBezTo>
                  <a:pt x="783265" y="2984901"/>
                  <a:pt x="968199" y="2868461"/>
                  <a:pt x="1082927" y="2693800"/>
                </a:cubicBezTo>
                <a:cubicBezTo>
                  <a:pt x="1197655" y="2519139"/>
                  <a:pt x="1350055" y="2246874"/>
                  <a:pt x="1411700" y="1995157"/>
                </a:cubicBezTo>
                <a:cubicBezTo>
                  <a:pt x="1473345" y="1743440"/>
                  <a:pt x="1490469" y="1430079"/>
                  <a:pt x="1452797" y="1183499"/>
                </a:cubicBezTo>
                <a:cubicBezTo>
                  <a:pt x="1415125" y="936919"/>
                  <a:pt x="1308959" y="707462"/>
                  <a:pt x="1185669" y="515678"/>
                </a:cubicBezTo>
                <a:cubicBezTo>
                  <a:pt x="1062379" y="323894"/>
                  <a:pt x="867170" y="27655"/>
                  <a:pt x="733606" y="1970"/>
                </a:cubicBezTo>
                <a:close/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Condensed" panose="02000000000000000000" pitchFamily="2" charset="0"/>
            </a:endParaRPr>
          </a:p>
        </p:txBody>
      </p:sp>
      <p:sp>
        <p:nvSpPr>
          <p:cNvPr id="35" name="Football"/>
          <p:cNvSpPr txBox="1"/>
          <p:nvPr/>
        </p:nvSpPr>
        <p:spPr>
          <a:xfrm>
            <a:off x="359512" y="890014"/>
            <a:ext cx="13321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Football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36" name="50m swim"/>
          <p:cNvSpPr txBox="1"/>
          <p:nvPr/>
        </p:nvSpPr>
        <p:spPr>
          <a:xfrm>
            <a:off x="1832611" y="762530"/>
            <a:ext cx="13321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10 km open-water swim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37" name="Triathlon"/>
          <p:cNvSpPr txBox="1"/>
          <p:nvPr/>
        </p:nvSpPr>
        <p:spPr>
          <a:xfrm>
            <a:off x="3271374" y="1380737"/>
            <a:ext cx="13321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Triathlon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38" name="Crossfit"/>
          <p:cNvSpPr txBox="1"/>
          <p:nvPr/>
        </p:nvSpPr>
        <p:spPr>
          <a:xfrm>
            <a:off x="359512" y="1380737"/>
            <a:ext cx="13321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110 m hurdles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39" name="Plyometrics"/>
          <p:cNvSpPr txBox="1"/>
          <p:nvPr/>
        </p:nvSpPr>
        <p:spPr>
          <a:xfrm>
            <a:off x="4748955" y="890014"/>
            <a:ext cx="13321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Plyometrics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40" name="Skipping"/>
          <p:cNvSpPr txBox="1"/>
          <p:nvPr/>
        </p:nvSpPr>
        <p:spPr>
          <a:xfrm>
            <a:off x="1832611" y="1507105"/>
            <a:ext cx="13321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Long jump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41" name="5K run"/>
          <p:cNvSpPr txBox="1"/>
          <p:nvPr/>
        </p:nvSpPr>
        <p:spPr>
          <a:xfrm>
            <a:off x="3275856" y="890014"/>
            <a:ext cx="13321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5 km run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42" name="Hockey"/>
          <p:cNvSpPr txBox="1"/>
          <p:nvPr/>
        </p:nvSpPr>
        <p:spPr>
          <a:xfrm>
            <a:off x="4757594" y="1380737"/>
            <a:ext cx="13321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Roboto Condensed" panose="02000000000000000000" pitchFamily="2" charset="0"/>
              </a:rPr>
              <a:t>Hockey</a:t>
            </a:r>
            <a:endParaRPr lang="en-GB" i="1" dirty="0">
              <a:latin typeface="Roboto Condensed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5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323 0.44653 " pathEditMode="relative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458 0.55278 " pathEditMode="relative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639 L 0.40174 0.55972 " pathEditMode="relative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294 L 0.55868 0.441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917 L 0.07639 0.4125 " pathEditMode="relative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2917 L -0.11094 0.49653 " pathEditMode="relative" ptsTypes="AA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2917 L 0.04671 0.38403 " pathEditMode="relative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2755 L 0.39115 0.4007 " pathEditMode="relative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  <a:latin typeface="Roboto Condensed" panose="02000000000000000000" pitchFamily="2" charset="0"/>
              </a:rPr>
              <a:t>© ZigZag Education, 2023 </a:t>
            </a:r>
            <a:endParaRPr lang="en-GB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9512" y="6385781"/>
            <a:ext cx="360000" cy="472219"/>
          </a:xfrm>
          <a:solidFill>
            <a:srgbClr val="FFDF9F"/>
          </a:solidFill>
        </p:spPr>
        <p:txBody>
          <a:bodyPr anchor="t"/>
          <a:lstStyle/>
          <a:p>
            <a:pPr algn="ctr"/>
            <a:fld id="{00BE1ABE-4073-4494-BFC2-5858710217CE}" type="slidenum">
              <a:rPr lang="en-GB" smtClean="0"/>
              <a:pPr algn="ctr"/>
              <a:t>6</a:t>
            </a:fld>
            <a:endParaRPr lang="en-GB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-931198" y="-552201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9512" y="332656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FFDF9F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22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275459" y="678031"/>
            <a:ext cx="911977" cy="39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/>
              <a:t>Discuss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747693" y="548680"/>
            <a:ext cx="2701444" cy="2370649"/>
            <a:chOff x="4716241" y="555412"/>
            <a:chExt cx="2701444" cy="2370649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85E0D4E1-E389-4671-B0E7-165A10A05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6241" y="555412"/>
              <a:ext cx="2701444" cy="2370649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rgbClr val="FFDF9F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" panose="02000000000000000000" pitchFamily="2" charset="0"/>
              </a:endParaRPr>
            </a:p>
          </p:txBody>
        </p:sp>
        <p:sp>
          <p:nvSpPr>
            <p:cNvPr id="8" name="Subtitle 3">
              <a:extLst>
                <a:ext uri="{FF2B5EF4-FFF2-40B4-BE49-F238E27FC236}">
                  <a16:creationId xmlns:a16="http://schemas.microsoft.com/office/drawing/2014/main" xmlns="" id="{4772945D-CA91-4CFE-8EB7-941C7618C994}"/>
                </a:ext>
              </a:extLst>
            </p:cNvPr>
            <p:cNvSpPr txBox="1">
              <a:spLocks/>
            </p:cNvSpPr>
            <p:nvPr/>
          </p:nvSpPr>
          <p:spPr>
            <a:xfrm>
              <a:off x="5106341" y="747272"/>
              <a:ext cx="1921244" cy="1121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000" dirty="0"/>
                <a:t>How can we optimise training to focus on either the aerobic or anaerobic energy </a:t>
              </a:r>
              <a:r>
                <a:rPr lang="en-GB" sz="2000" dirty="0" smtClean="0"/>
                <a:t>system?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30328" y="3134236"/>
            <a:ext cx="2942755" cy="2736304"/>
            <a:chOff x="4716241" y="555412"/>
            <a:chExt cx="2701444" cy="2370649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85E0D4E1-E389-4671-B0E7-165A10A05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6241" y="555412"/>
              <a:ext cx="2701444" cy="2370649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rgbClr val="FFDF9F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" panose="02000000000000000000" pitchFamily="2" charset="0"/>
              </a:endParaRPr>
            </a:p>
          </p:txBody>
        </p:sp>
        <p:sp>
          <p:nvSpPr>
            <p:cNvPr id="17" name="Subtitle 3">
              <a:extLst>
                <a:ext uri="{FF2B5EF4-FFF2-40B4-BE49-F238E27FC236}">
                  <a16:creationId xmlns:a16="http://schemas.microsoft.com/office/drawing/2014/main" xmlns="" id="{4772945D-CA91-4CFE-8EB7-941C7618C994}"/>
                </a:ext>
              </a:extLst>
            </p:cNvPr>
            <p:cNvSpPr txBox="1">
              <a:spLocks/>
            </p:cNvSpPr>
            <p:nvPr/>
          </p:nvSpPr>
          <p:spPr>
            <a:xfrm>
              <a:off x="5107260" y="1019079"/>
              <a:ext cx="1921244" cy="1121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Discuss why some sports require both the aerobic and anaerobic energy systems. Can you give examples?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3292" y="2259279"/>
            <a:ext cx="2160240" cy="2016224"/>
            <a:chOff x="4716241" y="555412"/>
            <a:chExt cx="2701444" cy="237064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85E0D4E1-E389-4671-B0E7-165A10A05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6241" y="555412"/>
              <a:ext cx="2701444" cy="2370649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rgbClr val="FFDF9F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" panose="02000000000000000000" pitchFamily="2" charset="0"/>
              </a:endParaRPr>
            </a:p>
          </p:txBody>
        </p:sp>
        <p:sp>
          <p:nvSpPr>
            <p:cNvPr id="23" name="Subtitle 3">
              <a:extLst>
                <a:ext uri="{FF2B5EF4-FFF2-40B4-BE49-F238E27FC236}">
                  <a16:creationId xmlns:a16="http://schemas.microsoft.com/office/drawing/2014/main" xmlns="" id="{4772945D-CA91-4CFE-8EB7-941C7618C994}"/>
                </a:ext>
              </a:extLst>
            </p:cNvPr>
            <p:cNvSpPr txBox="1">
              <a:spLocks/>
            </p:cNvSpPr>
            <p:nvPr/>
          </p:nvSpPr>
          <p:spPr>
            <a:xfrm>
              <a:off x="5106341" y="770673"/>
              <a:ext cx="1921244" cy="1121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 smtClean="0"/>
                <a:t>Which athletics track events will be predominantly aerobic or anaerobic?</a:t>
              </a:r>
              <a:endParaRPr lang="en-US" sz="1800" dirty="0"/>
            </a:p>
          </p:txBody>
        </p: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603250" y="-27384"/>
            <a:ext cx="8540750" cy="6940550"/>
            <a:chOff x="583271" y="42867"/>
            <a:chExt cx="9232725" cy="7502525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7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9" name="Picture 14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5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6" descr="sample_fro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432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9265" y="2221921"/>
            <a:ext cx="7070450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  <a:lvl2pPr marL="742950" lvl="1" indent="-285750">
              <a:buFont typeface="Arial" panose="020B0604020202020204" pitchFamily="34" charset="0"/>
              <a:buChar char="•"/>
              <a:defRPr b="1"/>
            </a:lvl2pPr>
          </a:lstStyle>
          <a:p>
            <a:pPr marL="357188" indent="-357188"/>
            <a:r>
              <a:rPr lang="en-GB" sz="145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2 × AO2 marks: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1450" b="0" i="1" dirty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e</a:t>
            </a:r>
            <a:r>
              <a:rPr lang="en-GB" sz="1450" b="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.g. walking</a:t>
            </a:r>
            <a:r>
              <a:rPr lang="en-GB" sz="1450" b="0" i="1" dirty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 </a:t>
            </a:r>
            <a:r>
              <a:rPr lang="en-GB" sz="1450" b="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(1) / running a marathon (1) / triathlon (1) / cross-country skiing (1)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sz="1450" b="0" i="1" dirty="0">
              <a:solidFill>
                <a:schemeClr val="tx1"/>
              </a:solidFill>
              <a:latin typeface="Roboto Condensed" panose="02000000000000000000" pitchFamily="2" charset="0"/>
              <a:ea typeface="Roboto" pitchFamily="2" charset="0"/>
              <a:cs typeface="Aharoni" panose="02010803020104030203" pitchFamily="2" charset="-79"/>
            </a:endParaRPr>
          </a:p>
          <a:p>
            <a:r>
              <a:rPr lang="en-GB" sz="1450" b="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Accept any activities </a:t>
            </a:r>
            <a:r>
              <a:rPr lang="en-GB" sz="1450" b="0" i="1" dirty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completed at a low intensity / </a:t>
            </a:r>
            <a:r>
              <a:rPr lang="en-GB" sz="1450" b="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long duration.</a:t>
            </a:r>
            <a:endParaRPr lang="en-GB" sz="1450" b="0" i="1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2333" y="6598158"/>
            <a:ext cx="1453608" cy="2553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latin typeface="Roboto Condensed" panose="02000000000000000000" pitchFamily="2" charset="0"/>
              </a:rPr>
              <a:t>© ZigZag Education, 2023 </a:t>
            </a:r>
            <a:endParaRPr lang="en-GB" sz="900" dirty="0">
              <a:latin typeface="Roboto Condensed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9512" y="6385781"/>
            <a:ext cx="360000" cy="472219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/>
          <a:lstStyle/>
          <a:p>
            <a:pPr algn="ctr"/>
            <a:fld id="{00BE1ABE-4073-4494-BFC2-5858710217CE}" type="slidenum">
              <a:rPr lang="en-GB" smtClean="0"/>
              <a:pPr algn="ctr"/>
              <a:t>7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0" y="188640"/>
            <a:ext cx="691517" cy="1026777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63959" y="985603"/>
            <a:ext cx="225306" cy="201048"/>
          </a:xfrm>
          <a:prstGeom prst="triangle">
            <a:avLst>
              <a:gd name="adj" fmla="val 100000"/>
            </a:avLst>
          </a:prstGeom>
          <a:solidFill>
            <a:srgbClr val="FF818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xmlns="" id="{D8744987-7958-44D9-AE6F-009CA4C08875}"/>
              </a:ext>
            </a:extLst>
          </p:cNvPr>
          <p:cNvSpPr txBox="1">
            <a:spLocks/>
          </p:cNvSpPr>
          <p:nvPr/>
        </p:nvSpPr>
        <p:spPr>
          <a:xfrm>
            <a:off x="420687" y="441954"/>
            <a:ext cx="4007297" cy="539345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Condensed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Exam-style </a:t>
            </a:r>
            <a:r>
              <a:rPr lang="en-US" sz="2800" dirty="0" smtClean="0">
                <a:solidFill>
                  <a:schemeClr val="bg1"/>
                </a:solidFill>
              </a:rPr>
              <a:t>questions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463959" y="235873"/>
            <a:ext cx="225306" cy="201048"/>
          </a:xfrm>
          <a:prstGeom prst="triangle">
            <a:avLst>
              <a:gd name="adj" fmla="val 100000"/>
            </a:avLst>
          </a:prstGeom>
          <a:solidFill>
            <a:srgbClr val="FF818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406405"/>
            <a:ext cx="388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Roboto Condensed" panose="02000000000000000000" pitchFamily="2" charset="0"/>
              </a:rPr>
              <a:t>Answer the following exam-style </a:t>
            </a:r>
            <a:r>
              <a:rPr lang="en-GB" i="1" dirty="0" smtClean="0">
                <a:latin typeface="Roboto Condensed" panose="02000000000000000000" pitchFamily="2" charset="0"/>
              </a:rPr>
              <a:t>questions </a:t>
            </a:r>
            <a:r>
              <a:rPr lang="en-GB" i="1" dirty="0">
                <a:latin typeface="Roboto Condensed" panose="02000000000000000000" pitchFamily="2" charset="0"/>
              </a:rPr>
              <a:t>and check your </a:t>
            </a:r>
            <a:r>
              <a:rPr lang="en-GB" i="1" dirty="0" smtClean="0">
                <a:latin typeface="Roboto Condensed" panose="02000000000000000000" pitchFamily="2" charset="0"/>
              </a:rPr>
              <a:t>answer.</a:t>
            </a:r>
            <a:endParaRPr lang="en-GB" i="1" dirty="0">
              <a:latin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474" y="3529435"/>
            <a:ext cx="7698108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7188" indent="-357188">
              <a:tabLst>
                <a:tab pos="3683000" algn="r"/>
              </a:tabLst>
            </a:pPr>
            <a:r>
              <a:rPr lang="en-GB" b="1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2.</a:t>
            </a:r>
            <a:r>
              <a:rPr lang="en-GB" b="1" dirty="0">
                <a:solidFill>
                  <a:schemeClr val="tx1"/>
                </a:solidFill>
                <a:latin typeface="Roboto Condensed" panose="02000000000000000000" pitchFamily="2" charset="0"/>
              </a:rPr>
              <a:t>	</a:t>
            </a:r>
            <a:r>
              <a:rPr lang="en-GB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Explain why the high jump is classed as an anaerobic activity.</a:t>
            </a:r>
            <a:endParaRPr lang="en-GB" b="1" dirty="0">
              <a:solidFill>
                <a:schemeClr val="tx1"/>
              </a:solidFill>
              <a:latin typeface="Roboto Condensed" panose="02000000000000000000" pitchFamily="2" charset="0"/>
            </a:endParaRPr>
          </a:p>
          <a:p>
            <a:pPr marL="533400" indent="-533400" algn="r">
              <a:tabLst>
                <a:tab pos="266700" algn="l"/>
                <a:tab pos="3683000" algn="r"/>
              </a:tabLst>
            </a:pPr>
            <a:r>
              <a:rPr lang="en-GB" b="1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(2 marks)</a:t>
            </a:r>
            <a:endParaRPr lang="en-GB" b="1" dirty="0">
              <a:solidFill>
                <a:schemeClr val="tx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474" y="4365104"/>
            <a:ext cx="7070450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  <a:lvl2pPr marL="742950" lvl="1" indent="-285750">
              <a:buFont typeface="Arial" panose="020B0604020202020204" pitchFamily="34" charset="0"/>
              <a:buChar char="•"/>
              <a:defRPr b="1"/>
            </a:lvl2pPr>
          </a:lstStyle>
          <a:p>
            <a:pPr marL="357188" indent="-357188"/>
            <a:r>
              <a:rPr lang="en-GB" sz="145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2 × AO2 marks: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1450" b="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Carried out at a high intensity, over a short duration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1450" b="0" i="1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" pitchFamily="2" charset="0"/>
                <a:cs typeface="Aharoni" panose="02010803020104030203" pitchFamily="2" charset="-79"/>
              </a:rPr>
              <a:t>Does not rely on oxygen delivery to the muscle in order to complete the activity</a:t>
            </a:r>
            <a:endParaRPr lang="en-GB" sz="1450" i="1" dirty="0">
              <a:solidFill>
                <a:schemeClr val="tx1"/>
              </a:solidFill>
              <a:latin typeface="Roboto" pitchFamily="2" charset="0"/>
              <a:ea typeface="Roboto" pitchFamily="2" charset="0"/>
              <a:cs typeface="Aharoni" panose="02010803020104030203" pitchFamily="2" charset="-79"/>
            </a:endParaRPr>
          </a:p>
        </p:txBody>
      </p:sp>
      <p:sp>
        <p:nvSpPr>
          <p:cNvPr id="23" name="1i answer"/>
          <p:cNvSpPr txBox="1"/>
          <p:nvPr/>
        </p:nvSpPr>
        <p:spPr>
          <a:xfrm>
            <a:off x="689265" y="2221921"/>
            <a:ext cx="6737645" cy="972000"/>
          </a:xfrm>
          <a:prstGeom prst="roundRect">
            <a:avLst>
              <a:gd name="adj" fmla="val 0"/>
            </a:avLst>
          </a:prstGeom>
          <a:solidFill>
            <a:srgbClr val="FF818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en-GB" dirty="0"/>
          </a:p>
          <a:p>
            <a:r>
              <a:rPr lang="en-GB" b="0" dirty="0">
                <a:solidFill>
                  <a:schemeClr val="bg1"/>
                </a:solidFill>
                <a:sym typeface="Wingdings" panose="05000000000000000000" pitchFamily="2" charset="2"/>
              </a:rPr>
              <a:t> </a:t>
            </a:r>
            <a:r>
              <a:rPr lang="en-GB" dirty="0">
                <a:solidFill>
                  <a:schemeClr val="bg1"/>
                </a:solidFill>
              </a:rPr>
              <a:t>Click to reveal answer!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89265" y="1488118"/>
            <a:ext cx="7698108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7188" indent="-357188">
              <a:tabLst>
                <a:tab pos="3683000" algn="r"/>
              </a:tabLst>
            </a:pPr>
            <a:r>
              <a:rPr lang="en-GB" b="1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1.</a:t>
            </a:r>
            <a:r>
              <a:rPr lang="en-GB" b="1" dirty="0">
                <a:solidFill>
                  <a:schemeClr val="tx1"/>
                </a:solidFill>
                <a:latin typeface="Roboto Condensed" panose="02000000000000000000" pitchFamily="2" charset="0"/>
              </a:rPr>
              <a:t>	</a:t>
            </a:r>
            <a:r>
              <a:rPr lang="en-GB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Give </a:t>
            </a:r>
            <a:r>
              <a:rPr lang="en-GB" b="1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two </a:t>
            </a:r>
            <a:r>
              <a:rPr lang="en-GB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practical examples of aerobic exercise.</a:t>
            </a:r>
            <a:endParaRPr lang="en-GB" b="1" dirty="0">
              <a:solidFill>
                <a:schemeClr val="tx1"/>
              </a:solidFill>
              <a:latin typeface="Roboto Condensed" panose="02000000000000000000" pitchFamily="2" charset="0"/>
            </a:endParaRPr>
          </a:p>
          <a:p>
            <a:pPr marL="533400" indent="-533400" algn="r">
              <a:tabLst>
                <a:tab pos="266700" algn="l"/>
                <a:tab pos="3683000" algn="r"/>
              </a:tabLst>
            </a:pPr>
            <a:r>
              <a:rPr lang="en-GB" b="1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(2 marks)</a:t>
            </a:r>
            <a:endParaRPr lang="en-GB" b="1" dirty="0">
              <a:solidFill>
                <a:schemeClr val="tx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0" name="1i answer"/>
          <p:cNvSpPr txBox="1"/>
          <p:nvPr/>
        </p:nvSpPr>
        <p:spPr>
          <a:xfrm>
            <a:off x="709752" y="4284312"/>
            <a:ext cx="6737645" cy="923330"/>
          </a:xfrm>
          <a:prstGeom prst="roundRect">
            <a:avLst>
              <a:gd name="adj" fmla="val 0"/>
            </a:avLst>
          </a:prstGeom>
          <a:solidFill>
            <a:srgbClr val="FF818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en-GB" dirty="0"/>
          </a:p>
          <a:p>
            <a:r>
              <a:rPr lang="en-GB" b="0" dirty="0">
                <a:solidFill>
                  <a:schemeClr val="bg1"/>
                </a:solidFill>
                <a:sym typeface="Wingdings" panose="05000000000000000000" pitchFamily="2" charset="2"/>
              </a:rPr>
              <a:t> </a:t>
            </a:r>
            <a:r>
              <a:rPr lang="en-GB" dirty="0">
                <a:solidFill>
                  <a:schemeClr val="bg1"/>
                </a:solidFill>
              </a:rPr>
              <a:t>Click to reveal answer!</a:t>
            </a:r>
          </a:p>
          <a:p>
            <a:endParaRPr lang="en-GB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603250" y="-27384"/>
            <a:ext cx="8540750" cy="6940550"/>
            <a:chOff x="583271" y="42867"/>
            <a:chExt cx="9232725" cy="750252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558303" y="42867"/>
              <a:ext cx="4257693" cy="750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76200" dir="10800000" algn="ctr" rotWithShape="0">
                <a:srgbClr val="969696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141784" y="375779"/>
              <a:ext cx="1106897" cy="661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0" kern="0" dirty="0">
                  <a:solidFill>
                    <a:srgbClr val="999999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INSPECTION COPY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6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781" y="5411143"/>
              <a:ext cx="1132764" cy="10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7430589" y="4782568"/>
              <a:ext cx="1431244" cy="63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upright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COPYRIGHT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PROTECTED</a:t>
              </a:r>
              <a:endParaRPr lang="en-GB" sz="1100" kern="0" dirty="0">
                <a:solidFill>
                  <a:sysClr val="windowText" lastClr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 </a:t>
              </a:r>
              <a:endParaRPr lang="en-GB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14" descr="sample_front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321972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5" descr="sample_front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2865190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6" descr="sample_front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9" t="36943" r="19749" b="41377"/>
            <a:stretch>
              <a:fillRect/>
            </a:stretch>
          </p:blipFill>
          <p:spPr bwMode="auto">
            <a:xfrm>
              <a:off x="583271" y="5122653"/>
              <a:ext cx="3887888" cy="19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000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4304</TotalTime>
  <Words>706</Words>
  <Application>Microsoft Office PowerPoint</Application>
  <PresentationFormat>On-screen Show (4:3)</PresentationFormat>
  <Paragraphs>128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Century Gothic</vt:lpstr>
      <vt:lpstr>Roboto Condensed</vt:lpstr>
      <vt:lpstr>Times New Roman</vt:lpstr>
      <vt:lpstr>Calibri Light</vt:lpstr>
      <vt:lpstr>Aharoni</vt:lpstr>
      <vt:lpstr>Arial</vt:lpstr>
      <vt:lpstr>Wingdings</vt:lpstr>
      <vt:lpstr>Lato Medium</vt:lpstr>
      <vt:lpstr>Roboto</vt:lpstr>
      <vt:lpstr>Calibri</vt:lpstr>
      <vt:lpstr>Palatino Linotype</vt:lpstr>
      <vt:lpstr>Office Theme</vt:lpstr>
      <vt:lpstr>The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Anatomy and Exercise Physiology</dc:title>
  <dc:creator>Adam Howells</dc:creator>
  <cp:lastModifiedBy>Natasha Andrew</cp:lastModifiedBy>
  <cp:revision>410</cp:revision>
  <dcterms:created xsi:type="dcterms:W3CDTF">2016-05-10T20:25:22Z</dcterms:created>
  <dcterms:modified xsi:type="dcterms:W3CDTF">2023-03-23T09:55:42Z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37F7B6B5-FEB1-4063-A08D-04E2BD0C73C8</vt:lpwstr>
  </property>
  <property fmtid="{D5CDD505-2E9C-101B-9397-08002B2CF9AE}" pid="3" name="ArticulatePath">
    <vt:lpwstr>PP1_Introduction_to_the_cardiovascular_system</vt:lpwstr>
  </property>
</Properties>
</file>