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4v" ContentType="video/mp4"/>
  <Default Extension="jpg" ContentType="image/jpeg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65" r:id="rId1"/>
    <p:sldMasterId id="2147484077" r:id="rId2"/>
  </p:sldMasterIdLst>
  <p:notesMasterIdLst>
    <p:notesMasterId r:id="rId22"/>
  </p:notesMasterIdLst>
  <p:handoutMasterIdLst>
    <p:handoutMasterId r:id="rId23"/>
  </p:handoutMasterIdLst>
  <p:sldIdLst>
    <p:sldId id="344" r:id="rId3"/>
    <p:sldId id="352" r:id="rId4"/>
    <p:sldId id="364" r:id="rId5"/>
    <p:sldId id="362" r:id="rId6"/>
    <p:sldId id="360" r:id="rId7"/>
    <p:sldId id="363" r:id="rId8"/>
    <p:sldId id="353" r:id="rId9"/>
    <p:sldId id="354" r:id="rId10"/>
    <p:sldId id="365" r:id="rId11"/>
    <p:sldId id="355" r:id="rId12"/>
    <p:sldId id="366" r:id="rId13"/>
    <p:sldId id="351" r:id="rId14"/>
    <p:sldId id="367" r:id="rId15"/>
    <p:sldId id="357" r:id="rId16"/>
    <p:sldId id="349" r:id="rId17"/>
    <p:sldId id="348" r:id="rId18"/>
    <p:sldId id="359" r:id="rId19"/>
    <p:sldId id="350" r:id="rId20"/>
    <p:sldId id="368" r:id="rId21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oboto" pitchFamily="2" charset="0"/>
      <p:regular r:id="rId32"/>
      <p:bold r:id="rId33"/>
      <p:italic r:id="rId34"/>
      <p:boldItalic r:id="rId35"/>
    </p:embeddedFont>
    <p:embeddedFont>
      <p:font typeface="Segoe Print" panose="02000600000000000000" pitchFamily="2" charset="0"/>
      <p:regular r:id="rId36"/>
      <p:bold r:id="rId37"/>
    </p:embeddedFont>
    <p:embeddedFont>
      <p:font typeface="Aharoni" panose="02010803020104030203" pitchFamily="2" charset="-79"/>
      <p:bold r:id="rId38"/>
    </p:embeddedFont>
    <p:embeddedFont>
      <p:font typeface="Lato Medium" panose="020F0502020204030203" pitchFamily="34" charset="0"/>
      <p:regular r:id="rId39"/>
      <p: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Palatino Linotype" panose="02040502050505030304" pitchFamily="18" charset="0"/>
      <p:regular r:id="rId43"/>
      <p:bold r:id="rId44"/>
      <p:italic r:id="rId45"/>
      <p:boldItalic r:id="rId46"/>
    </p:embeddedFont>
    <p:embeddedFont>
      <p:font typeface="Roboto Condensed" panose="02000000000000000000" pitchFamily="2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he Muscular System" id="{A46B1110-DC9C-4F21-B5B4-2707017DED1E}">
          <p14:sldIdLst>
            <p14:sldId id="344"/>
            <p14:sldId id="352"/>
            <p14:sldId id="364"/>
            <p14:sldId id="362"/>
            <p14:sldId id="360"/>
            <p14:sldId id="363"/>
            <p14:sldId id="353"/>
            <p14:sldId id="354"/>
            <p14:sldId id="365"/>
            <p14:sldId id="355"/>
            <p14:sldId id="366"/>
            <p14:sldId id="351"/>
            <p14:sldId id="367"/>
            <p14:sldId id="357"/>
            <p14:sldId id="349"/>
            <p14:sldId id="348"/>
            <p14:sldId id="359"/>
            <p14:sldId id="350"/>
            <p14:sldId id="3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 Howells" initials="AH" lastIdx="33" clrIdx="0"/>
  <p:cmAuthor id="2" name="Jacques Robertson" initials="JR" lastIdx="1" clrIdx="1"/>
  <p:cmAuthor id="3" name="Naomi Laws" initials="NL" lastIdx="4" clrIdx="2"/>
  <p:cmAuthor id="4" name="Daniel Embleton" initials="DE" lastIdx="13" clrIdx="3">
    <p:extLst>
      <p:ext uri="{19B8F6BF-5375-455C-9EA6-DF929625EA0E}">
        <p15:presenceInfo xmlns:p15="http://schemas.microsoft.com/office/powerpoint/2012/main" userId="S-1-5-21-2820689681-846540486-1616979966-16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81"/>
    <a:srgbClr val="FFDF9F"/>
    <a:srgbClr val="ED7D31"/>
    <a:srgbClr val="191919"/>
    <a:srgbClr val="FFFF66"/>
    <a:srgbClr val="00FF00"/>
    <a:srgbClr val="FF0000"/>
    <a:srgbClr val="CCCCFF"/>
    <a:srgbClr val="CC99FF"/>
    <a:srgbClr val="B98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76" autoAdjust="0"/>
    <p:restoredTop sz="86370" autoAdjust="0"/>
  </p:normalViewPr>
  <p:slideViewPr>
    <p:cSldViewPr>
      <p:cViewPr varScale="1">
        <p:scale>
          <a:sx n="111" d="100"/>
          <a:sy n="111" d="100"/>
        </p:scale>
        <p:origin x="122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35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77072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dirty="0">
                <a:latin typeface="Roboto Condensed" panose="02000000000000000000" pitchFamily="2" charset="0"/>
              </a:rPr>
              <a:t>Interactive PowerPoints for GCSE (9-1) OCR PE: Paper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2D0EA8CE-90DE-4747-AD72-8FEE56D4F893}" type="slidenum">
              <a:rPr lang="en-GB" smtClean="0">
                <a:latin typeface="Roboto Condensed" panose="02000000000000000000" pitchFamily="2" charset="0"/>
              </a:rPr>
              <a:pPr/>
              <a:t>‹#›</a:t>
            </a:fld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GB" dirty="0">
                <a:latin typeface="Roboto Condensed" panose="02000000000000000000" pitchFamily="2" charset="0"/>
              </a:rPr>
              <a:t>© ZigZag Education, </a:t>
            </a:r>
            <a:r>
              <a:rPr lang="en-GB" dirty="0" smtClean="0">
                <a:latin typeface="Roboto Condensed" panose="02000000000000000000" pitchFamily="2" charset="0"/>
              </a:rPr>
              <a:t>2023</a:t>
            </a:r>
            <a:endParaRPr lang="en-GB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61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 Condensed" panose="02000000000000000000" pitchFamily="2" charset="0"/>
              </a:defRPr>
            </a:lvl1pPr>
          </a:lstStyle>
          <a:p>
            <a:fld id="{90436802-1A97-4582-A2A9-92FE4E99E8C1}" type="datetimeFigureOut">
              <a:rPr lang="en-GB" smtClean="0"/>
              <a:pPr/>
              <a:t>23/03/2023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 Condensed" panose="02000000000000000000" pitchFamily="2" charset="0"/>
              </a:defRPr>
            </a:lvl1pPr>
          </a:lstStyle>
          <a:p>
            <a:fld id="{8C5E9862-D56C-4F44-BE50-9B69531FB6F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09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535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Students </a:t>
            </a:r>
            <a:r>
              <a:rPr lang="en-GB" baseline="0" dirty="0">
                <a:solidFill>
                  <a:schemeClr val="tx1"/>
                </a:solidFill>
              </a:rPr>
              <a:t>to identify the </a:t>
            </a:r>
            <a:r>
              <a:rPr lang="en-GB" baseline="0" dirty="0" smtClean="0">
                <a:solidFill>
                  <a:schemeClr val="tx1"/>
                </a:solidFill>
              </a:rPr>
              <a:t>muscles of the knee. </a:t>
            </a:r>
            <a:r>
              <a:rPr lang="en-GB" baseline="0" dirty="0">
                <a:solidFill>
                  <a:schemeClr val="tx1"/>
                </a:solidFill>
              </a:rPr>
              <a:t>Click on each box to reveal the muscle.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to identify a sporting example for each of the given movements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be made aware of the location of the Gastrocnemius muscle that causes movement at the ankle.</a:t>
            </a: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8582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Introduce some examples of movements caused by the muscles in the knee.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mime these actions and feel the muscle contracting to allow the movement to occur.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 smtClean="0">
                <a:solidFill>
                  <a:schemeClr val="tx1"/>
                </a:solidFill>
              </a:rPr>
              <a:t>Students to provide other examples of movements.</a:t>
            </a:r>
            <a:endParaRPr lang="en-GB" baseline="0" dirty="0">
              <a:solidFill>
                <a:schemeClr val="tx1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227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Students </a:t>
            </a:r>
            <a:r>
              <a:rPr lang="en-GB" baseline="0" dirty="0">
                <a:solidFill>
                  <a:schemeClr val="tx1"/>
                </a:solidFill>
              </a:rPr>
              <a:t>to identify each of the major muscles.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>
                <a:solidFill>
                  <a:schemeClr val="tx1"/>
                </a:solidFill>
              </a:rPr>
              <a:t>Click each label to reveal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643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>
                <a:solidFill>
                  <a:schemeClr val="tx1"/>
                </a:solidFill>
              </a:rPr>
              <a:t>Click through </a:t>
            </a:r>
            <a:r>
              <a:rPr lang="en-GB" baseline="0" dirty="0" smtClean="0">
                <a:solidFill>
                  <a:schemeClr val="tx1"/>
                </a:solidFill>
              </a:rPr>
              <a:t>the slide to explain the roles of agonists, antagonists and fixators that work in antagonistic muscle pairs</a:t>
            </a:r>
            <a:r>
              <a:rPr lang="en-GB" baseline="0" dirty="0">
                <a:solidFill>
                  <a:schemeClr val="tx1"/>
                </a:solidFill>
              </a:rPr>
              <a:t>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identify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other examples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 of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antagonistic muscle pairs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 and the </a:t>
            </a:r>
            <a:r>
              <a:rPr lang="en-GB" baseline="0" dirty="0" smtClean="0">
                <a:solidFill>
                  <a:schemeClr val="tx1"/>
                </a:solidFill>
              </a:rPr>
              <a:t>agonists, antagonists and fixators involved.</a:t>
            </a: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70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>
                <a:solidFill>
                  <a:schemeClr val="tx1"/>
                </a:solidFill>
              </a:rPr>
              <a:t>Discuss the antagonistic pairs involved in causing movement at the knee.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Students </a:t>
            </a:r>
            <a:r>
              <a:rPr lang="en-GB" baseline="0" dirty="0">
                <a:solidFill>
                  <a:schemeClr val="tx1"/>
                </a:solidFill>
              </a:rPr>
              <a:t>to identify antagonistic pairs working at the ankle.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6783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>
                <a:solidFill>
                  <a:schemeClr val="tx1"/>
                </a:solidFill>
              </a:rPr>
              <a:t>Students to identify the agonist and antagonist at the </a:t>
            </a:r>
            <a:r>
              <a:rPr lang="en-GB" baseline="0" dirty="0" smtClean="0">
                <a:solidFill>
                  <a:schemeClr val="tx1"/>
                </a:solidFill>
              </a:rPr>
              <a:t>hip and </a:t>
            </a:r>
            <a:r>
              <a:rPr lang="en-GB" baseline="0" dirty="0">
                <a:solidFill>
                  <a:schemeClr val="tx1"/>
                </a:solidFill>
              </a:rPr>
              <a:t>knee </a:t>
            </a:r>
            <a:r>
              <a:rPr lang="en-GB" baseline="0" dirty="0" smtClean="0">
                <a:solidFill>
                  <a:schemeClr val="tx1"/>
                </a:solidFill>
              </a:rPr>
              <a:t>by </a:t>
            </a:r>
            <a:r>
              <a:rPr lang="en-GB" baseline="0" dirty="0">
                <a:solidFill>
                  <a:schemeClr val="tx1"/>
                </a:solidFill>
              </a:rPr>
              <a:t>analysing the sporting action in the </a:t>
            </a:r>
            <a:r>
              <a:rPr lang="en-GB" baseline="0" dirty="0" smtClean="0">
                <a:solidFill>
                  <a:schemeClr val="tx1"/>
                </a:solidFill>
              </a:rPr>
              <a:t>video.</a:t>
            </a:r>
            <a:endParaRPr lang="en-GB" baseline="0" dirty="0">
              <a:solidFill>
                <a:schemeClr val="tx1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>
                <a:solidFill>
                  <a:schemeClr val="tx1"/>
                </a:solidFill>
              </a:rPr>
              <a:t>Each table can then be clicked </a:t>
            </a:r>
            <a:r>
              <a:rPr lang="en-GB" baseline="0" dirty="0" smtClean="0">
                <a:solidFill>
                  <a:schemeClr val="tx1"/>
                </a:solidFill>
              </a:rPr>
              <a:t>to </a:t>
            </a:r>
            <a:r>
              <a:rPr lang="en-GB" baseline="0" dirty="0">
                <a:solidFill>
                  <a:schemeClr val="tx1"/>
                </a:solidFill>
              </a:rPr>
              <a:t>reveal the </a:t>
            </a:r>
            <a:r>
              <a:rPr lang="en-GB" baseline="0" dirty="0" smtClean="0">
                <a:solidFill>
                  <a:schemeClr val="tx1"/>
                </a:solidFill>
              </a:rPr>
              <a:t>answers – agonist and antagonist are revealed together.</a:t>
            </a: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6245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Take this opportunity to reflect on what</a:t>
            </a:r>
            <a:r>
              <a:rPr lang="en-GB" baseline="0" dirty="0">
                <a:solidFill>
                  <a:schemeClr val="tx1"/>
                </a:solidFill>
              </a:rPr>
              <a:t> has been learnt and how it impacts sport in a wider </a:t>
            </a:r>
            <a:r>
              <a:rPr lang="en-GB" baseline="0" dirty="0" smtClean="0">
                <a:solidFill>
                  <a:schemeClr val="tx1"/>
                </a:solidFill>
              </a:rPr>
              <a:t>context.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Students can discuss these questions with their peers or respond individually by writing down their answers.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51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Students </a:t>
            </a:r>
            <a:r>
              <a:rPr lang="en-GB" baseline="0" dirty="0">
                <a:solidFill>
                  <a:schemeClr val="tx1"/>
                </a:solidFill>
              </a:rPr>
              <a:t>to identify the </a:t>
            </a:r>
            <a:r>
              <a:rPr lang="en-GB" baseline="0" dirty="0" smtClean="0">
                <a:solidFill>
                  <a:schemeClr val="tx1"/>
                </a:solidFill>
              </a:rPr>
              <a:t>agonist and joint movement in </a:t>
            </a:r>
            <a:r>
              <a:rPr lang="en-GB" baseline="0" dirty="0">
                <a:solidFill>
                  <a:schemeClr val="tx1"/>
                </a:solidFill>
              </a:rPr>
              <a:t>each image.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>
                <a:solidFill>
                  <a:schemeClr val="tx1"/>
                </a:solidFill>
              </a:rPr>
              <a:t>Click on each image to reveal </a:t>
            </a:r>
            <a:r>
              <a:rPr lang="en-GB" baseline="0" dirty="0" smtClean="0">
                <a:solidFill>
                  <a:schemeClr val="tx1"/>
                </a:solidFill>
              </a:rPr>
              <a:t>the answer.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Discuss why the biceps muscle is the agonist during extension when lowering a weight.</a:t>
            </a:r>
            <a:endParaRPr lang="en-GB" baseline="0" dirty="0">
              <a:solidFill>
                <a:schemeClr val="tx1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6992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Students to</a:t>
            </a:r>
            <a:r>
              <a:rPr lang="en-GB" baseline="0" dirty="0" smtClean="0">
                <a:solidFill>
                  <a:schemeClr val="tx1"/>
                </a:solidFill>
              </a:rPr>
              <a:t> answer each exam-style question under exam conditions (approx. 1 minute per mark).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Click to reveal answers. Students to peer-mark or self-mark answers. </a:t>
            </a: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395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Students to</a:t>
            </a:r>
            <a:r>
              <a:rPr lang="en-GB" baseline="0" dirty="0" smtClean="0">
                <a:solidFill>
                  <a:schemeClr val="tx1"/>
                </a:solidFill>
              </a:rPr>
              <a:t> answer the exam-style question under exam conditions (approx. 1 minute per mark).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Click to reveal answers. Students to peer-mark or self-mark answers. </a:t>
            </a: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152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Recap the role of the skeletal system in allowing movement.</a:t>
            </a:r>
            <a:endParaRPr lang="en-GB" i="1" baseline="0" dirty="0" smtClean="0">
              <a:solidFill>
                <a:schemeClr val="tx1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i="0" baseline="0" dirty="0" smtClean="0">
                <a:solidFill>
                  <a:schemeClr val="tx1"/>
                </a:solidFill>
              </a:rPr>
              <a:t>Re-cover the role of tendons.</a:t>
            </a:r>
            <a:endParaRPr lang="en-GB" i="0" baseline="0" dirty="0">
              <a:solidFill>
                <a:schemeClr val="tx1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3329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Students </a:t>
            </a:r>
            <a:r>
              <a:rPr lang="en-GB" baseline="0" dirty="0">
                <a:solidFill>
                  <a:schemeClr val="tx1"/>
                </a:solidFill>
              </a:rPr>
              <a:t>to </a:t>
            </a:r>
            <a:r>
              <a:rPr lang="en-GB" baseline="0" dirty="0" smtClean="0">
                <a:solidFill>
                  <a:schemeClr val="tx1"/>
                </a:solidFill>
              </a:rPr>
              <a:t>match up the movements to their definitions. </a:t>
            </a:r>
            <a:endParaRPr lang="en-GB" baseline="0" dirty="0">
              <a:solidFill>
                <a:schemeClr val="tx1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849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>
                <a:solidFill>
                  <a:schemeClr val="tx1"/>
                </a:solidFill>
              </a:rPr>
              <a:t>Introduce </a:t>
            </a:r>
            <a:r>
              <a:rPr lang="en-GB" baseline="0" dirty="0" smtClean="0">
                <a:solidFill>
                  <a:schemeClr val="tx1"/>
                </a:solidFill>
              </a:rPr>
              <a:t>the major muscles of the body. </a:t>
            </a:r>
            <a:r>
              <a:rPr lang="en-GB" baseline="0" dirty="0">
                <a:solidFill>
                  <a:schemeClr val="tx1"/>
                </a:solidFill>
              </a:rPr>
              <a:t>See </a:t>
            </a:r>
            <a:r>
              <a:rPr lang="en-GB" baseline="0" dirty="0" smtClean="0">
                <a:solidFill>
                  <a:schemeClr val="tx1"/>
                </a:solidFill>
              </a:rPr>
              <a:t>how many students can identify before </a:t>
            </a:r>
            <a:r>
              <a:rPr lang="en-GB" baseline="0" dirty="0">
                <a:solidFill>
                  <a:schemeClr val="tx1"/>
                </a:solidFill>
              </a:rPr>
              <a:t>revealing the list.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905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Students </a:t>
            </a:r>
            <a:r>
              <a:rPr lang="en-GB" baseline="0" dirty="0">
                <a:solidFill>
                  <a:schemeClr val="tx1"/>
                </a:solidFill>
              </a:rPr>
              <a:t>to identify the muscles. Click on each box to reveal the muscle, and then click again to reveal its movements</a:t>
            </a:r>
            <a:r>
              <a:rPr lang="en-GB" baseline="0" dirty="0" smtClean="0">
                <a:solidFill>
                  <a:schemeClr val="tx1"/>
                </a:solidFill>
              </a:rPr>
              <a:t>. </a:t>
            </a:r>
            <a:r>
              <a:rPr lang="en-GB" i="1" baseline="0" dirty="0" smtClean="0">
                <a:solidFill>
                  <a:schemeClr val="tx1"/>
                </a:solidFill>
              </a:rPr>
              <a:t>(</a:t>
            </a:r>
            <a:r>
              <a:rPr lang="en-GB" b="1" i="1" baseline="0" dirty="0" smtClean="0">
                <a:solidFill>
                  <a:schemeClr val="tx1"/>
                </a:solidFill>
              </a:rPr>
              <a:t>Note: </a:t>
            </a:r>
            <a:r>
              <a:rPr lang="en-GB" b="0" i="1" baseline="0" dirty="0" smtClean="0">
                <a:solidFill>
                  <a:schemeClr val="tx1"/>
                </a:solidFill>
              </a:rPr>
              <a:t>s</a:t>
            </a:r>
            <a:r>
              <a:rPr lang="en-GB" i="1" baseline="0" dirty="0" smtClean="0">
                <a:solidFill>
                  <a:schemeClr val="tx1"/>
                </a:solidFill>
              </a:rPr>
              <a:t>tudents do not need to know the movements elevation and retraction.)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identify some sporting examples for each of the given movements.</a:t>
            </a:r>
            <a:endParaRPr lang="en-GB" baseline="0" dirty="0" smtClean="0">
              <a:solidFill>
                <a:schemeClr val="tx1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037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Introduce some examples of movements caused by the muscles in the shoulder.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mime these actions and feel the muscle contracting to allow the movement to occur.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baseline="0" dirty="0" smtClean="0">
                <a:solidFill>
                  <a:schemeClr val="tx1"/>
                </a:solidFill>
              </a:rPr>
              <a:t>Students to provide other examples of movements.</a:t>
            </a:r>
            <a:endParaRPr lang="en-GB" baseline="0" dirty="0">
              <a:solidFill>
                <a:schemeClr val="tx1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9391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Students </a:t>
            </a:r>
            <a:r>
              <a:rPr lang="en-GB" baseline="0" dirty="0">
                <a:solidFill>
                  <a:schemeClr val="tx1"/>
                </a:solidFill>
              </a:rPr>
              <a:t>to identify the muscles. Click on each box to reveal the muscle, </a:t>
            </a:r>
            <a:r>
              <a:rPr lang="en-GB" baseline="0" dirty="0" smtClean="0">
                <a:solidFill>
                  <a:schemeClr val="tx1"/>
                </a:solidFill>
              </a:rPr>
              <a:t>then </a:t>
            </a:r>
            <a:r>
              <a:rPr lang="en-GB" baseline="0" dirty="0">
                <a:solidFill>
                  <a:schemeClr val="tx1"/>
                </a:solidFill>
              </a:rPr>
              <a:t>click again to reveal its movements.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to identify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other examples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of these movements in sport.</a:t>
            </a: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137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to identify the muscles. Click on each box to reveal the muscle,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then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click again to reveal its movements. </a:t>
            </a:r>
            <a:endParaRPr lang="en-GB" sz="1200" kern="1200" dirty="0" smtClean="0">
              <a:solidFill>
                <a:schemeClr val="tx1"/>
              </a:solidFill>
              <a:effectLst/>
              <a:latin typeface="Roboto Condensed" panose="02000000000000000000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identify some sporting examples for each of the given movements.</a:t>
            </a: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052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Introduce some examples of movements caused by the muscles in the hip.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mime these actions and feel the muscle contracting to allow the movement to occur. </a:t>
            </a:r>
            <a:endParaRPr lang="en-GB" baseline="0" dirty="0">
              <a:solidFill>
                <a:schemeClr val="tx1"/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Students to provide other examples of movements.</a:t>
            </a: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208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0AF81-E82F-46FD-A8EE-B3D9644FDF45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97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A411-42A2-4CFD-A332-BAAD4BB10DD2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5953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B486D-05DE-4D11-B2E2-14FC0526CA18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927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81357-10BB-4F8D-B0EF-963AE0243CD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7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FEABA-053A-4B08-85A4-AE19680022D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77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5269F-D0A5-48D3-B8C8-9BDC032EA18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06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2A6C-3660-44EA-B26F-B45A508CAD2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63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C6A6-F060-477B-AC0A-C69E04C0DA6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45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6174A-6E44-4C89-A8C0-3D0AF36C760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11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E721-5D3C-4010-98B1-2BAB2B97B86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51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73C4-D8C3-4DD9-8BD6-FF03956C9A3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0C8E-5F07-48C7-BB4E-426E857FEB1F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803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6C496-C4B0-47AB-8B1B-7519495E62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30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37640-2077-42B3-B7FC-94C11D47FC2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17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C869-F33C-4F03-8FE3-37BD9ACD446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4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09D8-B0A7-4C88-8731-F5E8CD6FED8E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97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7DF36-B898-43D5-9B7F-498E5F86D17F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190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49ACD-703C-4D51-8410-EF603400DF4A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437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2E59-C619-418E-8663-65EDE8D9C616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40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C168-1B3A-4A65-91C4-2ED63E56EFCE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47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18BB-7248-4581-9AA8-34EFD701B051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971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609AE-4B6F-4FFD-B7BF-5E1B0A80339B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6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BCDA9934-114D-4B4E-B1C5-8D4413BAD42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28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</a:lstStyle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17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 Condens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21F5A6A3-5B3A-48DE-9C7B-54B771947D5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28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lang="en-GB" sz="1050" b="1" kern="1200" smtClean="0">
                <a:solidFill>
                  <a:schemeClr val="bg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</a:lstStyle>
          <a:p>
            <a:fld id="{00BE1ABE-4073-4494-BFC2-5858710217CE}" type="slidenum">
              <a:rPr>
                <a:solidFill>
                  <a:prstClr val="white"/>
                </a:solidFill>
              </a:rPr>
              <a:pPr/>
              <a:t>‹#›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6328" y="649287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5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BE1ABE-4073-4494-BFC2-5858710217CE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3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 Condens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8.jp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1.m4v"/><Relationship Id="rId7" Type="http://schemas.openxmlformats.org/officeDocument/2006/relationships/image" Target="../media/image21.png"/><Relationship Id="rId2" Type="http://schemas.microsoft.com/office/2007/relationships/media" Target="../media/media1.m4v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10" Type="http://schemas.openxmlformats.org/officeDocument/2006/relationships/image" Target="../media/image4.png"/><Relationship Id="rId4" Type="http://schemas.openxmlformats.org/officeDocument/2006/relationships/image" Target="../media/image23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9631"/>
          <a:stretch/>
        </p:blipFill>
        <p:spPr>
          <a:xfrm>
            <a:off x="0" y="-23247"/>
            <a:ext cx="9144000" cy="6908631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81" y="2297426"/>
            <a:ext cx="8837828" cy="1683630"/>
          </a:xfrm>
          <a:prstGeom prst="roundRect">
            <a:avLst>
              <a:gd name="adj" fmla="val 2602"/>
            </a:avLst>
          </a:prstGeom>
          <a:noFill/>
          <a:ln w="12700">
            <a:noFill/>
          </a:ln>
        </p:spPr>
        <p:txBody>
          <a:bodyPr anchor="t">
            <a:noAutofit/>
          </a:bodyPr>
          <a:lstStyle/>
          <a:p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rgbClr val="FF8181"/>
                </a:solidFill>
              </a:rPr>
              <a:t>The Muscular System</a:t>
            </a:r>
          </a:p>
        </p:txBody>
      </p:sp>
      <p:sp>
        <p:nvSpPr>
          <p:cNvPr id="18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198" y="4569920"/>
            <a:ext cx="6802387" cy="45463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+mj-ea"/>
                <a:cs typeface="+mj-cs"/>
              </a:rPr>
              <a:t>Location, Structure </a:t>
            </a: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+mj-ea"/>
                <a:cs typeface="+mj-cs"/>
              </a:rPr>
              <a:t>and Function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020272" y="4653136"/>
            <a:ext cx="1849910" cy="1872208"/>
            <a:chOff x="7012294" y="4555107"/>
            <a:chExt cx="1849910" cy="187220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0D74D4D5-6A4C-4248-8A92-B8CA1C918E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91634" y="4555107"/>
              <a:ext cx="1312894" cy="1152128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1" name="Subtitle 3">
              <a:extLst>
                <a:ext uri="{FF2B5EF4-FFF2-40B4-BE49-F238E27FC236}">
                  <a16:creationId xmlns:a16="http://schemas.microsoft.com/office/drawing/2014/main" xmlns="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7638332" y="4987155"/>
              <a:ext cx="1053620" cy="3482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900" b="1" dirty="0"/>
                <a:t>Paper </a:t>
              </a:r>
              <a:r>
                <a:rPr lang="en-US" sz="2900" b="1" dirty="0" smtClean="0"/>
                <a:t>1</a:t>
              </a:r>
              <a:endParaRPr lang="en-US" b="1" dirty="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xmlns="" id="{0D74D4D5-6A4C-4248-8A92-B8CA1C918E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12294" y="5449394"/>
              <a:ext cx="1114378" cy="977921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gradFill>
              <a:gsLst>
                <a:gs pos="100000">
                  <a:schemeClr val="tx1">
                    <a:lumMod val="75000"/>
                    <a:lumOff val="25000"/>
                  </a:schemeClr>
                </a:gs>
                <a:gs pos="0">
                  <a:schemeClr val="tx1"/>
                </a:gs>
              </a:gsLst>
              <a:lin ang="0" scaled="0"/>
            </a:gradFill>
            <a:ln w="3175"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vert="horz" wrap="square" lIns="180000" tIns="288000" rIns="180000" bIns="18000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ct val="0"/>
                </a:spcBef>
              </a:pPr>
              <a:endParaRPr lang="en-US" sz="5000" b="1" spc="-3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4" name="Subtitle 3">
              <a:extLst>
                <a:ext uri="{FF2B5EF4-FFF2-40B4-BE49-F238E27FC236}">
                  <a16:creationId xmlns:a16="http://schemas.microsoft.com/office/drawing/2014/main" xmlns="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7040155" y="5528079"/>
              <a:ext cx="1058656" cy="8386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40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n-US" sz="2900" dirty="0">
                  <a:solidFill>
                    <a:schemeClr val="bg1"/>
                  </a:solidFill>
                </a:rPr>
                <a:t>Applied Anatomy and Physiology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xmlns="" id="{0D74D4D5-6A4C-4248-8A92-B8CA1C918E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78836" y="5416595"/>
              <a:ext cx="713116" cy="625794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6" name="Subtitle 3">
              <a:extLst>
                <a:ext uri="{FF2B5EF4-FFF2-40B4-BE49-F238E27FC236}">
                  <a16:creationId xmlns:a16="http://schemas.microsoft.com/office/drawing/2014/main" xmlns="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7808584" y="5549472"/>
              <a:ext cx="1053620" cy="3600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b="1" dirty="0" smtClean="0"/>
                <a:t>1.1.b</a:t>
              </a:r>
              <a:endParaRPr lang="en-US" sz="1200" b="1" dirty="0"/>
            </a:p>
          </p:txBody>
        </p:sp>
      </p:grpSp>
      <p:sp>
        <p:nvSpPr>
          <p:cNvPr id="12" name="TextBox 1"/>
          <p:cNvSpPr txBox="1"/>
          <p:nvPr/>
        </p:nvSpPr>
        <p:spPr>
          <a:xfrm>
            <a:off x="-6260" y="6581001"/>
            <a:ext cx="9156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Photocopiable/digital resources may only be copied by the purchasing institution on a single site and for their own </a:t>
            </a:r>
            <a:r>
              <a:rPr lang="en-GB" sz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use.</a:t>
            </a:r>
            <a:endParaRPr lang="en-GB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672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273446" y="2041679"/>
            <a:ext cx="8561103" cy="4446741"/>
            <a:chOff x="517436" y="1900839"/>
            <a:chExt cx="8561103" cy="44467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724" b="96933" l="60000" r="8421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17" t="39912" r="14265" b="-2137"/>
            <a:stretch/>
          </p:blipFill>
          <p:spPr>
            <a:xfrm>
              <a:off x="7147868" y="2171362"/>
              <a:ext cx="1930671" cy="4176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5" t="41352" r="60126" b="-2481"/>
            <a:stretch/>
          </p:blipFill>
          <p:spPr>
            <a:xfrm>
              <a:off x="517436" y="1900839"/>
              <a:ext cx="2010784" cy="4272916"/>
            </a:xfrm>
            <a:prstGeom prst="rect">
              <a:avLst/>
            </a:prstGeom>
          </p:spPr>
        </p:pic>
        <p:cxnSp>
          <p:nvCxnSpPr>
            <p:cNvPr id="13" name="Straight Connector 12"/>
            <p:cNvCxnSpPr>
              <a:stCxn id="35" idx="3"/>
              <a:endCxn id="10" idx="5"/>
            </p:cNvCxnSpPr>
            <p:nvPr/>
          </p:nvCxnSpPr>
          <p:spPr>
            <a:xfrm>
              <a:off x="7000925" y="3099914"/>
              <a:ext cx="543978" cy="240634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ounded Rectangle 34"/>
          <p:cNvSpPr/>
          <p:nvPr/>
        </p:nvSpPr>
        <p:spPr>
          <a:xfrm>
            <a:off x="4812886" y="3036442"/>
            <a:ext cx="1944049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14252" y="3050670"/>
            <a:ext cx="181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Roboto Condensed" panose="02000000000000000000" pitchFamily="2" charset="0"/>
              </a:rPr>
              <a:t>Hamstrings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16592" y="973923"/>
            <a:ext cx="792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The knee </a:t>
            </a:r>
            <a:r>
              <a:rPr lang="en-GB" dirty="0" smtClean="0">
                <a:latin typeface="Roboto Condensed" panose="02000000000000000000" pitchFamily="2" charset="0"/>
              </a:rPr>
              <a:t>is another hinge joint that allows only two </a:t>
            </a:r>
            <a:r>
              <a:rPr lang="en-GB" dirty="0">
                <a:latin typeface="Roboto Condensed" panose="02000000000000000000" pitchFamily="2" charset="0"/>
              </a:rPr>
              <a:t>movements.</a:t>
            </a:r>
          </a:p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771554" y="3024811"/>
            <a:ext cx="1618760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35356" y="3056310"/>
            <a:ext cx="172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Roboto Condensed" panose="02000000000000000000" pitchFamily="2" charset="0"/>
              </a:rPr>
              <a:t>Quadriceps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1945852" y="2826624"/>
            <a:ext cx="841832" cy="41663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4832979" y="3557197"/>
            <a:ext cx="1975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Roboto Condensed" panose="02000000000000000000" pitchFamily="2" charset="0"/>
              </a:rPr>
              <a:t>– </a:t>
            </a:r>
            <a:r>
              <a:rPr lang="en-GB" sz="1400" i="1" dirty="0" smtClean="0">
                <a:latin typeface="Roboto Condensed" panose="02000000000000000000" pitchFamily="2" charset="0"/>
              </a:rPr>
              <a:t>Flexion</a:t>
            </a:r>
            <a:endParaRPr lang="en-GB" sz="1400" i="1" dirty="0">
              <a:latin typeface="Roboto Condensed" panose="02000000000000000000" pitchFamily="2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662762" y="3557197"/>
            <a:ext cx="1783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Roboto Condensed" panose="02000000000000000000" pitchFamily="2" charset="0"/>
              </a:rPr>
              <a:t>– </a:t>
            </a:r>
            <a:r>
              <a:rPr lang="en-GB" sz="1400" i="1" dirty="0" smtClean="0">
                <a:latin typeface="Roboto Condensed" panose="02000000000000000000" pitchFamily="2" charset="0"/>
              </a:rPr>
              <a:t>Extension</a:t>
            </a:r>
            <a:endParaRPr lang="en-GB" sz="1400" i="1" dirty="0">
              <a:latin typeface="Roboto Condensed" panose="02000000000000000000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409700" y="2485442"/>
            <a:ext cx="147638" cy="800683"/>
          </a:xfrm>
          <a:custGeom>
            <a:avLst/>
            <a:gdLst>
              <a:gd name="connsiteX0" fmla="*/ 52388 w 147638"/>
              <a:gd name="connsiteY0" fmla="*/ 583 h 800683"/>
              <a:gd name="connsiteX1" fmla="*/ 52388 w 147638"/>
              <a:gd name="connsiteY1" fmla="*/ 583 h 800683"/>
              <a:gd name="connsiteX2" fmla="*/ 42863 w 147638"/>
              <a:gd name="connsiteY2" fmla="*/ 43446 h 800683"/>
              <a:gd name="connsiteX3" fmla="*/ 33338 w 147638"/>
              <a:gd name="connsiteY3" fmla="*/ 72021 h 800683"/>
              <a:gd name="connsiteX4" fmla="*/ 28575 w 147638"/>
              <a:gd name="connsiteY4" fmla="*/ 214896 h 800683"/>
              <a:gd name="connsiteX5" fmla="*/ 19050 w 147638"/>
              <a:gd name="connsiteY5" fmla="*/ 257758 h 800683"/>
              <a:gd name="connsiteX6" fmla="*/ 14288 w 147638"/>
              <a:gd name="connsiteY6" fmla="*/ 338721 h 800683"/>
              <a:gd name="connsiteX7" fmla="*/ 9525 w 147638"/>
              <a:gd name="connsiteY7" fmla="*/ 362533 h 800683"/>
              <a:gd name="connsiteX8" fmla="*/ 0 w 147638"/>
              <a:gd name="connsiteY8" fmla="*/ 453021 h 800683"/>
              <a:gd name="connsiteX9" fmla="*/ 4763 w 147638"/>
              <a:gd name="connsiteY9" fmla="*/ 562558 h 800683"/>
              <a:gd name="connsiteX10" fmla="*/ 19050 w 147638"/>
              <a:gd name="connsiteY10" fmla="*/ 610183 h 800683"/>
              <a:gd name="connsiteX11" fmla="*/ 23813 w 147638"/>
              <a:gd name="connsiteY11" fmla="*/ 624471 h 800683"/>
              <a:gd name="connsiteX12" fmla="*/ 28575 w 147638"/>
              <a:gd name="connsiteY12" fmla="*/ 714958 h 800683"/>
              <a:gd name="connsiteX13" fmla="*/ 33338 w 147638"/>
              <a:gd name="connsiteY13" fmla="*/ 729246 h 800683"/>
              <a:gd name="connsiteX14" fmla="*/ 38100 w 147638"/>
              <a:gd name="connsiteY14" fmla="*/ 748296 h 800683"/>
              <a:gd name="connsiteX15" fmla="*/ 47625 w 147638"/>
              <a:gd name="connsiteY15" fmla="*/ 800683 h 800683"/>
              <a:gd name="connsiteX16" fmla="*/ 52388 w 147638"/>
              <a:gd name="connsiteY16" fmla="*/ 786396 h 800683"/>
              <a:gd name="connsiteX17" fmla="*/ 61913 w 147638"/>
              <a:gd name="connsiteY17" fmla="*/ 772108 h 800683"/>
              <a:gd name="connsiteX18" fmla="*/ 66675 w 147638"/>
              <a:gd name="connsiteY18" fmla="*/ 748296 h 800683"/>
              <a:gd name="connsiteX19" fmla="*/ 71438 w 147638"/>
              <a:gd name="connsiteY19" fmla="*/ 686383 h 800683"/>
              <a:gd name="connsiteX20" fmla="*/ 80963 w 147638"/>
              <a:gd name="connsiteY20" fmla="*/ 629233 h 800683"/>
              <a:gd name="connsiteX21" fmla="*/ 85725 w 147638"/>
              <a:gd name="connsiteY21" fmla="*/ 486358 h 800683"/>
              <a:gd name="connsiteX22" fmla="*/ 95250 w 147638"/>
              <a:gd name="connsiteY22" fmla="*/ 443496 h 800683"/>
              <a:gd name="connsiteX23" fmla="*/ 100013 w 147638"/>
              <a:gd name="connsiteY23" fmla="*/ 419683 h 800683"/>
              <a:gd name="connsiteX24" fmla="*/ 109538 w 147638"/>
              <a:gd name="connsiteY24" fmla="*/ 391108 h 800683"/>
              <a:gd name="connsiteX25" fmla="*/ 114300 w 147638"/>
              <a:gd name="connsiteY25" fmla="*/ 376821 h 800683"/>
              <a:gd name="connsiteX26" fmla="*/ 123825 w 147638"/>
              <a:gd name="connsiteY26" fmla="*/ 348246 h 800683"/>
              <a:gd name="connsiteX27" fmla="*/ 133350 w 147638"/>
              <a:gd name="connsiteY27" fmla="*/ 314908 h 800683"/>
              <a:gd name="connsiteX28" fmla="*/ 142875 w 147638"/>
              <a:gd name="connsiteY28" fmla="*/ 257758 h 800683"/>
              <a:gd name="connsiteX29" fmla="*/ 147638 w 147638"/>
              <a:gd name="connsiteY29" fmla="*/ 191083 h 800683"/>
              <a:gd name="connsiteX30" fmla="*/ 138113 w 147638"/>
              <a:gd name="connsiteY30" fmla="*/ 133933 h 800683"/>
              <a:gd name="connsiteX31" fmla="*/ 119063 w 147638"/>
              <a:gd name="connsiteY31" fmla="*/ 105358 h 800683"/>
              <a:gd name="connsiteX32" fmla="*/ 109538 w 147638"/>
              <a:gd name="connsiteY32" fmla="*/ 91071 h 800683"/>
              <a:gd name="connsiteX33" fmla="*/ 95250 w 147638"/>
              <a:gd name="connsiteY33" fmla="*/ 76783 h 800683"/>
              <a:gd name="connsiteX34" fmla="*/ 76200 w 147638"/>
              <a:gd name="connsiteY34" fmla="*/ 48208 h 800683"/>
              <a:gd name="connsiteX35" fmla="*/ 57150 w 147638"/>
              <a:gd name="connsiteY35" fmla="*/ 10108 h 800683"/>
              <a:gd name="connsiteX36" fmla="*/ 52388 w 147638"/>
              <a:gd name="connsiteY36" fmla="*/ 583 h 80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47638" h="800683">
                <a:moveTo>
                  <a:pt x="52388" y="583"/>
                </a:moveTo>
                <a:lnTo>
                  <a:pt x="52388" y="583"/>
                </a:lnTo>
                <a:cubicBezTo>
                  <a:pt x="49213" y="14871"/>
                  <a:pt x="46634" y="29304"/>
                  <a:pt x="42863" y="43446"/>
                </a:cubicBezTo>
                <a:cubicBezTo>
                  <a:pt x="40276" y="53147"/>
                  <a:pt x="33338" y="72021"/>
                  <a:pt x="33338" y="72021"/>
                </a:cubicBezTo>
                <a:cubicBezTo>
                  <a:pt x="31750" y="119646"/>
                  <a:pt x="31294" y="167322"/>
                  <a:pt x="28575" y="214896"/>
                </a:cubicBezTo>
                <a:cubicBezTo>
                  <a:pt x="28127" y="222739"/>
                  <a:pt x="21250" y="248958"/>
                  <a:pt x="19050" y="257758"/>
                </a:cubicBezTo>
                <a:cubicBezTo>
                  <a:pt x="17463" y="284746"/>
                  <a:pt x="16736" y="311798"/>
                  <a:pt x="14288" y="338721"/>
                </a:cubicBezTo>
                <a:cubicBezTo>
                  <a:pt x="13555" y="346782"/>
                  <a:pt x="10292" y="354475"/>
                  <a:pt x="9525" y="362533"/>
                </a:cubicBezTo>
                <a:cubicBezTo>
                  <a:pt x="727" y="454911"/>
                  <a:pt x="13546" y="412387"/>
                  <a:pt x="0" y="453021"/>
                </a:cubicBezTo>
                <a:cubicBezTo>
                  <a:pt x="1588" y="489533"/>
                  <a:pt x="2063" y="526111"/>
                  <a:pt x="4763" y="562558"/>
                </a:cubicBezTo>
                <a:cubicBezTo>
                  <a:pt x="5449" y="571815"/>
                  <a:pt x="17443" y="605362"/>
                  <a:pt x="19050" y="610183"/>
                </a:cubicBezTo>
                <a:lnTo>
                  <a:pt x="23813" y="624471"/>
                </a:lnTo>
                <a:cubicBezTo>
                  <a:pt x="25400" y="654633"/>
                  <a:pt x="25840" y="684878"/>
                  <a:pt x="28575" y="714958"/>
                </a:cubicBezTo>
                <a:cubicBezTo>
                  <a:pt x="29030" y="719958"/>
                  <a:pt x="31959" y="724419"/>
                  <a:pt x="33338" y="729246"/>
                </a:cubicBezTo>
                <a:cubicBezTo>
                  <a:pt x="35136" y="735540"/>
                  <a:pt x="37024" y="741840"/>
                  <a:pt x="38100" y="748296"/>
                </a:cubicBezTo>
                <a:cubicBezTo>
                  <a:pt x="47075" y="802146"/>
                  <a:pt x="37408" y="770030"/>
                  <a:pt x="47625" y="800683"/>
                </a:cubicBezTo>
                <a:cubicBezTo>
                  <a:pt x="49213" y="795921"/>
                  <a:pt x="50143" y="790886"/>
                  <a:pt x="52388" y="786396"/>
                </a:cubicBezTo>
                <a:cubicBezTo>
                  <a:pt x="54948" y="781276"/>
                  <a:pt x="59903" y="777468"/>
                  <a:pt x="61913" y="772108"/>
                </a:cubicBezTo>
                <a:cubicBezTo>
                  <a:pt x="64755" y="764529"/>
                  <a:pt x="65088" y="756233"/>
                  <a:pt x="66675" y="748296"/>
                </a:cubicBezTo>
                <a:cubicBezTo>
                  <a:pt x="68263" y="727658"/>
                  <a:pt x="69564" y="706997"/>
                  <a:pt x="71438" y="686383"/>
                </a:cubicBezTo>
                <a:cubicBezTo>
                  <a:pt x="75426" y="642517"/>
                  <a:pt x="72118" y="655767"/>
                  <a:pt x="80963" y="629233"/>
                </a:cubicBezTo>
                <a:cubicBezTo>
                  <a:pt x="82550" y="581608"/>
                  <a:pt x="83006" y="533932"/>
                  <a:pt x="85725" y="486358"/>
                </a:cubicBezTo>
                <a:cubicBezTo>
                  <a:pt x="86277" y="476700"/>
                  <a:pt x="92968" y="453764"/>
                  <a:pt x="95250" y="443496"/>
                </a:cubicBezTo>
                <a:cubicBezTo>
                  <a:pt x="97006" y="435594"/>
                  <a:pt x="97883" y="427493"/>
                  <a:pt x="100013" y="419683"/>
                </a:cubicBezTo>
                <a:cubicBezTo>
                  <a:pt x="102655" y="409997"/>
                  <a:pt x="106363" y="400633"/>
                  <a:pt x="109538" y="391108"/>
                </a:cubicBezTo>
                <a:lnTo>
                  <a:pt x="114300" y="376821"/>
                </a:lnTo>
                <a:lnTo>
                  <a:pt x="123825" y="348246"/>
                </a:lnTo>
                <a:cubicBezTo>
                  <a:pt x="128039" y="335605"/>
                  <a:pt x="130786" y="328585"/>
                  <a:pt x="133350" y="314908"/>
                </a:cubicBezTo>
                <a:cubicBezTo>
                  <a:pt x="136909" y="295926"/>
                  <a:pt x="142875" y="257758"/>
                  <a:pt x="142875" y="257758"/>
                </a:cubicBezTo>
                <a:cubicBezTo>
                  <a:pt x="144463" y="235533"/>
                  <a:pt x="147638" y="213365"/>
                  <a:pt x="147638" y="191083"/>
                </a:cubicBezTo>
                <a:cubicBezTo>
                  <a:pt x="147638" y="184794"/>
                  <a:pt x="145563" y="147344"/>
                  <a:pt x="138113" y="133933"/>
                </a:cubicBezTo>
                <a:cubicBezTo>
                  <a:pt x="132554" y="123926"/>
                  <a:pt x="125413" y="114883"/>
                  <a:pt x="119063" y="105358"/>
                </a:cubicBezTo>
                <a:cubicBezTo>
                  <a:pt x="115888" y="100596"/>
                  <a:pt x="113585" y="95118"/>
                  <a:pt x="109538" y="91071"/>
                </a:cubicBezTo>
                <a:lnTo>
                  <a:pt x="95250" y="76783"/>
                </a:lnTo>
                <a:cubicBezTo>
                  <a:pt x="83041" y="40155"/>
                  <a:pt x="101171" y="87449"/>
                  <a:pt x="76200" y="48208"/>
                </a:cubicBezTo>
                <a:cubicBezTo>
                  <a:pt x="68577" y="36229"/>
                  <a:pt x="61640" y="23578"/>
                  <a:pt x="57150" y="10108"/>
                </a:cubicBezTo>
                <a:cubicBezTo>
                  <a:pt x="51886" y="-5685"/>
                  <a:pt x="53182" y="2171"/>
                  <a:pt x="52388" y="583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500188" y="3024188"/>
            <a:ext cx="185737" cy="733425"/>
          </a:xfrm>
          <a:custGeom>
            <a:avLst/>
            <a:gdLst>
              <a:gd name="connsiteX0" fmla="*/ 0 w 185737"/>
              <a:gd name="connsiteY0" fmla="*/ 476250 h 733425"/>
              <a:gd name="connsiteX1" fmla="*/ 0 w 185737"/>
              <a:gd name="connsiteY1" fmla="*/ 476250 h 733425"/>
              <a:gd name="connsiteX2" fmla="*/ 33337 w 185737"/>
              <a:gd name="connsiteY2" fmla="*/ 619125 h 733425"/>
              <a:gd name="connsiteX3" fmla="*/ 52387 w 185737"/>
              <a:gd name="connsiteY3" fmla="*/ 647700 h 733425"/>
              <a:gd name="connsiteX4" fmla="*/ 71437 w 185737"/>
              <a:gd name="connsiteY4" fmla="*/ 690562 h 733425"/>
              <a:gd name="connsiteX5" fmla="*/ 85725 w 185737"/>
              <a:gd name="connsiteY5" fmla="*/ 704850 h 733425"/>
              <a:gd name="connsiteX6" fmla="*/ 100012 w 185737"/>
              <a:gd name="connsiteY6" fmla="*/ 709612 h 733425"/>
              <a:gd name="connsiteX7" fmla="*/ 133350 w 185737"/>
              <a:gd name="connsiteY7" fmla="*/ 723900 h 733425"/>
              <a:gd name="connsiteX8" fmla="*/ 147637 w 185737"/>
              <a:gd name="connsiteY8" fmla="*/ 733425 h 733425"/>
              <a:gd name="connsiteX9" fmla="*/ 171450 w 185737"/>
              <a:gd name="connsiteY9" fmla="*/ 728662 h 733425"/>
              <a:gd name="connsiteX10" fmla="*/ 176212 w 185737"/>
              <a:gd name="connsiteY10" fmla="*/ 714375 h 733425"/>
              <a:gd name="connsiteX11" fmla="*/ 185737 w 185737"/>
              <a:gd name="connsiteY11" fmla="*/ 642937 h 733425"/>
              <a:gd name="connsiteX12" fmla="*/ 176212 w 185737"/>
              <a:gd name="connsiteY12" fmla="*/ 519112 h 733425"/>
              <a:gd name="connsiteX13" fmla="*/ 166687 w 185737"/>
              <a:gd name="connsiteY13" fmla="*/ 490537 h 733425"/>
              <a:gd name="connsiteX14" fmla="*/ 152400 w 185737"/>
              <a:gd name="connsiteY14" fmla="*/ 342900 h 733425"/>
              <a:gd name="connsiteX15" fmla="*/ 147637 w 185737"/>
              <a:gd name="connsiteY15" fmla="*/ 295275 h 733425"/>
              <a:gd name="connsiteX16" fmla="*/ 138112 w 185737"/>
              <a:gd name="connsiteY16" fmla="*/ 266700 h 733425"/>
              <a:gd name="connsiteX17" fmla="*/ 128587 w 185737"/>
              <a:gd name="connsiteY17" fmla="*/ 238125 h 733425"/>
              <a:gd name="connsiteX18" fmla="*/ 123825 w 185737"/>
              <a:gd name="connsiteY18" fmla="*/ 223837 h 733425"/>
              <a:gd name="connsiteX19" fmla="*/ 119062 w 185737"/>
              <a:gd name="connsiteY19" fmla="*/ 204787 h 733425"/>
              <a:gd name="connsiteX20" fmla="*/ 114300 w 185737"/>
              <a:gd name="connsiteY20" fmla="*/ 180975 h 733425"/>
              <a:gd name="connsiteX21" fmla="*/ 109537 w 185737"/>
              <a:gd name="connsiteY21" fmla="*/ 166687 h 733425"/>
              <a:gd name="connsiteX22" fmla="*/ 104775 w 185737"/>
              <a:gd name="connsiteY22" fmla="*/ 66675 h 733425"/>
              <a:gd name="connsiteX23" fmla="*/ 100012 w 185737"/>
              <a:gd name="connsiteY23" fmla="*/ 52387 h 733425"/>
              <a:gd name="connsiteX24" fmla="*/ 95250 w 185737"/>
              <a:gd name="connsiteY24" fmla="*/ 0 h 733425"/>
              <a:gd name="connsiteX25" fmla="*/ 80962 w 185737"/>
              <a:gd name="connsiteY25" fmla="*/ 33337 h 733425"/>
              <a:gd name="connsiteX26" fmla="*/ 71437 w 185737"/>
              <a:gd name="connsiteY26" fmla="*/ 61912 h 733425"/>
              <a:gd name="connsiteX27" fmla="*/ 66675 w 185737"/>
              <a:gd name="connsiteY27" fmla="*/ 76200 h 733425"/>
              <a:gd name="connsiteX28" fmla="*/ 61912 w 185737"/>
              <a:gd name="connsiteY28" fmla="*/ 104775 h 733425"/>
              <a:gd name="connsiteX29" fmla="*/ 52387 w 185737"/>
              <a:gd name="connsiteY29" fmla="*/ 223837 h 733425"/>
              <a:gd name="connsiteX30" fmla="*/ 42862 w 185737"/>
              <a:gd name="connsiteY30" fmla="*/ 242887 h 733425"/>
              <a:gd name="connsiteX31" fmla="*/ 38100 w 185737"/>
              <a:gd name="connsiteY31" fmla="*/ 266700 h 733425"/>
              <a:gd name="connsiteX32" fmla="*/ 28575 w 185737"/>
              <a:gd name="connsiteY32" fmla="*/ 300037 h 733425"/>
              <a:gd name="connsiteX33" fmla="*/ 23812 w 185737"/>
              <a:gd name="connsiteY33" fmla="*/ 342900 h 733425"/>
              <a:gd name="connsiteX34" fmla="*/ 14287 w 185737"/>
              <a:gd name="connsiteY34" fmla="*/ 400050 h 733425"/>
              <a:gd name="connsiteX35" fmla="*/ 0 w 185737"/>
              <a:gd name="connsiteY35" fmla="*/ 47625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5737" h="733425">
                <a:moveTo>
                  <a:pt x="0" y="476250"/>
                </a:moveTo>
                <a:lnTo>
                  <a:pt x="0" y="476250"/>
                </a:lnTo>
                <a:cubicBezTo>
                  <a:pt x="11112" y="523875"/>
                  <a:pt x="19046" y="572355"/>
                  <a:pt x="33337" y="619125"/>
                </a:cubicBezTo>
                <a:cubicBezTo>
                  <a:pt x="36682" y="630073"/>
                  <a:pt x="48767" y="636840"/>
                  <a:pt x="52387" y="647700"/>
                </a:cubicBezTo>
                <a:cubicBezTo>
                  <a:pt x="59309" y="668467"/>
                  <a:pt x="58858" y="675468"/>
                  <a:pt x="71437" y="690562"/>
                </a:cubicBezTo>
                <a:cubicBezTo>
                  <a:pt x="75749" y="695736"/>
                  <a:pt x="80121" y="701114"/>
                  <a:pt x="85725" y="704850"/>
                </a:cubicBezTo>
                <a:cubicBezTo>
                  <a:pt x="89902" y="707635"/>
                  <a:pt x="95250" y="708025"/>
                  <a:pt x="100012" y="709612"/>
                </a:cubicBezTo>
                <a:cubicBezTo>
                  <a:pt x="135885" y="733527"/>
                  <a:pt x="90292" y="705446"/>
                  <a:pt x="133350" y="723900"/>
                </a:cubicBezTo>
                <a:cubicBezTo>
                  <a:pt x="138611" y="726155"/>
                  <a:pt x="142875" y="730250"/>
                  <a:pt x="147637" y="733425"/>
                </a:cubicBezTo>
                <a:cubicBezTo>
                  <a:pt x="155575" y="731837"/>
                  <a:pt x="164715" y="733152"/>
                  <a:pt x="171450" y="728662"/>
                </a:cubicBezTo>
                <a:cubicBezTo>
                  <a:pt x="175627" y="725877"/>
                  <a:pt x="175549" y="719351"/>
                  <a:pt x="176212" y="714375"/>
                </a:cubicBezTo>
                <a:cubicBezTo>
                  <a:pt x="186571" y="636683"/>
                  <a:pt x="173571" y="679441"/>
                  <a:pt x="185737" y="642937"/>
                </a:cubicBezTo>
                <a:cubicBezTo>
                  <a:pt x="185393" y="638114"/>
                  <a:pt x="177867" y="529043"/>
                  <a:pt x="176212" y="519112"/>
                </a:cubicBezTo>
                <a:cubicBezTo>
                  <a:pt x="174561" y="509208"/>
                  <a:pt x="166687" y="490537"/>
                  <a:pt x="166687" y="490537"/>
                </a:cubicBezTo>
                <a:cubicBezTo>
                  <a:pt x="148852" y="294352"/>
                  <a:pt x="163907" y="452218"/>
                  <a:pt x="152400" y="342900"/>
                </a:cubicBezTo>
                <a:cubicBezTo>
                  <a:pt x="150730" y="327033"/>
                  <a:pt x="150577" y="310956"/>
                  <a:pt x="147637" y="295275"/>
                </a:cubicBezTo>
                <a:cubicBezTo>
                  <a:pt x="145787" y="285407"/>
                  <a:pt x="141287" y="276225"/>
                  <a:pt x="138112" y="266700"/>
                </a:cubicBezTo>
                <a:lnTo>
                  <a:pt x="128587" y="238125"/>
                </a:lnTo>
                <a:cubicBezTo>
                  <a:pt x="126999" y="233362"/>
                  <a:pt x="125043" y="228707"/>
                  <a:pt x="123825" y="223837"/>
                </a:cubicBezTo>
                <a:cubicBezTo>
                  <a:pt x="122237" y="217487"/>
                  <a:pt x="120482" y="211177"/>
                  <a:pt x="119062" y="204787"/>
                </a:cubicBezTo>
                <a:cubicBezTo>
                  <a:pt x="117306" y="196885"/>
                  <a:pt x="116263" y="188828"/>
                  <a:pt x="114300" y="180975"/>
                </a:cubicBezTo>
                <a:cubicBezTo>
                  <a:pt x="113082" y="176105"/>
                  <a:pt x="111125" y="171450"/>
                  <a:pt x="109537" y="166687"/>
                </a:cubicBezTo>
                <a:cubicBezTo>
                  <a:pt x="107950" y="133350"/>
                  <a:pt x="107547" y="99935"/>
                  <a:pt x="104775" y="66675"/>
                </a:cubicBezTo>
                <a:cubicBezTo>
                  <a:pt x="104358" y="61672"/>
                  <a:pt x="100722" y="57357"/>
                  <a:pt x="100012" y="52387"/>
                </a:cubicBezTo>
                <a:cubicBezTo>
                  <a:pt x="97532" y="35029"/>
                  <a:pt x="96837" y="17462"/>
                  <a:pt x="95250" y="0"/>
                </a:cubicBezTo>
                <a:cubicBezTo>
                  <a:pt x="80139" y="22666"/>
                  <a:pt x="89349" y="5381"/>
                  <a:pt x="80962" y="33337"/>
                </a:cubicBezTo>
                <a:cubicBezTo>
                  <a:pt x="78077" y="42954"/>
                  <a:pt x="74612" y="52387"/>
                  <a:pt x="71437" y="61912"/>
                </a:cubicBezTo>
                <a:cubicBezTo>
                  <a:pt x="69850" y="66675"/>
                  <a:pt x="67500" y="71248"/>
                  <a:pt x="66675" y="76200"/>
                </a:cubicBezTo>
                <a:lnTo>
                  <a:pt x="61912" y="104775"/>
                </a:lnTo>
                <a:cubicBezTo>
                  <a:pt x="60655" y="132438"/>
                  <a:pt x="67671" y="188176"/>
                  <a:pt x="52387" y="223837"/>
                </a:cubicBezTo>
                <a:cubicBezTo>
                  <a:pt x="49590" y="230362"/>
                  <a:pt x="46037" y="236537"/>
                  <a:pt x="42862" y="242887"/>
                </a:cubicBezTo>
                <a:cubicBezTo>
                  <a:pt x="41275" y="250825"/>
                  <a:pt x="40063" y="258847"/>
                  <a:pt x="38100" y="266700"/>
                </a:cubicBezTo>
                <a:cubicBezTo>
                  <a:pt x="35297" y="277912"/>
                  <a:pt x="30705" y="288678"/>
                  <a:pt x="28575" y="300037"/>
                </a:cubicBezTo>
                <a:cubicBezTo>
                  <a:pt x="25926" y="314166"/>
                  <a:pt x="25595" y="328635"/>
                  <a:pt x="23812" y="342900"/>
                </a:cubicBezTo>
                <a:cubicBezTo>
                  <a:pt x="19873" y="374414"/>
                  <a:pt x="19833" y="372323"/>
                  <a:pt x="14287" y="400050"/>
                </a:cubicBezTo>
                <a:cubicBezTo>
                  <a:pt x="9309" y="509582"/>
                  <a:pt x="2381" y="463550"/>
                  <a:pt x="0" y="47625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614488" y="2262188"/>
            <a:ext cx="352425" cy="1395412"/>
          </a:xfrm>
          <a:custGeom>
            <a:avLst/>
            <a:gdLst>
              <a:gd name="connsiteX0" fmla="*/ 128587 w 352425"/>
              <a:gd name="connsiteY0" fmla="*/ 42862 h 1395412"/>
              <a:gd name="connsiteX1" fmla="*/ 128587 w 352425"/>
              <a:gd name="connsiteY1" fmla="*/ 42862 h 1395412"/>
              <a:gd name="connsiteX2" fmla="*/ 104775 w 352425"/>
              <a:gd name="connsiteY2" fmla="*/ 242887 h 1395412"/>
              <a:gd name="connsiteX3" fmla="*/ 95250 w 352425"/>
              <a:gd name="connsiteY3" fmla="*/ 271462 h 1395412"/>
              <a:gd name="connsiteX4" fmla="*/ 85725 w 352425"/>
              <a:gd name="connsiteY4" fmla="*/ 309562 h 1395412"/>
              <a:gd name="connsiteX5" fmla="*/ 76200 w 352425"/>
              <a:gd name="connsiteY5" fmla="*/ 323850 h 1395412"/>
              <a:gd name="connsiteX6" fmla="*/ 66675 w 352425"/>
              <a:gd name="connsiteY6" fmla="*/ 371475 h 1395412"/>
              <a:gd name="connsiteX7" fmla="*/ 61912 w 352425"/>
              <a:gd name="connsiteY7" fmla="*/ 395287 h 1395412"/>
              <a:gd name="connsiteX8" fmla="*/ 52387 w 352425"/>
              <a:gd name="connsiteY8" fmla="*/ 476250 h 1395412"/>
              <a:gd name="connsiteX9" fmla="*/ 42862 w 352425"/>
              <a:gd name="connsiteY9" fmla="*/ 533400 h 1395412"/>
              <a:gd name="connsiteX10" fmla="*/ 33337 w 352425"/>
              <a:gd name="connsiteY10" fmla="*/ 571500 h 1395412"/>
              <a:gd name="connsiteX11" fmla="*/ 28575 w 352425"/>
              <a:gd name="connsiteY11" fmla="*/ 628650 h 1395412"/>
              <a:gd name="connsiteX12" fmla="*/ 19050 w 352425"/>
              <a:gd name="connsiteY12" fmla="*/ 657225 h 1395412"/>
              <a:gd name="connsiteX13" fmla="*/ 9525 w 352425"/>
              <a:gd name="connsiteY13" fmla="*/ 719137 h 1395412"/>
              <a:gd name="connsiteX14" fmla="*/ 0 w 352425"/>
              <a:gd name="connsiteY14" fmla="*/ 747712 h 1395412"/>
              <a:gd name="connsiteX15" fmla="*/ 4762 w 352425"/>
              <a:gd name="connsiteY15" fmla="*/ 976312 h 1395412"/>
              <a:gd name="connsiteX16" fmla="*/ 19050 w 352425"/>
              <a:gd name="connsiteY16" fmla="*/ 1047750 h 1395412"/>
              <a:gd name="connsiteX17" fmla="*/ 23812 w 352425"/>
              <a:gd name="connsiteY17" fmla="*/ 1066800 h 1395412"/>
              <a:gd name="connsiteX18" fmla="*/ 33337 w 352425"/>
              <a:gd name="connsiteY18" fmla="*/ 1090612 h 1395412"/>
              <a:gd name="connsiteX19" fmla="*/ 42862 w 352425"/>
              <a:gd name="connsiteY19" fmla="*/ 1128712 h 1395412"/>
              <a:gd name="connsiteX20" fmla="*/ 47625 w 352425"/>
              <a:gd name="connsiteY20" fmla="*/ 1147762 h 1395412"/>
              <a:gd name="connsiteX21" fmla="*/ 61912 w 352425"/>
              <a:gd name="connsiteY21" fmla="*/ 1195387 h 1395412"/>
              <a:gd name="connsiteX22" fmla="*/ 85725 w 352425"/>
              <a:gd name="connsiteY22" fmla="*/ 1290637 h 1395412"/>
              <a:gd name="connsiteX23" fmla="*/ 100012 w 352425"/>
              <a:gd name="connsiteY23" fmla="*/ 1295400 h 1395412"/>
              <a:gd name="connsiteX24" fmla="*/ 147637 w 352425"/>
              <a:gd name="connsiteY24" fmla="*/ 1290637 h 1395412"/>
              <a:gd name="connsiteX25" fmla="*/ 161925 w 352425"/>
              <a:gd name="connsiteY25" fmla="*/ 1285875 h 1395412"/>
              <a:gd name="connsiteX26" fmla="*/ 166687 w 352425"/>
              <a:gd name="connsiteY26" fmla="*/ 1271587 h 1395412"/>
              <a:gd name="connsiteX27" fmla="*/ 190500 w 352425"/>
              <a:gd name="connsiteY27" fmla="*/ 1243012 h 1395412"/>
              <a:gd name="connsiteX28" fmla="*/ 200025 w 352425"/>
              <a:gd name="connsiteY28" fmla="*/ 1200150 h 1395412"/>
              <a:gd name="connsiteX29" fmla="*/ 204787 w 352425"/>
              <a:gd name="connsiteY29" fmla="*/ 1185862 h 1395412"/>
              <a:gd name="connsiteX30" fmla="*/ 228600 w 352425"/>
              <a:gd name="connsiteY30" fmla="*/ 1376362 h 1395412"/>
              <a:gd name="connsiteX31" fmla="*/ 242887 w 352425"/>
              <a:gd name="connsiteY31" fmla="*/ 1390650 h 1395412"/>
              <a:gd name="connsiteX32" fmla="*/ 257175 w 352425"/>
              <a:gd name="connsiteY32" fmla="*/ 1395412 h 1395412"/>
              <a:gd name="connsiteX33" fmla="*/ 285750 w 352425"/>
              <a:gd name="connsiteY33" fmla="*/ 1376362 h 1395412"/>
              <a:gd name="connsiteX34" fmla="*/ 290512 w 352425"/>
              <a:gd name="connsiteY34" fmla="*/ 1362075 h 1395412"/>
              <a:gd name="connsiteX35" fmla="*/ 300037 w 352425"/>
              <a:gd name="connsiteY35" fmla="*/ 1328737 h 1395412"/>
              <a:gd name="connsiteX36" fmla="*/ 309562 w 352425"/>
              <a:gd name="connsiteY36" fmla="*/ 1247775 h 1395412"/>
              <a:gd name="connsiteX37" fmla="*/ 314325 w 352425"/>
              <a:gd name="connsiteY37" fmla="*/ 1185862 h 1395412"/>
              <a:gd name="connsiteX38" fmla="*/ 323850 w 352425"/>
              <a:gd name="connsiteY38" fmla="*/ 1128712 h 1395412"/>
              <a:gd name="connsiteX39" fmla="*/ 328612 w 352425"/>
              <a:gd name="connsiteY39" fmla="*/ 1085850 h 1395412"/>
              <a:gd name="connsiteX40" fmla="*/ 338137 w 352425"/>
              <a:gd name="connsiteY40" fmla="*/ 1004887 h 1395412"/>
              <a:gd name="connsiteX41" fmla="*/ 342900 w 352425"/>
              <a:gd name="connsiteY41" fmla="*/ 981075 h 1395412"/>
              <a:gd name="connsiteX42" fmla="*/ 338137 w 352425"/>
              <a:gd name="connsiteY42" fmla="*/ 914400 h 1395412"/>
              <a:gd name="connsiteX43" fmla="*/ 333375 w 352425"/>
              <a:gd name="connsiteY43" fmla="*/ 885825 h 1395412"/>
              <a:gd name="connsiteX44" fmla="*/ 342900 w 352425"/>
              <a:gd name="connsiteY44" fmla="*/ 719137 h 1395412"/>
              <a:gd name="connsiteX45" fmla="*/ 352425 w 352425"/>
              <a:gd name="connsiteY45" fmla="*/ 671512 h 1395412"/>
              <a:gd name="connsiteX46" fmla="*/ 342900 w 352425"/>
              <a:gd name="connsiteY46" fmla="*/ 533400 h 1395412"/>
              <a:gd name="connsiteX47" fmla="*/ 333375 w 352425"/>
              <a:gd name="connsiteY47" fmla="*/ 500062 h 1395412"/>
              <a:gd name="connsiteX48" fmla="*/ 319087 w 352425"/>
              <a:gd name="connsiteY48" fmla="*/ 442912 h 1395412"/>
              <a:gd name="connsiteX49" fmla="*/ 304800 w 352425"/>
              <a:gd name="connsiteY49" fmla="*/ 390525 h 1395412"/>
              <a:gd name="connsiteX50" fmla="*/ 295275 w 352425"/>
              <a:gd name="connsiteY50" fmla="*/ 371475 h 1395412"/>
              <a:gd name="connsiteX51" fmla="*/ 280987 w 352425"/>
              <a:gd name="connsiteY51" fmla="*/ 342900 h 1395412"/>
              <a:gd name="connsiteX52" fmla="*/ 261937 w 352425"/>
              <a:gd name="connsiteY52" fmla="*/ 314325 h 1395412"/>
              <a:gd name="connsiteX53" fmla="*/ 257175 w 352425"/>
              <a:gd name="connsiteY53" fmla="*/ 300037 h 1395412"/>
              <a:gd name="connsiteX54" fmla="*/ 233362 w 352425"/>
              <a:gd name="connsiteY54" fmla="*/ 271462 h 1395412"/>
              <a:gd name="connsiteX55" fmla="*/ 219075 w 352425"/>
              <a:gd name="connsiteY55" fmla="*/ 242887 h 1395412"/>
              <a:gd name="connsiteX56" fmla="*/ 204787 w 352425"/>
              <a:gd name="connsiteY56" fmla="*/ 214312 h 1395412"/>
              <a:gd name="connsiteX57" fmla="*/ 195262 w 352425"/>
              <a:gd name="connsiteY57" fmla="*/ 171450 h 1395412"/>
              <a:gd name="connsiteX58" fmla="*/ 190500 w 352425"/>
              <a:gd name="connsiteY58" fmla="*/ 157162 h 1395412"/>
              <a:gd name="connsiteX59" fmla="*/ 185737 w 352425"/>
              <a:gd name="connsiteY59" fmla="*/ 138112 h 1395412"/>
              <a:gd name="connsiteX60" fmla="*/ 180975 w 352425"/>
              <a:gd name="connsiteY60" fmla="*/ 114300 h 1395412"/>
              <a:gd name="connsiteX61" fmla="*/ 161925 w 352425"/>
              <a:gd name="connsiteY61" fmla="*/ 71437 h 1395412"/>
              <a:gd name="connsiteX62" fmla="*/ 152400 w 352425"/>
              <a:gd name="connsiteY62" fmla="*/ 42862 h 1395412"/>
              <a:gd name="connsiteX63" fmla="*/ 147637 w 352425"/>
              <a:gd name="connsiteY63" fmla="*/ 28575 h 1395412"/>
              <a:gd name="connsiteX64" fmla="*/ 142875 w 352425"/>
              <a:gd name="connsiteY64" fmla="*/ 14287 h 1395412"/>
              <a:gd name="connsiteX65" fmla="*/ 138112 w 352425"/>
              <a:gd name="connsiteY65" fmla="*/ 0 h 1395412"/>
              <a:gd name="connsiteX66" fmla="*/ 114300 w 352425"/>
              <a:gd name="connsiteY66" fmla="*/ 57150 h 1395412"/>
              <a:gd name="connsiteX67" fmla="*/ 128587 w 352425"/>
              <a:gd name="connsiteY67" fmla="*/ 42862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52425" h="1395412">
                <a:moveTo>
                  <a:pt x="128587" y="42862"/>
                </a:moveTo>
                <a:lnTo>
                  <a:pt x="128587" y="42862"/>
                </a:lnTo>
                <a:cubicBezTo>
                  <a:pt x="120650" y="109537"/>
                  <a:pt x="126008" y="179187"/>
                  <a:pt x="104775" y="242887"/>
                </a:cubicBezTo>
                <a:cubicBezTo>
                  <a:pt x="101600" y="252412"/>
                  <a:pt x="97219" y="261617"/>
                  <a:pt x="95250" y="271462"/>
                </a:cubicBezTo>
                <a:cubicBezTo>
                  <a:pt x="93439" y="280515"/>
                  <a:pt x="90605" y="299801"/>
                  <a:pt x="85725" y="309562"/>
                </a:cubicBezTo>
                <a:cubicBezTo>
                  <a:pt x="83165" y="314682"/>
                  <a:pt x="79375" y="319087"/>
                  <a:pt x="76200" y="323850"/>
                </a:cubicBezTo>
                <a:lnTo>
                  <a:pt x="66675" y="371475"/>
                </a:lnTo>
                <a:lnTo>
                  <a:pt x="61912" y="395287"/>
                </a:lnTo>
                <a:cubicBezTo>
                  <a:pt x="57845" y="435959"/>
                  <a:pt x="58131" y="439869"/>
                  <a:pt x="52387" y="476250"/>
                </a:cubicBezTo>
                <a:cubicBezTo>
                  <a:pt x="49375" y="495326"/>
                  <a:pt x="47546" y="514664"/>
                  <a:pt x="42862" y="533400"/>
                </a:cubicBezTo>
                <a:lnTo>
                  <a:pt x="33337" y="571500"/>
                </a:lnTo>
                <a:cubicBezTo>
                  <a:pt x="31750" y="590550"/>
                  <a:pt x="31718" y="609794"/>
                  <a:pt x="28575" y="628650"/>
                </a:cubicBezTo>
                <a:cubicBezTo>
                  <a:pt x="26924" y="638554"/>
                  <a:pt x="19050" y="657225"/>
                  <a:pt x="19050" y="657225"/>
                </a:cubicBezTo>
                <a:cubicBezTo>
                  <a:pt x="18045" y="664262"/>
                  <a:pt x="11725" y="710337"/>
                  <a:pt x="9525" y="719137"/>
                </a:cubicBezTo>
                <a:cubicBezTo>
                  <a:pt x="7090" y="728877"/>
                  <a:pt x="0" y="747712"/>
                  <a:pt x="0" y="747712"/>
                </a:cubicBezTo>
                <a:cubicBezTo>
                  <a:pt x="1587" y="823912"/>
                  <a:pt x="1992" y="900146"/>
                  <a:pt x="4762" y="976312"/>
                </a:cubicBezTo>
                <a:cubicBezTo>
                  <a:pt x="5606" y="999529"/>
                  <a:pt x="13531" y="1025675"/>
                  <a:pt x="19050" y="1047750"/>
                </a:cubicBezTo>
                <a:cubicBezTo>
                  <a:pt x="20637" y="1054100"/>
                  <a:pt x="21381" y="1060723"/>
                  <a:pt x="23812" y="1066800"/>
                </a:cubicBezTo>
                <a:cubicBezTo>
                  <a:pt x="26987" y="1074737"/>
                  <a:pt x="30823" y="1082441"/>
                  <a:pt x="33337" y="1090612"/>
                </a:cubicBezTo>
                <a:cubicBezTo>
                  <a:pt x="37187" y="1103124"/>
                  <a:pt x="39687" y="1116012"/>
                  <a:pt x="42862" y="1128712"/>
                </a:cubicBezTo>
                <a:cubicBezTo>
                  <a:pt x="44450" y="1135062"/>
                  <a:pt x="45555" y="1141552"/>
                  <a:pt x="47625" y="1147762"/>
                </a:cubicBezTo>
                <a:cubicBezTo>
                  <a:pt x="56041" y="1173014"/>
                  <a:pt x="51008" y="1157223"/>
                  <a:pt x="61912" y="1195387"/>
                </a:cubicBezTo>
                <a:cubicBezTo>
                  <a:pt x="68307" y="1252940"/>
                  <a:pt x="48264" y="1271906"/>
                  <a:pt x="85725" y="1290637"/>
                </a:cubicBezTo>
                <a:cubicBezTo>
                  <a:pt x="90215" y="1292882"/>
                  <a:pt x="95250" y="1293812"/>
                  <a:pt x="100012" y="1295400"/>
                </a:cubicBezTo>
                <a:cubicBezTo>
                  <a:pt x="115887" y="1293812"/>
                  <a:pt x="131868" y="1293063"/>
                  <a:pt x="147637" y="1290637"/>
                </a:cubicBezTo>
                <a:cubicBezTo>
                  <a:pt x="152599" y="1289874"/>
                  <a:pt x="158375" y="1289425"/>
                  <a:pt x="161925" y="1285875"/>
                </a:cubicBezTo>
                <a:cubicBezTo>
                  <a:pt x="165475" y="1282325"/>
                  <a:pt x="164442" y="1276077"/>
                  <a:pt x="166687" y="1271587"/>
                </a:cubicBezTo>
                <a:cubicBezTo>
                  <a:pt x="173316" y="1258328"/>
                  <a:pt x="179969" y="1253543"/>
                  <a:pt x="190500" y="1243012"/>
                </a:cubicBezTo>
                <a:cubicBezTo>
                  <a:pt x="193776" y="1226630"/>
                  <a:pt x="195538" y="1215854"/>
                  <a:pt x="200025" y="1200150"/>
                </a:cubicBezTo>
                <a:cubicBezTo>
                  <a:pt x="201404" y="1195323"/>
                  <a:pt x="203200" y="1190625"/>
                  <a:pt x="204787" y="1185862"/>
                </a:cubicBezTo>
                <a:cubicBezTo>
                  <a:pt x="206384" y="1240170"/>
                  <a:pt x="180340" y="1328098"/>
                  <a:pt x="228600" y="1376362"/>
                </a:cubicBezTo>
                <a:cubicBezTo>
                  <a:pt x="233362" y="1381125"/>
                  <a:pt x="237283" y="1386914"/>
                  <a:pt x="242887" y="1390650"/>
                </a:cubicBezTo>
                <a:cubicBezTo>
                  <a:pt x="247064" y="1393435"/>
                  <a:pt x="252412" y="1393825"/>
                  <a:pt x="257175" y="1395412"/>
                </a:cubicBezTo>
                <a:cubicBezTo>
                  <a:pt x="266700" y="1389062"/>
                  <a:pt x="282130" y="1387222"/>
                  <a:pt x="285750" y="1376362"/>
                </a:cubicBezTo>
                <a:cubicBezTo>
                  <a:pt x="287337" y="1371600"/>
                  <a:pt x="289133" y="1366902"/>
                  <a:pt x="290512" y="1362075"/>
                </a:cubicBezTo>
                <a:cubicBezTo>
                  <a:pt x="302475" y="1320206"/>
                  <a:pt x="288617" y="1363001"/>
                  <a:pt x="300037" y="1328737"/>
                </a:cubicBezTo>
                <a:cubicBezTo>
                  <a:pt x="305679" y="1289248"/>
                  <a:pt x="305641" y="1292866"/>
                  <a:pt x="309562" y="1247775"/>
                </a:cubicBezTo>
                <a:cubicBezTo>
                  <a:pt x="311355" y="1227154"/>
                  <a:pt x="311859" y="1206413"/>
                  <a:pt x="314325" y="1185862"/>
                </a:cubicBezTo>
                <a:cubicBezTo>
                  <a:pt x="316626" y="1166687"/>
                  <a:pt x="321717" y="1147907"/>
                  <a:pt x="323850" y="1128712"/>
                </a:cubicBezTo>
                <a:cubicBezTo>
                  <a:pt x="325437" y="1114425"/>
                  <a:pt x="327107" y="1100146"/>
                  <a:pt x="328612" y="1085850"/>
                </a:cubicBezTo>
                <a:cubicBezTo>
                  <a:pt x="332478" y="1049121"/>
                  <a:pt x="332536" y="1038493"/>
                  <a:pt x="338137" y="1004887"/>
                </a:cubicBezTo>
                <a:cubicBezTo>
                  <a:pt x="339468" y="996903"/>
                  <a:pt x="341312" y="989012"/>
                  <a:pt x="342900" y="981075"/>
                </a:cubicBezTo>
                <a:cubicBezTo>
                  <a:pt x="341312" y="958850"/>
                  <a:pt x="340354" y="936571"/>
                  <a:pt x="338137" y="914400"/>
                </a:cubicBezTo>
                <a:cubicBezTo>
                  <a:pt x="337176" y="904792"/>
                  <a:pt x="333375" y="895481"/>
                  <a:pt x="333375" y="885825"/>
                </a:cubicBezTo>
                <a:cubicBezTo>
                  <a:pt x="333375" y="681961"/>
                  <a:pt x="329646" y="798662"/>
                  <a:pt x="342900" y="719137"/>
                </a:cubicBezTo>
                <a:cubicBezTo>
                  <a:pt x="350197" y="675356"/>
                  <a:pt x="343296" y="698897"/>
                  <a:pt x="352425" y="671512"/>
                </a:cubicBezTo>
                <a:cubicBezTo>
                  <a:pt x="351519" y="653393"/>
                  <a:pt x="349104" y="566487"/>
                  <a:pt x="342900" y="533400"/>
                </a:cubicBezTo>
                <a:cubicBezTo>
                  <a:pt x="340770" y="522041"/>
                  <a:pt x="335797" y="511363"/>
                  <a:pt x="333375" y="500062"/>
                </a:cubicBezTo>
                <a:cubicBezTo>
                  <a:pt x="320972" y="442186"/>
                  <a:pt x="337678" y="489391"/>
                  <a:pt x="319087" y="442912"/>
                </a:cubicBezTo>
                <a:cubicBezTo>
                  <a:pt x="315603" y="425492"/>
                  <a:pt x="312857" y="406639"/>
                  <a:pt x="304800" y="390525"/>
                </a:cubicBezTo>
                <a:cubicBezTo>
                  <a:pt x="301625" y="384175"/>
                  <a:pt x="298072" y="378000"/>
                  <a:pt x="295275" y="371475"/>
                </a:cubicBezTo>
                <a:cubicBezTo>
                  <a:pt x="283445" y="343872"/>
                  <a:pt x="299291" y="370354"/>
                  <a:pt x="280987" y="342900"/>
                </a:cubicBezTo>
                <a:cubicBezTo>
                  <a:pt x="269664" y="308926"/>
                  <a:pt x="285720" y="350000"/>
                  <a:pt x="261937" y="314325"/>
                </a:cubicBezTo>
                <a:cubicBezTo>
                  <a:pt x="259152" y="310148"/>
                  <a:pt x="259420" y="304527"/>
                  <a:pt x="257175" y="300037"/>
                </a:cubicBezTo>
                <a:cubicBezTo>
                  <a:pt x="250546" y="286778"/>
                  <a:pt x="243893" y="281993"/>
                  <a:pt x="233362" y="271462"/>
                </a:cubicBezTo>
                <a:cubicBezTo>
                  <a:pt x="221395" y="235559"/>
                  <a:pt x="237536" y="279808"/>
                  <a:pt x="219075" y="242887"/>
                </a:cubicBezTo>
                <a:cubicBezTo>
                  <a:pt x="199356" y="203451"/>
                  <a:pt x="232085" y="255261"/>
                  <a:pt x="204787" y="214312"/>
                </a:cubicBezTo>
                <a:cubicBezTo>
                  <a:pt x="194067" y="182151"/>
                  <a:pt x="206437" y="221737"/>
                  <a:pt x="195262" y="171450"/>
                </a:cubicBezTo>
                <a:cubicBezTo>
                  <a:pt x="194173" y="166549"/>
                  <a:pt x="191879" y="161989"/>
                  <a:pt x="190500" y="157162"/>
                </a:cubicBezTo>
                <a:cubicBezTo>
                  <a:pt x="188702" y="150868"/>
                  <a:pt x="187157" y="144502"/>
                  <a:pt x="185737" y="138112"/>
                </a:cubicBezTo>
                <a:cubicBezTo>
                  <a:pt x="183981" y="130210"/>
                  <a:pt x="183105" y="122109"/>
                  <a:pt x="180975" y="114300"/>
                </a:cubicBezTo>
                <a:cubicBezTo>
                  <a:pt x="160959" y="40906"/>
                  <a:pt x="181968" y="116535"/>
                  <a:pt x="161925" y="71437"/>
                </a:cubicBezTo>
                <a:cubicBezTo>
                  <a:pt x="157847" y="62262"/>
                  <a:pt x="155575" y="52387"/>
                  <a:pt x="152400" y="42862"/>
                </a:cubicBezTo>
                <a:lnTo>
                  <a:pt x="147637" y="28575"/>
                </a:lnTo>
                <a:lnTo>
                  <a:pt x="142875" y="14287"/>
                </a:lnTo>
                <a:lnTo>
                  <a:pt x="138112" y="0"/>
                </a:lnTo>
                <a:cubicBezTo>
                  <a:pt x="117412" y="31050"/>
                  <a:pt x="117817" y="21973"/>
                  <a:pt x="114300" y="57150"/>
                </a:cubicBezTo>
                <a:cubicBezTo>
                  <a:pt x="113668" y="63468"/>
                  <a:pt x="126206" y="45243"/>
                  <a:pt x="128587" y="42862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69" name="Freeform 68"/>
          <p:cNvSpPr/>
          <p:nvPr/>
        </p:nvSpPr>
        <p:spPr>
          <a:xfrm flipH="1">
            <a:off x="1005442" y="2490710"/>
            <a:ext cx="147638" cy="800683"/>
          </a:xfrm>
          <a:custGeom>
            <a:avLst/>
            <a:gdLst>
              <a:gd name="connsiteX0" fmla="*/ 52388 w 147638"/>
              <a:gd name="connsiteY0" fmla="*/ 583 h 800683"/>
              <a:gd name="connsiteX1" fmla="*/ 52388 w 147638"/>
              <a:gd name="connsiteY1" fmla="*/ 583 h 800683"/>
              <a:gd name="connsiteX2" fmla="*/ 42863 w 147638"/>
              <a:gd name="connsiteY2" fmla="*/ 43446 h 800683"/>
              <a:gd name="connsiteX3" fmla="*/ 33338 w 147638"/>
              <a:gd name="connsiteY3" fmla="*/ 72021 h 800683"/>
              <a:gd name="connsiteX4" fmla="*/ 28575 w 147638"/>
              <a:gd name="connsiteY4" fmla="*/ 214896 h 800683"/>
              <a:gd name="connsiteX5" fmla="*/ 19050 w 147638"/>
              <a:gd name="connsiteY5" fmla="*/ 257758 h 800683"/>
              <a:gd name="connsiteX6" fmla="*/ 14288 w 147638"/>
              <a:gd name="connsiteY6" fmla="*/ 338721 h 800683"/>
              <a:gd name="connsiteX7" fmla="*/ 9525 w 147638"/>
              <a:gd name="connsiteY7" fmla="*/ 362533 h 800683"/>
              <a:gd name="connsiteX8" fmla="*/ 0 w 147638"/>
              <a:gd name="connsiteY8" fmla="*/ 453021 h 800683"/>
              <a:gd name="connsiteX9" fmla="*/ 4763 w 147638"/>
              <a:gd name="connsiteY9" fmla="*/ 562558 h 800683"/>
              <a:gd name="connsiteX10" fmla="*/ 19050 w 147638"/>
              <a:gd name="connsiteY10" fmla="*/ 610183 h 800683"/>
              <a:gd name="connsiteX11" fmla="*/ 23813 w 147638"/>
              <a:gd name="connsiteY11" fmla="*/ 624471 h 800683"/>
              <a:gd name="connsiteX12" fmla="*/ 28575 w 147638"/>
              <a:gd name="connsiteY12" fmla="*/ 714958 h 800683"/>
              <a:gd name="connsiteX13" fmla="*/ 33338 w 147638"/>
              <a:gd name="connsiteY13" fmla="*/ 729246 h 800683"/>
              <a:gd name="connsiteX14" fmla="*/ 38100 w 147638"/>
              <a:gd name="connsiteY14" fmla="*/ 748296 h 800683"/>
              <a:gd name="connsiteX15" fmla="*/ 47625 w 147638"/>
              <a:gd name="connsiteY15" fmla="*/ 800683 h 800683"/>
              <a:gd name="connsiteX16" fmla="*/ 52388 w 147638"/>
              <a:gd name="connsiteY16" fmla="*/ 786396 h 800683"/>
              <a:gd name="connsiteX17" fmla="*/ 61913 w 147638"/>
              <a:gd name="connsiteY17" fmla="*/ 772108 h 800683"/>
              <a:gd name="connsiteX18" fmla="*/ 66675 w 147638"/>
              <a:gd name="connsiteY18" fmla="*/ 748296 h 800683"/>
              <a:gd name="connsiteX19" fmla="*/ 71438 w 147638"/>
              <a:gd name="connsiteY19" fmla="*/ 686383 h 800683"/>
              <a:gd name="connsiteX20" fmla="*/ 80963 w 147638"/>
              <a:gd name="connsiteY20" fmla="*/ 629233 h 800683"/>
              <a:gd name="connsiteX21" fmla="*/ 85725 w 147638"/>
              <a:gd name="connsiteY21" fmla="*/ 486358 h 800683"/>
              <a:gd name="connsiteX22" fmla="*/ 95250 w 147638"/>
              <a:gd name="connsiteY22" fmla="*/ 443496 h 800683"/>
              <a:gd name="connsiteX23" fmla="*/ 100013 w 147638"/>
              <a:gd name="connsiteY23" fmla="*/ 419683 h 800683"/>
              <a:gd name="connsiteX24" fmla="*/ 109538 w 147638"/>
              <a:gd name="connsiteY24" fmla="*/ 391108 h 800683"/>
              <a:gd name="connsiteX25" fmla="*/ 114300 w 147638"/>
              <a:gd name="connsiteY25" fmla="*/ 376821 h 800683"/>
              <a:gd name="connsiteX26" fmla="*/ 123825 w 147638"/>
              <a:gd name="connsiteY26" fmla="*/ 348246 h 800683"/>
              <a:gd name="connsiteX27" fmla="*/ 133350 w 147638"/>
              <a:gd name="connsiteY27" fmla="*/ 314908 h 800683"/>
              <a:gd name="connsiteX28" fmla="*/ 142875 w 147638"/>
              <a:gd name="connsiteY28" fmla="*/ 257758 h 800683"/>
              <a:gd name="connsiteX29" fmla="*/ 147638 w 147638"/>
              <a:gd name="connsiteY29" fmla="*/ 191083 h 800683"/>
              <a:gd name="connsiteX30" fmla="*/ 138113 w 147638"/>
              <a:gd name="connsiteY30" fmla="*/ 133933 h 800683"/>
              <a:gd name="connsiteX31" fmla="*/ 119063 w 147638"/>
              <a:gd name="connsiteY31" fmla="*/ 105358 h 800683"/>
              <a:gd name="connsiteX32" fmla="*/ 109538 w 147638"/>
              <a:gd name="connsiteY32" fmla="*/ 91071 h 800683"/>
              <a:gd name="connsiteX33" fmla="*/ 95250 w 147638"/>
              <a:gd name="connsiteY33" fmla="*/ 76783 h 800683"/>
              <a:gd name="connsiteX34" fmla="*/ 76200 w 147638"/>
              <a:gd name="connsiteY34" fmla="*/ 48208 h 800683"/>
              <a:gd name="connsiteX35" fmla="*/ 57150 w 147638"/>
              <a:gd name="connsiteY35" fmla="*/ 10108 h 800683"/>
              <a:gd name="connsiteX36" fmla="*/ 52388 w 147638"/>
              <a:gd name="connsiteY36" fmla="*/ 583 h 80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47638" h="800683">
                <a:moveTo>
                  <a:pt x="52388" y="583"/>
                </a:moveTo>
                <a:lnTo>
                  <a:pt x="52388" y="583"/>
                </a:lnTo>
                <a:cubicBezTo>
                  <a:pt x="49213" y="14871"/>
                  <a:pt x="46634" y="29304"/>
                  <a:pt x="42863" y="43446"/>
                </a:cubicBezTo>
                <a:cubicBezTo>
                  <a:pt x="40276" y="53147"/>
                  <a:pt x="33338" y="72021"/>
                  <a:pt x="33338" y="72021"/>
                </a:cubicBezTo>
                <a:cubicBezTo>
                  <a:pt x="31750" y="119646"/>
                  <a:pt x="31294" y="167322"/>
                  <a:pt x="28575" y="214896"/>
                </a:cubicBezTo>
                <a:cubicBezTo>
                  <a:pt x="28127" y="222739"/>
                  <a:pt x="21250" y="248958"/>
                  <a:pt x="19050" y="257758"/>
                </a:cubicBezTo>
                <a:cubicBezTo>
                  <a:pt x="17463" y="284746"/>
                  <a:pt x="16736" y="311798"/>
                  <a:pt x="14288" y="338721"/>
                </a:cubicBezTo>
                <a:cubicBezTo>
                  <a:pt x="13555" y="346782"/>
                  <a:pt x="10292" y="354475"/>
                  <a:pt x="9525" y="362533"/>
                </a:cubicBezTo>
                <a:cubicBezTo>
                  <a:pt x="727" y="454911"/>
                  <a:pt x="13546" y="412387"/>
                  <a:pt x="0" y="453021"/>
                </a:cubicBezTo>
                <a:cubicBezTo>
                  <a:pt x="1588" y="489533"/>
                  <a:pt x="2063" y="526111"/>
                  <a:pt x="4763" y="562558"/>
                </a:cubicBezTo>
                <a:cubicBezTo>
                  <a:pt x="5449" y="571815"/>
                  <a:pt x="17443" y="605362"/>
                  <a:pt x="19050" y="610183"/>
                </a:cubicBezTo>
                <a:lnTo>
                  <a:pt x="23813" y="624471"/>
                </a:lnTo>
                <a:cubicBezTo>
                  <a:pt x="25400" y="654633"/>
                  <a:pt x="25840" y="684878"/>
                  <a:pt x="28575" y="714958"/>
                </a:cubicBezTo>
                <a:cubicBezTo>
                  <a:pt x="29030" y="719958"/>
                  <a:pt x="31959" y="724419"/>
                  <a:pt x="33338" y="729246"/>
                </a:cubicBezTo>
                <a:cubicBezTo>
                  <a:pt x="35136" y="735540"/>
                  <a:pt x="37024" y="741840"/>
                  <a:pt x="38100" y="748296"/>
                </a:cubicBezTo>
                <a:cubicBezTo>
                  <a:pt x="47075" y="802146"/>
                  <a:pt x="37408" y="770030"/>
                  <a:pt x="47625" y="800683"/>
                </a:cubicBezTo>
                <a:cubicBezTo>
                  <a:pt x="49213" y="795921"/>
                  <a:pt x="50143" y="790886"/>
                  <a:pt x="52388" y="786396"/>
                </a:cubicBezTo>
                <a:cubicBezTo>
                  <a:pt x="54948" y="781276"/>
                  <a:pt x="59903" y="777468"/>
                  <a:pt x="61913" y="772108"/>
                </a:cubicBezTo>
                <a:cubicBezTo>
                  <a:pt x="64755" y="764529"/>
                  <a:pt x="65088" y="756233"/>
                  <a:pt x="66675" y="748296"/>
                </a:cubicBezTo>
                <a:cubicBezTo>
                  <a:pt x="68263" y="727658"/>
                  <a:pt x="69564" y="706997"/>
                  <a:pt x="71438" y="686383"/>
                </a:cubicBezTo>
                <a:cubicBezTo>
                  <a:pt x="75426" y="642517"/>
                  <a:pt x="72118" y="655767"/>
                  <a:pt x="80963" y="629233"/>
                </a:cubicBezTo>
                <a:cubicBezTo>
                  <a:pt x="82550" y="581608"/>
                  <a:pt x="83006" y="533932"/>
                  <a:pt x="85725" y="486358"/>
                </a:cubicBezTo>
                <a:cubicBezTo>
                  <a:pt x="86277" y="476700"/>
                  <a:pt x="92968" y="453764"/>
                  <a:pt x="95250" y="443496"/>
                </a:cubicBezTo>
                <a:cubicBezTo>
                  <a:pt x="97006" y="435594"/>
                  <a:pt x="97883" y="427493"/>
                  <a:pt x="100013" y="419683"/>
                </a:cubicBezTo>
                <a:cubicBezTo>
                  <a:pt x="102655" y="409997"/>
                  <a:pt x="106363" y="400633"/>
                  <a:pt x="109538" y="391108"/>
                </a:cubicBezTo>
                <a:lnTo>
                  <a:pt x="114300" y="376821"/>
                </a:lnTo>
                <a:lnTo>
                  <a:pt x="123825" y="348246"/>
                </a:lnTo>
                <a:cubicBezTo>
                  <a:pt x="128039" y="335605"/>
                  <a:pt x="130786" y="328585"/>
                  <a:pt x="133350" y="314908"/>
                </a:cubicBezTo>
                <a:cubicBezTo>
                  <a:pt x="136909" y="295926"/>
                  <a:pt x="142875" y="257758"/>
                  <a:pt x="142875" y="257758"/>
                </a:cubicBezTo>
                <a:cubicBezTo>
                  <a:pt x="144463" y="235533"/>
                  <a:pt x="147638" y="213365"/>
                  <a:pt x="147638" y="191083"/>
                </a:cubicBezTo>
                <a:cubicBezTo>
                  <a:pt x="147638" y="184794"/>
                  <a:pt x="145563" y="147344"/>
                  <a:pt x="138113" y="133933"/>
                </a:cubicBezTo>
                <a:cubicBezTo>
                  <a:pt x="132554" y="123926"/>
                  <a:pt x="125413" y="114883"/>
                  <a:pt x="119063" y="105358"/>
                </a:cubicBezTo>
                <a:cubicBezTo>
                  <a:pt x="115888" y="100596"/>
                  <a:pt x="113585" y="95118"/>
                  <a:pt x="109538" y="91071"/>
                </a:cubicBezTo>
                <a:lnTo>
                  <a:pt x="95250" y="76783"/>
                </a:lnTo>
                <a:cubicBezTo>
                  <a:pt x="83041" y="40155"/>
                  <a:pt x="101171" y="87449"/>
                  <a:pt x="76200" y="48208"/>
                </a:cubicBezTo>
                <a:cubicBezTo>
                  <a:pt x="68577" y="36229"/>
                  <a:pt x="61640" y="23578"/>
                  <a:pt x="57150" y="10108"/>
                </a:cubicBezTo>
                <a:cubicBezTo>
                  <a:pt x="51886" y="-5685"/>
                  <a:pt x="53182" y="2171"/>
                  <a:pt x="52388" y="583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70" name="Freeform 69"/>
          <p:cNvSpPr/>
          <p:nvPr/>
        </p:nvSpPr>
        <p:spPr>
          <a:xfrm flipH="1">
            <a:off x="892022" y="3032946"/>
            <a:ext cx="185737" cy="733425"/>
          </a:xfrm>
          <a:custGeom>
            <a:avLst/>
            <a:gdLst>
              <a:gd name="connsiteX0" fmla="*/ 0 w 185737"/>
              <a:gd name="connsiteY0" fmla="*/ 476250 h 733425"/>
              <a:gd name="connsiteX1" fmla="*/ 0 w 185737"/>
              <a:gd name="connsiteY1" fmla="*/ 476250 h 733425"/>
              <a:gd name="connsiteX2" fmla="*/ 33337 w 185737"/>
              <a:gd name="connsiteY2" fmla="*/ 619125 h 733425"/>
              <a:gd name="connsiteX3" fmla="*/ 52387 w 185737"/>
              <a:gd name="connsiteY3" fmla="*/ 647700 h 733425"/>
              <a:gd name="connsiteX4" fmla="*/ 71437 w 185737"/>
              <a:gd name="connsiteY4" fmla="*/ 690562 h 733425"/>
              <a:gd name="connsiteX5" fmla="*/ 85725 w 185737"/>
              <a:gd name="connsiteY5" fmla="*/ 704850 h 733425"/>
              <a:gd name="connsiteX6" fmla="*/ 100012 w 185737"/>
              <a:gd name="connsiteY6" fmla="*/ 709612 h 733425"/>
              <a:gd name="connsiteX7" fmla="*/ 133350 w 185737"/>
              <a:gd name="connsiteY7" fmla="*/ 723900 h 733425"/>
              <a:gd name="connsiteX8" fmla="*/ 147637 w 185737"/>
              <a:gd name="connsiteY8" fmla="*/ 733425 h 733425"/>
              <a:gd name="connsiteX9" fmla="*/ 171450 w 185737"/>
              <a:gd name="connsiteY9" fmla="*/ 728662 h 733425"/>
              <a:gd name="connsiteX10" fmla="*/ 176212 w 185737"/>
              <a:gd name="connsiteY10" fmla="*/ 714375 h 733425"/>
              <a:gd name="connsiteX11" fmla="*/ 185737 w 185737"/>
              <a:gd name="connsiteY11" fmla="*/ 642937 h 733425"/>
              <a:gd name="connsiteX12" fmla="*/ 176212 w 185737"/>
              <a:gd name="connsiteY12" fmla="*/ 519112 h 733425"/>
              <a:gd name="connsiteX13" fmla="*/ 166687 w 185737"/>
              <a:gd name="connsiteY13" fmla="*/ 490537 h 733425"/>
              <a:gd name="connsiteX14" fmla="*/ 152400 w 185737"/>
              <a:gd name="connsiteY14" fmla="*/ 342900 h 733425"/>
              <a:gd name="connsiteX15" fmla="*/ 147637 w 185737"/>
              <a:gd name="connsiteY15" fmla="*/ 295275 h 733425"/>
              <a:gd name="connsiteX16" fmla="*/ 138112 w 185737"/>
              <a:gd name="connsiteY16" fmla="*/ 266700 h 733425"/>
              <a:gd name="connsiteX17" fmla="*/ 128587 w 185737"/>
              <a:gd name="connsiteY17" fmla="*/ 238125 h 733425"/>
              <a:gd name="connsiteX18" fmla="*/ 123825 w 185737"/>
              <a:gd name="connsiteY18" fmla="*/ 223837 h 733425"/>
              <a:gd name="connsiteX19" fmla="*/ 119062 w 185737"/>
              <a:gd name="connsiteY19" fmla="*/ 204787 h 733425"/>
              <a:gd name="connsiteX20" fmla="*/ 114300 w 185737"/>
              <a:gd name="connsiteY20" fmla="*/ 180975 h 733425"/>
              <a:gd name="connsiteX21" fmla="*/ 109537 w 185737"/>
              <a:gd name="connsiteY21" fmla="*/ 166687 h 733425"/>
              <a:gd name="connsiteX22" fmla="*/ 104775 w 185737"/>
              <a:gd name="connsiteY22" fmla="*/ 66675 h 733425"/>
              <a:gd name="connsiteX23" fmla="*/ 100012 w 185737"/>
              <a:gd name="connsiteY23" fmla="*/ 52387 h 733425"/>
              <a:gd name="connsiteX24" fmla="*/ 95250 w 185737"/>
              <a:gd name="connsiteY24" fmla="*/ 0 h 733425"/>
              <a:gd name="connsiteX25" fmla="*/ 80962 w 185737"/>
              <a:gd name="connsiteY25" fmla="*/ 33337 h 733425"/>
              <a:gd name="connsiteX26" fmla="*/ 71437 w 185737"/>
              <a:gd name="connsiteY26" fmla="*/ 61912 h 733425"/>
              <a:gd name="connsiteX27" fmla="*/ 66675 w 185737"/>
              <a:gd name="connsiteY27" fmla="*/ 76200 h 733425"/>
              <a:gd name="connsiteX28" fmla="*/ 61912 w 185737"/>
              <a:gd name="connsiteY28" fmla="*/ 104775 h 733425"/>
              <a:gd name="connsiteX29" fmla="*/ 52387 w 185737"/>
              <a:gd name="connsiteY29" fmla="*/ 223837 h 733425"/>
              <a:gd name="connsiteX30" fmla="*/ 42862 w 185737"/>
              <a:gd name="connsiteY30" fmla="*/ 242887 h 733425"/>
              <a:gd name="connsiteX31" fmla="*/ 38100 w 185737"/>
              <a:gd name="connsiteY31" fmla="*/ 266700 h 733425"/>
              <a:gd name="connsiteX32" fmla="*/ 28575 w 185737"/>
              <a:gd name="connsiteY32" fmla="*/ 300037 h 733425"/>
              <a:gd name="connsiteX33" fmla="*/ 23812 w 185737"/>
              <a:gd name="connsiteY33" fmla="*/ 342900 h 733425"/>
              <a:gd name="connsiteX34" fmla="*/ 14287 w 185737"/>
              <a:gd name="connsiteY34" fmla="*/ 400050 h 733425"/>
              <a:gd name="connsiteX35" fmla="*/ 0 w 185737"/>
              <a:gd name="connsiteY35" fmla="*/ 47625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5737" h="733425">
                <a:moveTo>
                  <a:pt x="0" y="476250"/>
                </a:moveTo>
                <a:lnTo>
                  <a:pt x="0" y="476250"/>
                </a:lnTo>
                <a:cubicBezTo>
                  <a:pt x="11112" y="523875"/>
                  <a:pt x="19046" y="572355"/>
                  <a:pt x="33337" y="619125"/>
                </a:cubicBezTo>
                <a:cubicBezTo>
                  <a:pt x="36682" y="630073"/>
                  <a:pt x="48767" y="636840"/>
                  <a:pt x="52387" y="647700"/>
                </a:cubicBezTo>
                <a:cubicBezTo>
                  <a:pt x="59309" y="668467"/>
                  <a:pt x="58858" y="675468"/>
                  <a:pt x="71437" y="690562"/>
                </a:cubicBezTo>
                <a:cubicBezTo>
                  <a:pt x="75749" y="695736"/>
                  <a:pt x="80121" y="701114"/>
                  <a:pt x="85725" y="704850"/>
                </a:cubicBezTo>
                <a:cubicBezTo>
                  <a:pt x="89902" y="707635"/>
                  <a:pt x="95250" y="708025"/>
                  <a:pt x="100012" y="709612"/>
                </a:cubicBezTo>
                <a:cubicBezTo>
                  <a:pt x="135885" y="733527"/>
                  <a:pt x="90292" y="705446"/>
                  <a:pt x="133350" y="723900"/>
                </a:cubicBezTo>
                <a:cubicBezTo>
                  <a:pt x="138611" y="726155"/>
                  <a:pt x="142875" y="730250"/>
                  <a:pt x="147637" y="733425"/>
                </a:cubicBezTo>
                <a:cubicBezTo>
                  <a:pt x="155575" y="731837"/>
                  <a:pt x="164715" y="733152"/>
                  <a:pt x="171450" y="728662"/>
                </a:cubicBezTo>
                <a:cubicBezTo>
                  <a:pt x="175627" y="725877"/>
                  <a:pt x="175549" y="719351"/>
                  <a:pt x="176212" y="714375"/>
                </a:cubicBezTo>
                <a:cubicBezTo>
                  <a:pt x="186571" y="636683"/>
                  <a:pt x="173571" y="679441"/>
                  <a:pt x="185737" y="642937"/>
                </a:cubicBezTo>
                <a:cubicBezTo>
                  <a:pt x="185393" y="638114"/>
                  <a:pt x="177867" y="529043"/>
                  <a:pt x="176212" y="519112"/>
                </a:cubicBezTo>
                <a:cubicBezTo>
                  <a:pt x="174561" y="509208"/>
                  <a:pt x="166687" y="490537"/>
                  <a:pt x="166687" y="490537"/>
                </a:cubicBezTo>
                <a:cubicBezTo>
                  <a:pt x="148852" y="294352"/>
                  <a:pt x="163907" y="452218"/>
                  <a:pt x="152400" y="342900"/>
                </a:cubicBezTo>
                <a:cubicBezTo>
                  <a:pt x="150730" y="327033"/>
                  <a:pt x="150577" y="310956"/>
                  <a:pt x="147637" y="295275"/>
                </a:cubicBezTo>
                <a:cubicBezTo>
                  <a:pt x="145787" y="285407"/>
                  <a:pt x="141287" y="276225"/>
                  <a:pt x="138112" y="266700"/>
                </a:cubicBezTo>
                <a:lnTo>
                  <a:pt x="128587" y="238125"/>
                </a:lnTo>
                <a:cubicBezTo>
                  <a:pt x="126999" y="233362"/>
                  <a:pt x="125043" y="228707"/>
                  <a:pt x="123825" y="223837"/>
                </a:cubicBezTo>
                <a:cubicBezTo>
                  <a:pt x="122237" y="217487"/>
                  <a:pt x="120482" y="211177"/>
                  <a:pt x="119062" y="204787"/>
                </a:cubicBezTo>
                <a:cubicBezTo>
                  <a:pt x="117306" y="196885"/>
                  <a:pt x="116263" y="188828"/>
                  <a:pt x="114300" y="180975"/>
                </a:cubicBezTo>
                <a:cubicBezTo>
                  <a:pt x="113082" y="176105"/>
                  <a:pt x="111125" y="171450"/>
                  <a:pt x="109537" y="166687"/>
                </a:cubicBezTo>
                <a:cubicBezTo>
                  <a:pt x="107950" y="133350"/>
                  <a:pt x="107547" y="99935"/>
                  <a:pt x="104775" y="66675"/>
                </a:cubicBezTo>
                <a:cubicBezTo>
                  <a:pt x="104358" y="61672"/>
                  <a:pt x="100722" y="57357"/>
                  <a:pt x="100012" y="52387"/>
                </a:cubicBezTo>
                <a:cubicBezTo>
                  <a:pt x="97532" y="35029"/>
                  <a:pt x="96837" y="17462"/>
                  <a:pt x="95250" y="0"/>
                </a:cubicBezTo>
                <a:cubicBezTo>
                  <a:pt x="80139" y="22666"/>
                  <a:pt x="89349" y="5381"/>
                  <a:pt x="80962" y="33337"/>
                </a:cubicBezTo>
                <a:cubicBezTo>
                  <a:pt x="78077" y="42954"/>
                  <a:pt x="74612" y="52387"/>
                  <a:pt x="71437" y="61912"/>
                </a:cubicBezTo>
                <a:cubicBezTo>
                  <a:pt x="69850" y="66675"/>
                  <a:pt x="67500" y="71248"/>
                  <a:pt x="66675" y="76200"/>
                </a:cubicBezTo>
                <a:lnTo>
                  <a:pt x="61912" y="104775"/>
                </a:lnTo>
                <a:cubicBezTo>
                  <a:pt x="60655" y="132438"/>
                  <a:pt x="67671" y="188176"/>
                  <a:pt x="52387" y="223837"/>
                </a:cubicBezTo>
                <a:cubicBezTo>
                  <a:pt x="49590" y="230362"/>
                  <a:pt x="46037" y="236537"/>
                  <a:pt x="42862" y="242887"/>
                </a:cubicBezTo>
                <a:cubicBezTo>
                  <a:pt x="41275" y="250825"/>
                  <a:pt x="40063" y="258847"/>
                  <a:pt x="38100" y="266700"/>
                </a:cubicBezTo>
                <a:cubicBezTo>
                  <a:pt x="35297" y="277912"/>
                  <a:pt x="30705" y="288678"/>
                  <a:pt x="28575" y="300037"/>
                </a:cubicBezTo>
                <a:cubicBezTo>
                  <a:pt x="25926" y="314166"/>
                  <a:pt x="25595" y="328635"/>
                  <a:pt x="23812" y="342900"/>
                </a:cubicBezTo>
                <a:cubicBezTo>
                  <a:pt x="19873" y="374414"/>
                  <a:pt x="19833" y="372323"/>
                  <a:pt x="14287" y="400050"/>
                </a:cubicBezTo>
                <a:cubicBezTo>
                  <a:pt x="9309" y="509582"/>
                  <a:pt x="2381" y="463550"/>
                  <a:pt x="0" y="47625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71" name="Freeform 70"/>
          <p:cNvSpPr/>
          <p:nvPr/>
        </p:nvSpPr>
        <p:spPr>
          <a:xfrm flipH="1">
            <a:off x="592007" y="2262188"/>
            <a:ext cx="352425" cy="1395412"/>
          </a:xfrm>
          <a:custGeom>
            <a:avLst/>
            <a:gdLst>
              <a:gd name="connsiteX0" fmla="*/ 128587 w 352425"/>
              <a:gd name="connsiteY0" fmla="*/ 42862 h 1395412"/>
              <a:gd name="connsiteX1" fmla="*/ 128587 w 352425"/>
              <a:gd name="connsiteY1" fmla="*/ 42862 h 1395412"/>
              <a:gd name="connsiteX2" fmla="*/ 104775 w 352425"/>
              <a:gd name="connsiteY2" fmla="*/ 242887 h 1395412"/>
              <a:gd name="connsiteX3" fmla="*/ 95250 w 352425"/>
              <a:gd name="connsiteY3" fmla="*/ 271462 h 1395412"/>
              <a:gd name="connsiteX4" fmla="*/ 85725 w 352425"/>
              <a:gd name="connsiteY4" fmla="*/ 309562 h 1395412"/>
              <a:gd name="connsiteX5" fmla="*/ 76200 w 352425"/>
              <a:gd name="connsiteY5" fmla="*/ 323850 h 1395412"/>
              <a:gd name="connsiteX6" fmla="*/ 66675 w 352425"/>
              <a:gd name="connsiteY6" fmla="*/ 371475 h 1395412"/>
              <a:gd name="connsiteX7" fmla="*/ 61912 w 352425"/>
              <a:gd name="connsiteY7" fmla="*/ 395287 h 1395412"/>
              <a:gd name="connsiteX8" fmla="*/ 52387 w 352425"/>
              <a:gd name="connsiteY8" fmla="*/ 476250 h 1395412"/>
              <a:gd name="connsiteX9" fmla="*/ 42862 w 352425"/>
              <a:gd name="connsiteY9" fmla="*/ 533400 h 1395412"/>
              <a:gd name="connsiteX10" fmla="*/ 33337 w 352425"/>
              <a:gd name="connsiteY10" fmla="*/ 571500 h 1395412"/>
              <a:gd name="connsiteX11" fmla="*/ 28575 w 352425"/>
              <a:gd name="connsiteY11" fmla="*/ 628650 h 1395412"/>
              <a:gd name="connsiteX12" fmla="*/ 19050 w 352425"/>
              <a:gd name="connsiteY12" fmla="*/ 657225 h 1395412"/>
              <a:gd name="connsiteX13" fmla="*/ 9525 w 352425"/>
              <a:gd name="connsiteY13" fmla="*/ 719137 h 1395412"/>
              <a:gd name="connsiteX14" fmla="*/ 0 w 352425"/>
              <a:gd name="connsiteY14" fmla="*/ 747712 h 1395412"/>
              <a:gd name="connsiteX15" fmla="*/ 4762 w 352425"/>
              <a:gd name="connsiteY15" fmla="*/ 976312 h 1395412"/>
              <a:gd name="connsiteX16" fmla="*/ 19050 w 352425"/>
              <a:gd name="connsiteY16" fmla="*/ 1047750 h 1395412"/>
              <a:gd name="connsiteX17" fmla="*/ 23812 w 352425"/>
              <a:gd name="connsiteY17" fmla="*/ 1066800 h 1395412"/>
              <a:gd name="connsiteX18" fmla="*/ 33337 w 352425"/>
              <a:gd name="connsiteY18" fmla="*/ 1090612 h 1395412"/>
              <a:gd name="connsiteX19" fmla="*/ 42862 w 352425"/>
              <a:gd name="connsiteY19" fmla="*/ 1128712 h 1395412"/>
              <a:gd name="connsiteX20" fmla="*/ 47625 w 352425"/>
              <a:gd name="connsiteY20" fmla="*/ 1147762 h 1395412"/>
              <a:gd name="connsiteX21" fmla="*/ 61912 w 352425"/>
              <a:gd name="connsiteY21" fmla="*/ 1195387 h 1395412"/>
              <a:gd name="connsiteX22" fmla="*/ 85725 w 352425"/>
              <a:gd name="connsiteY22" fmla="*/ 1290637 h 1395412"/>
              <a:gd name="connsiteX23" fmla="*/ 100012 w 352425"/>
              <a:gd name="connsiteY23" fmla="*/ 1295400 h 1395412"/>
              <a:gd name="connsiteX24" fmla="*/ 147637 w 352425"/>
              <a:gd name="connsiteY24" fmla="*/ 1290637 h 1395412"/>
              <a:gd name="connsiteX25" fmla="*/ 161925 w 352425"/>
              <a:gd name="connsiteY25" fmla="*/ 1285875 h 1395412"/>
              <a:gd name="connsiteX26" fmla="*/ 166687 w 352425"/>
              <a:gd name="connsiteY26" fmla="*/ 1271587 h 1395412"/>
              <a:gd name="connsiteX27" fmla="*/ 190500 w 352425"/>
              <a:gd name="connsiteY27" fmla="*/ 1243012 h 1395412"/>
              <a:gd name="connsiteX28" fmla="*/ 200025 w 352425"/>
              <a:gd name="connsiteY28" fmla="*/ 1200150 h 1395412"/>
              <a:gd name="connsiteX29" fmla="*/ 204787 w 352425"/>
              <a:gd name="connsiteY29" fmla="*/ 1185862 h 1395412"/>
              <a:gd name="connsiteX30" fmla="*/ 228600 w 352425"/>
              <a:gd name="connsiteY30" fmla="*/ 1376362 h 1395412"/>
              <a:gd name="connsiteX31" fmla="*/ 242887 w 352425"/>
              <a:gd name="connsiteY31" fmla="*/ 1390650 h 1395412"/>
              <a:gd name="connsiteX32" fmla="*/ 257175 w 352425"/>
              <a:gd name="connsiteY32" fmla="*/ 1395412 h 1395412"/>
              <a:gd name="connsiteX33" fmla="*/ 285750 w 352425"/>
              <a:gd name="connsiteY33" fmla="*/ 1376362 h 1395412"/>
              <a:gd name="connsiteX34" fmla="*/ 290512 w 352425"/>
              <a:gd name="connsiteY34" fmla="*/ 1362075 h 1395412"/>
              <a:gd name="connsiteX35" fmla="*/ 300037 w 352425"/>
              <a:gd name="connsiteY35" fmla="*/ 1328737 h 1395412"/>
              <a:gd name="connsiteX36" fmla="*/ 309562 w 352425"/>
              <a:gd name="connsiteY36" fmla="*/ 1247775 h 1395412"/>
              <a:gd name="connsiteX37" fmla="*/ 314325 w 352425"/>
              <a:gd name="connsiteY37" fmla="*/ 1185862 h 1395412"/>
              <a:gd name="connsiteX38" fmla="*/ 323850 w 352425"/>
              <a:gd name="connsiteY38" fmla="*/ 1128712 h 1395412"/>
              <a:gd name="connsiteX39" fmla="*/ 328612 w 352425"/>
              <a:gd name="connsiteY39" fmla="*/ 1085850 h 1395412"/>
              <a:gd name="connsiteX40" fmla="*/ 338137 w 352425"/>
              <a:gd name="connsiteY40" fmla="*/ 1004887 h 1395412"/>
              <a:gd name="connsiteX41" fmla="*/ 342900 w 352425"/>
              <a:gd name="connsiteY41" fmla="*/ 981075 h 1395412"/>
              <a:gd name="connsiteX42" fmla="*/ 338137 w 352425"/>
              <a:gd name="connsiteY42" fmla="*/ 914400 h 1395412"/>
              <a:gd name="connsiteX43" fmla="*/ 333375 w 352425"/>
              <a:gd name="connsiteY43" fmla="*/ 885825 h 1395412"/>
              <a:gd name="connsiteX44" fmla="*/ 342900 w 352425"/>
              <a:gd name="connsiteY44" fmla="*/ 719137 h 1395412"/>
              <a:gd name="connsiteX45" fmla="*/ 352425 w 352425"/>
              <a:gd name="connsiteY45" fmla="*/ 671512 h 1395412"/>
              <a:gd name="connsiteX46" fmla="*/ 342900 w 352425"/>
              <a:gd name="connsiteY46" fmla="*/ 533400 h 1395412"/>
              <a:gd name="connsiteX47" fmla="*/ 333375 w 352425"/>
              <a:gd name="connsiteY47" fmla="*/ 500062 h 1395412"/>
              <a:gd name="connsiteX48" fmla="*/ 319087 w 352425"/>
              <a:gd name="connsiteY48" fmla="*/ 442912 h 1395412"/>
              <a:gd name="connsiteX49" fmla="*/ 304800 w 352425"/>
              <a:gd name="connsiteY49" fmla="*/ 390525 h 1395412"/>
              <a:gd name="connsiteX50" fmla="*/ 295275 w 352425"/>
              <a:gd name="connsiteY50" fmla="*/ 371475 h 1395412"/>
              <a:gd name="connsiteX51" fmla="*/ 280987 w 352425"/>
              <a:gd name="connsiteY51" fmla="*/ 342900 h 1395412"/>
              <a:gd name="connsiteX52" fmla="*/ 261937 w 352425"/>
              <a:gd name="connsiteY52" fmla="*/ 314325 h 1395412"/>
              <a:gd name="connsiteX53" fmla="*/ 257175 w 352425"/>
              <a:gd name="connsiteY53" fmla="*/ 300037 h 1395412"/>
              <a:gd name="connsiteX54" fmla="*/ 233362 w 352425"/>
              <a:gd name="connsiteY54" fmla="*/ 271462 h 1395412"/>
              <a:gd name="connsiteX55" fmla="*/ 219075 w 352425"/>
              <a:gd name="connsiteY55" fmla="*/ 242887 h 1395412"/>
              <a:gd name="connsiteX56" fmla="*/ 204787 w 352425"/>
              <a:gd name="connsiteY56" fmla="*/ 214312 h 1395412"/>
              <a:gd name="connsiteX57" fmla="*/ 195262 w 352425"/>
              <a:gd name="connsiteY57" fmla="*/ 171450 h 1395412"/>
              <a:gd name="connsiteX58" fmla="*/ 190500 w 352425"/>
              <a:gd name="connsiteY58" fmla="*/ 157162 h 1395412"/>
              <a:gd name="connsiteX59" fmla="*/ 185737 w 352425"/>
              <a:gd name="connsiteY59" fmla="*/ 138112 h 1395412"/>
              <a:gd name="connsiteX60" fmla="*/ 180975 w 352425"/>
              <a:gd name="connsiteY60" fmla="*/ 114300 h 1395412"/>
              <a:gd name="connsiteX61" fmla="*/ 161925 w 352425"/>
              <a:gd name="connsiteY61" fmla="*/ 71437 h 1395412"/>
              <a:gd name="connsiteX62" fmla="*/ 152400 w 352425"/>
              <a:gd name="connsiteY62" fmla="*/ 42862 h 1395412"/>
              <a:gd name="connsiteX63" fmla="*/ 147637 w 352425"/>
              <a:gd name="connsiteY63" fmla="*/ 28575 h 1395412"/>
              <a:gd name="connsiteX64" fmla="*/ 142875 w 352425"/>
              <a:gd name="connsiteY64" fmla="*/ 14287 h 1395412"/>
              <a:gd name="connsiteX65" fmla="*/ 138112 w 352425"/>
              <a:gd name="connsiteY65" fmla="*/ 0 h 1395412"/>
              <a:gd name="connsiteX66" fmla="*/ 114300 w 352425"/>
              <a:gd name="connsiteY66" fmla="*/ 57150 h 1395412"/>
              <a:gd name="connsiteX67" fmla="*/ 128587 w 352425"/>
              <a:gd name="connsiteY67" fmla="*/ 42862 h 139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52425" h="1395412">
                <a:moveTo>
                  <a:pt x="128587" y="42862"/>
                </a:moveTo>
                <a:lnTo>
                  <a:pt x="128587" y="42862"/>
                </a:lnTo>
                <a:cubicBezTo>
                  <a:pt x="120650" y="109537"/>
                  <a:pt x="126008" y="179187"/>
                  <a:pt x="104775" y="242887"/>
                </a:cubicBezTo>
                <a:cubicBezTo>
                  <a:pt x="101600" y="252412"/>
                  <a:pt x="97219" y="261617"/>
                  <a:pt x="95250" y="271462"/>
                </a:cubicBezTo>
                <a:cubicBezTo>
                  <a:pt x="93439" y="280515"/>
                  <a:pt x="90605" y="299801"/>
                  <a:pt x="85725" y="309562"/>
                </a:cubicBezTo>
                <a:cubicBezTo>
                  <a:pt x="83165" y="314682"/>
                  <a:pt x="79375" y="319087"/>
                  <a:pt x="76200" y="323850"/>
                </a:cubicBezTo>
                <a:lnTo>
                  <a:pt x="66675" y="371475"/>
                </a:lnTo>
                <a:lnTo>
                  <a:pt x="61912" y="395287"/>
                </a:lnTo>
                <a:cubicBezTo>
                  <a:pt x="57845" y="435959"/>
                  <a:pt x="58131" y="439869"/>
                  <a:pt x="52387" y="476250"/>
                </a:cubicBezTo>
                <a:cubicBezTo>
                  <a:pt x="49375" y="495326"/>
                  <a:pt x="47546" y="514664"/>
                  <a:pt x="42862" y="533400"/>
                </a:cubicBezTo>
                <a:lnTo>
                  <a:pt x="33337" y="571500"/>
                </a:lnTo>
                <a:cubicBezTo>
                  <a:pt x="31750" y="590550"/>
                  <a:pt x="31718" y="609794"/>
                  <a:pt x="28575" y="628650"/>
                </a:cubicBezTo>
                <a:cubicBezTo>
                  <a:pt x="26924" y="638554"/>
                  <a:pt x="19050" y="657225"/>
                  <a:pt x="19050" y="657225"/>
                </a:cubicBezTo>
                <a:cubicBezTo>
                  <a:pt x="18045" y="664262"/>
                  <a:pt x="11725" y="710337"/>
                  <a:pt x="9525" y="719137"/>
                </a:cubicBezTo>
                <a:cubicBezTo>
                  <a:pt x="7090" y="728877"/>
                  <a:pt x="0" y="747712"/>
                  <a:pt x="0" y="747712"/>
                </a:cubicBezTo>
                <a:cubicBezTo>
                  <a:pt x="1587" y="823912"/>
                  <a:pt x="1992" y="900146"/>
                  <a:pt x="4762" y="976312"/>
                </a:cubicBezTo>
                <a:cubicBezTo>
                  <a:pt x="5606" y="999529"/>
                  <a:pt x="13531" y="1025675"/>
                  <a:pt x="19050" y="1047750"/>
                </a:cubicBezTo>
                <a:cubicBezTo>
                  <a:pt x="20637" y="1054100"/>
                  <a:pt x="21381" y="1060723"/>
                  <a:pt x="23812" y="1066800"/>
                </a:cubicBezTo>
                <a:cubicBezTo>
                  <a:pt x="26987" y="1074737"/>
                  <a:pt x="30823" y="1082441"/>
                  <a:pt x="33337" y="1090612"/>
                </a:cubicBezTo>
                <a:cubicBezTo>
                  <a:pt x="37187" y="1103124"/>
                  <a:pt x="39687" y="1116012"/>
                  <a:pt x="42862" y="1128712"/>
                </a:cubicBezTo>
                <a:cubicBezTo>
                  <a:pt x="44450" y="1135062"/>
                  <a:pt x="45555" y="1141552"/>
                  <a:pt x="47625" y="1147762"/>
                </a:cubicBezTo>
                <a:cubicBezTo>
                  <a:pt x="56041" y="1173014"/>
                  <a:pt x="51008" y="1157223"/>
                  <a:pt x="61912" y="1195387"/>
                </a:cubicBezTo>
                <a:cubicBezTo>
                  <a:pt x="68307" y="1252940"/>
                  <a:pt x="48264" y="1271906"/>
                  <a:pt x="85725" y="1290637"/>
                </a:cubicBezTo>
                <a:cubicBezTo>
                  <a:pt x="90215" y="1292882"/>
                  <a:pt x="95250" y="1293812"/>
                  <a:pt x="100012" y="1295400"/>
                </a:cubicBezTo>
                <a:cubicBezTo>
                  <a:pt x="115887" y="1293812"/>
                  <a:pt x="131868" y="1293063"/>
                  <a:pt x="147637" y="1290637"/>
                </a:cubicBezTo>
                <a:cubicBezTo>
                  <a:pt x="152599" y="1289874"/>
                  <a:pt x="158375" y="1289425"/>
                  <a:pt x="161925" y="1285875"/>
                </a:cubicBezTo>
                <a:cubicBezTo>
                  <a:pt x="165475" y="1282325"/>
                  <a:pt x="164442" y="1276077"/>
                  <a:pt x="166687" y="1271587"/>
                </a:cubicBezTo>
                <a:cubicBezTo>
                  <a:pt x="173316" y="1258328"/>
                  <a:pt x="179969" y="1253543"/>
                  <a:pt x="190500" y="1243012"/>
                </a:cubicBezTo>
                <a:cubicBezTo>
                  <a:pt x="193776" y="1226630"/>
                  <a:pt x="195538" y="1215854"/>
                  <a:pt x="200025" y="1200150"/>
                </a:cubicBezTo>
                <a:cubicBezTo>
                  <a:pt x="201404" y="1195323"/>
                  <a:pt x="203200" y="1190625"/>
                  <a:pt x="204787" y="1185862"/>
                </a:cubicBezTo>
                <a:cubicBezTo>
                  <a:pt x="206384" y="1240170"/>
                  <a:pt x="180340" y="1328098"/>
                  <a:pt x="228600" y="1376362"/>
                </a:cubicBezTo>
                <a:cubicBezTo>
                  <a:pt x="233362" y="1381125"/>
                  <a:pt x="237283" y="1386914"/>
                  <a:pt x="242887" y="1390650"/>
                </a:cubicBezTo>
                <a:cubicBezTo>
                  <a:pt x="247064" y="1393435"/>
                  <a:pt x="252412" y="1393825"/>
                  <a:pt x="257175" y="1395412"/>
                </a:cubicBezTo>
                <a:cubicBezTo>
                  <a:pt x="266700" y="1389062"/>
                  <a:pt x="282130" y="1387222"/>
                  <a:pt x="285750" y="1376362"/>
                </a:cubicBezTo>
                <a:cubicBezTo>
                  <a:pt x="287337" y="1371600"/>
                  <a:pt x="289133" y="1366902"/>
                  <a:pt x="290512" y="1362075"/>
                </a:cubicBezTo>
                <a:cubicBezTo>
                  <a:pt x="302475" y="1320206"/>
                  <a:pt x="288617" y="1363001"/>
                  <a:pt x="300037" y="1328737"/>
                </a:cubicBezTo>
                <a:cubicBezTo>
                  <a:pt x="305679" y="1289248"/>
                  <a:pt x="305641" y="1292866"/>
                  <a:pt x="309562" y="1247775"/>
                </a:cubicBezTo>
                <a:cubicBezTo>
                  <a:pt x="311355" y="1227154"/>
                  <a:pt x="311859" y="1206413"/>
                  <a:pt x="314325" y="1185862"/>
                </a:cubicBezTo>
                <a:cubicBezTo>
                  <a:pt x="316626" y="1166687"/>
                  <a:pt x="321717" y="1147907"/>
                  <a:pt x="323850" y="1128712"/>
                </a:cubicBezTo>
                <a:cubicBezTo>
                  <a:pt x="325437" y="1114425"/>
                  <a:pt x="327107" y="1100146"/>
                  <a:pt x="328612" y="1085850"/>
                </a:cubicBezTo>
                <a:cubicBezTo>
                  <a:pt x="332478" y="1049121"/>
                  <a:pt x="332536" y="1038493"/>
                  <a:pt x="338137" y="1004887"/>
                </a:cubicBezTo>
                <a:cubicBezTo>
                  <a:pt x="339468" y="996903"/>
                  <a:pt x="341312" y="989012"/>
                  <a:pt x="342900" y="981075"/>
                </a:cubicBezTo>
                <a:cubicBezTo>
                  <a:pt x="341312" y="958850"/>
                  <a:pt x="340354" y="936571"/>
                  <a:pt x="338137" y="914400"/>
                </a:cubicBezTo>
                <a:cubicBezTo>
                  <a:pt x="337176" y="904792"/>
                  <a:pt x="333375" y="895481"/>
                  <a:pt x="333375" y="885825"/>
                </a:cubicBezTo>
                <a:cubicBezTo>
                  <a:pt x="333375" y="681961"/>
                  <a:pt x="329646" y="798662"/>
                  <a:pt x="342900" y="719137"/>
                </a:cubicBezTo>
                <a:cubicBezTo>
                  <a:pt x="350197" y="675356"/>
                  <a:pt x="343296" y="698897"/>
                  <a:pt x="352425" y="671512"/>
                </a:cubicBezTo>
                <a:cubicBezTo>
                  <a:pt x="351519" y="653393"/>
                  <a:pt x="349104" y="566487"/>
                  <a:pt x="342900" y="533400"/>
                </a:cubicBezTo>
                <a:cubicBezTo>
                  <a:pt x="340770" y="522041"/>
                  <a:pt x="335797" y="511363"/>
                  <a:pt x="333375" y="500062"/>
                </a:cubicBezTo>
                <a:cubicBezTo>
                  <a:pt x="320972" y="442186"/>
                  <a:pt x="337678" y="489391"/>
                  <a:pt x="319087" y="442912"/>
                </a:cubicBezTo>
                <a:cubicBezTo>
                  <a:pt x="315603" y="425492"/>
                  <a:pt x="312857" y="406639"/>
                  <a:pt x="304800" y="390525"/>
                </a:cubicBezTo>
                <a:cubicBezTo>
                  <a:pt x="301625" y="384175"/>
                  <a:pt x="298072" y="378000"/>
                  <a:pt x="295275" y="371475"/>
                </a:cubicBezTo>
                <a:cubicBezTo>
                  <a:pt x="283445" y="343872"/>
                  <a:pt x="299291" y="370354"/>
                  <a:pt x="280987" y="342900"/>
                </a:cubicBezTo>
                <a:cubicBezTo>
                  <a:pt x="269664" y="308926"/>
                  <a:pt x="285720" y="350000"/>
                  <a:pt x="261937" y="314325"/>
                </a:cubicBezTo>
                <a:cubicBezTo>
                  <a:pt x="259152" y="310148"/>
                  <a:pt x="259420" y="304527"/>
                  <a:pt x="257175" y="300037"/>
                </a:cubicBezTo>
                <a:cubicBezTo>
                  <a:pt x="250546" y="286778"/>
                  <a:pt x="243893" y="281993"/>
                  <a:pt x="233362" y="271462"/>
                </a:cubicBezTo>
                <a:cubicBezTo>
                  <a:pt x="221395" y="235559"/>
                  <a:pt x="237536" y="279808"/>
                  <a:pt x="219075" y="242887"/>
                </a:cubicBezTo>
                <a:cubicBezTo>
                  <a:pt x="199356" y="203451"/>
                  <a:pt x="232085" y="255261"/>
                  <a:pt x="204787" y="214312"/>
                </a:cubicBezTo>
                <a:cubicBezTo>
                  <a:pt x="194067" y="182151"/>
                  <a:pt x="206437" y="221737"/>
                  <a:pt x="195262" y="171450"/>
                </a:cubicBezTo>
                <a:cubicBezTo>
                  <a:pt x="194173" y="166549"/>
                  <a:pt x="191879" y="161989"/>
                  <a:pt x="190500" y="157162"/>
                </a:cubicBezTo>
                <a:cubicBezTo>
                  <a:pt x="188702" y="150868"/>
                  <a:pt x="187157" y="144502"/>
                  <a:pt x="185737" y="138112"/>
                </a:cubicBezTo>
                <a:cubicBezTo>
                  <a:pt x="183981" y="130210"/>
                  <a:pt x="183105" y="122109"/>
                  <a:pt x="180975" y="114300"/>
                </a:cubicBezTo>
                <a:cubicBezTo>
                  <a:pt x="160959" y="40906"/>
                  <a:pt x="181968" y="116535"/>
                  <a:pt x="161925" y="71437"/>
                </a:cubicBezTo>
                <a:cubicBezTo>
                  <a:pt x="157847" y="62262"/>
                  <a:pt x="155575" y="52387"/>
                  <a:pt x="152400" y="42862"/>
                </a:cubicBezTo>
                <a:lnTo>
                  <a:pt x="147637" y="28575"/>
                </a:lnTo>
                <a:lnTo>
                  <a:pt x="142875" y="14287"/>
                </a:lnTo>
                <a:lnTo>
                  <a:pt x="138112" y="0"/>
                </a:lnTo>
                <a:cubicBezTo>
                  <a:pt x="117412" y="31050"/>
                  <a:pt x="117817" y="21973"/>
                  <a:pt x="114300" y="57150"/>
                </a:cubicBezTo>
                <a:cubicBezTo>
                  <a:pt x="113668" y="63468"/>
                  <a:pt x="126206" y="45243"/>
                  <a:pt x="128587" y="42862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200900" y="3243263"/>
            <a:ext cx="447675" cy="1166812"/>
          </a:xfrm>
          <a:custGeom>
            <a:avLst/>
            <a:gdLst>
              <a:gd name="connsiteX0" fmla="*/ 200025 w 447675"/>
              <a:gd name="connsiteY0" fmla="*/ 0 h 1166812"/>
              <a:gd name="connsiteX1" fmla="*/ 200025 w 447675"/>
              <a:gd name="connsiteY1" fmla="*/ 0 h 1166812"/>
              <a:gd name="connsiteX2" fmla="*/ 128588 w 447675"/>
              <a:gd name="connsiteY2" fmla="*/ 161925 h 1166812"/>
              <a:gd name="connsiteX3" fmla="*/ 123825 w 447675"/>
              <a:gd name="connsiteY3" fmla="*/ 176212 h 1166812"/>
              <a:gd name="connsiteX4" fmla="*/ 104775 w 447675"/>
              <a:gd name="connsiteY4" fmla="*/ 223837 h 1166812"/>
              <a:gd name="connsiteX5" fmla="*/ 100013 w 447675"/>
              <a:gd name="connsiteY5" fmla="*/ 238125 h 1166812"/>
              <a:gd name="connsiteX6" fmla="*/ 95250 w 447675"/>
              <a:gd name="connsiteY6" fmla="*/ 295275 h 1166812"/>
              <a:gd name="connsiteX7" fmla="*/ 90488 w 447675"/>
              <a:gd name="connsiteY7" fmla="*/ 319087 h 1166812"/>
              <a:gd name="connsiteX8" fmla="*/ 85725 w 447675"/>
              <a:gd name="connsiteY8" fmla="*/ 352425 h 1166812"/>
              <a:gd name="connsiteX9" fmla="*/ 80963 w 447675"/>
              <a:gd name="connsiteY9" fmla="*/ 376237 h 1166812"/>
              <a:gd name="connsiteX10" fmla="*/ 76200 w 447675"/>
              <a:gd name="connsiteY10" fmla="*/ 404812 h 1166812"/>
              <a:gd name="connsiteX11" fmla="*/ 71438 w 447675"/>
              <a:gd name="connsiteY11" fmla="*/ 423862 h 1166812"/>
              <a:gd name="connsiteX12" fmla="*/ 66675 w 447675"/>
              <a:gd name="connsiteY12" fmla="*/ 457200 h 1166812"/>
              <a:gd name="connsiteX13" fmla="*/ 57150 w 447675"/>
              <a:gd name="connsiteY13" fmla="*/ 485775 h 1166812"/>
              <a:gd name="connsiteX14" fmla="*/ 47625 w 447675"/>
              <a:gd name="connsiteY14" fmla="*/ 523875 h 1166812"/>
              <a:gd name="connsiteX15" fmla="*/ 42863 w 447675"/>
              <a:gd name="connsiteY15" fmla="*/ 542925 h 1166812"/>
              <a:gd name="connsiteX16" fmla="*/ 38100 w 447675"/>
              <a:gd name="connsiteY16" fmla="*/ 557212 h 1166812"/>
              <a:gd name="connsiteX17" fmla="*/ 42863 w 447675"/>
              <a:gd name="connsiteY17" fmla="*/ 600075 h 1166812"/>
              <a:gd name="connsiteX18" fmla="*/ 52388 w 447675"/>
              <a:gd name="connsiteY18" fmla="*/ 638175 h 1166812"/>
              <a:gd name="connsiteX19" fmla="*/ 61913 w 447675"/>
              <a:gd name="connsiteY19" fmla="*/ 671512 h 1166812"/>
              <a:gd name="connsiteX20" fmla="*/ 57150 w 447675"/>
              <a:gd name="connsiteY20" fmla="*/ 790575 h 1166812"/>
              <a:gd name="connsiteX21" fmla="*/ 38100 w 447675"/>
              <a:gd name="connsiteY21" fmla="*/ 819150 h 1166812"/>
              <a:gd name="connsiteX22" fmla="*/ 33338 w 447675"/>
              <a:gd name="connsiteY22" fmla="*/ 833437 h 1166812"/>
              <a:gd name="connsiteX23" fmla="*/ 14288 w 447675"/>
              <a:gd name="connsiteY23" fmla="*/ 862012 h 1166812"/>
              <a:gd name="connsiteX24" fmla="*/ 9525 w 447675"/>
              <a:gd name="connsiteY24" fmla="*/ 900112 h 1166812"/>
              <a:gd name="connsiteX25" fmla="*/ 0 w 447675"/>
              <a:gd name="connsiteY25" fmla="*/ 952500 h 1166812"/>
              <a:gd name="connsiteX26" fmla="*/ 28575 w 447675"/>
              <a:gd name="connsiteY26" fmla="*/ 962025 h 1166812"/>
              <a:gd name="connsiteX27" fmla="*/ 42863 w 447675"/>
              <a:gd name="connsiteY27" fmla="*/ 966787 h 1166812"/>
              <a:gd name="connsiteX28" fmla="*/ 57150 w 447675"/>
              <a:gd name="connsiteY28" fmla="*/ 962025 h 1166812"/>
              <a:gd name="connsiteX29" fmla="*/ 61913 w 447675"/>
              <a:gd name="connsiteY29" fmla="*/ 942975 h 1166812"/>
              <a:gd name="connsiteX30" fmla="*/ 71438 w 447675"/>
              <a:gd name="connsiteY30" fmla="*/ 928687 h 1166812"/>
              <a:gd name="connsiteX31" fmla="*/ 90488 w 447675"/>
              <a:gd name="connsiteY31" fmla="*/ 904875 h 1166812"/>
              <a:gd name="connsiteX32" fmla="*/ 104775 w 447675"/>
              <a:gd name="connsiteY32" fmla="*/ 852487 h 1166812"/>
              <a:gd name="connsiteX33" fmla="*/ 128588 w 447675"/>
              <a:gd name="connsiteY33" fmla="*/ 823912 h 1166812"/>
              <a:gd name="connsiteX34" fmla="*/ 133350 w 447675"/>
              <a:gd name="connsiteY34" fmla="*/ 809625 h 1166812"/>
              <a:gd name="connsiteX35" fmla="*/ 157163 w 447675"/>
              <a:gd name="connsiteY35" fmla="*/ 828675 h 1166812"/>
              <a:gd name="connsiteX36" fmla="*/ 161925 w 447675"/>
              <a:gd name="connsiteY36" fmla="*/ 914400 h 1166812"/>
              <a:gd name="connsiteX37" fmla="*/ 171450 w 447675"/>
              <a:gd name="connsiteY37" fmla="*/ 928687 h 1166812"/>
              <a:gd name="connsiteX38" fmla="*/ 185738 w 447675"/>
              <a:gd name="connsiteY38" fmla="*/ 957262 h 1166812"/>
              <a:gd name="connsiteX39" fmla="*/ 190500 w 447675"/>
              <a:gd name="connsiteY39" fmla="*/ 971550 h 1166812"/>
              <a:gd name="connsiteX40" fmla="*/ 209550 w 447675"/>
              <a:gd name="connsiteY40" fmla="*/ 1000125 h 1166812"/>
              <a:gd name="connsiteX41" fmla="*/ 219075 w 447675"/>
              <a:gd name="connsiteY41" fmla="*/ 1042987 h 1166812"/>
              <a:gd name="connsiteX42" fmla="*/ 233363 w 447675"/>
              <a:gd name="connsiteY42" fmla="*/ 1085850 h 1166812"/>
              <a:gd name="connsiteX43" fmla="*/ 238125 w 447675"/>
              <a:gd name="connsiteY43" fmla="*/ 1100137 h 1166812"/>
              <a:gd name="connsiteX44" fmla="*/ 242888 w 447675"/>
              <a:gd name="connsiteY44" fmla="*/ 1123950 h 1166812"/>
              <a:gd name="connsiteX45" fmla="*/ 276225 w 447675"/>
              <a:gd name="connsiteY45" fmla="*/ 1162050 h 1166812"/>
              <a:gd name="connsiteX46" fmla="*/ 290513 w 447675"/>
              <a:gd name="connsiteY46" fmla="*/ 1166812 h 1166812"/>
              <a:gd name="connsiteX47" fmla="*/ 300038 w 447675"/>
              <a:gd name="connsiteY47" fmla="*/ 1152525 h 1166812"/>
              <a:gd name="connsiteX48" fmla="*/ 309563 w 447675"/>
              <a:gd name="connsiteY48" fmla="*/ 1123950 h 1166812"/>
              <a:gd name="connsiteX49" fmla="*/ 314325 w 447675"/>
              <a:gd name="connsiteY49" fmla="*/ 1090612 h 1166812"/>
              <a:gd name="connsiteX50" fmla="*/ 323850 w 447675"/>
              <a:gd name="connsiteY50" fmla="*/ 1062037 h 1166812"/>
              <a:gd name="connsiteX51" fmla="*/ 328613 w 447675"/>
              <a:gd name="connsiteY51" fmla="*/ 985837 h 1166812"/>
              <a:gd name="connsiteX52" fmla="*/ 333375 w 447675"/>
              <a:gd name="connsiteY52" fmla="*/ 952500 h 1166812"/>
              <a:gd name="connsiteX53" fmla="*/ 342900 w 447675"/>
              <a:gd name="connsiteY53" fmla="*/ 857250 h 1166812"/>
              <a:gd name="connsiteX54" fmla="*/ 352425 w 447675"/>
              <a:gd name="connsiteY54" fmla="*/ 828675 h 1166812"/>
              <a:gd name="connsiteX55" fmla="*/ 366713 w 447675"/>
              <a:gd name="connsiteY55" fmla="*/ 785812 h 1166812"/>
              <a:gd name="connsiteX56" fmla="*/ 371475 w 447675"/>
              <a:gd name="connsiteY56" fmla="*/ 771525 h 1166812"/>
              <a:gd name="connsiteX57" fmla="*/ 376238 w 447675"/>
              <a:gd name="connsiteY57" fmla="*/ 757237 h 1166812"/>
              <a:gd name="connsiteX58" fmla="*/ 385763 w 447675"/>
              <a:gd name="connsiteY58" fmla="*/ 719137 h 1166812"/>
              <a:gd name="connsiteX59" fmla="*/ 390525 w 447675"/>
              <a:gd name="connsiteY59" fmla="*/ 704850 h 1166812"/>
              <a:gd name="connsiteX60" fmla="*/ 395288 w 447675"/>
              <a:gd name="connsiteY60" fmla="*/ 681037 h 1166812"/>
              <a:gd name="connsiteX61" fmla="*/ 400050 w 447675"/>
              <a:gd name="connsiteY61" fmla="*/ 661987 h 1166812"/>
              <a:gd name="connsiteX62" fmla="*/ 409575 w 447675"/>
              <a:gd name="connsiteY62" fmla="*/ 576262 h 1166812"/>
              <a:gd name="connsiteX63" fmla="*/ 419100 w 447675"/>
              <a:gd name="connsiteY63" fmla="*/ 552450 h 1166812"/>
              <a:gd name="connsiteX64" fmla="*/ 423863 w 447675"/>
              <a:gd name="connsiteY64" fmla="*/ 538162 h 1166812"/>
              <a:gd name="connsiteX65" fmla="*/ 428625 w 447675"/>
              <a:gd name="connsiteY65" fmla="*/ 509587 h 1166812"/>
              <a:gd name="connsiteX66" fmla="*/ 438150 w 447675"/>
              <a:gd name="connsiteY66" fmla="*/ 481012 h 1166812"/>
              <a:gd name="connsiteX67" fmla="*/ 447675 w 447675"/>
              <a:gd name="connsiteY67" fmla="*/ 438150 h 1166812"/>
              <a:gd name="connsiteX68" fmla="*/ 442913 w 447675"/>
              <a:gd name="connsiteY68" fmla="*/ 323850 h 1166812"/>
              <a:gd name="connsiteX69" fmla="*/ 438150 w 447675"/>
              <a:gd name="connsiteY69" fmla="*/ 295275 h 1166812"/>
              <a:gd name="connsiteX70" fmla="*/ 428625 w 447675"/>
              <a:gd name="connsiteY70" fmla="*/ 280987 h 1166812"/>
              <a:gd name="connsiteX71" fmla="*/ 414338 w 447675"/>
              <a:gd name="connsiteY71" fmla="*/ 85725 h 1166812"/>
              <a:gd name="connsiteX72" fmla="*/ 409575 w 447675"/>
              <a:gd name="connsiteY72" fmla="*/ 71437 h 1166812"/>
              <a:gd name="connsiteX73" fmla="*/ 400050 w 447675"/>
              <a:gd name="connsiteY73" fmla="*/ 57150 h 1166812"/>
              <a:gd name="connsiteX74" fmla="*/ 376238 w 447675"/>
              <a:gd name="connsiteY74" fmla="*/ 19050 h 1166812"/>
              <a:gd name="connsiteX75" fmla="*/ 347663 w 447675"/>
              <a:gd name="connsiteY75" fmla="*/ 9525 h 1166812"/>
              <a:gd name="connsiteX76" fmla="*/ 333375 w 447675"/>
              <a:gd name="connsiteY76" fmla="*/ 4762 h 1166812"/>
              <a:gd name="connsiteX77" fmla="*/ 195263 w 447675"/>
              <a:gd name="connsiteY77" fmla="*/ 9525 h 1166812"/>
              <a:gd name="connsiteX78" fmla="*/ 180975 w 447675"/>
              <a:gd name="connsiteY78" fmla="*/ 19050 h 1166812"/>
              <a:gd name="connsiteX79" fmla="*/ 200025 w 447675"/>
              <a:gd name="connsiteY79" fmla="*/ 0 h 1166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47675" h="1166812">
                <a:moveTo>
                  <a:pt x="200025" y="0"/>
                </a:moveTo>
                <a:lnTo>
                  <a:pt x="200025" y="0"/>
                </a:lnTo>
                <a:cubicBezTo>
                  <a:pt x="176213" y="53975"/>
                  <a:pt x="152004" y="107777"/>
                  <a:pt x="128588" y="161925"/>
                </a:cubicBezTo>
                <a:cubicBezTo>
                  <a:pt x="126595" y="166533"/>
                  <a:pt x="125803" y="171598"/>
                  <a:pt x="123825" y="176212"/>
                </a:cubicBezTo>
                <a:cubicBezTo>
                  <a:pt x="102809" y="225246"/>
                  <a:pt x="126446" y="158822"/>
                  <a:pt x="104775" y="223837"/>
                </a:cubicBezTo>
                <a:lnTo>
                  <a:pt x="100013" y="238125"/>
                </a:lnTo>
                <a:cubicBezTo>
                  <a:pt x="98425" y="257175"/>
                  <a:pt x="97484" y="276290"/>
                  <a:pt x="95250" y="295275"/>
                </a:cubicBezTo>
                <a:cubicBezTo>
                  <a:pt x="94304" y="303314"/>
                  <a:pt x="91819" y="311103"/>
                  <a:pt x="90488" y="319087"/>
                </a:cubicBezTo>
                <a:cubicBezTo>
                  <a:pt x="88643" y="330160"/>
                  <a:pt x="87570" y="341352"/>
                  <a:pt x="85725" y="352425"/>
                </a:cubicBezTo>
                <a:cubicBezTo>
                  <a:pt x="84394" y="360409"/>
                  <a:pt x="82411" y="368273"/>
                  <a:pt x="80963" y="376237"/>
                </a:cubicBezTo>
                <a:cubicBezTo>
                  <a:pt x="79236" y="385738"/>
                  <a:pt x="78094" y="395343"/>
                  <a:pt x="76200" y="404812"/>
                </a:cubicBezTo>
                <a:cubicBezTo>
                  <a:pt x="74916" y="411230"/>
                  <a:pt x="72609" y="417422"/>
                  <a:pt x="71438" y="423862"/>
                </a:cubicBezTo>
                <a:cubicBezTo>
                  <a:pt x="69430" y="434906"/>
                  <a:pt x="69199" y="446262"/>
                  <a:pt x="66675" y="457200"/>
                </a:cubicBezTo>
                <a:cubicBezTo>
                  <a:pt x="64417" y="466983"/>
                  <a:pt x="59585" y="476035"/>
                  <a:pt x="57150" y="485775"/>
                </a:cubicBezTo>
                <a:lnTo>
                  <a:pt x="47625" y="523875"/>
                </a:lnTo>
                <a:cubicBezTo>
                  <a:pt x="46038" y="530225"/>
                  <a:pt x="44933" y="536716"/>
                  <a:pt x="42863" y="542925"/>
                </a:cubicBezTo>
                <a:lnTo>
                  <a:pt x="38100" y="557212"/>
                </a:lnTo>
                <a:cubicBezTo>
                  <a:pt x="39688" y="571500"/>
                  <a:pt x="40830" y="585844"/>
                  <a:pt x="42863" y="600075"/>
                </a:cubicBezTo>
                <a:cubicBezTo>
                  <a:pt x="47014" y="629132"/>
                  <a:pt x="46055" y="616008"/>
                  <a:pt x="52388" y="638175"/>
                </a:cubicBezTo>
                <a:cubicBezTo>
                  <a:pt x="64346" y="680027"/>
                  <a:pt x="50495" y="637263"/>
                  <a:pt x="61913" y="671512"/>
                </a:cubicBezTo>
                <a:cubicBezTo>
                  <a:pt x="60325" y="711200"/>
                  <a:pt x="63475" y="751362"/>
                  <a:pt x="57150" y="790575"/>
                </a:cubicBezTo>
                <a:cubicBezTo>
                  <a:pt x="55327" y="801877"/>
                  <a:pt x="38100" y="819150"/>
                  <a:pt x="38100" y="819150"/>
                </a:cubicBezTo>
                <a:cubicBezTo>
                  <a:pt x="36513" y="823912"/>
                  <a:pt x="35776" y="829049"/>
                  <a:pt x="33338" y="833437"/>
                </a:cubicBezTo>
                <a:cubicBezTo>
                  <a:pt x="27779" y="843444"/>
                  <a:pt x="14288" y="862012"/>
                  <a:pt x="14288" y="862012"/>
                </a:cubicBezTo>
                <a:cubicBezTo>
                  <a:pt x="12700" y="874712"/>
                  <a:pt x="11335" y="887442"/>
                  <a:pt x="9525" y="900112"/>
                </a:cubicBezTo>
                <a:cubicBezTo>
                  <a:pt x="6476" y="921454"/>
                  <a:pt x="4105" y="931975"/>
                  <a:pt x="0" y="952500"/>
                </a:cubicBezTo>
                <a:lnTo>
                  <a:pt x="28575" y="962025"/>
                </a:lnTo>
                <a:lnTo>
                  <a:pt x="42863" y="966787"/>
                </a:lnTo>
                <a:cubicBezTo>
                  <a:pt x="47625" y="965200"/>
                  <a:pt x="54014" y="965945"/>
                  <a:pt x="57150" y="962025"/>
                </a:cubicBezTo>
                <a:cubicBezTo>
                  <a:pt x="61239" y="956914"/>
                  <a:pt x="59335" y="948991"/>
                  <a:pt x="61913" y="942975"/>
                </a:cubicBezTo>
                <a:cubicBezTo>
                  <a:pt x="64168" y="937714"/>
                  <a:pt x="68263" y="933450"/>
                  <a:pt x="71438" y="928687"/>
                </a:cubicBezTo>
                <a:cubicBezTo>
                  <a:pt x="83408" y="892775"/>
                  <a:pt x="65868" y="935650"/>
                  <a:pt x="90488" y="904875"/>
                </a:cubicBezTo>
                <a:cubicBezTo>
                  <a:pt x="112269" y="877648"/>
                  <a:pt x="60446" y="896813"/>
                  <a:pt x="104775" y="852487"/>
                </a:cubicBezTo>
                <a:cubicBezTo>
                  <a:pt x="123111" y="834153"/>
                  <a:pt x="115327" y="843804"/>
                  <a:pt x="128588" y="823912"/>
                </a:cubicBezTo>
                <a:cubicBezTo>
                  <a:pt x="130175" y="819150"/>
                  <a:pt x="128689" y="811489"/>
                  <a:pt x="133350" y="809625"/>
                </a:cubicBezTo>
                <a:cubicBezTo>
                  <a:pt x="152697" y="801886"/>
                  <a:pt x="153838" y="818700"/>
                  <a:pt x="157163" y="828675"/>
                </a:cubicBezTo>
                <a:cubicBezTo>
                  <a:pt x="158750" y="857250"/>
                  <a:pt x="157878" y="886069"/>
                  <a:pt x="161925" y="914400"/>
                </a:cubicBezTo>
                <a:cubicBezTo>
                  <a:pt x="162734" y="920066"/>
                  <a:pt x="168890" y="923568"/>
                  <a:pt x="171450" y="928687"/>
                </a:cubicBezTo>
                <a:cubicBezTo>
                  <a:pt x="191168" y="968121"/>
                  <a:pt x="158442" y="916319"/>
                  <a:pt x="185738" y="957262"/>
                </a:cubicBezTo>
                <a:cubicBezTo>
                  <a:pt x="187325" y="962025"/>
                  <a:pt x="187715" y="967373"/>
                  <a:pt x="190500" y="971550"/>
                </a:cubicBezTo>
                <a:cubicBezTo>
                  <a:pt x="208209" y="998114"/>
                  <a:pt x="202754" y="972942"/>
                  <a:pt x="209550" y="1000125"/>
                </a:cubicBezTo>
                <a:cubicBezTo>
                  <a:pt x="216341" y="1027289"/>
                  <a:pt x="211748" y="1018564"/>
                  <a:pt x="219075" y="1042987"/>
                </a:cubicBezTo>
                <a:cubicBezTo>
                  <a:pt x="219085" y="1043020"/>
                  <a:pt x="230976" y="1078690"/>
                  <a:pt x="233363" y="1085850"/>
                </a:cubicBezTo>
                <a:cubicBezTo>
                  <a:pt x="234950" y="1090612"/>
                  <a:pt x="237140" y="1095215"/>
                  <a:pt x="238125" y="1100137"/>
                </a:cubicBezTo>
                <a:cubicBezTo>
                  <a:pt x="239713" y="1108075"/>
                  <a:pt x="239538" y="1116581"/>
                  <a:pt x="242888" y="1123950"/>
                </a:cubicBezTo>
                <a:cubicBezTo>
                  <a:pt x="251291" y="1142437"/>
                  <a:pt x="259324" y="1153600"/>
                  <a:pt x="276225" y="1162050"/>
                </a:cubicBezTo>
                <a:cubicBezTo>
                  <a:pt x="280715" y="1164295"/>
                  <a:pt x="285750" y="1165225"/>
                  <a:pt x="290513" y="1166812"/>
                </a:cubicBezTo>
                <a:cubicBezTo>
                  <a:pt x="293688" y="1162050"/>
                  <a:pt x="297713" y="1157755"/>
                  <a:pt x="300038" y="1152525"/>
                </a:cubicBezTo>
                <a:cubicBezTo>
                  <a:pt x="304116" y="1143350"/>
                  <a:pt x="309563" y="1123950"/>
                  <a:pt x="309563" y="1123950"/>
                </a:cubicBezTo>
                <a:cubicBezTo>
                  <a:pt x="311150" y="1112837"/>
                  <a:pt x="311801" y="1101550"/>
                  <a:pt x="314325" y="1090612"/>
                </a:cubicBezTo>
                <a:cubicBezTo>
                  <a:pt x="316583" y="1080829"/>
                  <a:pt x="323850" y="1062037"/>
                  <a:pt x="323850" y="1062037"/>
                </a:cubicBezTo>
                <a:cubicBezTo>
                  <a:pt x="325438" y="1036637"/>
                  <a:pt x="326408" y="1011191"/>
                  <a:pt x="328613" y="985837"/>
                </a:cubicBezTo>
                <a:cubicBezTo>
                  <a:pt x="329585" y="974654"/>
                  <a:pt x="332359" y="963679"/>
                  <a:pt x="333375" y="952500"/>
                </a:cubicBezTo>
                <a:cubicBezTo>
                  <a:pt x="336504" y="918077"/>
                  <a:pt x="334195" y="889170"/>
                  <a:pt x="342900" y="857250"/>
                </a:cubicBezTo>
                <a:cubicBezTo>
                  <a:pt x="345542" y="847564"/>
                  <a:pt x="349250" y="838200"/>
                  <a:pt x="352425" y="828675"/>
                </a:cubicBezTo>
                <a:lnTo>
                  <a:pt x="366713" y="785812"/>
                </a:lnTo>
                <a:lnTo>
                  <a:pt x="371475" y="771525"/>
                </a:lnTo>
                <a:cubicBezTo>
                  <a:pt x="373063" y="766762"/>
                  <a:pt x="375020" y="762107"/>
                  <a:pt x="376238" y="757237"/>
                </a:cubicBezTo>
                <a:cubicBezTo>
                  <a:pt x="379413" y="744537"/>
                  <a:pt x="381624" y="731556"/>
                  <a:pt x="385763" y="719137"/>
                </a:cubicBezTo>
                <a:cubicBezTo>
                  <a:pt x="387350" y="714375"/>
                  <a:pt x="389307" y="709720"/>
                  <a:pt x="390525" y="704850"/>
                </a:cubicBezTo>
                <a:cubicBezTo>
                  <a:pt x="392488" y="696997"/>
                  <a:pt x="393532" y="688939"/>
                  <a:pt x="395288" y="681037"/>
                </a:cubicBezTo>
                <a:cubicBezTo>
                  <a:pt x="396708" y="674647"/>
                  <a:pt x="398463" y="668337"/>
                  <a:pt x="400050" y="661987"/>
                </a:cubicBezTo>
                <a:cubicBezTo>
                  <a:pt x="400648" y="656012"/>
                  <a:pt x="407198" y="586564"/>
                  <a:pt x="409575" y="576262"/>
                </a:cubicBezTo>
                <a:cubicBezTo>
                  <a:pt x="411497" y="567932"/>
                  <a:pt x="416098" y="560454"/>
                  <a:pt x="419100" y="552450"/>
                </a:cubicBezTo>
                <a:cubicBezTo>
                  <a:pt x="420863" y="547749"/>
                  <a:pt x="422275" y="542925"/>
                  <a:pt x="423863" y="538162"/>
                </a:cubicBezTo>
                <a:cubicBezTo>
                  <a:pt x="425450" y="528637"/>
                  <a:pt x="426283" y="518955"/>
                  <a:pt x="428625" y="509587"/>
                </a:cubicBezTo>
                <a:cubicBezTo>
                  <a:pt x="431060" y="499847"/>
                  <a:pt x="436499" y="490916"/>
                  <a:pt x="438150" y="481012"/>
                </a:cubicBezTo>
                <a:cubicBezTo>
                  <a:pt x="443738" y="447485"/>
                  <a:pt x="439860" y="461598"/>
                  <a:pt x="447675" y="438150"/>
                </a:cubicBezTo>
                <a:cubicBezTo>
                  <a:pt x="446088" y="400050"/>
                  <a:pt x="445450" y="361899"/>
                  <a:pt x="442913" y="323850"/>
                </a:cubicBezTo>
                <a:cubicBezTo>
                  <a:pt x="442271" y="314215"/>
                  <a:pt x="441204" y="304436"/>
                  <a:pt x="438150" y="295275"/>
                </a:cubicBezTo>
                <a:cubicBezTo>
                  <a:pt x="436340" y="289845"/>
                  <a:pt x="431800" y="285750"/>
                  <a:pt x="428625" y="280987"/>
                </a:cubicBezTo>
                <a:cubicBezTo>
                  <a:pt x="423577" y="104275"/>
                  <a:pt x="441440" y="167030"/>
                  <a:pt x="414338" y="85725"/>
                </a:cubicBezTo>
                <a:cubicBezTo>
                  <a:pt x="412750" y="80962"/>
                  <a:pt x="412360" y="75614"/>
                  <a:pt x="409575" y="71437"/>
                </a:cubicBezTo>
                <a:lnTo>
                  <a:pt x="400050" y="57150"/>
                </a:lnTo>
                <a:cubicBezTo>
                  <a:pt x="392169" y="33507"/>
                  <a:pt x="396910" y="28238"/>
                  <a:pt x="376238" y="19050"/>
                </a:cubicBezTo>
                <a:cubicBezTo>
                  <a:pt x="367063" y="14972"/>
                  <a:pt x="357188" y="12700"/>
                  <a:pt x="347663" y="9525"/>
                </a:cubicBezTo>
                <a:lnTo>
                  <a:pt x="333375" y="4762"/>
                </a:lnTo>
                <a:cubicBezTo>
                  <a:pt x="287338" y="6350"/>
                  <a:pt x="241127" y="5225"/>
                  <a:pt x="195263" y="9525"/>
                </a:cubicBezTo>
                <a:cubicBezTo>
                  <a:pt x="189564" y="10059"/>
                  <a:pt x="186095" y="16490"/>
                  <a:pt x="180975" y="19050"/>
                </a:cubicBezTo>
                <a:cubicBezTo>
                  <a:pt x="179555" y="19760"/>
                  <a:pt x="196850" y="3175"/>
                  <a:pt x="200025" y="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058150" y="3262313"/>
            <a:ext cx="432080" cy="1128712"/>
          </a:xfrm>
          <a:custGeom>
            <a:avLst/>
            <a:gdLst>
              <a:gd name="connsiteX0" fmla="*/ 66675 w 432080"/>
              <a:gd name="connsiteY0" fmla="*/ 14287 h 1128712"/>
              <a:gd name="connsiteX1" fmla="*/ 66675 w 432080"/>
              <a:gd name="connsiteY1" fmla="*/ 14287 h 1128712"/>
              <a:gd name="connsiteX2" fmla="*/ 61913 w 432080"/>
              <a:gd name="connsiteY2" fmla="*/ 57150 h 1128712"/>
              <a:gd name="connsiteX3" fmla="*/ 52388 w 432080"/>
              <a:gd name="connsiteY3" fmla="*/ 90487 h 1128712"/>
              <a:gd name="connsiteX4" fmla="*/ 47625 w 432080"/>
              <a:gd name="connsiteY4" fmla="*/ 119062 h 1128712"/>
              <a:gd name="connsiteX5" fmla="*/ 28575 w 432080"/>
              <a:gd name="connsiteY5" fmla="*/ 147637 h 1128712"/>
              <a:gd name="connsiteX6" fmla="*/ 9525 w 432080"/>
              <a:gd name="connsiteY6" fmla="*/ 385762 h 1128712"/>
              <a:gd name="connsiteX7" fmla="*/ 4763 w 432080"/>
              <a:gd name="connsiteY7" fmla="*/ 414337 h 1128712"/>
              <a:gd name="connsiteX8" fmla="*/ 0 w 432080"/>
              <a:gd name="connsiteY8" fmla="*/ 466725 h 1128712"/>
              <a:gd name="connsiteX9" fmla="*/ 4763 w 432080"/>
              <a:gd name="connsiteY9" fmla="*/ 576262 h 1128712"/>
              <a:gd name="connsiteX10" fmla="*/ 14288 w 432080"/>
              <a:gd name="connsiteY10" fmla="*/ 604837 h 1128712"/>
              <a:gd name="connsiteX11" fmla="*/ 19050 w 432080"/>
              <a:gd name="connsiteY11" fmla="*/ 623887 h 1128712"/>
              <a:gd name="connsiteX12" fmla="*/ 33338 w 432080"/>
              <a:gd name="connsiteY12" fmla="*/ 666750 h 1128712"/>
              <a:gd name="connsiteX13" fmla="*/ 38100 w 432080"/>
              <a:gd name="connsiteY13" fmla="*/ 681037 h 1128712"/>
              <a:gd name="connsiteX14" fmla="*/ 42863 w 432080"/>
              <a:gd name="connsiteY14" fmla="*/ 695325 h 1128712"/>
              <a:gd name="connsiteX15" fmla="*/ 47625 w 432080"/>
              <a:gd name="connsiteY15" fmla="*/ 862012 h 1128712"/>
              <a:gd name="connsiteX16" fmla="*/ 52388 w 432080"/>
              <a:gd name="connsiteY16" fmla="*/ 890587 h 1128712"/>
              <a:gd name="connsiteX17" fmla="*/ 61913 w 432080"/>
              <a:gd name="connsiteY17" fmla="*/ 1000125 h 1128712"/>
              <a:gd name="connsiteX18" fmla="*/ 71438 w 432080"/>
              <a:gd name="connsiteY18" fmla="*/ 1066800 h 1128712"/>
              <a:gd name="connsiteX19" fmla="*/ 80963 w 432080"/>
              <a:gd name="connsiteY19" fmla="*/ 1081087 h 1128712"/>
              <a:gd name="connsiteX20" fmla="*/ 95250 w 432080"/>
              <a:gd name="connsiteY20" fmla="*/ 1109662 h 1128712"/>
              <a:gd name="connsiteX21" fmla="*/ 123825 w 432080"/>
              <a:gd name="connsiteY21" fmla="*/ 1128712 h 1128712"/>
              <a:gd name="connsiteX22" fmla="*/ 138113 w 432080"/>
              <a:gd name="connsiteY22" fmla="*/ 1123950 h 1128712"/>
              <a:gd name="connsiteX23" fmla="*/ 147638 w 432080"/>
              <a:gd name="connsiteY23" fmla="*/ 1090612 h 1128712"/>
              <a:gd name="connsiteX24" fmla="*/ 166688 w 432080"/>
              <a:gd name="connsiteY24" fmla="*/ 1062037 h 1128712"/>
              <a:gd name="connsiteX25" fmla="*/ 180975 w 432080"/>
              <a:gd name="connsiteY25" fmla="*/ 1019175 h 1128712"/>
              <a:gd name="connsiteX26" fmla="*/ 185738 w 432080"/>
              <a:gd name="connsiteY26" fmla="*/ 1004887 h 1128712"/>
              <a:gd name="connsiteX27" fmla="*/ 195263 w 432080"/>
              <a:gd name="connsiteY27" fmla="*/ 990600 h 1128712"/>
              <a:gd name="connsiteX28" fmla="*/ 204788 w 432080"/>
              <a:gd name="connsiteY28" fmla="*/ 962025 h 1128712"/>
              <a:gd name="connsiteX29" fmla="*/ 209550 w 432080"/>
              <a:gd name="connsiteY29" fmla="*/ 947737 h 1128712"/>
              <a:gd name="connsiteX30" fmla="*/ 219075 w 432080"/>
              <a:gd name="connsiteY30" fmla="*/ 933450 h 1128712"/>
              <a:gd name="connsiteX31" fmla="*/ 228600 w 432080"/>
              <a:gd name="connsiteY31" fmla="*/ 904875 h 1128712"/>
              <a:gd name="connsiteX32" fmla="*/ 233363 w 432080"/>
              <a:gd name="connsiteY32" fmla="*/ 890587 h 1128712"/>
              <a:gd name="connsiteX33" fmla="*/ 238125 w 432080"/>
              <a:gd name="connsiteY33" fmla="*/ 876300 h 1128712"/>
              <a:gd name="connsiteX34" fmla="*/ 247650 w 432080"/>
              <a:gd name="connsiteY34" fmla="*/ 852487 h 1128712"/>
              <a:gd name="connsiteX35" fmla="*/ 261938 w 432080"/>
              <a:gd name="connsiteY35" fmla="*/ 795337 h 1128712"/>
              <a:gd name="connsiteX36" fmla="*/ 276225 w 432080"/>
              <a:gd name="connsiteY36" fmla="*/ 790575 h 1128712"/>
              <a:gd name="connsiteX37" fmla="*/ 280988 w 432080"/>
              <a:gd name="connsiteY37" fmla="*/ 804862 h 1128712"/>
              <a:gd name="connsiteX38" fmla="*/ 290513 w 432080"/>
              <a:gd name="connsiteY38" fmla="*/ 823912 h 1128712"/>
              <a:gd name="connsiteX39" fmla="*/ 295275 w 432080"/>
              <a:gd name="connsiteY39" fmla="*/ 890587 h 1128712"/>
              <a:gd name="connsiteX40" fmla="*/ 300038 w 432080"/>
              <a:gd name="connsiteY40" fmla="*/ 914400 h 1128712"/>
              <a:gd name="connsiteX41" fmla="*/ 328613 w 432080"/>
              <a:gd name="connsiteY41" fmla="*/ 942975 h 1128712"/>
              <a:gd name="connsiteX42" fmla="*/ 342900 w 432080"/>
              <a:gd name="connsiteY42" fmla="*/ 957262 h 1128712"/>
              <a:gd name="connsiteX43" fmla="*/ 357188 w 432080"/>
              <a:gd name="connsiteY43" fmla="*/ 966787 h 1128712"/>
              <a:gd name="connsiteX44" fmla="*/ 371475 w 432080"/>
              <a:gd name="connsiteY44" fmla="*/ 981075 h 1128712"/>
              <a:gd name="connsiteX45" fmla="*/ 390525 w 432080"/>
              <a:gd name="connsiteY45" fmla="*/ 985837 h 1128712"/>
              <a:gd name="connsiteX46" fmla="*/ 404813 w 432080"/>
              <a:gd name="connsiteY46" fmla="*/ 995362 h 1128712"/>
              <a:gd name="connsiteX47" fmla="*/ 423863 w 432080"/>
              <a:gd name="connsiteY47" fmla="*/ 938212 h 1128712"/>
              <a:gd name="connsiteX48" fmla="*/ 414338 w 432080"/>
              <a:gd name="connsiteY48" fmla="*/ 923925 h 1128712"/>
              <a:gd name="connsiteX49" fmla="*/ 404813 w 432080"/>
              <a:gd name="connsiteY49" fmla="*/ 890587 h 1128712"/>
              <a:gd name="connsiteX50" fmla="*/ 400050 w 432080"/>
              <a:gd name="connsiteY50" fmla="*/ 871537 h 1128712"/>
              <a:gd name="connsiteX51" fmla="*/ 381000 w 432080"/>
              <a:gd name="connsiteY51" fmla="*/ 823912 h 1128712"/>
              <a:gd name="connsiteX52" fmla="*/ 371475 w 432080"/>
              <a:gd name="connsiteY52" fmla="*/ 781050 h 1128712"/>
              <a:gd name="connsiteX53" fmla="*/ 381000 w 432080"/>
              <a:gd name="connsiteY53" fmla="*/ 700087 h 1128712"/>
              <a:gd name="connsiteX54" fmla="*/ 390525 w 432080"/>
              <a:gd name="connsiteY54" fmla="*/ 642937 h 1128712"/>
              <a:gd name="connsiteX55" fmla="*/ 385763 w 432080"/>
              <a:gd name="connsiteY55" fmla="*/ 509587 h 1128712"/>
              <a:gd name="connsiteX56" fmla="*/ 381000 w 432080"/>
              <a:gd name="connsiteY56" fmla="*/ 495300 h 1128712"/>
              <a:gd name="connsiteX57" fmla="*/ 371475 w 432080"/>
              <a:gd name="connsiteY57" fmla="*/ 461962 h 1128712"/>
              <a:gd name="connsiteX58" fmla="*/ 366713 w 432080"/>
              <a:gd name="connsiteY58" fmla="*/ 428625 h 1128712"/>
              <a:gd name="connsiteX59" fmla="*/ 361950 w 432080"/>
              <a:gd name="connsiteY59" fmla="*/ 414337 h 1128712"/>
              <a:gd name="connsiteX60" fmla="*/ 366713 w 432080"/>
              <a:gd name="connsiteY60" fmla="*/ 385762 h 1128712"/>
              <a:gd name="connsiteX61" fmla="*/ 361950 w 432080"/>
              <a:gd name="connsiteY61" fmla="*/ 304800 h 1128712"/>
              <a:gd name="connsiteX62" fmla="*/ 352425 w 432080"/>
              <a:gd name="connsiteY62" fmla="*/ 276225 h 1128712"/>
              <a:gd name="connsiteX63" fmla="*/ 342900 w 432080"/>
              <a:gd name="connsiteY63" fmla="*/ 247650 h 1128712"/>
              <a:gd name="connsiteX64" fmla="*/ 333375 w 432080"/>
              <a:gd name="connsiteY64" fmla="*/ 233362 h 1128712"/>
              <a:gd name="connsiteX65" fmla="*/ 323850 w 432080"/>
              <a:gd name="connsiteY65" fmla="*/ 161925 h 1128712"/>
              <a:gd name="connsiteX66" fmla="*/ 304800 w 432080"/>
              <a:gd name="connsiteY66" fmla="*/ 114300 h 1128712"/>
              <a:gd name="connsiteX67" fmla="*/ 295275 w 432080"/>
              <a:gd name="connsiteY67" fmla="*/ 71437 h 1128712"/>
              <a:gd name="connsiteX68" fmla="*/ 276225 w 432080"/>
              <a:gd name="connsiteY68" fmla="*/ 28575 h 1128712"/>
              <a:gd name="connsiteX69" fmla="*/ 247650 w 432080"/>
              <a:gd name="connsiteY69" fmla="*/ 14287 h 1128712"/>
              <a:gd name="connsiteX70" fmla="*/ 171450 w 432080"/>
              <a:gd name="connsiteY70" fmla="*/ 0 h 1128712"/>
              <a:gd name="connsiteX71" fmla="*/ 104775 w 432080"/>
              <a:gd name="connsiteY71" fmla="*/ 4762 h 1128712"/>
              <a:gd name="connsiteX72" fmla="*/ 80963 w 432080"/>
              <a:gd name="connsiteY72" fmla="*/ 28575 h 1128712"/>
              <a:gd name="connsiteX73" fmla="*/ 66675 w 432080"/>
              <a:gd name="connsiteY73" fmla="*/ 14287 h 112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432080" h="1128712">
                <a:moveTo>
                  <a:pt x="66675" y="14287"/>
                </a:moveTo>
                <a:lnTo>
                  <a:pt x="66675" y="14287"/>
                </a:lnTo>
                <a:cubicBezTo>
                  <a:pt x="65088" y="28575"/>
                  <a:pt x="64099" y="42942"/>
                  <a:pt x="61913" y="57150"/>
                </a:cubicBezTo>
                <a:cubicBezTo>
                  <a:pt x="56730" y="90841"/>
                  <a:pt x="58608" y="62496"/>
                  <a:pt x="52388" y="90487"/>
                </a:cubicBezTo>
                <a:cubicBezTo>
                  <a:pt x="50293" y="99913"/>
                  <a:pt x="51339" y="110148"/>
                  <a:pt x="47625" y="119062"/>
                </a:cubicBezTo>
                <a:cubicBezTo>
                  <a:pt x="43222" y="129629"/>
                  <a:pt x="28575" y="147637"/>
                  <a:pt x="28575" y="147637"/>
                </a:cubicBezTo>
                <a:cubicBezTo>
                  <a:pt x="-3621" y="244224"/>
                  <a:pt x="23400" y="154499"/>
                  <a:pt x="9525" y="385762"/>
                </a:cubicBezTo>
                <a:cubicBezTo>
                  <a:pt x="8947" y="395401"/>
                  <a:pt x="5891" y="404747"/>
                  <a:pt x="4763" y="414337"/>
                </a:cubicBezTo>
                <a:cubicBezTo>
                  <a:pt x="2714" y="431752"/>
                  <a:pt x="1588" y="449262"/>
                  <a:pt x="0" y="466725"/>
                </a:cubicBezTo>
                <a:cubicBezTo>
                  <a:pt x="1588" y="503237"/>
                  <a:pt x="1002" y="539909"/>
                  <a:pt x="4763" y="576262"/>
                </a:cubicBezTo>
                <a:cubicBezTo>
                  <a:pt x="5796" y="586249"/>
                  <a:pt x="11853" y="595096"/>
                  <a:pt x="14288" y="604837"/>
                </a:cubicBezTo>
                <a:cubicBezTo>
                  <a:pt x="15875" y="611187"/>
                  <a:pt x="17169" y="617618"/>
                  <a:pt x="19050" y="623887"/>
                </a:cubicBezTo>
                <a:cubicBezTo>
                  <a:pt x="19060" y="623920"/>
                  <a:pt x="30951" y="659590"/>
                  <a:pt x="33338" y="666750"/>
                </a:cubicBezTo>
                <a:lnTo>
                  <a:pt x="38100" y="681037"/>
                </a:lnTo>
                <a:lnTo>
                  <a:pt x="42863" y="695325"/>
                </a:lnTo>
                <a:cubicBezTo>
                  <a:pt x="44450" y="750887"/>
                  <a:pt x="44917" y="806493"/>
                  <a:pt x="47625" y="862012"/>
                </a:cubicBezTo>
                <a:cubicBezTo>
                  <a:pt x="48095" y="871657"/>
                  <a:pt x="51647" y="880959"/>
                  <a:pt x="52388" y="890587"/>
                </a:cubicBezTo>
                <a:cubicBezTo>
                  <a:pt x="60911" y="1001380"/>
                  <a:pt x="46542" y="954016"/>
                  <a:pt x="61913" y="1000125"/>
                </a:cubicBezTo>
                <a:cubicBezTo>
                  <a:pt x="63130" y="1013515"/>
                  <a:pt x="62275" y="1048474"/>
                  <a:pt x="71438" y="1066800"/>
                </a:cubicBezTo>
                <a:cubicBezTo>
                  <a:pt x="73998" y="1071919"/>
                  <a:pt x="77788" y="1076325"/>
                  <a:pt x="80963" y="1081087"/>
                </a:cubicBezTo>
                <a:cubicBezTo>
                  <a:pt x="84360" y="1091280"/>
                  <a:pt x="86560" y="1102058"/>
                  <a:pt x="95250" y="1109662"/>
                </a:cubicBezTo>
                <a:cubicBezTo>
                  <a:pt x="103865" y="1117200"/>
                  <a:pt x="123825" y="1128712"/>
                  <a:pt x="123825" y="1128712"/>
                </a:cubicBezTo>
                <a:cubicBezTo>
                  <a:pt x="128588" y="1127125"/>
                  <a:pt x="134563" y="1127500"/>
                  <a:pt x="138113" y="1123950"/>
                </a:cubicBezTo>
                <a:cubicBezTo>
                  <a:pt x="140451" y="1121612"/>
                  <a:pt x="147517" y="1090855"/>
                  <a:pt x="147638" y="1090612"/>
                </a:cubicBezTo>
                <a:cubicBezTo>
                  <a:pt x="152758" y="1080373"/>
                  <a:pt x="166688" y="1062037"/>
                  <a:pt x="166688" y="1062037"/>
                </a:cubicBezTo>
                <a:lnTo>
                  <a:pt x="180975" y="1019175"/>
                </a:lnTo>
                <a:cubicBezTo>
                  <a:pt x="182563" y="1014412"/>
                  <a:pt x="182953" y="1009064"/>
                  <a:pt x="185738" y="1004887"/>
                </a:cubicBezTo>
                <a:lnTo>
                  <a:pt x="195263" y="990600"/>
                </a:lnTo>
                <a:lnTo>
                  <a:pt x="204788" y="962025"/>
                </a:lnTo>
                <a:cubicBezTo>
                  <a:pt x="206375" y="957262"/>
                  <a:pt x="206765" y="951914"/>
                  <a:pt x="209550" y="947737"/>
                </a:cubicBezTo>
                <a:cubicBezTo>
                  <a:pt x="212725" y="942975"/>
                  <a:pt x="216750" y="938680"/>
                  <a:pt x="219075" y="933450"/>
                </a:cubicBezTo>
                <a:cubicBezTo>
                  <a:pt x="223153" y="924275"/>
                  <a:pt x="225425" y="914400"/>
                  <a:pt x="228600" y="904875"/>
                </a:cubicBezTo>
                <a:lnTo>
                  <a:pt x="233363" y="890587"/>
                </a:lnTo>
                <a:cubicBezTo>
                  <a:pt x="234950" y="885825"/>
                  <a:pt x="236261" y="880961"/>
                  <a:pt x="238125" y="876300"/>
                </a:cubicBezTo>
                <a:lnTo>
                  <a:pt x="247650" y="852487"/>
                </a:lnTo>
                <a:cubicBezTo>
                  <a:pt x="248370" y="848167"/>
                  <a:pt x="255279" y="797556"/>
                  <a:pt x="261938" y="795337"/>
                </a:cubicBezTo>
                <a:lnTo>
                  <a:pt x="276225" y="790575"/>
                </a:lnTo>
                <a:cubicBezTo>
                  <a:pt x="277813" y="795337"/>
                  <a:pt x="279010" y="800248"/>
                  <a:pt x="280988" y="804862"/>
                </a:cubicBezTo>
                <a:cubicBezTo>
                  <a:pt x="283785" y="811387"/>
                  <a:pt x="289346" y="816909"/>
                  <a:pt x="290513" y="823912"/>
                </a:cubicBezTo>
                <a:cubicBezTo>
                  <a:pt x="294176" y="845890"/>
                  <a:pt x="292942" y="868428"/>
                  <a:pt x="295275" y="890587"/>
                </a:cubicBezTo>
                <a:cubicBezTo>
                  <a:pt x="296122" y="898637"/>
                  <a:pt x="295692" y="907571"/>
                  <a:pt x="300038" y="914400"/>
                </a:cubicBezTo>
                <a:cubicBezTo>
                  <a:pt x="307270" y="925764"/>
                  <a:pt x="319088" y="933450"/>
                  <a:pt x="328613" y="942975"/>
                </a:cubicBezTo>
                <a:cubicBezTo>
                  <a:pt x="333375" y="947737"/>
                  <a:pt x="337296" y="953526"/>
                  <a:pt x="342900" y="957262"/>
                </a:cubicBezTo>
                <a:cubicBezTo>
                  <a:pt x="347663" y="960437"/>
                  <a:pt x="352791" y="963123"/>
                  <a:pt x="357188" y="966787"/>
                </a:cubicBezTo>
                <a:cubicBezTo>
                  <a:pt x="362362" y="971099"/>
                  <a:pt x="365627" y="977733"/>
                  <a:pt x="371475" y="981075"/>
                </a:cubicBezTo>
                <a:cubicBezTo>
                  <a:pt x="377158" y="984322"/>
                  <a:pt x="384175" y="984250"/>
                  <a:pt x="390525" y="985837"/>
                </a:cubicBezTo>
                <a:cubicBezTo>
                  <a:pt x="395288" y="989012"/>
                  <a:pt x="399133" y="994652"/>
                  <a:pt x="404813" y="995362"/>
                </a:cubicBezTo>
                <a:cubicBezTo>
                  <a:pt x="445216" y="1000413"/>
                  <a:pt x="430665" y="969955"/>
                  <a:pt x="423863" y="938212"/>
                </a:cubicBezTo>
                <a:cubicBezTo>
                  <a:pt x="422664" y="932615"/>
                  <a:pt x="417513" y="928687"/>
                  <a:pt x="414338" y="923925"/>
                </a:cubicBezTo>
                <a:cubicBezTo>
                  <a:pt x="399448" y="864372"/>
                  <a:pt x="418478" y="938414"/>
                  <a:pt x="404813" y="890587"/>
                </a:cubicBezTo>
                <a:cubicBezTo>
                  <a:pt x="403015" y="884293"/>
                  <a:pt x="402348" y="877666"/>
                  <a:pt x="400050" y="871537"/>
                </a:cubicBezTo>
                <a:cubicBezTo>
                  <a:pt x="385273" y="832134"/>
                  <a:pt x="393847" y="875306"/>
                  <a:pt x="381000" y="823912"/>
                </a:cubicBezTo>
                <a:cubicBezTo>
                  <a:pt x="374275" y="797009"/>
                  <a:pt x="377522" y="811280"/>
                  <a:pt x="371475" y="781050"/>
                </a:cubicBezTo>
                <a:cubicBezTo>
                  <a:pt x="383060" y="653623"/>
                  <a:pt x="370080" y="781986"/>
                  <a:pt x="381000" y="700087"/>
                </a:cubicBezTo>
                <a:cubicBezTo>
                  <a:pt x="388089" y="646920"/>
                  <a:pt x="380599" y="672719"/>
                  <a:pt x="390525" y="642937"/>
                </a:cubicBezTo>
                <a:cubicBezTo>
                  <a:pt x="388938" y="598487"/>
                  <a:pt x="388627" y="553973"/>
                  <a:pt x="385763" y="509587"/>
                </a:cubicBezTo>
                <a:cubicBezTo>
                  <a:pt x="385440" y="504577"/>
                  <a:pt x="382379" y="500127"/>
                  <a:pt x="381000" y="495300"/>
                </a:cubicBezTo>
                <a:cubicBezTo>
                  <a:pt x="369037" y="453431"/>
                  <a:pt x="382897" y="496226"/>
                  <a:pt x="371475" y="461962"/>
                </a:cubicBezTo>
                <a:cubicBezTo>
                  <a:pt x="369888" y="450850"/>
                  <a:pt x="368914" y="439632"/>
                  <a:pt x="366713" y="428625"/>
                </a:cubicBezTo>
                <a:cubicBezTo>
                  <a:pt x="365728" y="423702"/>
                  <a:pt x="361950" y="419357"/>
                  <a:pt x="361950" y="414337"/>
                </a:cubicBezTo>
                <a:cubicBezTo>
                  <a:pt x="361950" y="404681"/>
                  <a:pt x="365125" y="395287"/>
                  <a:pt x="366713" y="385762"/>
                </a:cubicBezTo>
                <a:cubicBezTo>
                  <a:pt x="365125" y="358775"/>
                  <a:pt x="365447" y="331607"/>
                  <a:pt x="361950" y="304800"/>
                </a:cubicBezTo>
                <a:cubicBezTo>
                  <a:pt x="360651" y="294844"/>
                  <a:pt x="355600" y="285750"/>
                  <a:pt x="352425" y="276225"/>
                </a:cubicBezTo>
                <a:cubicBezTo>
                  <a:pt x="352423" y="276220"/>
                  <a:pt x="342904" y="247655"/>
                  <a:pt x="342900" y="247650"/>
                </a:cubicBezTo>
                <a:lnTo>
                  <a:pt x="333375" y="233362"/>
                </a:lnTo>
                <a:cubicBezTo>
                  <a:pt x="319848" y="192778"/>
                  <a:pt x="339389" y="255158"/>
                  <a:pt x="323850" y="161925"/>
                </a:cubicBezTo>
                <a:cubicBezTo>
                  <a:pt x="320907" y="144270"/>
                  <a:pt x="312573" y="129846"/>
                  <a:pt x="304800" y="114300"/>
                </a:cubicBezTo>
                <a:cubicBezTo>
                  <a:pt x="302079" y="100693"/>
                  <a:pt x="299313" y="84898"/>
                  <a:pt x="295275" y="71437"/>
                </a:cubicBezTo>
                <a:cubicBezTo>
                  <a:pt x="291232" y="57962"/>
                  <a:pt x="287162" y="39512"/>
                  <a:pt x="276225" y="28575"/>
                </a:cubicBezTo>
                <a:cubicBezTo>
                  <a:pt x="268759" y="21109"/>
                  <a:pt x="257721" y="16611"/>
                  <a:pt x="247650" y="14287"/>
                </a:cubicBezTo>
                <a:cubicBezTo>
                  <a:pt x="217957" y="7434"/>
                  <a:pt x="199651" y="4700"/>
                  <a:pt x="171450" y="0"/>
                </a:cubicBezTo>
                <a:cubicBezTo>
                  <a:pt x="149225" y="1587"/>
                  <a:pt x="126718" y="890"/>
                  <a:pt x="104775" y="4762"/>
                </a:cubicBezTo>
                <a:cubicBezTo>
                  <a:pt x="91467" y="7110"/>
                  <a:pt x="87921" y="19877"/>
                  <a:pt x="80963" y="28575"/>
                </a:cubicBezTo>
                <a:cubicBezTo>
                  <a:pt x="78158" y="32081"/>
                  <a:pt x="69056" y="16668"/>
                  <a:pt x="66675" y="14287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F505D14C-782B-4A8D-B428-2BD8398D0398}" type="slidenum">
              <a:rPr lang="en-GB" smtClean="0"/>
              <a:pPr algn="ctr"/>
              <a:t>10</a:t>
            </a:fld>
            <a:endParaRPr lang="en-GB" dirty="0"/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175176" y="196361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The </a:t>
            </a:r>
            <a:r>
              <a:rPr lang="en-GB" sz="5400" b="1" dirty="0" smtClean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knee joint</a:t>
            </a:r>
            <a:endParaRPr lang="en-GB" sz="5400" b="1" dirty="0">
              <a:solidFill>
                <a:schemeClr val="tx1">
                  <a:alpha val="9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72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74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75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grpSp>
        <p:nvGrpSpPr>
          <p:cNvPr id="43" name="Group 42"/>
          <p:cNvGrpSpPr/>
          <p:nvPr/>
        </p:nvGrpSpPr>
        <p:grpSpPr>
          <a:xfrm>
            <a:off x="3007033" y="1470599"/>
            <a:ext cx="3174041" cy="625750"/>
            <a:chOff x="2482871" y="1873167"/>
            <a:chExt cx="3174041" cy="625750"/>
          </a:xfrm>
        </p:grpSpPr>
        <p:sp>
          <p:nvSpPr>
            <p:cNvPr id="46" name="TextBox 45"/>
            <p:cNvSpPr txBox="1"/>
            <p:nvPr/>
          </p:nvSpPr>
          <p:spPr>
            <a:xfrm>
              <a:off x="2482871" y="1873167"/>
              <a:ext cx="3087746" cy="3745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pPr algn="l"/>
              <a:r>
                <a:rPr lang="en-GB" dirty="0" smtClean="0"/>
                <a:t>Click </a:t>
              </a:r>
              <a:r>
                <a:rPr lang="en-GB" dirty="0"/>
                <a:t>on the boxes to reveal the muscles, and click </a:t>
              </a:r>
              <a:r>
                <a:rPr lang="en-GB" dirty="0" smtClean="0"/>
                <a:t/>
              </a:r>
              <a:br>
                <a:rPr lang="en-GB" dirty="0" smtClean="0"/>
              </a:br>
              <a:r>
                <a:rPr lang="en-GB" dirty="0" smtClean="0"/>
                <a:t>again </a:t>
              </a:r>
              <a:r>
                <a:rPr lang="en-GB" dirty="0"/>
                <a:t>to reveal </a:t>
              </a:r>
              <a:r>
                <a:rPr lang="en-GB" dirty="0" smtClean="0"/>
                <a:t>examples of their movement.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594" y="1912333"/>
              <a:ext cx="372318" cy="586584"/>
            </a:xfrm>
            <a:prstGeom prst="rect">
              <a:avLst/>
            </a:prstGeom>
          </p:spPr>
        </p:pic>
      </p:grpSp>
      <p:sp>
        <p:nvSpPr>
          <p:cNvPr id="32" name="Freeform 31"/>
          <p:cNvSpPr/>
          <p:nvPr/>
        </p:nvSpPr>
        <p:spPr>
          <a:xfrm>
            <a:off x="7022111" y="4191000"/>
            <a:ext cx="437869" cy="887611"/>
          </a:xfrm>
          <a:custGeom>
            <a:avLst/>
            <a:gdLst>
              <a:gd name="connsiteX0" fmla="*/ 171169 w 437869"/>
              <a:gd name="connsiteY0" fmla="*/ 53340 h 887611"/>
              <a:gd name="connsiteX1" fmla="*/ 171169 w 437869"/>
              <a:gd name="connsiteY1" fmla="*/ 53340 h 887611"/>
              <a:gd name="connsiteX2" fmla="*/ 79729 w 437869"/>
              <a:gd name="connsiteY2" fmla="*/ 373380 h 887611"/>
              <a:gd name="connsiteX3" fmla="*/ 72109 w 437869"/>
              <a:gd name="connsiteY3" fmla="*/ 396240 h 887611"/>
              <a:gd name="connsiteX4" fmla="*/ 56869 w 437869"/>
              <a:gd name="connsiteY4" fmla="*/ 419100 h 887611"/>
              <a:gd name="connsiteX5" fmla="*/ 41629 w 437869"/>
              <a:gd name="connsiteY5" fmla="*/ 472440 h 887611"/>
              <a:gd name="connsiteX6" fmla="*/ 34009 w 437869"/>
              <a:gd name="connsiteY6" fmla="*/ 502920 h 887611"/>
              <a:gd name="connsiteX7" fmla="*/ 26389 w 437869"/>
              <a:gd name="connsiteY7" fmla="*/ 525780 h 887611"/>
              <a:gd name="connsiteX8" fmla="*/ 11149 w 437869"/>
              <a:gd name="connsiteY8" fmla="*/ 586740 h 887611"/>
              <a:gd name="connsiteX9" fmla="*/ 3529 w 437869"/>
              <a:gd name="connsiteY9" fmla="*/ 723900 h 887611"/>
              <a:gd name="connsiteX10" fmla="*/ 11149 w 437869"/>
              <a:gd name="connsiteY10" fmla="*/ 815340 h 887611"/>
              <a:gd name="connsiteX11" fmla="*/ 72109 w 437869"/>
              <a:gd name="connsiteY11" fmla="*/ 807720 h 887611"/>
              <a:gd name="connsiteX12" fmla="*/ 102589 w 437869"/>
              <a:gd name="connsiteY12" fmla="*/ 784860 h 887611"/>
              <a:gd name="connsiteX13" fmla="*/ 125449 w 437869"/>
              <a:gd name="connsiteY13" fmla="*/ 769620 h 887611"/>
              <a:gd name="connsiteX14" fmla="*/ 171169 w 437869"/>
              <a:gd name="connsiteY14" fmla="*/ 739140 h 887611"/>
              <a:gd name="connsiteX15" fmla="*/ 194029 w 437869"/>
              <a:gd name="connsiteY15" fmla="*/ 784860 h 887611"/>
              <a:gd name="connsiteX16" fmla="*/ 201649 w 437869"/>
              <a:gd name="connsiteY16" fmla="*/ 830580 h 887611"/>
              <a:gd name="connsiteX17" fmla="*/ 224509 w 437869"/>
              <a:gd name="connsiteY17" fmla="*/ 838200 h 887611"/>
              <a:gd name="connsiteX18" fmla="*/ 346429 w 437869"/>
              <a:gd name="connsiteY18" fmla="*/ 876300 h 887611"/>
              <a:gd name="connsiteX19" fmla="*/ 354049 w 437869"/>
              <a:gd name="connsiteY19" fmla="*/ 853440 h 887611"/>
              <a:gd name="connsiteX20" fmla="*/ 369289 w 437869"/>
              <a:gd name="connsiteY20" fmla="*/ 762000 h 887611"/>
              <a:gd name="connsiteX21" fmla="*/ 384529 w 437869"/>
              <a:gd name="connsiteY21" fmla="*/ 739140 h 887611"/>
              <a:gd name="connsiteX22" fmla="*/ 407389 w 437869"/>
              <a:gd name="connsiteY22" fmla="*/ 662940 h 887611"/>
              <a:gd name="connsiteX23" fmla="*/ 415009 w 437869"/>
              <a:gd name="connsiteY23" fmla="*/ 579120 h 887611"/>
              <a:gd name="connsiteX24" fmla="*/ 430249 w 437869"/>
              <a:gd name="connsiteY24" fmla="*/ 449580 h 887611"/>
              <a:gd name="connsiteX25" fmla="*/ 437869 w 437869"/>
              <a:gd name="connsiteY25" fmla="*/ 320040 h 887611"/>
              <a:gd name="connsiteX26" fmla="*/ 430249 w 437869"/>
              <a:gd name="connsiteY26" fmla="*/ 152400 h 887611"/>
              <a:gd name="connsiteX27" fmla="*/ 399769 w 437869"/>
              <a:gd name="connsiteY27" fmla="*/ 106680 h 887611"/>
              <a:gd name="connsiteX28" fmla="*/ 361669 w 437869"/>
              <a:gd name="connsiteY28" fmla="*/ 60960 h 887611"/>
              <a:gd name="connsiteX29" fmla="*/ 331189 w 437869"/>
              <a:gd name="connsiteY29" fmla="*/ 53340 h 887611"/>
              <a:gd name="connsiteX30" fmla="*/ 285469 w 437869"/>
              <a:gd name="connsiteY30" fmla="*/ 60960 h 887611"/>
              <a:gd name="connsiteX31" fmla="*/ 270229 w 437869"/>
              <a:gd name="connsiteY31" fmla="*/ 0 h 887611"/>
              <a:gd name="connsiteX32" fmla="*/ 216889 w 437869"/>
              <a:gd name="connsiteY32" fmla="*/ 7620 h 887611"/>
              <a:gd name="connsiteX33" fmla="*/ 186409 w 437869"/>
              <a:gd name="connsiteY33" fmla="*/ 53340 h 887611"/>
              <a:gd name="connsiteX34" fmla="*/ 171169 w 437869"/>
              <a:gd name="connsiteY34" fmla="*/ 53340 h 88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37869" h="887611">
                <a:moveTo>
                  <a:pt x="171169" y="53340"/>
                </a:moveTo>
                <a:lnTo>
                  <a:pt x="171169" y="53340"/>
                </a:lnTo>
                <a:cubicBezTo>
                  <a:pt x="140689" y="160020"/>
                  <a:pt x="110522" y="266790"/>
                  <a:pt x="79729" y="373380"/>
                </a:cubicBezTo>
                <a:cubicBezTo>
                  <a:pt x="77500" y="381097"/>
                  <a:pt x="75701" y="389056"/>
                  <a:pt x="72109" y="396240"/>
                </a:cubicBezTo>
                <a:cubicBezTo>
                  <a:pt x="68013" y="404431"/>
                  <a:pt x="61949" y="411480"/>
                  <a:pt x="56869" y="419100"/>
                </a:cubicBezTo>
                <a:cubicBezTo>
                  <a:pt x="33048" y="514385"/>
                  <a:pt x="63493" y="395918"/>
                  <a:pt x="41629" y="472440"/>
                </a:cubicBezTo>
                <a:cubicBezTo>
                  <a:pt x="38752" y="482510"/>
                  <a:pt x="36886" y="492850"/>
                  <a:pt x="34009" y="502920"/>
                </a:cubicBezTo>
                <a:cubicBezTo>
                  <a:pt x="31802" y="510643"/>
                  <a:pt x="28502" y="518031"/>
                  <a:pt x="26389" y="525780"/>
                </a:cubicBezTo>
                <a:cubicBezTo>
                  <a:pt x="20878" y="545987"/>
                  <a:pt x="11149" y="586740"/>
                  <a:pt x="11149" y="586740"/>
                </a:cubicBezTo>
                <a:cubicBezTo>
                  <a:pt x="8609" y="632460"/>
                  <a:pt x="3529" y="678109"/>
                  <a:pt x="3529" y="723900"/>
                </a:cubicBezTo>
                <a:cubicBezTo>
                  <a:pt x="3529" y="754486"/>
                  <a:pt x="-8219" y="791668"/>
                  <a:pt x="11149" y="815340"/>
                </a:cubicBezTo>
                <a:cubicBezTo>
                  <a:pt x="24117" y="831189"/>
                  <a:pt x="51789" y="810260"/>
                  <a:pt x="72109" y="807720"/>
                </a:cubicBezTo>
                <a:cubicBezTo>
                  <a:pt x="82269" y="800100"/>
                  <a:pt x="92255" y="792242"/>
                  <a:pt x="102589" y="784860"/>
                </a:cubicBezTo>
                <a:cubicBezTo>
                  <a:pt x="110041" y="779537"/>
                  <a:pt x="118414" y="775483"/>
                  <a:pt x="125449" y="769620"/>
                </a:cubicBezTo>
                <a:cubicBezTo>
                  <a:pt x="163502" y="737909"/>
                  <a:pt x="130995" y="752531"/>
                  <a:pt x="171169" y="739140"/>
                </a:cubicBezTo>
                <a:cubicBezTo>
                  <a:pt x="184869" y="759691"/>
                  <a:pt x="188771" y="761199"/>
                  <a:pt x="194029" y="784860"/>
                </a:cubicBezTo>
                <a:cubicBezTo>
                  <a:pt x="197381" y="799942"/>
                  <a:pt x="193984" y="817165"/>
                  <a:pt x="201649" y="830580"/>
                </a:cubicBezTo>
                <a:cubicBezTo>
                  <a:pt x="205634" y="837554"/>
                  <a:pt x="216889" y="835660"/>
                  <a:pt x="224509" y="838200"/>
                </a:cubicBezTo>
                <a:cubicBezTo>
                  <a:pt x="271955" y="909369"/>
                  <a:pt x="236736" y="885441"/>
                  <a:pt x="346429" y="876300"/>
                </a:cubicBezTo>
                <a:cubicBezTo>
                  <a:pt x="348969" y="868680"/>
                  <a:pt x="352612" y="861343"/>
                  <a:pt x="354049" y="853440"/>
                </a:cubicBezTo>
                <a:cubicBezTo>
                  <a:pt x="357056" y="836903"/>
                  <a:pt x="359726" y="784314"/>
                  <a:pt x="369289" y="762000"/>
                </a:cubicBezTo>
                <a:cubicBezTo>
                  <a:pt x="372897" y="753582"/>
                  <a:pt x="380810" y="747509"/>
                  <a:pt x="384529" y="739140"/>
                </a:cubicBezTo>
                <a:cubicBezTo>
                  <a:pt x="395130" y="715288"/>
                  <a:pt x="401056" y="688272"/>
                  <a:pt x="407389" y="662940"/>
                </a:cubicBezTo>
                <a:cubicBezTo>
                  <a:pt x="409929" y="635000"/>
                  <a:pt x="412072" y="607021"/>
                  <a:pt x="415009" y="579120"/>
                </a:cubicBezTo>
                <a:cubicBezTo>
                  <a:pt x="419916" y="532506"/>
                  <a:pt x="426619" y="496765"/>
                  <a:pt x="430249" y="449580"/>
                </a:cubicBezTo>
                <a:cubicBezTo>
                  <a:pt x="433566" y="406453"/>
                  <a:pt x="435329" y="363220"/>
                  <a:pt x="437869" y="320040"/>
                </a:cubicBezTo>
                <a:cubicBezTo>
                  <a:pt x="435329" y="264160"/>
                  <a:pt x="440082" y="207467"/>
                  <a:pt x="430249" y="152400"/>
                </a:cubicBezTo>
                <a:cubicBezTo>
                  <a:pt x="427029" y="134369"/>
                  <a:pt x="409929" y="121920"/>
                  <a:pt x="399769" y="106680"/>
                </a:cubicBezTo>
                <a:cubicBezTo>
                  <a:pt x="390058" y="92113"/>
                  <a:pt x="377465" y="69986"/>
                  <a:pt x="361669" y="60960"/>
                </a:cubicBezTo>
                <a:cubicBezTo>
                  <a:pt x="352576" y="55764"/>
                  <a:pt x="341349" y="55880"/>
                  <a:pt x="331189" y="53340"/>
                </a:cubicBezTo>
                <a:cubicBezTo>
                  <a:pt x="323034" y="58777"/>
                  <a:pt x="298259" y="83982"/>
                  <a:pt x="285469" y="60960"/>
                </a:cubicBezTo>
                <a:cubicBezTo>
                  <a:pt x="275297" y="42650"/>
                  <a:pt x="270229" y="0"/>
                  <a:pt x="270229" y="0"/>
                </a:cubicBezTo>
                <a:cubicBezTo>
                  <a:pt x="252449" y="2540"/>
                  <a:pt x="232042" y="-2023"/>
                  <a:pt x="216889" y="7620"/>
                </a:cubicBezTo>
                <a:cubicBezTo>
                  <a:pt x="201436" y="17454"/>
                  <a:pt x="199361" y="40388"/>
                  <a:pt x="186409" y="53340"/>
                </a:cubicBezTo>
                <a:lnTo>
                  <a:pt x="171169" y="5334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8183809" y="4213860"/>
            <a:ext cx="419171" cy="868680"/>
          </a:xfrm>
          <a:custGeom>
            <a:avLst/>
            <a:gdLst>
              <a:gd name="connsiteX0" fmla="*/ 76271 w 419171"/>
              <a:gd name="connsiteY0" fmla="*/ 38100 h 868680"/>
              <a:gd name="connsiteX1" fmla="*/ 76271 w 419171"/>
              <a:gd name="connsiteY1" fmla="*/ 38100 h 868680"/>
              <a:gd name="connsiteX2" fmla="*/ 22931 w 419171"/>
              <a:gd name="connsiteY2" fmla="*/ 289560 h 868680"/>
              <a:gd name="connsiteX3" fmla="*/ 7691 w 419171"/>
              <a:gd name="connsiteY3" fmla="*/ 518160 h 868680"/>
              <a:gd name="connsiteX4" fmla="*/ 22931 w 419171"/>
              <a:gd name="connsiteY4" fmla="*/ 685800 h 868680"/>
              <a:gd name="connsiteX5" fmla="*/ 30551 w 419171"/>
              <a:gd name="connsiteY5" fmla="*/ 716280 h 868680"/>
              <a:gd name="connsiteX6" fmla="*/ 45791 w 419171"/>
              <a:gd name="connsiteY6" fmla="*/ 739140 h 868680"/>
              <a:gd name="connsiteX7" fmla="*/ 61031 w 419171"/>
              <a:gd name="connsiteY7" fmla="*/ 838200 h 868680"/>
              <a:gd name="connsiteX8" fmla="*/ 68651 w 419171"/>
              <a:gd name="connsiteY8" fmla="*/ 861060 h 868680"/>
              <a:gd name="connsiteX9" fmla="*/ 91511 w 419171"/>
              <a:gd name="connsiteY9" fmla="*/ 868680 h 868680"/>
              <a:gd name="connsiteX10" fmla="*/ 167711 w 419171"/>
              <a:gd name="connsiteY10" fmla="*/ 861060 h 868680"/>
              <a:gd name="connsiteX11" fmla="*/ 190571 w 419171"/>
              <a:gd name="connsiteY11" fmla="*/ 838200 h 868680"/>
              <a:gd name="connsiteX12" fmla="*/ 205811 w 419171"/>
              <a:gd name="connsiteY12" fmla="*/ 815340 h 868680"/>
              <a:gd name="connsiteX13" fmla="*/ 228671 w 419171"/>
              <a:gd name="connsiteY13" fmla="*/ 762000 h 868680"/>
              <a:gd name="connsiteX14" fmla="*/ 236291 w 419171"/>
              <a:gd name="connsiteY14" fmla="*/ 731520 h 868680"/>
              <a:gd name="connsiteX15" fmla="*/ 259151 w 419171"/>
              <a:gd name="connsiteY15" fmla="*/ 723900 h 868680"/>
              <a:gd name="connsiteX16" fmla="*/ 282011 w 419171"/>
              <a:gd name="connsiteY16" fmla="*/ 746760 h 868680"/>
              <a:gd name="connsiteX17" fmla="*/ 297251 w 419171"/>
              <a:gd name="connsiteY17" fmla="*/ 769620 h 868680"/>
              <a:gd name="connsiteX18" fmla="*/ 320111 w 419171"/>
              <a:gd name="connsiteY18" fmla="*/ 800100 h 868680"/>
              <a:gd name="connsiteX19" fmla="*/ 381071 w 419171"/>
              <a:gd name="connsiteY19" fmla="*/ 792480 h 868680"/>
              <a:gd name="connsiteX20" fmla="*/ 403931 w 419171"/>
              <a:gd name="connsiteY20" fmla="*/ 784860 h 868680"/>
              <a:gd name="connsiteX21" fmla="*/ 411551 w 419171"/>
              <a:gd name="connsiteY21" fmla="*/ 754380 h 868680"/>
              <a:gd name="connsiteX22" fmla="*/ 419171 w 419171"/>
              <a:gd name="connsiteY22" fmla="*/ 731520 h 868680"/>
              <a:gd name="connsiteX23" fmla="*/ 411551 w 419171"/>
              <a:gd name="connsiteY23" fmla="*/ 640080 h 868680"/>
              <a:gd name="connsiteX24" fmla="*/ 403931 w 419171"/>
              <a:gd name="connsiteY24" fmla="*/ 617220 h 868680"/>
              <a:gd name="connsiteX25" fmla="*/ 388691 w 419171"/>
              <a:gd name="connsiteY25" fmla="*/ 487680 h 868680"/>
              <a:gd name="connsiteX26" fmla="*/ 381071 w 419171"/>
              <a:gd name="connsiteY26" fmla="*/ 373380 h 868680"/>
              <a:gd name="connsiteX27" fmla="*/ 365831 w 419171"/>
              <a:gd name="connsiteY27" fmla="*/ 312420 h 868680"/>
              <a:gd name="connsiteX28" fmla="*/ 350591 w 419171"/>
              <a:gd name="connsiteY28" fmla="*/ 281940 h 868680"/>
              <a:gd name="connsiteX29" fmla="*/ 335351 w 419171"/>
              <a:gd name="connsiteY29" fmla="*/ 236220 h 868680"/>
              <a:gd name="connsiteX30" fmla="*/ 320111 w 419171"/>
              <a:gd name="connsiteY30" fmla="*/ 213360 h 868680"/>
              <a:gd name="connsiteX31" fmla="*/ 289631 w 419171"/>
              <a:gd name="connsiteY31" fmla="*/ 144780 h 868680"/>
              <a:gd name="connsiteX32" fmla="*/ 266771 w 419171"/>
              <a:gd name="connsiteY32" fmla="*/ 121920 h 868680"/>
              <a:gd name="connsiteX33" fmla="*/ 243911 w 419171"/>
              <a:gd name="connsiteY33" fmla="*/ 76200 h 868680"/>
              <a:gd name="connsiteX34" fmla="*/ 236291 w 419171"/>
              <a:gd name="connsiteY34" fmla="*/ 53340 h 868680"/>
              <a:gd name="connsiteX35" fmla="*/ 213431 w 419171"/>
              <a:gd name="connsiteY35" fmla="*/ 30480 h 868680"/>
              <a:gd name="connsiteX36" fmla="*/ 198191 w 419171"/>
              <a:gd name="connsiteY36" fmla="*/ 7620 h 868680"/>
              <a:gd name="connsiteX37" fmla="*/ 175331 w 419171"/>
              <a:gd name="connsiteY37" fmla="*/ 0 h 868680"/>
              <a:gd name="connsiteX38" fmla="*/ 129611 w 419171"/>
              <a:gd name="connsiteY38" fmla="*/ 30480 h 868680"/>
              <a:gd name="connsiteX39" fmla="*/ 114371 w 419171"/>
              <a:gd name="connsiteY39" fmla="*/ 76200 h 868680"/>
              <a:gd name="connsiteX40" fmla="*/ 38171 w 419171"/>
              <a:gd name="connsiteY40" fmla="*/ 38100 h 868680"/>
              <a:gd name="connsiteX41" fmla="*/ 22931 w 419171"/>
              <a:gd name="connsiteY41" fmla="*/ 60960 h 868680"/>
              <a:gd name="connsiteX42" fmla="*/ 7691 w 419171"/>
              <a:gd name="connsiteY42" fmla="*/ 121920 h 868680"/>
              <a:gd name="connsiteX43" fmla="*/ 71 w 419171"/>
              <a:gd name="connsiteY43" fmla="*/ 320040 h 86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19171" h="868680">
                <a:moveTo>
                  <a:pt x="76271" y="38100"/>
                </a:moveTo>
                <a:lnTo>
                  <a:pt x="76271" y="38100"/>
                </a:lnTo>
                <a:cubicBezTo>
                  <a:pt x="58491" y="121920"/>
                  <a:pt x="37309" y="205090"/>
                  <a:pt x="22931" y="289560"/>
                </a:cubicBezTo>
                <a:cubicBezTo>
                  <a:pt x="20853" y="301770"/>
                  <a:pt x="7892" y="514951"/>
                  <a:pt x="7691" y="518160"/>
                </a:cubicBezTo>
                <a:cubicBezTo>
                  <a:pt x="20178" y="755416"/>
                  <a:pt x="-710" y="603056"/>
                  <a:pt x="22931" y="685800"/>
                </a:cubicBezTo>
                <a:cubicBezTo>
                  <a:pt x="25808" y="695870"/>
                  <a:pt x="26426" y="706654"/>
                  <a:pt x="30551" y="716280"/>
                </a:cubicBezTo>
                <a:cubicBezTo>
                  <a:pt x="34159" y="724698"/>
                  <a:pt x="40711" y="731520"/>
                  <a:pt x="45791" y="739140"/>
                </a:cubicBezTo>
                <a:cubicBezTo>
                  <a:pt x="50418" y="776155"/>
                  <a:pt x="52304" y="803292"/>
                  <a:pt x="61031" y="838200"/>
                </a:cubicBezTo>
                <a:cubicBezTo>
                  <a:pt x="62979" y="845992"/>
                  <a:pt x="62971" y="855380"/>
                  <a:pt x="68651" y="861060"/>
                </a:cubicBezTo>
                <a:cubicBezTo>
                  <a:pt x="74331" y="866740"/>
                  <a:pt x="83891" y="866140"/>
                  <a:pt x="91511" y="868680"/>
                </a:cubicBezTo>
                <a:cubicBezTo>
                  <a:pt x="116911" y="866140"/>
                  <a:pt x="143313" y="868567"/>
                  <a:pt x="167711" y="861060"/>
                </a:cubicBezTo>
                <a:cubicBezTo>
                  <a:pt x="178011" y="857891"/>
                  <a:pt x="183672" y="846479"/>
                  <a:pt x="190571" y="838200"/>
                </a:cubicBezTo>
                <a:cubicBezTo>
                  <a:pt x="196434" y="831165"/>
                  <a:pt x="201267" y="823291"/>
                  <a:pt x="205811" y="815340"/>
                </a:cubicBezTo>
                <a:cubicBezTo>
                  <a:pt x="217422" y="795020"/>
                  <a:pt x="222565" y="783372"/>
                  <a:pt x="228671" y="762000"/>
                </a:cubicBezTo>
                <a:cubicBezTo>
                  <a:pt x="231548" y="751930"/>
                  <a:pt x="229749" y="739698"/>
                  <a:pt x="236291" y="731520"/>
                </a:cubicBezTo>
                <a:cubicBezTo>
                  <a:pt x="241309" y="725248"/>
                  <a:pt x="251531" y="726440"/>
                  <a:pt x="259151" y="723900"/>
                </a:cubicBezTo>
                <a:cubicBezTo>
                  <a:pt x="266771" y="731520"/>
                  <a:pt x="275112" y="738481"/>
                  <a:pt x="282011" y="746760"/>
                </a:cubicBezTo>
                <a:cubicBezTo>
                  <a:pt x="287874" y="753795"/>
                  <a:pt x="291928" y="762168"/>
                  <a:pt x="297251" y="769620"/>
                </a:cubicBezTo>
                <a:cubicBezTo>
                  <a:pt x="304633" y="779954"/>
                  <a:pt x="312491" y="789940"/>
                  <a:pt x="320111" y="800100"/>
                </a:cubicBezTo>
                <a:cubicBezTo>
                  <a:pt x="340431" y="797560"/>
                  <a:pt x="360923" y="796143"/>
                  <a:pt x="381071" y="792480"/>
                </a:cubicBezTo>
                <a:cubicBezTo>
                  <a:pt x="388974" y="791043"/>
                  <a:pt x="398913" y="791132"/>
                  <a:pt x="403931" y="784860"/>
                </a:cubicBezTo>
                <a:cubicBezTo>
                  <a:pt x="410473" y="776682"/>
                  <a:pt x="408674" y="764450"/>
                  <a:pt x="411551" y="754380"/>
                </a:cubicBezTo>
                <a:cubicBezTo>
                  <a:pt x="413758" y="746657"/>
                  <a:pt x="416631" y="739140"/>
                  <a:pt x="419171" y="731520"/>
                </a:cubicBezTo>
                <a:cubicBezTo>
                  <a:pt x="416631" y="701040"/>
                  <a:pt x="415593" y="670397"/>
                  <a:pt x="411551" y="640080"/>
                </a:cubicBezTo>
                <a:cubicBezTo>
                  <a:pt x="410489" y="632118"/>
                  <a:pt x="405368" y="625123"/>
                  <a:pt x="403931" y="617220"/>
                </a:cubicBezTo>
                <a:cubicBezTo>
                  <a:pt x="401547" y="604106"/>
                  <a:pt x="389488" y="497239"/>
                  <a:pt x="388691" y="487680"/>
                </a:cubicBezTo>
                <a:cubicBezTo>
                  <a:pt x="385520" y="449627"/>
                  <a:pt x="384871" y="411375"/>
                  <a:pt x="381071" y="373380"/>
                </a:cubicBezTo>
                <a:cubicBezTo>
                  <a:pt x="379515" y="357823"/>
                  <a:pt x="372809" y="328701"/>
                  <a:pt x="365831" y="312420"/>
                </a:cubicBezTo>
                <a:cubicBezTo>
                  <a:pt x="361356" y="301979"/>
                  <a:pt x="354810" y="292487"/>
                  <a:pt x="350591" y="281940"/>
                </a:cubicBezTo>
                <a:cubicBezTo>
                  <a:pt x="344625" y="267025"/>
                  <a:pt x="344262" y="249586"/>
                  <a:pt x="335351" y="236220"/>
                </a:cubicBezTo>
                <a:cubicBezTo>
                  <a:pt x="330271" y="228600"/>
                  <a:pt x="323830" y="221729"/>
                  <a:pt x="320111" y="213360"/>
                </a:cubicBezTo>
                <a:cubicBezTo>
                  <a:pt x="301124" y="170640"/>
                  <a:pt x="314267" y="174343"/>
                  <a:pt x="289631" y="144780"/>
                </a:cubicBezTo>
                <a:cubicBezTo>
                  <a:pt x="282732" y="136501"/>
                  <a:pt x="274391" y="129540"/>
                  <a:pt x="266771" y="121920"/>
                </a:cubicBezTo>
                <a:cubicBezTo>
                  <a:pt x="247618" y="64461"/>
                  <a:pt x="273454" y="135286"/>
                  <a:pt x="243911" y="76200"/>
                </a:cubicBezTo>
                <a:cubicBezTo>
                  <a:pt x="240319" y="69016"/>
                  <a:pt x="240746" y="60023"/>
                  <a:pt x="236291" y="53340"/>
                </a:cubicBezTo>
                <a:cubicBezTo>
                  <a:pt x="230313" y="44374"/>
                  <a:pt x="220330" y="38759"/>
                  <a:pt x="213431" y="30480"/>
                </a:cubicBezTo>
                <a:cubicBezTo>
                  <a:pt x="207568" y="23445"/>
                  <a:pt x="205342" y="13341"/>
                  <a:pt x="198191" y="7620"/>
                </a:cubicBezTo>
                <a:cubicBezTo>
                  <a:pt x="191919" y="2602"/>
                  <a:pt x="182951" y="2540"/>
                  <a:pt x="175331" y="0"/>
                </a:cubicBezTo>
                <a:cubicBezTo>
                  <a:pt x="153851" y="7160"/>
                  <a:pt x="142584" y="7129"/>
                  <a:pt x="129611" y="30480"/>
                </a:cubicBezTo>
                <a:cubicBezTo>
                  <a:pt x="121809" y="44523"/>
                  <a:pt x="114371" y="76200"/>
                  <a:pt x="114371" y="76200"/>
                </a:cubicBezTo>
                <a:cubicBezTo>
                  <a:pt x="75321" y="17625"/>
                  <a:pt x="101958" y="27469"/>
                  <a:pt x="38171" y="38100"/>
                </a:cubicBezTo>
                <a:cubicBezTo>
                  <a:pt x="33091" y="45720"/>
                  <a:pt x="27027" y="52769"/>
                  <a:pt x="22931" y="60960"/>
                </a:cubicBezTo>
                <a:cubicBezTo>
                  <a:pt x="15121" y="76581"/>
                  <a:pt x="10589" y="107429"/>
                  <a:pt x="7691" y="121920"/>
                </a:cubicBezTo>
                <a:cubicBezTo>
                  <a:pt x="-1271" y="274281"/>
                  <a:pt x="71" y="208205"/>
                  <a:pt x="71" y="320040"/>
                </a:cubicBezTo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99084" y="4995890"/>
            <a:ext cx="262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latin typeface="Roboto Condensed" panose="02000000000000000000" pitchFamily="2" charset="0"/>
              </a:rPr>
              <a:t>The gastrocnemius is found in the posterior of the lower leg.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45405" y="4506074"/>
            <a:ext cx="2387855" cy="408792"/>
            <a:chOff x="4645405" y="4506074"/>
            <a:chExt cx="2387855" cy="408792"/>
          </a:xfrm>
        </p:grpSpPr>
        <p:sp>
          <p:nvSpPr>
            <p:cNvPr id="38" name="Rounded Rectangle 37"/>
            <p:cNvSpPr/>
            <p:nvPr/>
          </p:nvSpPr>
          <p:spPr>
            <a:xfrm>
              <a:off x="4645405" y="4506243"/>
              <a:ext cx="1927474" cy="408623"/>
            </a:xfrm>
            <a:prstGeom prst="roundRect">
              <a:avLst/>
            </a:prstGeom>
            <a:solidFill>
              <a:srgbClr val="7030A0"/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endPara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711916" y="4506074"/>
              <a:ext cx="1839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Gastrocnemius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573824" y="4772499"/>
              <a:ext cx="459436" cy="524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4274931" y="5529037"/>
            <a:ext cx="2620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Roboto Condensed" panose="02000000000000000000" pitchFamily="2" charset="0"/>
              </a:rPr>
              <a:t>It doesn’t cause movement at the knee, but it does cause plantar flexion at the ankle joint.*</a:t>
            </a:r>
          </a:p>
          <a:p>
            <a:pPr algn="ctr"/>
            <a:endParaRPr lang="en-GB" sz="900" i="1" dirty="0">
              <a:latin typeface="Roboto Condensed" panose="02000000000000000000" pitchFamily="2" charset="0"/>
            </a:endParaRPr>
          </a:p>
          <a:p>
            <a:pPr algn="ctr"/>
            <a:r>
              <a:rPr lang="en-GB" sz="900" i="1" dirty="0" smtClean="0">
                <a:latin typeface="Roboto Condensed" panose="02000000000000000000" pitchFamily="2" charset="0"/>
              </a:rPr>
              <a:t>* You </a:t>
            </a:r>
            <a:r>
              <a:rPr lang="en-GB" sz="900" i="1" dirty="0">
                <a:latin typeface="Roboto Condensed" panose="02000000000000000000" pitchFamily="2" charset="0"/>
              </a:rPr>
              <a:t>are not required to know about this movement.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25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4" grpId="0"/>
      <p:bldP spid="51" grpId="0"/>
      <p:bldP spid="87" grpId="0"/>
      <p:bldP spid="90" grpId="0"/>
      <p:bldP spid="32" grpId="0" animBg="1"/>
      <p:bldP spid="33" grpId="0" animBg="1"/>
      <p:bldP spid="36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4852" y="3141968"/>
            <a:ext cx="2353799" cy="242983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46244" y="953207"/>
            <a:ext cx="740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Let’s take a look at some examples of movements at the knee joint. </a:t>
            </a:r>
          </a:p>
          <a:p>
            <a:r>
              <a:rPr lang="en-GB" dirty="0" smtClean="0">
                <a:latin typeface="Roboto Condensed" panose="02000000000000000000" pitchFamily="2" charset="0"/>
              </a:rPr>
              <a:t>Mime or try the movements to feel the muscles working. 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77587" y="161939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The k</a:t>
            </a:r>
            <a:r>
              <a:rPr lang="en-GB" sz="5400" b="1" dirty="0" smtClean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nee joint</a:t>
            </a:r>
            <a:endParaRPr lang="en-GB" sz="5400" b="1" dirty="0">
              <a:solidFill>
                <a:schemeClr val="tx1">
                  <a:alpha val="9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53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56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57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60" name="Slide Number Placeholder 1"/>
          <p:cNvSpPr txBox="1">
            <a:spLocks/>
          </p:cNvSpPr>
          <p:nvPr/>
        </p:nvSpPr>
        <p:spPr>
          <a:xfrm>
            <a:off x="179512" y="6385781"/>
            <a:ext cx="360000" cy="4722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DCC45C-CA15-4266-9163-65533D49AE30}" type="slidenum">
              <a:rPr lang="en-GB" smtClean="0"/>
              <a:pPr algn="ctr"/>
              <a:t>11</a:t>
            </a:fld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298974" y="3259579"/>
            <a:ext cx="274416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Muscles in action:</a:t>
            </a:r>
          </a:p>
          <a:p>
            <a:r>
              <a:rPr lang="en-GB" i="1" dirty="0" smtClean="0">
                <a:latin typeface="Roboto Condensed" panose="02000000000000000000" pitchFamily="2" charset="0"/>
              </a:rPr>
              <a:t>Hamstrings</a:t>
            </a:r>
          </a:p>
        </p:txBody>
      </p:sp>
      <p:sp>
        <p:nvSpPr>
          <p:cNvPr id="47" name="Flexion"/>
          <p:cNvSpPr txBox="1"/>
          <p:nvPr/>
        </p:nvSpPr>
        <p:spPr>
          <a:xfrm>
            <a:off x="3661108" y="3259579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Movement: </a:t>
            </a:r>
            <a:r>
              <a:rPr lang="en-GB" dirty="0" smtClean="0">
                <a:latin typeface="Roboto Condensed" panose="02000000000000000000" pitchFamily="2" charset="0"/>
              </a:rPr>
              <a:t>Flexion</a:t>
            </a:r>
            <a:endParaRPr lang="en-GB" i="1" dirty="0" smtClean="0">
              <a:latin typeface="Roboto Condensed" panose="02000000000000000000" pitchFamily="2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115144" y="3421161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0" name="Right Arrow 49"/>
          <p:cNvSpPr/>
          <p:nvPr/>
        </p:nvSpPr>
        <p:spPr>
          <a:xfrm flipH="1">
            <a:off x="5101268" y="3421161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3411" y="2183525"/>
            <a:ext cx="274416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Muscles in action:</a:t>
            </a:r>
          </a:p>
          <a:p>
            <a:r>
              <a:rPr lang="en-GB" i="1" dirty="0" smtClean="0">
                <a:latin typeface="Roboto Condensed" panose="02000000000000000000" pitchFamily="2" charset="0"/>
              </a:rPr>
              <a:t>Quadriceps</a:t>
            </a:r>
          </a:p>
        </p:txBody>
      </p:sp>
      <p:sp>
        <p:nvSpPr>
          <p:cNvPr id="52" name="Extension"/>
          <p:cNvSpPr txBox="1"/>
          <p:nvPr/>
        </p:nvSpPr>
        <p:spPr>
          <a:xfrm>
            <a:off x="3645545" y="2183525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Movement: </a:t>
            </a:r>
            <a:r>
              <a:rPr lang="en-GB" dirty="0" smtClean="0">
                <a:latin typeface="Roboto Condensed" panose="02000000000000000000" pitchFamily="2" charset="0"/>
              </a:rPr>
              <a:t>Extension</a:t>
            </a:r>
          </a:p>
        </p:txBody>
      </p:sp>
      <p:sp>
        <p:nvSpPr>
          <p:cNvPr id="58" name="Right Arrow 57"/>
          <p:cNvSpPr/>
          <p:nvPr/>
        </p:nvSpPr>
        <p:spPr>
          <a:xfrm>
            <a:off x="3099581" y="2345107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62" name="Right Arrow 61"/>
          <p:cNvSpPr/>
          <p:nvPr/>
        </p:nvSpPr>
        <p:spPr>
          <a:xfrm flipH="1">
            <a:off x="5085705" y="2345107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97153" y="4328540"/>
            <a:ext cx="273042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Muscles in action:</a:t>
            </a:r>
          </a:p>
          <a:p>
            <a:r>
              <a:rPr lang="en-GB" i="1" dirty="0" smtClean="0">
                <a:latin typeface="Roboto Condensed" panose="02000000000000000000" pitchFamily="2" charset="0"/>
              </a:rPr>
              <a:t>Quadriceps</a:t>
            </a:r>
          </a:p>
        </p:txBody>
      </p:sp>
      <p:sp>
        <p:nvSpPr>
          <p:cNvPr id="72" name="Abduction"/>
          <p:cNvSpPr txBox="1"/>
          <p:nvPr/>
        </p:nvSpPr>
        <p:spPr>
          <a:xfrm>
            <a:off x="3645545" y="4317874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Movement: </a:t>
            </a:r>
            <a:r>
              <a:rPr lang="en-GB" dirty="0" smtClean="0">
                <a:latin typeface="Roboto Condensed" panose="02000000000000000000" pitchFamily="2" charset="0"/>
              </a:rPr>
              <a:t>Extension</a:t>
            </a:r>
            <a:endParaRPr lang="en-GB" i="1" dirty="0" smtClean="0">
              <a:latin typeface="Roboto Condensed" panose="02000000000000000000" pitchFamily="2" charset="0"/>
            </a:endParaRPr>
          </a:p>
        </p:txBody>
      </p:sp>
      <p:sp>
        <p:nvSpPr>
          <p:cNvPr id="74" name="Right Arrow 73"/>
          <p:cNvSpPr/>
          <p:nvPr/>
        </p:nvSpPr>
        <p:spPr>
          <a:xfrm>
            <a:off x="3099581" y="4479456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75" name="Right Arrow 74"/>
          <p:cNvSpPr/>
          <p:nvPr/>
        </p:nvSpPr>
        <p:spPr>
          <a:xfrm flipH="1">
            <a:off x="5085704" y="4479456"/>
            <a:ext cx="1286495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7104699" y="1722111"/>
            <a:ext cx="1863897" cy="777687"/>
            <a:chOff x="3945981" y="1588575"/>
            <a:chExt cx="1863897" cy="777687"/>
          </a:xfrm>
        </p:grpSpPr>
        <p:sp>
          <p:nvSpPr>
            <p:cNvPr id="82" name="TextBox 81"/>
            <p:cNvSpPr txBox="1"/>
            <p:nvPr/>
          </p:nvSpPr>
          <p:spPr>
            <a:xfrm>
              <a:off x="3945981" y="1588575"/>
              <a:ext cx="1624636" cy="77768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pPr algn="l"/>
              <a:r>
                <a:rPr lang="en-GB" dirty="0" smtClean="0"/>
                <a:t>Click </a:t>
              </a:r>
              <a:r>
                <a:rPr lang="en-GB" dirty="0"/>
                <a:t>on the </a:t>
              </a:r>
              <a:r>
                <a:rPr lang="en-GB" dirty="0" smtClean="0"/>
                <a:t>red circles to reveal movements, then click on the movements (boxes) to reveal muscles.</a:t>
              </a: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875" y="1617030"/>
              <a:ext cx="397003" cy="625475"/>
            </a:xfrm>
            <a:prstGeom prst="rect">
              <a:avLst/>
            </a:prstGeom>
          </p:spPr>
        </p:pic>
      </p:grpSp>
      <p:sp>
        <p:nvSpPr>
          <p:cNvPr id="3" name="Plantarflexion circle"/>
          <p:cNvSpPr/>
          <p:nvPr/>
        </p:nvSpPr>
        <p:spPr>
          <a:xfrm>
            <a:off x="6751151" y="4529345"/>
            <a:ext cx="291189" cy="26429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35" y="1645421"/>
            <a:ext cx="1703922" cy="2392494"/>
          </a:xfrm>
          <a:prstGeom prst="rect">
            <a:avLst/>
          </a:prstGeom>
        </p:spPr>
      </p:pic>
      <p:sp>
        <p:nvSpPr>
          <p:cNvPr id="42" name="Flexion circle"/>
          <p:cNvSpPr/>
          <p:nvPr/>
        </p:nvSpPr>
        <p:spPr>
          <a:xfrm>
            <a:off x="5913663" y="3195965"/>
            <a:ext cx="291189" cy="26429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4" name="Extension circle"/>
          <p:cNvSpPr/>
          <p:nvPr/>
        </p:nvSpPr>
        <p:spPr>
          <a:xfrm>
            <a:off x="6277521" y="3151097"/>
            <a:ext cx="291189" cy="26429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0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11" grpId="0" animBg="1"/>
      <p:bldP spid="50" grpId="0" animBg="1"/>
      <p:bldP spid="51" grpId="0" animBg="1"/>
      <p:bldP spid="52" grpId="0" animBg="1"/>
      <p:bldP spid="58" grpId="0" animBg="1"/>
      <p:bldP spid="62" grpId="0" animBg="1"/>
      <p:bldP spid="71" grpId="0" animBg="1"/>
      <p:bldP spid="72" grpId="0" animBg="1"/>
      <p:bldP spid="74" grpId="0" animBg="1"/>
      <p:bldP spid="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Roboto Condensed" panose="02000000000000000000" pitchFamily="2" charset="0"/>
              </a:rPr>
              <a:t>© ZigZag Education, 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4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8A61D7B1-E10A-495C-BDA3-BD1FE15726AB}" type="slidenum">
              <a:rPr lang="en-GB" smtClean="0"/>
              <a:pPr algn="ctr"/>
              <a:t>12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19" y="1389666"/>
            <a:ext cx="5310213" cy="47105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40517" y="554541"/>
            <a:ext cx="1503789" cy="37457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Click on the labels to reveal the </a:t>
            </a:r>
            <a:r>
              <a:rPr lang="en-GB" dirty="0" smtClean="0"/>
              <a:t>names.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6" y="583722"/>
            <a:ext cx="372318" cy="586584"/>
          </a:xfrm>
          <a:prstGeom prst="rect">
            <a:avLst/>
          </a:prstGeom>
        </p:spPr>
      </p:pic>
      <p:cxnSp>
        <p:nvCxnSpPr>
          <p:cNvPr id="5" name="Straight Connector - Delts"/>
          <p:cNvCxnSpPr>
            <a:stCxn id="38" idx="3"/>
          </p:cNvCxnSpPr>
          <p:nvPr/>
        </p:nvCxnSpPr>
        <p:spPr>
          <a:xfrm>
            <a:off x="1857878" y="1813642"/>
            <a:ext cx="842103" cy="477526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- Biceps"/>
          <p:cNvCxnSpPr>
            <a:stCxn id="41" idx="3"/>
          </p:cNvCxnSpPr>
          <p:nvPr/>
        </p:nvCxnSpPr>
        <p:spPr>
          <a:xfrm flipV="1">
            <a:off x="1857878" y="2778722"/>
            <a:ext cx="842103" cy="13746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- Pecs"/>
          <p:cNvCxnSpPr/>
          <p:nvPr/>
        </p:nvCxnSpPr>
        <p:spPr>
          <a:xfrm>
            <a:off x="1875676" y="2407075"/>
            <a:ext cx="1070871" cy="132427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- Abs"/>
          <p:cNvCxnSpPr/>
          <p:nvPr/>
        </p:nvCxnSpPr>
        <p:spPr>
          <a:xfrm>
            <a:off x="1317048" y="3214627"/>
            <a:ext cx="1845523" cy="0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- Quads"/>
          <p:cNvCxnSpPr>
            <a:stCxn id="44" idx="3"/>
          </p:cNvCxnSpPr>
          <p:nvPr/>
        </p:nvCxnSpPr>
        <p:spPr>
          <a:xfrm flipV="1">
            <a:off x="1857878" y="4143306"/>
            <a:ext cx="1088669" cy="17282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- Triceps"/>
          <p:cNvCxnSpPr>
            <a:stCxn id="46" idx="1"/>
          </p:cNvCxnSpPr>
          <p:nvPr/>
        </p:nvCxnSpPr>
        <p:spPr>
          <a:xfrm flipH="1" flipV="1">
            <a:off x="6280494" y="2778722"/>
            <a:ext cx="868242" cy="13746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- Latissiumus dorsi"/>
          <p:cNvCxnSpPr/>
          <p:nvPr/>
        </p:nvCxnSpPr>
        <p:spPr>
          <a:xfrm flipH="1" flipV="1">
            <a:off x="5920307" y="3679021"/>
            <a:ext cx="1288742" cy="45985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- Gluteals"/>
          <p:cNvCxnSpPr/>
          <p:nvPr/>
        </p:nvCxnSpPr>
        <p:spPr>
          <a:xfrm flipH="1">
            <a:off x="5920307" y="4314968"/>
            <a:ext cx="1288742" cy="0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- Gastrocnemius"/>
          <p:cNvCxnSpPr>
            <a:stCxn id="49" idx="1"/>
          </p:cNvCxnSpPr>
          <p:nvPr/>
        </p:nvCxnSpPr>
        <p:spPr>
          <a:xfrm flipH="1" flipV="1">
            <a:off x="6044568" y="5067041"/>
            <a:ext cx="1104168" cy="30856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Deltoid"/>
          <p:cNvSpPr txBox="1"/>
          <p:nvPr/>
        </p:nvSpPr>
        <p:spPr>
          <a:xfrm>
            <a:off x="417878" y="1659753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Roboto Condensed" panose="02000000000000000000" pitchFamily="2" charset="0"/>
              </a:rPr>
              <a:t>Deltoid</a:t>
            </a:r>
          </a:p>
        </p:txBody>
      </p:sp>
      <p:sp>
        <p:nvSpPr>
          <p:cNvPr id="40" name="TextBox Pectoral"/>
          <p:cNvSpPr txBox="1"/>
          <p:nvPr/>
        </p:nvSpPr>
        <p:spPr>
          <a:xfrm>
            <a:off x="417878" y="2254503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Roboto Condensed" panose="02000000000000000000" pitchFamily="2" charset="0"/>
              </a:rPr>
              <a:t>Pectorals</a:t>
            </a:r>
          </a:p>
        </p:txBody>
      </p:sp>
      <p:sp>
        <p:nvSpPr>
          <p:cNvPr id="41" name="TextBox Biceps"/>
          <p:cNvSpPr txBox="1"/>
          <p:nvPr/>
        </p:nvSpPr>
        <p:spPr>
          <a:xfrm>
            <a:off x="417878" y="2638579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Roboto Condensed" panose="02000000000000000000" pitchFamily="2" charset="0"/>
              </a:rPr>
              <a:t>Biceps</a:t>
            </a:r>
          </a:p>
        </p:txBody>
      </p:sp>
      <p:sp>
        <p:nvSpPr>
          <p:cNvPr id="42" name="TextBox Abdominals"/>
          <p:cNvSpPr txBox="1"/>
          <p:nvPr/>
        </p:nvSpPr>
        <p:spPr>
          <a:xfrm>
            <a:off x="417878" y="3070627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Roboto Condensed" panose="02000000000000000000" pitchFamily="2" charset="0"/>
              </a:rPr>
              <a:t>Abdominals</a:t>
            </a:r>
          </a:p>
        </p:txBody>
      </p:sp>
      <p:sp>
        <p:nvSpPr>
          <p:cNvPr id="44" name="TextBox Quadriceps"/>
          <p:cNvSpPr txBox="1"/>
          <p:nvPr/>
        </p:nvSpPr>
        <p:spPr>
          <a:xfrm>
            <a:off x="417878" y="4006699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Roboto Condensed" panose="02000000000000000000" pitchFamily="2" charset="0"/>
              </a:rPr>
              <a:t>Quadriceps</a:t>
            </a:r>
          </a:p>
        </p:txBody>
      </p:sp>
      <p:sp>
        <p:nvSpPr>
          <p:cNvPr id="46" name="TextBox Triceps"/>
          <p:cNvSpPr txBox="1"/>
          <p:nvPr/>
        </p:nvSpPr>
        <p:spPr>
          <a:xfrm>
            <a:off x="7148736" y="2638579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Roboto Condensed" panose="02000000000000000000" pitchFamily="2" charset="0"/>
              </a:rPr>
              <a:t>Triceps</a:t>
            </a:r>
          </a:p>
        </p:txBody>
      </p:sp>
      <p:sp>
        <p:nvSpPr>
          <p:cNvPr id="47" name="TextBox Latissimus Dorsi"/>
          <p:cNvSpPr txBox="1"/>
          <p:nvPr/>
        </p:nvSpPr>
        <p:spPr>
          <a:xfrm>
            <a:off x="7148736" y="2998587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Roboto Condensed" panose="02000000000000000000" pitchFamily="2" charset="0"/>
              </a:rPr>
              <a:t>Latissimus dorsi</a:t>
            </a:r>
          </a:p>
        </p:txBody>
      </p:sp>
      <p:sp>
        <p:nvSpPr>
          <p:cNvPr id="48" name="TextBox Gluteals"/>
          <p:cNvSpPr txBox="1"/>
          <p:nvPr/>
        </p:nvSpPr>
        <p:spPr>
          <a:xfrm>
            <a:off x="7148736" y="3538869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Roboto Condensed" panose="02000000000000000000" pitchFamily="2" charset="0"/>
              </a:rPr>
              <a:t>Gluteals</a:t>
            </a:r>
          </a:p>
        </p:txBody>
      </p:sp>
      <p:sp>
        <p:nvSpPr>
          <p:cNvPr id="49" name="TextBox Gastrocnemius"/>
          <p:cNvSpPr txBox="1"/>
          <p:nvPr/>
        </p:nvSpPr>
        <p:spPr>
          <a:xfrm>
            <a:off x="7148736" y="4944008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Roboto Condensed" panose="02000000000000000000" pitchFamily="2" charset="0"/>
              </a:rPr>
              <a:t>Gastrocnemius</a:t>
            </a:r>
          </a:p>
        </p:txBody>
      </p:sp>
      <p:cxnSp>
        <p:nvCxnSpPr>
          <p:cNvPr id="52" name="Straight Connector - Rotator cuffs"/>
          <p:cNvCxnSpPr>
            <a:stCxn id="55" idx="1"/>
          </p:cNvCxnSpPr>
          <p:nvPr/>
        </p:nvCxnSpPr>
        <p:spPr>
          <a:xfrm flipH="1">
            <a:off x="5796136" y="2360388"/>
            <a:ext cx="1352600" cy="46687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Rotator Cuff"/>
          <p:cNvSpPr txBox="1"/>
          <p:nvPr/>
        </p:nvSpPr>
        <p:spPr>
          <a:xfrm>
            <a:off x="7148736" y="2206499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ondensed" panose="02000000000000000000" pitchFamily="2" charset="0"/>
              </a:rPr>
              <a:t>Trapezius</a:t>
            </a:r>
            <a:endParaRPr lang="en-GB" sz="1400" b="1" dirty="0">
              <a:latin typeface="Roboto Condensed" panose="02000000000000000000" pitchFamily="2" charset="0"/>
            </a:endParaRPr>
          </a:p>
        </p:txBody>
      </p:sp>
      <p:cxnSp>
        <p:nvCxnSpPr>
          <p:cNvPr id="57" name="Straight Connector - Hamstrings"/>
          <p:cNvCxnSpPr/>
          <p:nvPr/>
        </p:nvCxnSpPr>
        <p:spPr>
          <a:xfrm flipH="1" flipV="1">
            <a:off x="5920307" y="2998587"/>
            <a:ext cx="1223999" cy="164507"/>
          </a:xfrm>
          <a:prstGeom prst="line">
            <a:avLst/>
          </a:prstGeom>
          <a:ln w="12700">
            <a:headEnd type="none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Hamstring"/>
          <p:cNvSpPr txBox="1"/>
          <p:nvPr/>
        </p:nvSpPr>
        <p:spPr>
          <a:xfrm>
            <a:off x="7148736" y="4170968"/>
            <a:ext cx="1440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Roboto Condensed" panose="02000000000000000000" pitchFamily="2" charset="0"/>
              </a:rPr>
              <a:t>Hamstrings</a:t>
            </a:r>
          </a:p>
        </p:txBody>
      </p:sp>
      <p:sp>
        <p:nvSpPr>
          <p:cNvPr id="39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50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51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Activity</a:t>
            </a:r>
            <a:endParaRPr lang="en-US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305615" y="431345"/>
            <a:ext cx="619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Let’s recap. </a:t>
            </a:r>
          </a:p>
          <a:p>
            <a:r>
              <a:rPr lang="en-GB" dirty="0" smtClean="0">
                <a:latin typeface="Roboto Condensed" panose="02000000000000000000" pitchFamily="2" charset="0"/>
              </a:rPr>
              <a:t>Label </a:t>
            </a:r>
            <a:r>
              <a:rPr lang="en-GB" dirty="0">
                <a:latin typeface="Roboto Condensed" panose="02000000000000000000" pitchFamily="2" charset="0"/>
              </a:rPr>
              <a:t>the diagram to identify each of the </a:t>
            </a:r>
            <a:r>
              <a:rPr lang="en-GB" dirty="0" smtClean="0">
                <a:latin typeface="Roboto Condensed" panose="02000000000000000000" pitchFamily="2" charset="0"/>
              </a:rPr>
              <a:t>muscles.</a:t>
            </a:r>
            <a:endParaRPr lang="en-GB" dirty="0">
              <a:latin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448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7"/>
          <p:cNvSpPr txBox="1"/>
          <p:nvPr/>
        </p:nvSpPr>
        <p:spPr>
          <a:xfrm>
            <a:off x="5803810" y="2381751"/>
            <a:ext cx="2368590" cy="1477328"/>
          </a:xfrm>
          <a:prstGeom prst="wedgeRectCallout">
            <a:avLst>
              <a:gd name="adj1" fmla="val -80478"/>
              <a:gd name="adj2" fmla="val 3243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During flexion of the </a:t>
            </a:r>
            <a:r>
              <a:rPr lang="en-GB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elbow, the </a:t>
            </a:r>
            <a:r>
              <a:rPr lang="en-GB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b</a:t>
            </a:r>
            <a:r>
              <a:rPr lang="en-GB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iceps contracts </a:t>
            </a:r>
            <a:r>
              <a:rPr lang="en-GB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and </a:t>
            </a:r>
            <a:r>
              <a:rPr lang="en-GB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shortens. </a:t>
            </a:r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r>
              <a:rPr lang="en-GB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This is known as </a:t>
            </a:r>
            <a:r>
              <a:rPr lang="en-GB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the </a:t>
            </a:r>
            <a:r>
              <a:rPr lang="en-GB" b="1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agonist muscle</a:t>
            </a:r>
            <a:r>
              <a:rPr lang="en-GB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9512" y="1357543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Roboto Condensed" panose="02000000000000000000" pitchFamily="2" charset="0"/>
              </a:rPr>
              <a:t>To cause movement, muscles need to either </a:t>
            </a:r>
            <a:r>
              <a:rPr lang="en-GB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contract</a:t>
            </a:r>
            <a:r>
              <a:rPr lang="en-GB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 </a:t>
            </a:r>
            <a:r>
              <a:rPr lang="en-GB" dirty="0">
                <a:solidFill>
                  <a:prstClr val="black"/>
                </a:solidFill>
                <a:latin typeface="Roboto Condensed" panose="02000000000000000000" pitchFamily="2" charset="0"/>
              </a:rPr>
              <a:t>or </a:t>
            </a:r>
            <a:r>
              <a:rPr lang="en-GB" b="1" dirty="0">
                <a:solidFill>
                  <a:prstClr val="black"/>
                </a:solidFill>
                <a:latin typeface="Roboto Condensed" panose="02000000000000000000" pitchFamily="2" charset="0"/>
              </a:rPr>
              <a:t>relax</a:t>
            </a:r>
            <a:r>
              <a:rPr lang="en-GB" dirty="0">
                <a:solidFill>
                  <a:prstClr val="black"/>
                </a:solidFill>
                <a:latin typeface="Roboto Condensed" panose="02000000000000000000" pitchFamily="2" charset="0"/>
              </a:rPr>
              <a:t>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5147" y="1773734"/>
            <a:ext cx="8805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Roboto Condensed" panose="02000000000000000000" pitchFamily="2" charset="0"/>
              </a:rPr>
              <a:t>Muscles have to work in pairs – called </a:t>
            </a:r>
            <a:r>
              <a:rPr lang="en-GB" b="1" dirty="0">
                <a:solidFill>
                  <a:prstClr val="black"/>
                </a:solidFill>
                <a:latin typeface="Roboto Condensed" panose="02000000000000000000" pitchFamily="2" charset="0"/>
              </a:rPr>
              <a:t>antagonistic pairs </a:t>
            </a:r>
            <a:r>
              <a:rPr lang="en-GB" dirty="0">
                <a:solidFill>
                  <a:prstClr val="black"/>
                </a:solidFill>
                <a:latin typeface="Roboto Condensed" panose="02000000000000000000" pitchFamily="2" charset="0"/>
              </a:rPr>
              <a:t>– to allow movement to occur. </a:t>
            </a:r>
          </a:p>
        </p:txBody>
      </p:sp>
      <p:pic>
        <p:nvPicPr>
          <p:cNvPr id="13" name="Pictur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09" t="-1415" r="57305" b="-335"/>
          <a:stretch/>
        </p:blipFill>
        <p:spPr>
          <a:xfrm>
            <a:off x="3858059" y="2371302"/>
            <a:ext cx="3629660" cy="425704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6"/>
          <a:stretch/>
        </p:blipFill>
        <p:spPr>
          <a:xfrm>
            <a:off x="3934554" y="2415758"/>
            <a:ext cx="3557652" cy="4253493"/>
          </a:xfrm>
          <a:prstGeom prst="rect">
            <a:avLst/>
          </a:prstGeom>
        </p:spPr>
      </p:pic>
      <p:sp>
        <p:nvSpPr>
          <p:cNvPr id="16" name="TextBox 8"/>
          <p:cNvSpPr txBox="1"/>
          <p:nvPr/>
        </p:nvSpPr>
        <p:spPr>
          <a:xfrm>
            <a:off x="2057859" y="4287966"/>
            <a:ext cx="2045848" cy="1477328"/>
          </a:xfrm>
          <a:prstGeom prst="wedgeRectCallout">
            <a:avLst>
              <a:gd name="adj1" fmla="val 74408"/>
              <a:gd name="adj2" fmla="val -5616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While </a:t>
            </a:r>
            <a:r>
              <a:rPr lang="en-GB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the </a:t>
            </a:r>
            <a:r>
              <a:rPr lang="en-GB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triceps relaxes </a:t>
            </a:r>
            <a:r>
              <a:rPr lang="en-GB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and </a:t>
            </a:r>
            <a:r>
              <a:rPr lang="en-GB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lengthens.</a:t>
            </a:r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This is known as the </a:t>
            </a:r>
            <a:r>
              <a:rPr lang="en-GB" b="1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a</a:t>
            </a:r>
            <a:r>
              <a:rPr lang="en-GB" b="1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ntagonist muscle</a:t>
            </a:r>
            <a:r>
              <a:rPr lang="en-GB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7" name="TextBox 9"/>
          <p:cNvSpPr txBox="1"/>
          <p:nvPr/>
        </p:nvSpPr>
        <p:spPr>
          <a:xfrm>
            <a:off x="1259632" y="2551693"/>
            <a:ext cx="2743978" cy="1200329"/>
          </a:xfrm>
          <a:prstGeom prst="wedgeRectCallout">
            <a:avLst>
              <a:gd name="adj1" fmla="val 65535"/>
              <a:gd name="adj2" fmla="val -897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To maintain stability of the </a:t>
            </a:r>
            <a:r>
              <a:rPr lang="en-GB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movement, the deltoids in the shoulder works as a </a:t>
            </a:r>
            <a:r>
              <a:rPr lang="en-GB" b="1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fixator</a:t>
            </a:r>
            <a:r>
              <a:rPr lang="en-GB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b="1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muscle</a:t>
            </a:r>
            <a:r>
              <a:rPr lang="en-GB" dirty="0" smtClean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  <a:endParaRPr lang="en-GB" sz="1200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79512" y="504821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Roles of muscles</a:t>
            </a:r>
            <a:endParaRPr lang="en-GB" sz="54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Roboto Condensed" panose="02000000000000000000" pitchFamily="2" charset="0"/>
              </a:rPr>
              <a:t>© ZigZag Education, 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3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DA59C75C-E4AA-45B7-9C7E-5DF16FFF520D}" type="slidenum">
              <a:rPr lang="en-GB" smtClean="0">
                <a:solidFill>
                  <a:schemeClr val="tx1"/>
                </a:solidFill>
              </a:rPr>
              <a:pPr algn="ctr"/>
              <a:t>13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0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41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42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356157" y="2291022"/>
            <a:ext cx="8104275" cy="4339556"/>
            <a:chOff x="-398972" y="2240639"/>
            <a:chExt cx="8104275" cy="4339556"/>
          </a:xfrm>
        </p:grpSpPr>
        <p:grpSp>
          <p:nvGrpSpPr>
            <p:cNvPr id="6" name="Group 5"/>
            <p:cNvGrpSpPr/>
            <p:nvPr/>
          </p:nvGrpSpPr>
          <p:grpSpPr>
            <a:xfrm>
              <a:off x="-398972" y="2240639"/>
              <a:ext cx="8104275" cy="4339556"/>
              <a:chOff x="-433346" y="2251139"/>
              <a:chExt cx="8104275" cy="4339556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326114" y="2251139"/>
                <a:ext cx="7344815" cy="4339556"/>
                <a:chOff x="235849" y="1957938"/>
                <a:chExt cx="7344815" cy="4339556"/>
              </a:xfrm>
            </p:grpSpPr>
            <p:sp>
              <p:nvSpPr>
                <p:cNvPr id="3" name="Rectangle 2"/>
                <p:cNvSpPr/>
                <p:nvPr/>
              </p:nvSpPr>
              <p:spPr>
                <a:xfrm>
                  <a:off x="235849" y="2011108"/>
                  <a:ext cx="5920328" cy="35729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prstClr val="white"/>
                    </a:solidFill>
                    <a:latin typeface="Roboto Condensed" panose="02000000000000000000" pitchFamily="2" charset="0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5729402" y="1957938"/>
                  <a:ext cx="1851262" cy="273097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prstClr val="white"/>
                    </a:solidFill>
                    <a:latin typeface="Roboto Condensed" panose="02000000000000000000" pitchFamily="2" charset="0"/>
                  </a:endParaRPr>
                </a:p>
              </p:txBody>
            </p:sp>
            <p:pic>
              <p:nvPicPr>
                <p:cNvPr id="11" name="Picture 10"/>
                <p:cNvPicPr/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6209" t="-1415" r="57305" b="-335"/>
                <a:stretch/>
              </p:blipFill>
              <p:spPr>
                <a:xfrm>
                  <a:off x="2978182" y="2040454"/>
                  <a:ext cx="3629660" cy="4257040"/>
                </a:xfrm>
                <a:prstGeom prst="rect">
                  <a:avLst/>
                </a:prstGeom>
              </p:spPr>
            </p:pic>
          </p:grpSp>
          <p:sp>
            <p:nvSpPr>
              <p:cNvPr id="5" name="TextBox 4"/>
              <p:cNvSpPr txBox="1"/>
              <p:nvPr/>
            </p:nvSpPr>
            <p:spPr>
              <a:xfrm>
                <a:off x="-433346" y="2524039"/>
                <a:ext cx="3512044" cy="1200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prstClr val="black"/>
                    </a:solidFill>
                    <a:latin typeface="Roboto Condensed" panose="02000000000000000000" pitchFamily="2" charset="0"/>
                  </a:rPr>
                  <a:t>However, the </a:t>
                </a:r>
                <a:r>
                  <a:rPr lang="en-GB" b="1" dirty="0" smtClean="0">
                    <a:solidFill>
                      <a:prstClr val="black"/>
                    </a:solidFill>
                    <a:latin typeface="Roboto Condensed" panose="02000000000000000000" pitchFamily="2" charset="0"/>
                  </a:rPr>
                  <a:t>agonist</a:t>
                </a:r>
                <a:r>
                  <a:rPr lang="en-GB" dirty="0" smtClean="0">
                    <a:solidFill>
                      <a:prstClr val="black"/>
                    </a:solidFill>
                    <a:latin typeface="Roboto Condensed" panose="02000000000000000000" pitchFamily="2" charset="0"/>
                  </a:rPr>
                  <a:t> and </a:t>
                </a:r>
                <a:r>
                  <a:rPr lang="en-GB" b="1" dirty="0" smtClean="0">
                    <a:solidFill>
                      <a:prstClr val="black"/>
                    </a:solidFill>
                    <a:latin typeface="Roboto Condensed" panose="02000000000000000000" pitchFamily="2" charset="0"/>
                  </a:rPr>
                  <a:t>antagonist</a:t>
                </a:r>
                <a:r>
                  <a:rPr lang="en-GB" dirty="0" smtClean="0">
                    <a:solidFill>
                      <a:prstClr val="black"/>
                    </a:solidFill>
                    <a:latin typeface="Roboto Condensed" panose="02000000000000000000" pitchFamily="2" charset="0"/>
                  </a:rPr>
                  <a:t> muscles change when extending the arm, e.g. to pull a weight down during a triceps extension.</a:t>
                </a:r>
                <a:endParaRPr lang="en-GB" dirty="0">
                  <a:solidFill>
                    <a:prstClr val="black"/>
                  </a:solidFill>
                  <a:latin typeface="Roboto Condensed" panose="02000000000000000000" pitchFamily="2" charset="0"/>
                </a:endParaRPr>
              </a:p>
            </p:txBody>
          </p:sp>
        </p:grpSp>
        <p:sp>
          <p:nvSpPr>
            <p:cNvPr id="20" name="TextBox 7"/>
            <p:cNvSpPr txBox="1"/>
            <p:nvPr/>
          </p:nvSpPr>
          <p:spPr>
            <a:xfrm>
              <a:off x="1145240" y="4020274"/>
              <a:ext cx="2160240" cy="646331"/>
            </a:xfrm>
            <a:prstGeom prst="wedgeRectCallout">
              <a:avLst>
                <a:gd name="adj1" fmla="val 73393"/>
                <a:gd name="adj2" fmla="val -99716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Agonist muscle: </a:t>
              </a:r>
              <a:r>
                <a:rPr lang="en-GB" dirty="0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Triceps</a:t>
              </a:r>
              <a:endParaRPr lang="en-GB" sz="1200" dirty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19" name="TextBox 7"/>
            <p:cNvSpPr txBox="1"/>
            <p:nvPr/>
          </p:nvSpPr>
          <p:spPr>
            <a:xfrm>
              <a:off x="5122491" y="2960642"/>
              <a:ext cx="2361133" cy="646331"/>
            </a:xfrm>
            <a:prstGeom prst="wedgeRectCallout">
              <a:avLst>
                <a:gd name="adj1" fmla="val -86794"/>
                <a:gd name="adj2" fmla="val 70915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Antagonist muscle: </a:t>
              </a:r>
              <a:r>
                <a:rPr lang="en-GB" dirty="0">
                  <a:solidFill>
                    <a:srgbClr val="00000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Biceps</a:t>
              </a:r>
              <a:endParaRPr lang="en-GB" sz="1200" dirty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149845" y="4061346"/>
            <a:ext cx="2675747" cy="1600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Roboto Condensed" panose="02000000000000000000" pitchFamily="2" charset="0"/>
              </a:rPr>
              <a:t>To recap: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Roboto Condensed" panose="02000000000000000000" pitchFamily="2" charset="0"/>
              </a:rPr>
              <a:t>The </a:t>
            </a:r>
            <a:r>
              <a:rPr lang="en-GB" sz="1400" b="1" dirty="0" smtClean="0">
                <a:latin typeface="Roboto Condensed" panose="02000000000000000000" pitchFamily="2" charset="0"/>
              </a:rPr>
              <a:t>agonist </a:t>
            </a:r>
            <a:r>
              <a:rPr lang="en-GB" sz="1400" dirty="0" smtClean="0">
                <a:latin typeface="Roboto Condensed" panose="02000000000000000000" pitchFamily="2" charset="0"/>
              </a:rPr>
              <a:t>causes the movement by </a:t>
            </a:r>
            <a:r>
              <a:rPr lang="en-GB" sz="1400" u="sng" dirty="0" smtClean="0">
                <a:latin typeface="Roboto Condensed" panose="02000000000000000000" pitchFamily="2" charset="0"/>
              </a:rPr>
              <a:t>contracting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Roboto Condensed" panose="02000000000000000000" pitchFamily="2" charset="0"/>
              </a:rPr>
              <a:t>The </a:t>
            </a:r>
            <a:r>
              <a:rPr lang="en-GB" sz="1400" b="1" dirty="0" smtClean="0">
                <a:latin typeface="Roboto Condensed" panose="02000000000000000000" pitchFamily="2" charset="0"/>
              </a:rPr>
              <a:t>antagonist</a:t>
            </a:r>
            <a:r>
              <a:rPr lang="en-GB" sz="1400" dirty="0" smtClean="0">
                <a:latin typeface="Roboto Condensed" panose="02000000000000000000" pitchFamily="2" charset="0"/>
              </a:rPr>
              <a:t> allows the movement to occur by </a:t>
            </a:r>
            <a:r>
              <a:rPr lang="en-GB" sz="1400" u="sng" dirty="0" smtClean="0">
                <a:latin typeface="Roboto Condensed" panose="02000000000000000000" pitchFamily="2" charset="0"/>
              </a:rPr>
              <a:t>relaxing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Roboto Condensed" panose="02000000000000000000" pitchFamily="2" charset="0"/>
              </a:rPr>
              <a:t>The </a:t>
            </a:r>
            <a:r>
              <a:rPr lang="en-GB" sz="1400" b="1" dirty="0" smtClean="0">
                <a:latin typeface="Roboto Condensed" panose="02000000000000000000" pitchFamily="2" charset="0"/>
              </a:rPr>
              <a:t>fixator </a:t>
            </a:r>
            <a:r>
              <a:rPr lang="en-GB" sz="1400" u="sng" dirty="0" smtClean="0">
                <a:latin typeface="Roboto Condensed" panose="02000000000000000000" pitchFamily="2" charset="0"/>
              </a:rPr>
              <a:t>stabilises</a:t>
            </a:r>
            <a:r>
              <a:rPr lang="en-GB" sz="1400" dirty="0" smtClean="0">
                <a:latin typeface="Roboto Condensed" panose="02000000000000000000" pitchFamily="2" charset="0"/>
              </a:rPr>
              <a:t> joint movements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grpSp>
        <p:nvGrpSpPr>
          <p:cNvPr id="25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9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2" name="Picture 14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5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6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09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91"/>
          <a:stretch/>
        </p:blipFill>
        <p:spPr>
          <a:xfrm>
            <a:off x="2051720" y="2276872"/>
            <a:ext cx="2880320" cy="36978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937" y="113869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Here we see the quadriceps and the hamstrings working together as an antagonistic muscle pair at the knee to enable the performer to </a:t>
            </a:r>
            <a:r>
              <a:rPr lang="en-GB" dirty="0" smtClean="0">
                <a:latin typeface="Roboto Condensed" panose="02000000000000000000" pitchFamily="2" charset="0"/>
              </a:rPr>
              <a:t>kick the ball. 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79512" y="275422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R</a:t>
            </a:r>
            <a:r>
              <a:rPr lang="en-GB" sz="5400" b="1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oles </a:t>
            </a:r>
            <a:r>
              <a:rPr lang="en-GB" sz="54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of </a:t>
            </a:r>
            <a:r>
              <a:rPr lang="en-GB" sz="5400" b="1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muscles</a:t>
            </a:r>
            <a:endParaRPr lang="en-GB" sz="5400" b="1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25AE6DF4-70EF-46F6-AED4-E4886CE71866}" type="slidenum">
              <a:rPr lang="en-GB" smtClean="0"/>
              <a:pPr algn="ctr"/>
              <a:t>14</a:t>
            </a:fld>
            <a:endParaRPr lang="en-GB" dirty="0"/>
          </a:p>
        </p:txBody>
      </p:sp>
      <p:sp>
        <p:nvSpPr>
          <p:cNvPr id="26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27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28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03937" y="2001974"/>
            <a:ext cx="2841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The </a:t>
            </a:r>
            <a:r>
              <a:rPr lang="en-GB" b="1" dirty="0" smtClean="0">
                <a:latin typeface="Roboto Condensed" panose="02000000000000000000" pitchFamily="2" charset="0"/>
              </a:rPr>
              <a:t>hamstrings</a:t>
            </a:r>
            <a:r>
              <a:rPr lang="en-GB" dirty="0" smtClean="0">
                <a:latin typeface="Roboto Condensed" panose="02000000000000000000" pitchFamily="2" charset="0"/>
              </a:rPr>
              <a:t> contract during </a:t>
            </a:r>
            <a:r>
              <a:rPr lang="en-GB" i="1" dirty="0" smtClean="0">
                <a:latin typeface="Roboto Condensed" panose="02000000000000000000" pitchFamily="2" charset="0"/>
              </a:rPr>
              <a:t>flexion</a:t>
            </a:r>
            <a:r>
              <a:rPr lang="en-GB" dirty="0" smtClean="0">
                <a:latin typeface="Roboto Condensed" panose="02000000000000000000" pitchFamily="2" charset="0"/>
              </a:rPr>
              <a:t> of the knee, so is the agonist during the preparation phase.</a:t>
            </a:r>
          </a:p>
          <a:p>
            <a:endParaRPr lang="en-GB" dirty="0">
              <a:latin typeface="Roboto Condensed" panose="02000000000000000000" pitchFamily="2" charset="0"/>
            </a:endParaRPr>
          </a:p>
          <a:p>
            <a:r>
              <a:rPr lang="en-GB" dirty="0" smtClean="0">
                <a:latin typeface="Roboto Condensed" panose="02000000000000000000" pitchFamily="2" charset="0"/>
              </a:rPr>
              <a:t>The </a:t>
            </a:r>
            <a:r>
              <a:rPr lang="en-GB" b="1" dirty="0">
                <a:latin typeface="Roboto Condensed" panose="02000000000000000000" pitchFamily="2" charset="0"/>
              </a:rPr>
              <a:t>q</a:t>
            </a:r>
            <a:r>
              <a:rPr lang="en-GB" b="1" dirty="0" smtClean="0">
                <a:latin typeface="Roboto Condensed" panose="02000000000000000000" pitchFamily="2" charset="0"/>
              </a:rPr>
              <a:t>uadriceps</a:t>
            </a:r>
            <a:r>
              <a:rPr lang="en-GB" dirty="0" smtClean="0">
                <a:latin typeface="Roboto Condensed" panose="02000000000000000000" pitchFamily="2" charset="0"/>
              </a:rPr>
              <a:t> relax </a:t>
            </a:r>
            <a:br>
              <a:rPr lang="en-GB" dirty="0" smtClean="0">
                <a:latin typeface="Roboto Condensed" panose="02000000000000000000" pitchFamily="2" charset="0"/>
              </a:rPr>
            </a:br>
            <a:r>
              <a:rPr lang="en-GB" dirty="0" smtClean="0">
                <a:latin typeface="Roboto Condensed" panose="02000000000000000000" pitchFamily="2" charset="0"/>
              </a:rPr>
              <a:t>to allow the movement, </a:t>
            </a:r>
            <a:br>
              <a:rPr lang="en-GB" dirty="0" smtClean="0">
                <a:latin typeface="Roboto Condensed" panose="02000000000000000000" pitchFamily="2" charset="0"/>
              </a:rPr>
            </a:br>
            <a:r>
              <a:rPr lang="en-GB" dirty="0" smtClean="0">
                <a:latin typeface="Roboto Condensed" panose="02000000000000000000" pitchFamily="2" charset="0"/>
              </a:rPr>
              <a:t>so act as the antagonist. 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979712" y="2507377"/>
            <a:ext cx="2932981" cy="3605841"/>
          </a:xfrm>
          <a:custGeom>
            <a:avLst/>
            <a:gdLst>
              <a:gd name="connsiteX0" fmla="*/ 1328468 w 2932981"/>
              <a:gd name="connsiteY0" fmla="*/ 94890 h 3605841"/>
              <a:gd name="connsiteX1" fmla="*/ 1009291 w 2932981"/>
              <a:gd name="connsiteY1" fmla="*/ 577969 h 3605841"/>
              <a:gd name="connsiteX2" fmla="*/ 733245 w 2932981"/>
              <a:gd name="connsiteY2" fmla="*/ 948905 h 3605841"/>
              <a:gd name="connsiteX3" fmla="*/ 595223 w 2932981"/>
              <a:gd name="connsiteY3" fmla="*/ 1268083 h 3605841"/>
              <a:gd name="connsiteX4" fmla="*/ 500332 w 2932981"/>
              <a:gd name="connsiteY4" fmla="*/ 1587260 h 3605841"/>
              <a:gd name="connsiteX5" fmla="*/ 388189 w 2932981"/>
              <a:gd name="connsiteY5" fmla="*/ 1742535 h 3605841"/>
              <a:gd name="connsiteX6" fmla="*/ 258792 w 2932981"/>
              <a:gd name="connsiteY6" fmla="*/ 1984075 h 3605841"/>
              <a:gd name="connsiteX7" fmla="*/ 0 w 2932981"/>
              <a:gd name="connsiteY7" fmla="*/ 2311879 h 3605841"/>
              <a:gd name="connsiteX8" fmla="*/ 51758 w 2932981"/>
              <a:gd name="connsiteY8" fmla="*/ 2536166 h 3605841"/>
              <a:gd name="connsiteX9" fmla="*/ 163902 w 2932981"/>
              <a:gd name="connsiteY9" fmla="*/ 2631056 h 3605841"/>
              <a:gd name="connsiteX10" fmla="*/ 431321 w 2932981"/>
              <a:gd name="connsiteY10" fmla="*/ 2760452 h 3605841"/>
              <a:gd name="connsiteX11" fmla="*/ 595223 w 2932981"/>
              <a:gd name="connsiteY11" fmla="*/ 2760452 h 3605841"/>
              <a:gd name="connsiteX12" fmla="*/ 862641 w 2932981"/>
              <a:gd name="connsiteY12" fmla="*/ 2786332 h 3605841"/>
              <a:gd name="connsiteX13" fmla="*/ 974785 w 2932981"/>
              <a:gd name="connsiteY13" fmla="*/ 2803584 h 3605841"/>
              <a:gd name="connsiteX14" fmla="*/ 1224951 w 2932981"/>
              <a:gd name="connsiteY14" fmla="*/ 2898475 h 3605841"/>
              <a:gd name="connsiteX15" fmla="*/ 1242204 w 2932981"/>
              <a:gd name="connsiteY15" fmla="*/ 2984739 h 3605841"/>
              <a:gd name="connsiteX16" fmla="*/ 1371600 w 2932981"/>
              <a:gd name="connsiteY16" fmla="*/ 3243532 h 3605841"/>
              <a:gd name="connsiteX17" fmla="*/ 1518249 w 2932981"/>
              <a:gd name="connsiteY17" fmla="*/ 3536830 h 3605841"/>
              <a:gd name="connsiteX18" fmla="*/ 2027208 w 2932981"/>
              <a:gd name="connsiteY18" fmla="*/ 3605841 h 3605841"/>
              <a:gd name="connsiteX19" fmla="*/ 2165230 w 2932981"/>
              <a:gd name="connsiteY19" fmla="*/ 3493698 h 3605841"/>
              <a:gd name="connsiteX20" fmla="*/ 2173857 w 2932981"/>
              <a:gd name="connsiteY20" fmla="*/ 3148641 h 3605841"/>
              <a:gd name="connsiteX21" fmla="*/ 2260121 w 2932981"/>
              <a:gd name="connsiteY21" fmla="*/ 2958860 h 3605841"/>
              <a:gd name="connsiteX22" fmla="*/ 2484408 w 2932981"/>
              <a:gd name="connsiteY22" fmla="*/ 2846717 h 3605841"/>
              <a:gd name="connsiteX23" fmla="*/ 2674189 w 2932981"/>
              <a:gd name="connsiteY23" fmla="*/ 2631056 h 3605841"/>
              <a:gd name="connsiteX24" fmla="*/ 2674189 w 2932981"/>
              <a:gd name="connsiteY24" fmla="*/ 2329132 h 3605841"/>
              <a:gd name="connsiteX25" fmla="*/ 2622430 w 2932981"/>
              <a:gd name="connsiteY25" fmla="*/ 2130724 h 3605841"/>
              <a:gd name="connsiteX26" fmla="*/ 2484408 w 2932981"/>
              <a:gd name="connsiteY26" fmla="*/ 1932317 h 3605841"/>
              <a:gd name="connsiteX27" fmla="*/ 2078966 w 2932981"/>
              <a:gd name="connsiteY27" fmla="*/ 1552754 h 3605841"/>
              <a:gd name="connsiteX28" fmla="*/ 2104845 w 2932981"/>
              <a:gd name="connsiteY28" fmla="*/ 1276709 h 3605841"/>
              <a:gd name="connsiteX29" fmla="*/ 2303253 w 2932981"/>
              <a:gd name="connsiteY29" fmla="*/ 1164566 h 3605841"/>
              <a:gd name="connsiteX30" fmla="*/ 2467155 w 2932981"/>
              <a:gd name="connsiteY30" fmla="*/ 1121434 h 3605841"/>
              <a:gd name="connsiteX31" fmla="*/ 2682815 w 2932981"/>
              <a:gd name="connsiteY31" fmla="*/ 1078301 h 3605841"/>
              <a:gd name="connsiteX32" fmla="*/ 2932981 w 2932981"/>
              <a:gd name="connsiteY32" fmla="*/ 940279 h 3605841"/>
              <a:gd name="connsiteX33" fmla="*/ 2932981 w 2932981"/>
              <a:gd name="connsiteY33" fmla="*/ 785003 h 3605841"/>
              <a:gd name="connsiteX34" fmla="*/ 2803585 w 2932981"/>
              <a:gd name="connsiteY34" fmla="*/ 577969 h 3605841"/>
              <a:gd name="connsiteX35" fmla="*/ 2717321 w 2932981"/>
              <a:gd name="connsiteY35" fmla="*/ 560717 h 3605841"/>
              <a:gd name="connsiteX36" fmla="*/ 2501660 w 2932981"/>
              <a:gd name="connsiteY36" fmla="*/ 552090 h 3605841"/>
              <a:gd name="connsiteX37" fmla="*/ 2372264 w 2932981"/>
              <a:gd name="connsiteY37" fmla="*/ 543464 h 3605841"/>
              <a:gd name="connsiteX38" fmla="*/ 2173857 w 2932981"/>
              <a:gd name="connsiteY38" fmla="*/ 508958 h 3605841"/>
              <a:gd name="connsiteX39" fmla="*/ 2078966 w 2932981"/>
              <a:gd name="connsiteY39" fmla="*/ 491705 h 3605841"/>
              <a:gd name="connsiteX40" fmla="*/ 1966823 w 2932981"/>
              <a:gd name="connsiteY40" fmla="*/ 396815 h 3605841"/>
              <a:gd name="connsiteX41" fmla="*/ 1915064 w 2932981"/>
              <a:gd name="connsiteY41" fmla="*/ 276045 h 3605841"/>
              <a:gd name="connsiteX42" fmla="*/ 1871932 w 2932981"/>
              <a:gd name="connsiteY42" fmla="*/ 163901 h 3605841"/>
              <a:gd name="connsiteX43" fmla="*/ 1802921 w 2932981"/>
              <a:gd name="connsiteY43" fmla="*/ 86264 h 3605841"/>
              <a:gd name="connsiteX44" fmla="*/ 1682151 w 2932981"/>
              <a:gd name="connsiteY44" fmla="*/ 0 h 3605841"/>
              <a:gd name="connsiteX45" fmla="*/ 1544128 w 2932981"/>
              <a:gd name="connsiteY45" fmla="*/ 43132 h 3605841"/>
              <a:gd name="connsiteX46" fmla="*/ 1328468 w 2932981"/>
              <a:gd name="connsiteY46" fmla="*/ 94890 h 3605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932981" h="3605841">
                <a:moveTo>
                  <a:pt x="1328468" y="94890"/>
                </a:moveTo>
                <a:lnTo>
                  <a:pt x="1009291" y="577969"/>
                </a:lnTo>
                <a:lnTo>
                  <a:pt x="733245" y="948905"/>
                </a:lnTo>
                <a:lnTo>
                  <a:pt x="595223" y="1268083"/>
                </a:lnTo>
                <a:lnTo>
                  <a:pt x="500332" y="1587260"/>
                </a:lnTo>
                <a:lnTo>
                  <a:pt x="388189" y="1742535"/>
                </a:lnTo>
                <a:lnTo>
                  <a:pt x="258792" y="1984075"/>
                </a:lnTo>
                <a:lnTo>
                  <a:pt x="0" y="2311879"/>
                </a:lnTo>
                <a:lnTo>
                  <a:pt x="51758" y="2536166"/>
                </a:lnTo>
                <a:cubicBezTo>
                  <a:pt x="151407" y="2626755"/>
                  <a:pt x="108414" y="2603314"/>
                  <a:pt x="163902" y="2631056"/>
                </a:cubicBezTo>
                <a:lnTo>
                  <a:pt x="431321" y="2760452"/>
                </a:lnTo>
                <a:lnTo>
                  <a:pt x="595223" y="2760452"/>
                </a:lnTo>
                <a:lnTo>
                  <a:pt x="862641" y="2786332"/>
                </a:lnTo>
                <a:lnTo>
                  <a:pt x="974785" y="2803584"/>
                </a:lnTo>
                <a:lnTo>
                  <a:pt x="1224951" y="2898475"/>
                </a:lnTo>
                <a:lnTo>
                  <a:pt x="1242204" y="2984739"/>
                </a:lnTo>
                <a:lnTo>
                  <a:pt x="1371600" y="3243532"/>
                </a:lnTo>
                <a:lnTo>
                  <a:pt x="1518249" y="3536830"/>
                </a:lnTo>
                <a:lnTo>
                  <a:pt x="2027208" y="3605841"/>
                </a:lnTo>
                <a:lnTo>
                  <a:pt x="2165230" y="3493698"/>
                </a:lnTo>
                <a:lnTo>
                  <a:pt x="2173857" y="3148641"/>
                </a:lnTo>
                <a:lnTo>
                  <a:pt x="2260121" y="2958860"/>
                </a:lnTo>
                <a:lnTo>
                  <a:pt x="2484408" y="2846717"/>
                </a:lnTo>
                <a:lnTo>
                  <a:pt x="2674189" y="2631056"/>
                </a:lnTo>
                <a:lnTo>
                  <a:pt x="2674189" y="2329132"/>
                </a:lnTo>
                <a:lnTo>
                  <a:pt x="2622430" y="2130724"/>
                </a:lnTo>
                <a:lnTo>
                  <a:pt x="2484408" y="1932317"/>
                </a:lnTo>
                <a:lnTo>
                  <a:pt x="2078966" y="1552754"/>
                </a:lnTo>
                <a:lnTo>
                  <a:pt x="2104845" y="1276709"/>
                </a:lnTo>
                <a:lnTo>
                  <a:pt x="2303253" y="1164566"/>
                </a:lnTo>
                <a:lnTo>
                  <a:pt x="2467155" y="1121434"/>
                </a:lnTo>
                <a:lnTo>
                  <a:pt x="2682815" y="1078301"/>
                </a:lnTo>
                <a:lnTo>
                  <a:pt x="2932981" y="940279"/>
                </a:lnTo>
                <a:lnTo>
                  <a:pt x="2932981" y="785003"/>
                </a:lnTo>
                <a:lnTo>
                  <a:pt x="2803585" y="577969"/>
                </a:lnTo>
                <a:lnTo>
                  <a:pt x="2717321" y="560717"/>
                </a:lnTo>
                <a:lnTo>
                  <a:pt x="2501660" y="552090"/>
                </a:lnTo>
                <a:lnTo>
                  <a:pt x="2372264" y="543464"/>
                </a:lnTo>
                <a:lnTo>
                  <a:pt x="2173857" y="508958"/>
                </a:lnTo>
                <a:lnTo>
                  <a:pt x="2078966" y="491705"/>
                </a:lnTo>
                <a:lnTo>
                  <a:pt x="1966823" y="396815"/>
                </a:lnTo>
                <a:lnTo>
                  <a:pt x="1915064" y="276045"/>
                </a:lnTo>
                <a:lnTo>
                  <a:pt x="1871932" y="163901"/>
                </a:lnTo>
                <a:lnTo>
                  <a:pt x="1802921" y="86264"/>
                </a:lnTo>
                <a:lnTo>
                  <a:pt x="1682151" y="0"/>
                </a:lnTo>
                <a:lnTo>
                  <a:pt x="1544128" y="43132"/>
                </a:lnTo>
                <a:lnTo>
                  <a:pt x="1328468" y="94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9" r="-245"/>
          <a:stretch/>
        </p:blipFill>
        <p:spPr>
          <a:xfrm>
            <a:off x="3223458" y="2276872"/>
            <a:ext cx="3960440" cy="36978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25991" y="4497443"/>
            <a:ext cx="31501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latin typeface="Roboto Condensed" panose="02000000000000000000" pitchFamily="2" charset="0"/>
              </a:rPr>
              <a:t>As the performer performs </a:t>
            </a:r>
            <a:r>
              <a:rPr lang="en-GB" i="1" dirty="0" smtClean="0">
                <a:latin typeface="Roboto Condensed" panose="02000000000000000000" pitchFamily="2" charset="0"/>
              </a:rPr>
              <a:t>extension</a:t>
            </a:r>
            <a:r>
              <a:rPr lang="en-GB" dirty="0" smtClean="0">
                <a:latin typeface="Roboto Condensed" panose="02000000000000000000" pitchFamily="2" charset="0"/>
              </a:rPr>
              <a:t> at the knee the roles are reversed and the </a:t>
            </a:r>
            <a:r>
              <a:rPr lang="en-GB" b="1" dirty="0" smtClean="0">
                <a:latin typeface="Roboto Condensed" panose="02000000000000000000" pitchFamily="2" charset="0"/>
              </a:rPr>
              <a:t>quadriceps</a:t>
            </a:r>
            <a:r>
              <a:rPr lang="en-GB" dirty="0" smtClean="0">
                <a:latin typeface="Roboto Condensed" panose="02000000000000000000" pitchFamily="2" charset="0"/>
              </a:rPr>
              <a:t> contract (agonist) and the </a:t>
            </a:r>
            <a:r>
              <a:rPr lang="en-GB" b="1" dirty="0" smtClean="0">
                <a:latin typeface="Roboto Condensed" panose="02000000000000000000" pitchFamily="2" charset="0"/>
              </a:rPr>
              <a:t>hamstrings</a:t>
            </a:r>
            <a:r>
              <a:rPr lang="en-GB" dirty="0" smtClean="0">
                <a:latin typeface="Roboto Condensed" panose="02000000000000000000" pitchFamily="2" charset="0"/>
              </a:rPr>
              <a:t> relax (antagonist).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9431" y="4747875"/>
            <a:ext cx="2566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latin typeface="Roboto Condensed" panose="02000000000000000000" pitchFamily="2" charset="0"/>
              </a:rPr>
              <a:t>The </a:t>
            </a:r>
            <a:r>
              <a:rPr lang="en-GB" b="1" dirty="0" smtClean="0">
                <a:latin typeface="Roboto Condensed" panose="02000000000000000000" pitchFamily="2" charset="0"/>
              </a:rPr>
              <a:t>abdominals </a:t>
            </a:r>
            <a:r>
              <a:rPr lang="en-GB" dirty="0" smtClean="0">
                <a:latin typeface="Roboto Condensed" panose="02000000000000000000" pitchFamily="2" charset="0"/>
              </a:rPr>
              <a:t>act as the  fixator throughout both actions by stabilising movement at the hip.</a:t>
            </a:r>
            <a:endParaRPr lang="en-GB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27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  <p:bldP spid="13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Roboto Condensed" panose="02000000000000000000" pitchFamily="2" charset="0"/>
              </a:rPr>
              <a:t>© ZigZag Education, 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15</a:t>
            </a:fld>
            <a:endParaRPr lang="en-GB" dirty="0"/>
          </a:p>
        </p:txBody>
      </p:sp>
      <p:sp>
        <p:nvSpPr>
          <p:cNvPr id="19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22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Activity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8112" y="518163"/>
            <a:ext cx="5753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Identify the </a:t>
            </a:r>
            <a:r>
              <a:rPr lang="en-GB" dirty="0" smtClean="0">
                <a:latin typeface="Roboto Condensed" panose="02000000000000000000" pitchFamily="2" charset="0"/>
              </a:rPr>
              <a:t>movements and the antagonist </a:t>
            </a:r>
            <a:r>
              <a:rPr lang="en-GB" dirty="0">
                <a:latin typeface="Roboto Condensed" panose="02000000000000000000" pitchFamily="2" charset="0"/>
              </a:rPr>
              <a:t>muscle pairs involved at the following </a:t>
            </a:r>
            <a:r>
              <a:rPr lang="en-GB" dirty="0" smtClean="0">
                <a:latin typeface="Roboto Condensed" panose="02000000000000000000" pitchFamily="2" charset="0"/>
              </a:rPr>
              <a:t>joints in the right kicking leg </a:t>
            </a:r>
            <a:r>
              <a:rPr lang="en-GB" dirty="0">
                <a:latin typeface="Roboto Condensed" panose="02000000000000000000" pitchFamily="2" charset="0"/>
              </a:rPr>
              <a:t>when </a:t>
            </a:r>
            <a:r>
              <a:rPr lang="en-GB" b="1" dirty="0" smtClean="0">
                <a:latin typeface="Roboto Condensed" panose="02000000000000000000" pitchFamily="2" charset="0"/>
              </a:rPr>
              <a:t>executing</a:t>
            </a:r>
            <a:r>
              <a:rPr lang="en-GB" dirty="0" smtClean="0">
                <a:latin typeface="Roboto Condensed" panose="02000000000000000000" pitchFamily="2" charset="0"/>
              </a:rPr>
              <a:t> </a:t>
            </a:r>
            <a:r>
              <a:rPr lang="en-GB" dirty="0">
                <a:latin typeface="Roboto Condensed" panose="02000000000000000000" pitchFamily="2" charset="0"/>
              </a:rPr>
              <a:t>a long pass in football.</a:t>
            </a:r>
          </a:p>
        </p:txBody>
      </p:sp>
      <p:graphicFrame>
        <p:nvGraphicFramePr>
          <p:cNvPr id="4" name="Table - Hip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989228"/>
              </p:ext>
            </p:extLst>
          </p:nvPr>
        </p:nvGraphicFramePr>
        <p:xfrm>
          <a:off x="1620922" y="5400862"/>
          <a:ext cx="26879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9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39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Roboto Condensed" panose="02000000000000000000" pitchFamily="2" charset="0"/>
                        </a:rPr>
                        <a:t>Agonist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Roboto Condensed" panose="02000000000000000000" pitchFamily="2" charset="0"/>
                        </a:rPr>
                        <a:t>Antagonist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Roboto Condense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Roboto Condense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620922" y="4533466"/>
            <a:ext cx="2654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Hip</a:t>
            </a:r>
          </a:p>
        </p:txBody>
      </p:sp>
      <p:graphicFrame>
        <p:nvGraphicFramePr>
          <p:cNvPr id="13" name="Table - Kne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758770"/>
              </p:ext>
            </p:extLst>
          </p:nvPr>
        </p:nvGraphicFramePr>
        <p:xfrm>
          <a:off x="4427984" y="5400862"/>
          <a:ext cx="26879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9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39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Roboto Condensed" panose="02000000000000000000" pitchFamily="2" charset="0"/>
                        </a:rPr>
                        <a:t>Agonist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Roboto Condensed" panose="02000000000000000000" pitchFamily="2" charset="0"/>
                        </a:rPr>
                        <a:t>Antagonist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latin typeface="Roboto Condense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Roboto Condensed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27984" y="4533466"/>
            <a:ext cx="2687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Knee</a:t>
            </a:r>
            <a:endParaRPr lang="en-GB" dirty="0">
              <a:latin typeface="Arial" panose="020B0604020202020204" pitchFamily="34" charset="0"/>
            </a:endParaRPr>
          </a:p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20922" y="5769028"/>
            <a:ext cx="129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Hip </a:t>
            </a:r>
            <a:r>
              <a:rPr lang="en-GB" dirty="0" smtClean="0">
                <a:latin typeface="Roboto Condensed" panose="02000000000000000000" pitchFamily="2" charset="0"/>
              </a:rPr>
              <a:t>flexors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5989" y="5768234"/>
            <a:ext cx="129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Gluteals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72048" y="5768234"/>
            <a:ext cx="129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Quadriceps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3996" y="5763258"/>
            <a:ext cx="129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Hamstrings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14516" y="6377254"/>
            <a:ext cx="2957446" cy="18728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 Click on each table to reveal the </a:t>
            </a:r>
            <a:r>
              <a:rPr lang="en-GB" dirty="0" smtClean="0"/>
              <a:t>answers.</a:t>
            </a:r>
            <a:endParaRPr lang="en-GB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803" y="6199136"/>
            <a:ext cx="372318" cy="58658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3323" y="1055931"/>
            <a:ext cx="1556918" cy="37457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Hover over the video and click to play on </a:t>
            </a:r>
            <a:r>
              <a:rPr lang="en-GB" dirty="0" smtClean="0"/>
              <a:t>loop. </a:t>
            </a:r>
            <a:endParaRPr lang="en-GB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974" y="1320501"/>
            <a:ext cx="372318" cy="586584"/>
          </a:xfrm>
          <a:prstGeom prst="rect">
            <a:avLst/>
          </a:prstGeom>
        </p:spPr>
      </p:pic>
      <p:graphicFrame>
        <p:nvGraphicFramePr>
          <p:cNvPr id="32" name="Movement - Hip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46022"/>
              </p:ext>
            </p:extLst>
          </p:nvPr>
        </p:nvGraphicFramePr>
        <p:xfrm>
          <a:off x="1620922" y="4968523"/>
          <a:ext cx="268796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9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39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Roboto Condensed" panose="02000000000000000000" pitchFamily="2" charset="0"/>
                        </a:rPr>
                        <a:t>Movement:</a:t>
                      </a:r>
                      <a:endParaRPr lang="en-GB" dirty="0">
                        <a:latin typeface="Roboto Condense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Roboto Condensed" panose="02000000000000000000" pitchFamily="2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" name="Flexion"/>
          <p:cNvSpPr txBox="1"/>
          <p:nvPr/>
        </p:nvSpPr>
        <p:spPr>
          <a:xfrm>
            <a:off x="2920835" y="4963547"/>
            <a:ext cx="1355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Flexion</a:t>
            </a:r>
            <a:endParaRPr lang="en-GB" dirty="0">
              <a:latin typeface="Roboto Condensed" panose="02000000000000000000" pitchFamily="2" charset="0"/>
            </a:endParaRPr>
          </a:p>
        </p:txBody>
      </p:sp>
      <p:graphicFrame>
        <p:nvGraphicFramePr>
          <p:cNvPr id="33" name="Movement - Kne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603593"/>
              </p:ext>
            </p:extLst>
          </p:nvPr>
        </p:nvGraphicFramePr>
        <p:xfrm>
          <a:off x="4427982" y="4968523"/>
          <a:ext cx="268796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9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39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Roboto Condensed" panose="02000000000000000000" pitchFamily="2" charset="0"/>
                        </a:rPr>
                        <a:t>Movement:</a:t>
                      </a:r>
                      <a:endParaRPr lang="en-GB" dirty="0">
                        <a:latin typeface="Roboto Condensed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Roboto Condensed" panose="02000000000000000000" pitchFamily="2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" name="Extension"/>
          <p:cNvSpPr txBox="1"/>
          <p:nvPr/>
        </p:nvSpPr>
        <p:spPr>
          <a:xfrm>
            <a:off x="5727895" y="4963547"/>
            <a:ext cx="1355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Extension</a:t>
            </a:r>
            <a:endParaRPr lang="en-GB" dirty="0">
              <a:latin typeface="Roboto Condensed" panose="02000000000000000000" pitchFamily="2" charset="0"/>
            </a:endParaRPr>
          </a:p>
        </p:txBody>
      </p:sp>
      <p:pic>
        <p:nvPicPr>
          <p:cNvPr id="5" name="Kicking Football Far (newtons Second Law) - Jacques Robertson-2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7704" y="1630414"/>
            <a:ext cx="5071019" cy="285244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5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6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8" name="Picture 14" descr="sample_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5" descr="sample_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6" descr="sample_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2519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8" grpId="0"/>
      <p:bldP spid="21" grpId="0"/>
      <p:bldP spid="23" grpId="0"/>
      <p:bldP spid="27" grpId="0" animBg="1"/>
      <p:bldP spid="29" grpId="0" animBg="1"/>
      <p:bldP spid="31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Roboto Condensed" panose="02000000000000000000" pitchFamily="2" charset="0"/>
              </a:rPr>
              <a:t>© ZigZag Education, 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rgbClr val="FFDF9F"/>
          </a:solidFill>
        </p:spPr>
        <p:txBody>
          <a:bodyPr anchor="t"/>
          <a:lstStyle/>
          <a:p>
            <a:pPr algn="ctr"/>
            <a:fld id="{C01F2138-36A2-4A4D-B8C7-32800BC5328E}" type="slidenum">
              <a:rPr lang="en-GB" smtClean="0"/>
              <a:pPr algn="ctr"/>
              <a:t>16</a:t>
            </a:fld>
            <a:endParaRPr lang="en-GB" dirty="0"/>
          </a:p>
        </p:txBody>
      </p:sp>
      <p:sp>
        <p:nvSpPr>
          <p:cNvPr id="19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-931198" y="-552201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79512" y="332656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rgbClr val="FFDF9F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22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275459" y="678031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Discuss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747693" y="548680"/>
            <a:ext cx="2701444" cy="2370649"/>
            <a:chOff x="4716241" y="555412"/>
            <a:chExt cx="2701444" cy="2370649"/>
          </a:xfrm>
        </p:grpSpPr>
        <p:sp>
          <p:nvSpPr>
            <p:cNvPr id="14" name="Freeform 5">
              <a:extLst>
                <a:ext uri="{FF2B5EF4-FFF2-40B4-BE49-F238E27FC236}">
                  <a16:creationId xmlns="" xmlns:a16="http://schemas.microsoft.com/office/drawing/2014/main" id="{85E0D4E1-E389-4671-B0E7-165A10A054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16241" y="555412"/>
              <a:ext cx="2701444" cy="2370649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rgbClr val="FFDF9F"/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8" name="Subtitle 3">
              <a:extLst>
                <a:ext uri="{FF2B5EF4-FFF2-40B4-BE49-F238E27FC236}">
                  <a16:creationId xmlns="" xmlns:a16="http://schemas.microsoft.com/office/drawing/2014/main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5106341" y="1036922"/>
              <a:ext cx="1921244" cy="11216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800" dirty="0"/>
                <a:t>Identify the muscles that work together in the lower body to allow an athlete to run.</a:t>
              </a:r>
              <a:endParaRPr lang="en-US" sz="18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30328" y="3134236"/>
            <a:ext cx="2942755" cy="2736304"/>
            <a:chOff x="4716241" y="555412"/>
            <a:chExt cx="2701444" cy="2370649"/>
          </a:xfrm>
        </p:grpSpPr>
        <p:sp>
          <p:nvSpPr>
            <p:cNvPr id="16" name="Freeform 5">
              <a:extLst>
                <a:ext uri="{FF2B5EF4-FFF2-40B4-BE49-F238E27FC236}">
                  <a16:creationId xmlns="" xmlns:a16="http://schemas.microsoft.com/office/drawing/2014/main" id="{85E0D4E1-E389-4671-B0E7-165A10A054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16241" y="555412"/>
              <a:ext cx="2701444" cy="2370649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rgbClr val="FFDF9F"/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7" name="Subtitle 3">
              <a:extLst>
                <a:ext uri="{FF2B5EF4-FFF2-40B4-BE49-F238E27FC236}">
                  <a16:creationId xmlns="" xmlns:a16="http://schemas.microsoft.com/office/drawing/2014/main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5107260" y="1060328"/>
              <a:ext cx="1921244" cy="11216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800" dirty="0"/>
                <a:t>Muscles can contract hundreds of times when </a:t>
              </a:r>
              <a:r>
                <a:rPr lang="en-GB" sz="1800" dirty="0" smtClean="0"/>
                <a:t>performing; </a:t>
              </a:r>
              <a:r>
                <a:rPr lang="en-GB" sz="1800" dirty="0"/>
                <a:t>what short-term impact may this have on performance?</a:t>
              </a:r>
              <a:endParaRPr lang="en-US" sz="18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63292" y="2259279"/>
            <a:ext cx="2160240" cy="2016224"/>
            <a:chOff x="4716241" y="555412"/>
            <a:chExt cx="2701444" cy="2370649"/>
          </a:xfrm>
        </p:grpSpPr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85E0D4E1-E389-4671-B0E7-165A10A054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16241" y="555412"/>
              <a:ext cx="2701444" cy="2370649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rgbClr val="FFDF9F"/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latin typeface="Roboto Condensed" panose="02000000000000000000" pitchFamily="2" charset="0"/>
              </a:endParaRPr>
            </a:p>
          </p:txBody>
        </p:sp>
        <p:sp>
          <p:nvSpPr>
            <p:cNvPr id="23" name="Subtitle 3">
              <a:extLst>
                <a:ext uri="{FF2B5EF4-FFF2-40B4-BE49-F238E27FC236}">
                  <a16:creationId xmlns="" xmlns:a16="http://schemas.microsoft.com/office/drawing/2014/main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5106341" y="1143274"/>
              <a:ext cx="1921244" cy="11216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600" dirty="0" smtClean="0"/>
                <a:t>What are the long-term training effects on the muscular system?</a:t>
              </a:r>
              <a:endParaRPr lang="en-US" sz="16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4326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 - Squat">
            <a:extLst>
              <a:ext uri="{FF2B5EF4-FFF2-40B4-BE49-F238E27FC236}">
                <a16:creationId xmlns="" xmlns:a16="http://schemas.microsoft.com/office/drawing/2014/main" id="{58AC1A24-6D06-478F-9C51-AB098437A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852" y="2042198"/>
            <a:ext cx="2055805" cy="2055805"/>
          </a:xfrm>
          <a:prstGeom prst="rect">
            <a:avLst/>
          </a:prstGeom>
        </p:spPr>
      </p:pic>
      <p:pic>
        <p:nvPicPr>
          <p:cNvPr id="8" name="Picture 7 - Triple jump" descr="A picture containing person, wave&#10;&#10;Description automatically generated">
            <a:extLst>
              <a:ext uri="{FF2B5EF4-FFF2-40B4-BE49-F238E27FC236}">
                <a16:creationId xmlns="" xmlns:a16="http://schemas.microsoft.com/office/drawing/2014/main" id="{DBE2542E-0CFD-4B59-9BDF-2CEB054AAB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7" t="4102" r="25909" b="4188"/>
          <a:stretch/>
        </p:blipFill>
        <p:spPr>
          <a:xfrm>
            <a:off x="1176784" y="2159408"/>
            <a:ext cx="1816791" cy="2031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836" y="426484"/>
            <a:ext cx="4517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Identify</a:t>
            </a:r>
            <a:r>
              <a:rPr lang="en-GB" dirty="0">
                <a:solidFill>
                  <a:srgbClr val="FF0000"/>
                </a:solidFill>
                <a:latin typeface="Roboto Condensed" panose="02000000000000000000" pitchFamily="2" charset="0"/>
              </a:rPr>
              <a:t> </a:t>
            </a:r>
            <a:r>
              <a:rPr lang="en-GB" dirty="0">
                <a:latin typeface="Roboto Condensed" panose="02000000000000000000" pitchFamily="2" charset="0"/>
              </a:rPr>
              <a:t>the following in each of the sporting movements below: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Roboto Condensed" panose="02000000000000000000" pitchFamily="2" charset="0"/>
              </a:rPr>
              <a:t>Agonist </a:t>
            </a:r>
            <a:r>
              <a:rPr lang="en-GB" dirty="0" smtClean="0">
                <a:latin typeface="Roboto Condensed" panose="02000000000000000000" pitchFamily="2" charset="0"/>
              </a:rPr>
              <a:t>muscle</a:t>
            </a:r>
            <a:endParaRPr lang="en-GB" dirty="0">
              <a:latin typeface="Roboto Condensed" panose="020000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latin typeface="Roboto Condensed" panose="02000000000000000000" pitchFamily="2" charset="0"/>
              </a:rPr>
              <a:t>The movement at the </a:t>
            </a:r>
            <a:r>
              <a:rPr lang="en-GB" dirty="0" smtClean="0">
                <a:latin typeface="Roboto Condensed" panose="02000000000000000000" pitchFamily="2" charset="0"/>
              </a:rPr>
              <a:t>joint</a:t>
            </a:r>
            <a:endParaRPr lang="en-GB" dirty="0">
              <a:latin typeface="Roboto Condensed" panose="02000000000000000000" pitchFamily="2" charset="0"/>
            </a:endParaRPr>
          </a:p>
        </p:txBody>
      </p:sp>
      <p:pic>
        <p:nvPicPr>
          <p:cNvPr id="3" name="Picture 2 - Elbow loweri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06" y="1996978"/>
            <a:ext cx="1369729" cy="20558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10327" y="4063105"/>
            <a:ext cx="2426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Swinging the </a:t>
            </a:r>
            <a:r>
              <a:rPr lang="en-GB" b="1" dirty="0" smtClean="0">
                <a:latin typeface="Roboto Condensed" panose="02000000000000000000" pitchFamily="2" charset="0"/>
              </a:rPr>
              <a:t>shoulder</a:t>
            </a:r>
            <a:r>
              <a:rPr lang="en-GB" dirty="0" smtClean="0">
                <a:latin typeface="Roboto Condensed" panose="02000000000000000000" pitchFamily="2" charset="0"/>
              </a:rPr>
              <a:t> forward when running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2524" y="4081211"/>
            <a:ext cx="2070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The </a:t>
            </a:r>
            <a:r>
              <a:rPr lang="en-GB" b="1" dirty="0">
                <a:latin typeface="Roboto Condensed" panose="02000000000000000000" pitchFamily="2" charset="0"/>
              </a:rPr>
              <a:t>elbow</a:t>
            </a:r>
            <a:r>
              <a:rPr lang="en-GB" dirty="0">
                <a:latin typeface="Roboto Condensed" panose="02000000000000000000" pitchFamily="2" charset="0"/>
              </a:rPr>
              <a:t> when lowering a weight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3898" y="4090015"/>
            <a:ext cx="1571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The </a:t>
            </a:r>
            <a:r>
              <a:rPr lang="en-GB" b="1" dirty="0">
                <a:latin typeface="Roboto Condensed" panose="02000000000000000000" pitchFamily="2" charset="0"/>
              </a:rPr>
              <a:t>elbow</a:t>
            </a:r>
            <a:r>
              <a:rPr lang="en-GB" dirty="0">
                <a:latin typeface="Roboto Condensed" panose="02000000000000000000" pitchFamily="2" charset="0"/>
              </a:rPr>
              <a:t> when shooting</a:t>
            </a:r>
          </a:p>
        </p:txBody>
      </p:sp>
      <p:pic>
        <p:nvPicPr>
          <p:cNvPr id="4" name="Picture 3 - Elbow shoo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76" y="1922428"/>
            <a:ext cx="1420236" cy="21303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41660" y="4083445"/>
            <a:ext cx="2208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The </a:t>
            </a:r>
            <a:r>
              <a:rPr lang="en-GB" b="1" dirty="0">
                <a:latin typeface="Roboto Condensed" panose="02000000000000000000" pitchFamily="2" charset="0"/>
              </a:rPr>
              <a:t>hip</a:t>
            </a:r>
            <a:r>
              <a:rPr lang="en-GB" dirty="0">
                <a:latin typeface="Roboto Condensed" panose="02000000000000000000" pitchFamily="2" charset="0"/>
              </a:rPr>
              <a:t> </a:t>
            </a:r>
            <a:r>
              <a:rPr lang="en-GB" dirty="0" smtClean="0">
                <a:latin typeface="Roboto Condensed" panose="02000000000000000000" pitchFamily="2" charset="0"/>
              </a:rPr>
              <a:t>in the upward phase of </a:t>
            </a:r>
            <a:r>
              <a:rPr lang="en-GB" dirty="0">
                <a:latin typeface="Roboto Condensed" panose="02000000000000000000" pitchFamily="2" charset="0"/>
              </a:rPr>
              <a:t>a squat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87955" y="887660"/>
            <a:ext cx="1800199" cy="37457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 Click on the </a:t>
            </a:r>
            <a:r>
              <a:rPr lang="en-GB" dirty="0" smtClean="0"/>
              <a:t>images </a:t>
            </a:r>
            <a:r>
              <a:rPr lang="en-GB" dirty="0"/>
              <a:t>to reveal the </a:t>
            </a:r>
            <a:r>
              <a:rPr lang="en-GB" dirty="0" smtClean="0"/>
              <a:t>answers.</a:t>
            </a:r>
            <a:endParaRPr lang="en-GB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70" y="903680"/>
            <a:ext cx="372318" cy="58658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1" y="6385781"/>
            <a:ext cx="360000" cy="472219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57E92020-87A9-4410-8CBE-984F106F1BBB}" type="slidenum">
              <a:rPr lang="en-GB" smtClean="0"/>
              <a:t>17</a:t>
            </a:fld>
            <a:endParaRPr lang="en-GB" dirty="0"/>
          </a:p>
        </p:txBody>
      </p:sp>
      <p:sp>
        <p:nvSpPr>
          <p:cNvPr id="29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30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31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Activity</a:t>
            </a:r>
            <a:endParaRPr lang="en-US" b="1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342BF78B-A43B-4C84-A0FD-5EE1C3D854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64413"/>
              </p:ext>
            </p:extLst>
          </p:nvPr>
        </p:nvGraphicFramePr>
        <p:xfrm>
          <a:off x="263833" y="4787138"/>
          <a:ext cx="8466424" cy="9144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49600">
                  <a:extLst>
                    <a:ext uri="{9D8B030D-6E8A-4147-A177-3AD203B41FA5}">
                      <a16:colId xmlns="" xmlns:a16="http://schemas.microsoft.com/office/drawing/2014/main" val="2583007887"/>
                    </a:ext>
                  </a:extLst>
                </a:gridCol>
                <a:gridCol w="1854206">
                  <a:extLst>
                    <a:ext uri="{9D8B030D-6E8A-4147-A177-3AD203B41FA5}">
                      <a16:colId xmlns="" xmlns:a16="http://schemas.microsoft.com/office/drawing/2014/main" val="1485213909"/>
                    </a:ext>
                  </a:extLst>
                </a:gridCol>
                <a:gridCol w="1854206">
                  <a:extLst>
                    <a:ext uri="{9D8B030D-6E8A-4147-A177-3AD203B41FA5}">
                      <a16:colId xmlns="" xmlns:a16="http://schemas.microsoft.com/office/drawing/2014/main" val="548029708"/>
                    </a:ext>
                  </a:extLst>
                </a:gridCol>
                <a:gridCol w="1854206">
                  <a:extLst>
                    <a:ext uri="{9D8B030D-6E8A-4147-A177-3AD203B41FA5}">
                      <a16:colId xmlns="" xmlns:a16="http://schemas.microsoft.com/office/drawing/2014/main" val="1074604769"/>
                    </a:ext>
                  </a:extLst>
                </a:gridCol>
                <a:gridCol w="1854206">
                  <a:extLst>
                    <a:ext uri="{9D8B030D-6E8A-4147-A177-3AD203B41FA5}">
                      <a16:colId xmlns="" xmlns:a16="http://schemas.microsoft.com/office/drawing/2014/main" val="6782495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Roboto Condensed" panose="02000000000000000000" pitchFamily="2" charset="0"/>
                        </a:rPr>
                        <a:t>Agonist muscle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Roboto Condens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875275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Roboto Condensed" panose="02000000000000000000" pitchFamily="2" charset="0"/>
                        </a:rPr>
                        <a:t>Joint movement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 dirty="0">
                        <a:latin typeface="Roboto Condens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04939988"/>
                  </a:ext>
                </a:extLst>
              </a:tr>
            </a:tbl>
          </a:graphicData>
        </a:graphic>
      </p:graphicFrame>
      <p:sp>
        <p:nvSpPr>
          <p:cNvPr id="9" name="Oval 8">
            <a:extLst>
              <a:ext uri="{FF2B5EF4-FFF2-40B4-BE49-F238E27FC236}">
                <a16:creationId xmlns="" xmlns:a16="http://schemas.microsoft.com/office/drawing/2014/main" id="{B8EFA866-6854-4459-B939-FBCEA8D8B659}"/>
              </a:ext>
            </a:extLst>
          </p:cNvPr>
          <p:cNvSpPr/>
          <p:nvPr/>
        </p:nvSpPr>
        <p:spPr>
          <a:xfrm>
            <a:off x="2277247" y="2492896"/>
            <a:ext cx="346335" cy="352245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E9F0D3E3-F1D1-4F25-BB03-A5A145F0811D}"/>
              </a:ext>
            </a:extLst>
          </p:cNvPr>
          <p:cNvSpPr/>
          <p:nvPr/>
        </p:nvSpPr>
        <p:spPr>
          <a:xfrm>
            <a:off x="3183377" y="3014470"/>
            <a:ext cx="506691" cy="485399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3DF5AD2E-EE8D-44F4-8E67-D7E7F54F199F}"/>
              </a:ext>
            </a:extLst>
          </p:cNvPr>
          <p:cNvSpPr/>
          <p:nvPr/>
        </p:nvSpPr>
        <p:spPr>
          <a:xfrm>
            <a:off x="5509800" y="3453474"/>
            <a:ext cx="506691" cy="485399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4AD5D806-6CDD-4C7B-BDEA-256855AF7D9D}"/>
              </a:ext>
            </a:extLst>
          </p:cNvPr>
          <p:cNvSpPr/>
          <p:nvPr/>
        </p:nvSpPr>
        <p:spPr>
          <a:xfrm>
            <a:off x="6446716" y="3284247"/>
            <a:ext cx="137020" cy="718553"/>
          </a:xfrm>
          <a:custGeom>
            <a:avLst/>
            <a:gdLst>
              <a:gd name="connsiteX0" fmla="*/ 29497 w 187025"/>
              <a:gd name="connsiteY0" fmla="*/ 0 h 648929"/>
              <a:gd name="connsiteX1" fmla="*/ 186813 w 187025"/>
              <a:gd name="connsiteY1" fmla="*/ 294967 h 648929"/>
              <a:gd name="connsiteX2" fmla="*/ 0 w 187025"/>
              <a:gd name="connsiteY2" fmla="*/ 648929 h 6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025" h="648929">
                <a:moveTo>
                  <a:pt x="29497" y="0"/>
                </a:moveTo>
                <a:cubicBezTo>
                  <a:pt x="110613" y="93406"/>
                  <a:pt x="191729" y="186812"/>
                  <a:pt x="186813" y="294967"/>
                </a:cubicBezTo>
                <a:cubicBezTo>
                  <a:pt x="181897" y="403122"/>
                  <a:pt x="90948" y="526025"/>
                  <a:pt x="0" y="648929"/>
                </a:cubicBez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C68D4775-E89E-4ADA-8B57-78282C4EC5B0}"/>
              </a:ext>
            </a:extLst>
          </p:cNvPr>
          <p:cNvSpPr txBox="1"/>
          <p:nvPr/>
        </p:nvSpPr>
        <p:spPr>
          <a:xfrm>
            <a:off x="1339096" y="4863783"/>
            <a:ext cx="1786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algn="ctr"/>
            <a:r>
              <a:rPr lang="en-GB" sz="1600" dirty="0" smtClean="0">
                <a:latin typeface="Segoe Print" panose="02000600000000000000" pitchFamily="2" charset="0"/>
              </a:rPr>
              <a:t>Deltoid</a:t>
            </a:r>
            <a:endParaRPr lang="en-GB" sz="1600" dirty="0">
              <a:latin typeface="Segoe Print" panose="020006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151A16C-6C87-4F1E-A148-23CB37596183}"/>
              </a:ext>
            </a:extLst>
          </p:cNvPr>
          <p:cNvSpPr txBox="1"/>
          <p:nvPr/>
        </p:nvSpPr>
        <p:spPr>
          <a:xfrm>
            <a:off x="1339096" y="5318274"/>
            <a:ext cx="1786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algn="ctr"/>
            <a:r>
              <a:rPr lang="en-GB" sz="1600" dirty="0" smtClean="0">
                <a:latin typeface="Segoe Print" panose="02000600000000000000" pitchFamily="2" charset="0"/>
              </a:rPr>
              <a:t>Flexion</a:t>
            </a:r>
            <a:endParaRPr lang="en-GB" sz="1600" dirty="0">
              <a:latin typeface="Segoe Print" panose="020006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C774C255-5304-4BA1-A1C8-5A7FFE34E9F8}"/>
              </a:ext>
            </a:extLst>
          </p:cNvPr>
          <p:cNvSpPr txBox="1"/>
          <p:nvPr/>
        </p:nvSpPr>
        <p:spPr>
          <a:xfrm>
            <a:off x="3208676" y="4838781"/>
            <a:ext cx="1786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algn="ctr"/>
            <a:r>
              <a:rPr lang="en-GB" sz="1600" dirty="0">
                <a:latin typeface="Segoe Print" panose="02000600000000000000" pitchFamily="2" charset="0"/>
              </a:rPr>
              <a:t>Triceps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A8A9BE4-51D1-417B-AA0A-472FA056B395}"/>
              </a:ext>
            </a:extLst>
          </p:cNvPr>
          <p:cNvSpPr txBox="1"/>
          <p:nvPr/>
        </p:nvSpPr>
        <p:spPr>
          <a:xfrm>
            <a:off x="5092006" y="4847758"/>
            <a:ext cx="1786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algn="ctr"/>
            <a:r>
              <a:rPr lang="en-GB" sz="1600" dirty="0">
                <a:latin typeface="Segoe Print" panose="02000600000000000000" pitchFamily="2" charset="0"/>
              </a:rPr>
              <a:t>Biceps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592C8DA1-1117-4954-BA93-05B004EC164A}"/>
              </a:ext>
            </a:extLst>
          </p:cNvPr>
          <p:cNvSpPr txBox="1"/>
          <p:nvPr/>
        </p:nvSpPr>
        <p:spPr>
          <a:xfrm>
            <a:off x="3208676" y="5318274"/>
            <a:ext cx="1786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algn="ctr"/>
            <a:r>
              <a:rPr lang="en-GB" sz="1600" dirty="0">
                <a:latin typeface="Segoe Print" panose="02000600000000000000" pitchFamily="2" charset="0"/>
              </a:rPr>
              <a:t>Extension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52832142-0A14-4E32-A0F8-3FD252AAA75E}"/>
              </a:ext>
            </a:extLst>
          </p:cNvPr>
          <p:cNvSpPr txBox="1"/>
          <p:nvPr/>
        </p:nvSpPr>
        <p:spPr>
          <a:xfrm>
            <a:off x="5063710" y="5333971"/>
            <a:ext cx="1786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algn="ctr"/>
            <a:r>
              <a:rPr lang="en-GB" sz="1600" dirty="0">
                <a:latin typeface="Segoe Print" panose="02000600000000000000" pitchFamily="2" charset="0"/>
              </a:rPr>
              <a:t>Extension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F9607C9D-C28B-44EA-99C2-0E483B39AFA1}"/>
              </a:ext>
            </a:extLst>
          </p:cNvPr>
          <p:cNvSpPr txBox="1"/>
          <p:nvPr/>
        </p:nvSpPr>
        <p:spPr>
          <a:xfrm>
            <a:off x="6905329" y="4846222"/>
            <a:ext cx="1786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algn="ctr"/>
            <a:r>
              <a:rPr lang="en-GB" sz="1600" dirty="0" smtClean="0">
                <a:latin typeface="Segoe Print" panose="02000600000000000000" pitchFamily="2" charset="0"/>
              </a:rPr>
              <a:t>Gluteals</a:t>
            </a:r>
            <a:endParaRPr lang="en-GB" sz="1600" dirty="0">
              <a:latin typeface="Segoe Print" panose="02000600000000000000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93064252-B360-4C02-BD06-73C92C551582}"/>
              </a:ext>
            </a:extLst>
          </p:cNvPr>
          <p:cNvSpPr txBox="1"/>
          <p:nvPr/>
        </p:nvSpPr>
        <p:spPr>
          <a:xfrm>
            <a:off x="6960577" y="5333971"/>
            <a:ext cx="1715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Segoe Print" panose="02000600000000000000" pitchFamily="2" charset="0"/>
              </a:rPr>
              <a:t>Extension</a:t>
            </a:r>
            <a:endParaRPr lang="en-GB" sz="1600" dirty="0">
              <a:latin typeface="Segoe Print" panose="02000600000000000000" pitchFamily="2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0E3C7C23-A8A7-47AE-91C3-FCA69A8B8797}"/>
              </a:ext>
            </a:extLst>
          </p:cNvPr>
          <p:cNvSpPr/>
          <p:nvPr/>
        </p:nvSpPr>
        <p:spPr>
          <a:xfrm>
            <a:off x="8085748" y="3127465"/>
            <a:ext cx="506691" cy="485399"/>
          </a:xfrm>
          <a:prstGeom prst="ellips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6" name="Freeform: Shape 10">
            <a:extLst>
              <a:ext uri="{FF2B5EF4-FFF2-40B4-BE49-F238E27FC236}">
                <a16:creationId xmlns="" xmlns:a16="http://schemas.microsoft.com/office/drawing/2014/main" id="{4AD5D806-6CDD-4C7B-BDEA-256855AF7D9D}"/>
              </a:ext>
            </a:extLst>
          </p:cNvPr>
          <p:cNvSpPr/>
          <p:nvPr/>
        </p:nvSpPr>
        <p:spPr>
          <a:xfrm flipV="1">
            <a:off x="8631695" y="2932364"/>
            <a:ext cx="45719" cy="648098"/>
          </a:xfrm>
          <a:custGeom>
            <a:avLst/>
            <a:gdLst>
              <a:gd name="connsiteX0" fmla="*/ 29497 w 187025"/>
              <a:gd name="connsiteY0" fmla="*/ 0 h 648929"/>
              <a:gd name="connsiteX1" fmla="*/ 186813 w 187025"/>
              <a:gd name="connsiteY1" fmla="*/ 294967 h 648929"/>
              <a:gd name="connsiteX2" fmla="*/ 0 w 187025"/>
              <a:gd name="connsiteY2" fmla="*/ 648929 h 6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025" h="648929">
                <a:moveTo>
                  <a:pt x="29497" y="0"/>
                </a:moveTo>
                <a:cubicBezTo>
                  <a:pt x="110613" y="93406"/>
                  <a:pt x="191729" y="186812"/>
                  <a:pt x="186813" y="294967"/>
                </a:cubicBezTo>
                <a:cubicBezTo>
                  <a:pt x="181897" y="403122"/>
                  <a:pt x="90948" y="526025"/>
                  <a:pt x="0" y="648929"/>
                </a:cubicBez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183377" y="2306952"/>
            <a:ext cx="359349" cy="288563"/>
          </a:xfrm>
          <a:custGeom>
            <a:avLst/>
            <a:gdLst>
              <a:gd name="connsiteX0" fmla="*/ 410966 w 410966"/>
              <a:gd name="connsiteY0" fmla="*/ 277402 h 277402"/>
              <a:gd name="connsiteX1" fmla="*/ 349321 w 410966"/>
              <a:gd name="connsiteY1" fmla="*/ 174660 h 277402"/>
              <a:gd name="connsiteX2" fmla="*/ 226031 w 410966"/>
              <a:gd name="connsiteY2" fmla="*/ 51371 h 277402"/>
              <a:gd name="connsiteX3" fmla="*/ 0 w 410966"/>
              <a:gd name="connsiteY3" fmla="*/ 0 h 27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966" h="277402">
                <a:moveTo>
                  <a:pt x="410966" y="277402"/>
                </a:moveTo>
                <a:cubicBezTo>
                  <a:pt x="395554" y="244867"/>
                  <a:pt x="380143" y="212332"/>
                  <a:pt x="349321" y="174660"/>
                </a:cubicBezTo>
                <a:cubicBezTo>
                  <a:pt x="318499" y="136988"/>
                  <a:pt x="284251" y="80481"/>
                  <a:pt x="226031" y="51371"/>
                </a:cubicBezTo>
                <a:cubicBezTo>
                  <a:pt x="167811" y="22261"/>
                  <a:pt x="83905" y="11130"/>
                  <a:pt x="0" y="0"/>
                </a:cubicBezTo>
              </a:path>
            </a:pathLst>
          </a:custGeom>
          <a:noFill/>
          <a:ln w="5715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Freeform 5"/>
          <p:cNvSpPr/>
          <p:nvPr/>
        </p:nvSpPr>
        <p:spPr>
          <a:xfrm>
            <a:off x="2558265" y="2492896"/>
            <a:ext cx="435310" cy="383868"/>
          </a:xfrm>
          <a:custGeom>
            <a:avLst/>
            <a:gdLst>
              <a:gd name="connsiteX0" fmla="*/ 0 w 369489"/>
              <a:gd name="connsiteY0" fmla="*/ 256854 h 256854"/>
              <a:gd name="connsiteX1" fmla="*/ 226032 w 369489"/>
              <a:gd name="connsiteY1" fmla="*/ 226032 h 256854"/>
              <a:gd name="connsiteX2" fmla="*/ 359596 w 369489"/>
              <a:gd name="connsiteY2" fmla="*/ 123290 h 256854"/>
              <a:gd name="connsiteX3" fmla="*/ 359596 w 369489"/>
              <a:gd name="connsiteY3" fmla="*/ 0 h 25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489" h="256854">
                <a:moveTo>
                  <a:pt x="0" y="256854"/>
                </a:moveTo>
                <a:cubicBezTo>
                  <a:pt x="83049" y="252573"/>
                  <a:pt x="166099" y="248293"/>
                  <a:pt x="226032" y="226032"/>
                </a:cubicBezTo>
                <a:cubicBezTo>
                  <a:pt x="285965" y="203771"/>
                  <a:pt x="337335" y="160962"/>
                  <a:pt x="359596" y="123290"/>
                </a:cubicBezTo>
                <a:cubicBezTo>
                  <a:pt x="381857" y="85618"/>
                  <a:pt x="359596" y="0"/>
                  <a:pt x="359596" y="0"/>
                </a:cubicBezTo>
              </a:path>
            </a:pathLst>
          </a:custGeom>
          <a:noFill/>
          <a:ln w="5715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9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2" name="Picture 14" descr="sample_front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5" descr="sample_front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16" descr="sample_front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6492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2" grpId="0" animBg="1"/>
      <p:bldP spid="46" grpId="0"/>
      <p:bldP spid="47" grpId="0"/>
      <p:bldP spid="49" grpId="0"/>
      <p:bldP spid="50" grpId="0"/>
      <p:bldP spid="51" grpId="0"/>
      <p:bldP spid="52" grpId="0"/>
      <p:bldP spid="55" grpId="0"/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Roboto Condensed" panose="02000000000000000000" pitchFamily="2" charset="0"/>
              </a:rPr>
              <a:t>© ZigZag Education, 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1" y="6385781"/>
            <a:ext cx="360000" cy="472219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6BE7EC39-BF94-48C8-AFF1-61A18BE8B0B1}" type="slidenum">
              <a:rPr lang="en-GB" smtClean="0"/>
              <a:t>18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3888866-542D-43D4-BFE1-045D363519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0" y="188640"/>
            <a:ext cx="691517" cy="1026777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="" xmlns:a16="http://schemas.microsoft.com/office/drawing/2014/main" id="{667AA2A8-C66E-4F4C-A6E7-E7ABCE7E9E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463959" y="985603"/>
            <a:ext cx="225306" cy="201048"/>
          </a:xfrm>
          <a:prstGeom prst="triangle">
            <a:avLst>
              <a:gd name="adj" fmla="val 100000"/>
            </a:avLst>
          </a:prstGeom>
          <a:solidFill>
            <a:srgbClr val="FF818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14" name="Title 11">
            <a:extLst>
              <a:ext uri="{FF2B5EF4-FFF2-40B4-BE49-F238E27FC236}">
                <a16:creationId xmlns="" xmlns:a16="http://schemas.microsoft.com/office/drawing/2014/main" id="{D8744987-7958-44D9-AE6F-009CA4C08875}"/>
              </a:ext>
            </a:extLst>
          </p:cNvPr>
          <p:cNvSpPr txBox="1">
            <a:spLocks/>
          </p:cNvSpPr>
          <p:nvPr/>
        </p:nvSpPr>
        <p:spPr>
          <a:xfrm>
            <a:off x="420687" y="441954"/>
            <a:ext cx="4007297" cy="539345"/>
          </a:xfrm>
          <a:prstGeom prst="rect">
            <a:avLst/>
          </a:pr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Condensed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Exam-style </a:t>
            </a:r>
            <a:r>
              <a:rPr lang="en-US" sz="2800" dirty="0" smtClean="0">
                <a:solidFill>
                  <a:schemeClr val="bg1"/>
                </a:solidFill>
              </a:rPr>
              <a:t>questions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="" xmlns:a16="http://schemas.microsoft.com/office/drawing/2014/main" id="{ABF5B12D-6F10-4377-9094-B3E79ECB1B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0800000" flipH="1" flipV="1">
            <a:off x="463959" y="235873"/>
            <a:ext cx="225306" cy="201048"/>
          </a:xfrm>
          <a:prstGeom prst="triangle">
            <a:avLst>
              <a:gd name="adj" fmla="val 100000"/>
            </a:avLst>
          </a:prstGeom>
          <a:solidFill>
            <a:srgbClr val="FF818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76056" y="406405"/>
            <a:ext cx="3888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Roboto Condensed" panose="02000000000000000000" pitchFamily="2" charset="0"/>
              </a:rPr>
              <a:t>Answer the following exam-style </a:t>
            </a:r>
            <a:r>
              <a:rPr lang="en-GB" i="1" dirty="0" smtClean="0">
                <a:latin typeface="Roboto Condensed" panose="02000000000000000000" pitchFamily="2" charset="0"/>
              </a:rPr>
              <a:t>questions </a:t>
            </a:r>
            <a:r>
              <a:rPr lang="en-GB" i="1" dirty="0">
                <a:latin typeface="Roboto Condensed" panose="02000000000000000000" pitchFamily="2" charset="0"/>
              </a:rPr>
              <a:t>and check your answers.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8550" y="1139073"/>
            <a:ext cx="7698108" cy="175432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1950" indent="-361950">
              <a:buAutoNum type="arabicPeriod"/>
              <a:tabLst>
                <a:tab pos="3683000" algn="r"/>
              </a:tabLst>
            </a:pP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Which </a:t>
            </a:r>
            <a:r>
              <a:rPr lang="en-GB" b="1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one</a:t>
            </a: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 of the following muscles contracts to cause movement at the hip?</a:t>
            </a:r>
          </a:p>
          <a:p>
            <a:pPr marL="715963" indent="-354013">
              <a:tabLst>
                <a:tab pos="3683000" algn="r"/>
              </a:tabLst>
            </a:pP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a) 	Trapezius</a:t>
            </a:r>
          </a:p>
          <a:p>
            <a:pPr marL="715963" indent="-354013">
              <a:tabLst>
                <a:tab pos="3683000" algn="r"/>
              </a:tabLst>
            </a:pP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b) 	Abdominals</a:t>
            </a:r>
          </a:p>
          <a:p>
            <a:pPr marL="715963" indent="-354013">
              <a:tabLst>
                <a:tab pos="3683000" algn="r"/>
              </a:tabLst>
            </a:pP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c) 	Gluteals</a:t>
            </a:r>
          </a:p>
          <a:p>
            <a:pPr marL="715963" indent="-354013">
              <a:tabLst>
                <a:tab pos="3683000" algn="r"/>
              </a:tabLst>
            </a:pP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d) 	Gastrocnemius</a:t>
            </a:r>
            <a:r>
              <a:rPr lang="en-GB" dirty="0">
                <a:solidFill>
                  <a:schemeClr val="tx1"/>
                </a:solidFill>
                <a:latin typeface="Roboto Condensed" panose="02000000000000000000" pitchFamily="2" charset="0"/>
              </a:rPr>
              <a:t>	</a:t>
            </a:r>
            <a:endParaRPr lang="en-GB" dirty="0" smtClean="0">
              <a:solidFill>
                <a:schemeClr val="tx1"/>
              </a:solidFill>
              <a:latin typeface="Roboto Condensed" panose="02000000000000000000" pitchFamily="2" charset="0"/>
            </a:endParaRPr>
          </a:p>
          <a:p>
            <a:pPr algn="r">
              <a:tabLst>
                <a:tab pos="266700" algn="l"/>
                <a:tab pos="3683000" algn="r"/>
              </a:tabLst>
            </a:pP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(</a:t>
            </a:r>
            <a:r>
              <a:rPr lang="en-GB" dirty="0">
                <a:solidFill>
                  <a:schemeClr val="tx1"/>
                </a:solidFill>
                <a:latin typeface="Roboto Condensed" panose="02000000000000000000" pitchFamily="2" charset="0"/>
              </a:rPr>
              <a:t>1 mark)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7576" y="3935997"/>
            <a:ext cx="7698108" cy="92333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33400" indent="-533400">
              <a:buAutoNum type="arabicPeriod" startAt="2"/>
              <a:tabLst>
                <a:tab pos="266700" algn="l"/>
              </a:tabLst>
            </a:pP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Define the term ‘agonist’ and give an example of a movement in sport or physical activity where the quadriceps group acts as the agonist.</a:t>
            </a:r>
          </a:p>
          <a:p>
            <a:pPr algn="r">
              <a:tabLst>
                <a:tab pos="266700" algn="l"/>
              </a:tabLst>
            </a:pP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(2 marks)</a:t>
            </a:r>
            <a:endParaRPr lang="en-GB" dirty="0">
              <a:solidFill>
                <a:schemeClr val="tx1"/>
              </a:solidFill>
              <a:latin typeface="Roboto Condensed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4026" y="2893399"/>
            <a:ext cx="3921617" cy="538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  <a:lvl2pPr marL="742950" lvl="1" indent="-285750">
              <a:buFont typeface="Arial" panose="020B0604020202020204" pitchFamily="34" charset="0"/>
              <a:buChar char="•"/>
              <a:defRPr b="1"/>
            </a:lvl2pPr>
          </a:lstStyle>
          <a:p>
            <a:pPr>
              <a:tabLst>
                <a:tab pos="266700" algn="l"/>
              </a:tabLst>
            </a:pPr>
            <a:r>
              <a:rPr lang="en-GB" sz="1450" i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Aharoni" panose="02010803020104030203" pitchFamily="2" charset="-79"/>
              </a:rPr>
              <a:t>1 × </a:t>
            </a:r>
            <a:r>
              <a:rPr lang="en-GB" sz="1450" i="1" dirty="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Aharoni" panose="02010803020104030203" pitchFamily="2" charset="-79"/>
              </a:rPr>
              <a:t>AO1 </a:t>
            </a:r>
            <a:r>
              <a:rPr lang="en-GB" sz="1450" i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Aharoni" panose="02010803020104030203" pitchFamily="2" charset="-79"/>
              </a:rPr>
              <a:t>mark:</a:t>
            </a:r>
          </a:p>
          <a:p>
            <a:pPr>
              <a:tabLst>
                <a:tab pos="266700" algn="l"/>
              </a:tabLst>
            </a:pPr>
            <a:r>
              <a:rPr lang="en-GB" sz="1450" b="0" i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Aharoni" panose="02010803020104030203" pitchFamily="2" charset="-79"/>
              </a:rPr>
              <a:t>Gluteals</a:t>
            </a:r>
            <a:endParaRPr lang="en-GB" sz="1450" b="0" i="1" dirty="0">
              <a:solidFill>
                <a:schemeClr val="tx1"/>
              </a:solidFill>
              <a:latin typeface="Roboto" pitchFamily="2" charset="0"/>
              <a:ea typeface="Roboto" pitchFamily="2" charset="0"/>
              <a:cs typeface="Aharoni" panose="02010803020104030203" pitchFamily="2" charset="-79"/>
            </a:endParaRPr>
          </a:p>
        </p:txBody>
      </p:sp>
      <p:sp>
        <p:nvSpPr>
          <p:cNvPr id="23" name="1i answer"/>
          <p:cNvSpPr txBox="1"/>
          <p:nvPr/>
        </p:nvSpPr>
        <p:spPr>
          <a:xfrm>
            <a:off x="848550" y="2883783"/>
            <a:ext cx="3921617" cy="800219"/>
          </a:xfrm>
          <a:prstGeom prst="roundRect">
            <a:avLst>
              <a:gd name="adj" fmla="val 0"/>
            </a:avLst>
          </a:prstGeom>
          <a:solidFill>
            <a:srgbClr val="FF818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GB" sz="1400" dirty="0"/>
          </a:p>
          <a:p>
            <a:pPr marL="285750" indent="-285750">
              <a:buFont typeface="Wingdings" panose="05000000000000000000" pitchFamily="2" charset="2"/>
              <a:buChar char="F"/>
            </a:pPr>
            <a:r>
              <a:rPr lang="en-GB" dirty="0" smtClean="0">
                <a:solidFill>
                  <a:schemeClr val="bg1"/>
                </a:solidFill>
              </a:rPr>
              <a:t>Click </a:t>
            </a:r>
            <a:r>
              <a:rPr lang="en-GB" dirty="0">
                <a:solidFill>
                  <a:schemeClr val="bg1"/>
                </a:solidFill>
              </a:rPr>
              <a:t>to reveal answer</a:t>
            </a:r>
            <a:r>
              <a:rPr lang="en-GB" dirty="0" smtClean="0">
                <a:solidFill>
                  <a:schemeClr val="bg1"/>
                </a:solidFill>
              </a:rPr>
              <a:t>!</a:t>
            </a:r>
          </a:p>
          <a:p>
            <a:pPr marL="285750" indent="-285750">
              <a:buFont typeface="Wingdings" panose="05000000000000000000" pitchFamily="2" charset="2"/>
              <a:buChar char="F"/>
            </a:pP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7575" y="4901593"/>
            <a:ext cx="7698109" cy="1654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33400" indent="-533400">
              <a:tabLst>
                <a:tab pos="266700" algn="l"/>
              </a:tabLst>
            </a:pPr>
            <a:r>
              <a:rPr lang="en-GB" sz="1450" b="1" i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1 × AO1 mark for definition: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50" i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The prime mover at a joint / the muscle or muscle group that contracts to cause movement</a:t>
            </a:r>
          </a:p>
          <a:p>
            <a:pPr>
              <a:tabLst>
                <a:tab pos="266700" algn="l"/>
              </a:tabLst>
            </a:pPr>
            <a:endParaRPr lang="en-GB" sz="1450" i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>
              <a:tabLst>
                <a:tab pos="266700" algn="l"/>
              </a:tabLst>
            </a:pPr>
            <a:r>
              <a:rPr lang="en-GB" sz="1450" b="1" i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1 × AO2 mark for any example of knee extension: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50" i="1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e</a:t>
            </a:r>
            <a:r>
              <a:rPr lang="en-GB" sz="1450" i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.g. quadriceps when extending at the knee to kick a football</a:t>
            </a:r>
          </a:p>
          <a:p>
            <a:endParaRPr lang="en-GB" sz="1450" i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8" name="1ii answer"/>
          <p:cNvSpPr txBox="1"/>
          <p:nvPr/>
        </p:nvSpPr>
        <p:spPr>
          <a:xfrm>
            <a:off x="751275" y="4901593"/>
            <a:ext cx="7711202" cy="1569660"/>
          </a:xfrm>
          <a:prstGeom prst="roundRect">
            <a:avLst>
              <a:gd name="adj" fmla="val 0"/>
            </a:avLst>
          </a:prstGeom>
          <a:solidFill>
            <a:srgbClr val="FF818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GB" sz="1200" dirty="0" smtClean="0"/>
          </a:p>
          <a:p>
            <a:endParaRPr lang="en-GB" sz="1200" dirty="0"/>
          </a:p>
          <a:p>
            <a:endParaRPr lang="en-GB" sz="1200" dirty="0"/>
          </a:p>
          <a:p>
            <a:r>
              <a:rPr lang="en-GB" sz="2400" b="0" dirty="0" smtClean="0">
                <a:solidFill>
                  <a:schemeClr val="bg1"/>
                </a:solidFill>
                <a:sym typeface="Wingdings" panose="05000000000000000000" pitchFamily="2" charset="2"/>
              </a:rPr>
              <a:t></a:t>
            </a:r>
            <a:r>
              <a:rPr lang="en-GB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Click to reveal answer!</a:t>
            </a:r>
            <a:endParaRPr lang="en-GB" dirty="0" smtClean="0"/>
          </a:p>
          <a:p>
            <a:endParaRPr lang="en-GB" sz="1200" dirty="0" smtClean="0"/>
          </a:p>
          <a:p>
            <a:endParaRPr lang="en-GB" sz="1200" dirty="0"/>
          </a:p>
          <a:p>
            <a:endParaRPr lang="en-GB" sz="1200" dirty="0"/>
          </a:p>
        </p:txBody>
      </p:sp>
      <p:grpSp>
        <p:nvGrpSpPr>
          <p:cNvPr id="19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6" name="Picture 14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6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0001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Roboto Condensed" panose="02000000000000000000" pitchFamily="2" charset="0"/>
              </a:rPr>
              <a:t>© ZigZag Education, 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1" y="6385781"/>
            <a:ext cx="360000" cy="472219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6BE7EC39-BF94-48C8-AFF1-61A18BE8B0B1}" type="slidenum">
              <a:rPr lang="en-GB" smtClean="0"/>
              <a:t>19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3888866-542D-43D4-BFE1-045D363519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flipH="1">
            <a:off x="0" y="188640"/>
            <a:ext cx="691517" cy="1026777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="" xmlns:a16="http://schemas.microsoft.com/office/drawing/2014/main" id="{667AA2A8-C66E-4F4C-A6E7-E7ABCE7E9E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463959" y="985603"/>
            <a:ext cx="225306" cy="201048"/>
          </a:xfrm>
          <a:prstGeom prst="triangle">
            <a:avLst>
              <a:gd name="adj" fmla="val 100000"/>
            </a:avLst>
          </a:prstGeom>
          <a:solidFill>
            <a:srgbClr val="FF818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14" name="Title 11">
            <a:extLst>
              <a:ext uri="{FF2B5EF4-FFF2-40B4-BE49-F238E27FC236}">
                <a16:creationId xmlns="" xmlns:a16="http://schemas.microsoft.com/office/drawing/2014/main" id="{D8744987-7958-44D9-AE6F-009CA4C08875}"/>
              </a:ext>
            </a:extLst>
          </p:cNvPr>
          <p:cNvSpPr txBox="1">
            <a:spLocks/>
          </p:cNvSpPr>
          <p:nvPr/>
        </p:nvSpPr>
        <p:spPr>
          <a:xfrm>
            <a:off x="420687" y="441954"/>
            <a:ext cx="4007297" cy="539345"/>
          </a:xfrm>
          <a:prstGeom prst="rect">
            <a:avLst/>
          </a:pr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Condensed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Exam-style </a:t>
            </a:r>
            <a:r>
              <a:rPr lang="en-US" sz="2800" dirty="0" smtClean="0">
                <a:solidFill>
                  <a:schemeClr val="bg1"/>
                </a:solidFill>
              </a:rPr>
              <a:t>questions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="" xmlns:a16="http://schemas.microsoft.com/office/drawing/2014/main" id="{ABF5B12D-6F10-4377-9094-B3E79ECB1B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10800000" flipH="1" flipV="1">
            <a:off x="463959" y="235873"/>
            <a:ext cx="225306" cy="201048"/>
          </a:xfrm>
          <a:prstGeom prst="triangle">
            <a:avLst>
              <a:gd name="adj" fmla="val 100000"/>
            </a:avLst>
          </a:prstGeom>
          <a:solidFill>
            <a:srgbClr val="FF818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76056" y="406405"/>
            <a:ext cx="3888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Roboto Condensed" panose="02000000000000000000" pitchFamily="2" charset="0"/>
              </a:rPr>
              <a:t>Answer the following exam-style </a:t>
            </a:r>
            <a:r>
              <a:rPr lang="en-GB" i="1" dirty="0" smtClean="0">
                <a:latin typeface="Roboto Condensed" panose="02000000000000000000" pitchFamily="2" charset="0"/>
              </a:rPr>
              <a:t>question </a:t>
            </a:r>
            <a:r>
              <a:rPr lang="en-GB" i="1" dirty="0">
                <a:latin typeface="Roboto Condensed" panose="02000000000000000000" pitchFamily="2" charset="0"/>
              </a:rPr>
              <a:t>and check your answers.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8550" y="1139073"/>
            <a:ext cx="7827906" cy="313932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1950" indent="-361950">
              <a:buFont typeface="+mj-lt"/>
              <a:buAutoNum type="arabicPeriod" startAt="3"/>
              <a:tabLst>
                <a:tab pos="3683000" algn="r"/>
              </a:tabLst>
            </a:pP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Complete the table to identify the agonist, antagonist and type of movement at the knee joint as the performer pushes off their left leg from the starting blocks.</a:t>
            </a:r>
          </a:p>
          <a:p>
            <a:pPr marL="361950" indent="-361950">
              <a:buAutoNum type="arabicPeriod" startAt="3"/>
              <a:tabLst>
                <a:tab pos="3683000" algn="r"/>
              </a:tabLst>
            </a:pPr>
            <a:endParaRPr lang="en-GB" dirty="0" smtClean="0">
              <a:solidFill>
                <a:schemeClr val="tx1"/>
              </a:solidFill>
              <a:latin typeface="Roboto Condensed" panose="02000000000000000000" pitchFamily="2" charset="0"/>
            </a:endParaRPr>
          </a:p>
          <a:p>
            <a:pPr marL="361950" indent="-361950">
              <a:buAutoNum type="arabicPeriod" startAt="3"/>
              <a:tabLst>
                <a:tab pos="3683000" algn="r"/>
              </a:tabLst>
            </a:pPr>
            <a:endParaRPr lang="en-GB" dirty="0">
              <a:solidFill>
                <a:schemeClr val="tx1"/>
              </a:solidFill>
              <a:latin typeface="Roboto Condensed" panose="02000000000000000000" pitchFamily="2" charset="0"/>
            </a:endParaRPr>
          </a:p>
          <a:p>
            <a:pPr marL="361950" indent="-361950">
              <a:buAutoNum type="arabicPeriod" startAt="3"/>
              <a:tabLst>
                <a:tab pos="3683000" algn="r"/>
              </a:tabLst>
            </a:pPr>
            <a:endParaRPr lang="en-GB" dirty="0" smtClean="0">
              <a:solidFill>
                <a:schemeClr val="tx1"/>
              </a:solidFill>
              <a:latin typeface="Roboto Condensed" panose="02000000000000000000" pitchFamily="2" charset="0"/>
            </a:endParaRPr>
          </a:p>
          <a:p>
            <a:pPr marL="361950" indent="-361950">
              <a:buAutoNum type="arabicPeriod" startAt="3"/>
              <a:tabLst>
                <a:tab pos="3683000" algn="r"/>
              </a:tabLst>
            </a:pPr>
            <a:endParaRPr lang="en-GB" dirty="0">
              <a:solidFill>
                <a:schemeClr val="tx1"/>
              </a:solidFill>
              <a:latin typeface="Roboto Condensed" panose="02000000000000000000" pitchFamily="2" charset="0"/>
            </a:endParaRPr>
          </a:p>
          <a:p>
            <a:pPr marL="361950" indent="-361950">
              <a:buAutoNum type="arabicPeriod" startAt="3"/>
              <a:tabLst>
                <a:tab pos="3683000" algn="r"/>
              </a:tabLst>
            </a:pPr>
            <a:endParaRPr lang="en-GB" dirty="0" smtClean="0">
              <a:solidFill>
                <a:schemeClr val="tx1"/>
              </a:solidFill>
              <a:latin typeface="Roboto Condensed" panose="02000000000000000000" pitchFamily="2" charset="0"/>
            </a:endParaRPr>
          </a:p>
          <a:p>
            <a:pPr marL="361950" indent="-361950">
              <a:buAutoNum type="arabicPeriod" startAt="3"/>
              <a:tabLst>
                <a:tab pos="3683000" algn="r"/>
              </a:tabLst>
            </a:pPr>
            <a:endParaRPr lang="en-GB" dirty="0">
              <a:solidFill>
                <a:schemeClr val="tx1"/>
              </a:solidFill>
              <a:latin typeface="Roboto Condensed" panose="02000000000000000000" pitchFamily="2" charset="0"/>
            </a:endParaRPr>
          </a:p>
          <a:p>
            <a:pPr marL="361950" indent="-361950">
              <a:buAutoNum type="arabicPeriod" startAt="3"/>
              <a:tabLst>
                <a:tab pos="3683000" algn="r"/>
              </a:tabLst>
            </a:pPr>
            <a:endParaRPr lang="en-GB" dirty="0" smtClean="0">
              <a:solidFill>
                <a:schemeClr val="tx1"/>
              </a:solidFill>
              <a:latin typeface="Roboto Condensed" panose="02000000000000000000" pitchFamily="2" charset="0"/>
            </a:endParaRPr>
          </a:p>
          <a:p>
            <a:pPr>
              <a:tabLst>
                <a:tab pos="3683000" algn="r"/>
              </a:tabLst>
            </a:pPr>
            <a:endParaRPr lang="en-GB" dirty="0" smtClean="0">
              <a:solidFill>
                <a:schemeClr val="tx1"/>
              </a:solidFill>
              <a:latin typeface="Roboto Condensed" panose="02000000000000000000" pitchFamily="2" charset="0"/>
            </a:endParaRPr>
          </a:p>
          <a:p>
            <a:pPr algn="r">
              <a:tabLst>
                <a:tab pos="266700" algn="l"/>
                <a:tab pos="3683000" algn="r"/>
              </a:tabLst>
            </a:pP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(3 marks)</a:t>
            </a:r>
            <a:endParaRPr lang="en-GB" dirty="0">
              <a:solidFill>
                <a:schemeClr val="tx1"/>
              </a:solidFill>
              <a:latin typeface="Roboto Condensed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6332" y="4782470"/>
            <a:ext cx="3921617" cy="538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  <a:lvl2pPr marL="742950" lvl="1" indent="-285750">
              <a:buFont typeface="Arial" panose="020B0604020202020204" pitchFamily="34" charset="0"/>
              <a:buChar char="•"/>
              <a:defRPr b="1"/>
            </a:lvl2pPr>
          </a:lstStyle>
          <a:p>
            <a:pPr>
              <a:tabLst>
                <a:tab pos="266700" algn="l"/>
              </a:tabLst>
            </a:pPr>
            <a:r>
              <a:rPr lang="en-GB" sz="1450" i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Aharoni" panose="02010803020104030203" pitchFamily="2" charset="-79"/>
              </a:rPr>
              <a:t>3 × AO3 marks:</a:t>
            </a:r>
          </a:p>
          <a:p>
            <a:pPr>
              <a:tabLst>
                <a:tab pos="266700" algn="l"/>
              </a:tabLst>
            </a:pPr>
            <a:endParaRPr lang="en-GB" sz="1450" i="1" dirty="0" smtClean="0">
              <a:solidFill>
                <a:schemeClr val="tx1"/>
              </a:solidFill>
              <a:latin typeface="Roboto" pitchFamily="2" charset="0"/>
              <a:ea typeface="Roboto" pitchFamily="2" charset="0"/>
              <a:cs typeface="Aharoni" panose="02010803020104030203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93" y="1913847"/>
            <a:ext cx="3048694" cy="203246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156852"/>
              </p:ext>
            </p:extLst>
          </p:nvPr>
        </p:nvGraphicFramePr>
        <p:xfrm>
          <a:off x="4544987" y="1904759"/>
          <a:ext cx="3843438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1229"/>
                <a:gridCol w="1872209"/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Agonist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Antagonist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Type</a:t>
                      </a:r>
                      <a:r>
                        <a:rPr lang="en-GB" b="1" baseline="0" dirty="0" smtClean="0">
                          <a:solidFill>
                            <a:schemeClr val="tx1"/>
                          </a:solidFill>
                        </a:rPr>
                        <a:t> of movement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106352"/>
              </p:ext>
            </p:extLst>
          </p:nvPr>
        </p:nvGraphicFramePr>
        <p:xfrm>
          <a:off x="946566" y="5070216"/>
          <a:ext cx="3843438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1229"/>
                <a:gridCol w="1872209"/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Agonist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Quadriceps (1)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Antagonist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Hamstrings (1)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Type</a:t>
                      </a:r>
                      <a:r>
                        <a:rPr lang="en-GB" b="1" baseline="0" dirty="0" smtClean="0">
                          <a:solidFill>
                            <a:schemeClr val="tx1"/>
                          </a:solidFill>
                        </a:rPr>
                        <a:t> of movement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Extension (1)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1ii answer"/>
          <p:cNvSpPr txBox="1"/>
          <p:nvPr/>
        </p:nvSpPr>
        <p:spPr>
          <a:xfrm>
            <a:off x="866332" y="4693187"/>
            <a:ext cx="4075819" cy="1569660"/>
          </a:xfrm>
          <a:prstGeom prst="roundRect">
            <a:avLst>
              <a:gd name="adj" fmla="val 0"/>
            </a:avLst>
          </a:prstGeom>
          <a:solidFill>
            <a:srgbClr val="FF818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GB" sz="1200" dirty="0" smtClean="0"/>
          </a:p>
          <a:p>
            <a:endParaRPr lang="en-GB" sz="1200" dirty="0"/>
          </a:p>
          <a:p>
            <a:endParaRPr lang="en-GB" sz="1200" dirty="0"/>
          </a:p>
          <a:p>
            <a:r>
              <a:rPr lang="en-GB" sz="2400" b="0" dirty="0" smtClean="0">
                <a:solidFill>
                  <a:schemeClr val="bg1"/>
                </a:solidFill>
                <a:sym typeface="Wingdings" panose="05000000000000000000" pitchFamily="2" charset="2"/>
              </a:rPr>
              <a:t></a:t>
            </a:r>
            <a:r>
              <a:rPr lang="en-GB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Click to reveal answer!</a:t>
            </a:r>
            <a:endParaRPr lang="en-GB" dirty="0" smtClean="0"/>
          </a:p>
          <a:p>
            <a:endParaRPr lang="en-GB" sz="1200" dirty="0" smtClean="0"/>
          </a:p>
          <a:p>
            <a:endParaRPr lang="en-GB" sz="1200" dirty="0"/>
          </a:p>
          <a:p>
            <a:endParaRPr lang="en-GB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273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146244" y="953207"/>
            <a:ext cx="7576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The muscular system works alongside the skeletal system to allow movement. </a:t>
            </a:r>
          </a:p>
          <a:p>
            <a:endParaRPr lang="en-GB" dirty="0">
              <a:latin typeface="Roboto Condensed" panose="02000000000000000000" pitchFamily="2" charset="0"/>
            </a:endParaRPr>
          </a:p>
          <a:p>
            <a:r>
              <a:rPr lang="en-GB" b="1" dirty="0" smtClean="0">
                <a:latin typeface="Roboto Condensed" panose="02000000000000000000" pitchFamily="2" charset="0"/>
              </a:rPr>
              <a:t>Tendons connect muscle to bone</a:t>
            </a:r>
            <a:r>
              <a:rPr lang="en-GB" dirty="0" smtClean="0">
                <a:latin typeface="Roboto Condensed" panose="02000000000000000000" pitchFamily="2" charset="0"/>
              </a:rPr>
              <a:t>, and when the muscle contracts, the tendon pulls on the bone to cause movement.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77587" y="161939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The muscular system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53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56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57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60" name="Slide Number Placeholder 1"/>
          <p:cNvSpPr txBox="1">
            <a:spLocks/>
          </p:cNvSpPr>
          <p:nvPr/>
        </p:nvSpPr>
        <p:spPr>
          <a:xfrm>
            <a:off x="179512" y="6385781"/>
            <a:ext cx="360000" cy="4722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DCC45C-CA15-4266-9163-65533D49AE30}" type="slidenum">
              <a:rPr lang="en-GB" smtClean="0"/>
              <a:pPr algn="ctr"/>
              <a:t>2</a:t>
            </a:fld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2570002" y="2307807"/>
            <a:ext cx="2728569" cy="3720776"/>
            <a:chOff x="2570002" y="2307807"/>
            <a:chExt cx="2728569" cy="3720776"/>
          </a:xfrm>
        </p:grpSpPr>
        <p:pic>
          <p:nvPicPr>
            <p:cNvPr id="1026" name="Picture 2" descr="File:Animation biceps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0002" y="2307807"/>
              <a:ext cx="2728569" cy="3720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995936" y="5373216"/>
              <a:ext cx="1302635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535059" y="2253648"/>
            <a:ext cx="31392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In the example given, the tendons connect the biceps muscle at the scapula. This helps fix the muscle to a joint to act as an anchor.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3359" y="4168194"/>
            <a:ext cx="2650450" cy="201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The biceps then also connects to the radius bone in the forearm. When the muscle contracts concentrically, it pulls the bone upwards in a movement called flexion.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499992" y="2687414"/>
            <a:ext cx="936104" cy="309538"/>
          </a:xfrm>
          <a:prstGeom prst="straightConnector1">
            <a:avLst/>
          </a:prstGeom>
          <a:ln w="28575">
            <a:solidFill>
              <a:srgbClr val="19191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667494" y="2687414"/>
            <a:ext cx="768602" cy="416644"/>
          </a:xfrm>
          <a:prstGeom prst="straightConnector1">
            <a:avLst/>
          </a:prstGeom>
          <a:ln w="28575">
            <a:solidFill>
              <a:srgbClr val="19191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4" name="Picture 14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5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6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238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/>
          <p:cNvSpPr txBox="1"/>
          <p:nvPr/>
        </p:nvSpPr>
        <p:spPr>
          <a:xfrm>
            <a:off x="386458" y="1698505"/>
            <a:ext cx="1425064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Shoulder, elbow, hip and knee joints</a:t>
            </a:r>
            <a:endParaRPr lang="en-GB" sz="1600" i="1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60273" y="527545"/>
            <a:ext cx="1800199" cy="37457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latin typeface="Roboto Condensed" panose="02000000000000000000" pitchFamily="2" charset="0"/>
              </a:defRPr>
            </a:lvl1pPr>
          </a:lstStyle>
          <a:p>
            <a:r>
              <a:rPr lang="en-GB" dirty="0"/>
              <a:t> Click on the </a:t>
            </a:r>
            <a:r>
              <a:rPr lang="en-GB" dirty="0" smtClean="0"/>
              <a:t>movements to </a:t>
            </a:r>
            <a:r>
              <a:rPr lang="en-GB" dirty="0"/>
              <a:t>reveal the </a:t>
            </a:r>
            <a:r>
              <a:rPr lang="en-GB" dirty="0" smtClean="0"/>
              <a:t>answers.</a:t>
            </a:r>
            <a:endParaRPr lang="en-GB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88" y="543565"/>
            <a:ext cx="372318" cy="58658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Roboto Condensed" panose="02000000000000000000" pitchFamily="2" charset="0"/>
              </a:rPr>
              <a:t>© ZigZag Education, 2023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1" y="6385781"/>
            <a:ext cx="360000" cy="472219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57E92020-87A9-4410-8CBE-984F106F1BBB}" type="slidenum">
              <a:rPr lang="en-GB" smtClean="0"/>
              <a:t>3</a:t>
            </a:fld>
            <a:endParaRPr lang="en-GB" dirty="0"/>
          </a:p>
        </p:txBody>
      </p:sp>
      <p:sp>
        <p:nvSpPr>
          <p:cNvPr id="29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30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31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Activity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23528" y="440454"/>
            <a:ext cx="4968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Before we learn about the muscles, we should recap the movements at a joint. </a:t>
            </a:r>
          </a:p>
          <a:p>
            <a:endParaRPr lang="en-GB" sz="800" dirty="0">
              <a:latin typeface="Roboto Condensed" panose="02000000000000000000" pitchFamily="2" charset="0"/>
            </a:endParaRPr>
          </a:p>
          <a:p>
            <a:r>
              <a:rPr lang="en-GB" dirty="0" smtClean="0">
                <a:latin typeface="Roboto Condensed" panose="02000000000000000000" pitchFamily="2" charset="0"/>
              </a:rPr>
              <a:t>Match the movements to their definitions.</a:t>
            </a:r>
            <a:endParaRPr lang="en-GB" dirty="0">
              <a:latin typeface="Roboto Condensed" panose="02000000000000000000" pitchFamily="2" charset="0"/>
            </a:endParaRPr>
          </a:p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2" name="Flexion"/>
          <p:cNvSpPr txBox="1"/>
          <p:nvPr/>
        </p:nvSpPr>
        <p:spPr>
          <a:xfrm>
            <a:off x="1874452" y="1763893"/>
            <a:ext cx="129614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ondensed" panose="02000000000000000000" pitchFamily="2" charset="0"/>
              </a:rPr>
              <a:t>Flexion</a:t>
            </a:r>
            <a:endParaRPr lang="en-GB" b="1" dirty="0">
              <a:latin typeface="Roboto Condensed" panose="02000000000000000000" pitchFamily="2" charset="0"/>
            </a:endParaRPr>
          </a:p>
        </p:txBody>
      </p:sp>
      <p:sp>
        <p:nvSpPr>
          <p:cNvPr id="38" name="Extension"/>
          <p:cNvSpPr txBox="1"/>
          <p:nvPr/>
        </p:nvSpPr>
        <p:spPr>
          <a:xfrm>
            <a:off x="1874452" y="2313528"/>
            <a:ext cx="129614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ondensed" panose="02000000000000000000" pitchFamily="2" charset="0"/>
              </a:rPr>
              <a:t>Extension</a:t>
            </a:r>
            <a:endParaRPr lang="en-GB" b="1" dirty="0">
              <a:latin typeface="Roboto Condensed" panose="02000000000000000000" pitchFamily="2" charset="0"/>
            </a:endParaRPr>
          </a:p>
        </p:txBody>
      </p:sp>
      <p:sp>
        <p:nvSpPr>
          <p:cNvPr id="39" name="Abduction"/>
          <p:cNvSpPr txBox="1"/>
          <p:nvPr/>
        </p:nvSpPr>
        <p:spPr>
          <a:xfrm>
            <a:off x="1874452" y="2863163"/>
            <a:ext cx="129614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ondensed" panose="02000000000000000000" pitchFamily="2" charset="0"/>
              </a:rPr>
              <a:t>Abduction</a:t>
            </a:r>
            <a:endParaRPr lang="en-GB" b="1" dirty="0">
              <a:latin typeface="Roboto Condensed" panose="02000000000000000000" pitchFamily="2" charset="0"/>
            </a:endParaRPr>
          </a:p>
        </p:txBody>
      </p:sp>
      <p:sp>
        <p:nvSpPr>
          <p:cNvPr id="40" name="Adduction"/>
          <p:cNvSpPr txBox="1"/>
          <p:nvPr/>
        </p:nvSpPr>
        <p:spPr>
          <a:xfrm>
            <a:off x="1874452" y="3412798"/>
            <a:ext cx="129614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ondensed" panose="02000000000000000000" pitchFamily="2" charset="0"/>
              </a:rPr>
              <a:t>Adduction</a:t>
            </a:r>
            <a:endParaRPr lang="en-GB" b="1" dirty="0">
              <a:latin typeface="Roboto Condensed" panose="02000000000000000000" pitchFamily="2" charset="0"/>
            </a:endParaRPr>
          </a:p>
        </p:txBody>
      </p:sp>
      <p:sp>
        <p:nvSpPr>
          <p:cNvPr id="42" name="Rotation"/>
          <p:cNvSpPr txBox="1"/>
          <p:nvPr/>
        </p:nvSpPr>
        <p:spPr>
          <a:xfrm>
            <a:off x="1874452" y="3927706"/>
            <a:ext cx="129614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ondensed" panose="02000000000000000000" pitchFamily="2" charset="0"/>
              </a:rPr>
              <a:t>Rotation</a:t>
            </a:r>
            <a:endParaRPr lang="en-GB" b="1" dirty="0">
              <a:latin typeface="Roboto Condensed" panose="02000000000000000000" pitchFamily="2" charset="0"/>
            </a:endParaRPr>
          </a:p>
        </p:txBody>
      </p:sp>
      <p:sp>
        <p:nvSpPr>
          <p:cNvPr id="43" name="Circumduction"/>
          <p:cNvSpPr txBox="1"/>
          <p:nvPr/>
        </p:nvSpPr>
        <p:spPr>
          <a:xfrm>
            <a:off x="1874452" y="4477341"/>
            <a:ext cx="129614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ondensed" panose="02000000000000000000" pitchFamily="2" charset="0"/>
              </a:rPr>
              <a:t>Circumduction</a:t>
            </a:r>
            <a:endParaRPr lang="en-GB" b="1" dirty="0">
              <a:latin typeface="Roboto Condensed" panose="02000000000000000000" pitchFamily="2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499992" y="2294575"/>
            <a:ext cx="42060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Roboto Condensed" panose="02000000000000000000" pitchFamily="2" charset="0"/>
              </a:rPr>
              <a:t>Movement of a limb away from the midline of the body</a:t>
            </a:r>
            <a:endParaRPr lang="en-GB" sz="1200" dirty="0">
              <a:latin typeface="Roboto Condensed" panose="02000000000000000000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499992" y="2843755"/>
            <a:ext cx="42060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Roboto Condensed" panose="02000000000000000000" pitchFamily="2" charset="0"/>
              </a:rPr>
              <a:t>Movement around an axis</a:t>
            </a:r>
            <a:endParaRPr lang="en-GB" sz="1200" dirty="0">
              <a:latin typeface="Roboto Condensed" panose="02000000000000000000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499992" y="3393845"/>
            <a:ext cx="42060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Roboto Condensed" panose="02000000000000000000" pitchFamily="2" charset="0"/>
              </a:rPr>
              <a:t>Bending movement to decrease the angle </a:t>
            </a:r>
            <a:r>
              <a:rPr lang="en-GB" sz="1200" dirty="0">
                <a:latin typeface="Roboto Condensed" panose="02000000000000000000" pitchFamily="2" charset="0"/>
              </a:rPr>
              <a:t>at the joint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99992" y="3833632"/>
            <a:ext cx="420606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Roboto Condensed" panose="02000000000000000000" pitchFamily="2" charset="0"/>
              </a:rPr>
              <a:t>Conical/circular motion around a joint </a:t>
            </a:r>
            <a:r>
              <a:rPr lang="en-GB" sz="1200" dirty="0">
                <a:latin typeface="Roboto Condensed" panose="02000000000000000000" pitchFamily="2" charset="0"/>
              </a:rPr>
              <a:t>t</a:t>
            </a:r>
            <a:r>
              <a:rPr lang="en-GB" sz="1200" dirty="0" smtClean="0">
                <a:latin typeface="Roboto Condensed" panose="02000000000000000000" pitchFamily="2" charset="0"/>
              </a:rPr>
              <a:t>o combine movements in more than one plane</a:t>
            </a:r>
            <a:endParaRPr lang="en-GB" sz="1200" dirty="0">
              <a:latin typeface="Roboto Condensed" panose="02000000000000000000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99992" y="4493115"/>
            <a:ext cx="42060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Roboto Condensed" panose="02000000000000000000" pitchFamily="2" charset="0"/>
              </a:rPr>
              <a:t>Movement of a limb </a:t>
            </a:r>
            <a:r>
              <a:rPr lang="en-GB" sz="1200" dirty="0" smtClean="0">
                <a:latin typeface="Roboto Condensed" panose="02000000000000000000" pitchFamily="2" charset="0"/>
              </a:rPr>
              <a:t>towards the </a:t>
            </a:r>
            <a:r>
              <a:rPr lang="en-GB" sz="1200" dirty="0">
                <a:latin typeface="Roboto Condensed" panose="02000000000000000000" pitchFamily="2" charset="0"/>
              </a:rPr>
              <a:t>midline of the </a:t>
            </a:r>
            <a:r>
              <a:rPr lang="en-GB" sz="1200" dirty="0" smtClean="0">
                <a:latin typeface="Roboto Condensed" panose="02000000000000000000" pitchFamily="2" charset="0"/>
              </a:rPr>
              <a:t>body</a:t>
            </a:r>
            <a:endParaRPr lang="en-GB" sz="1200" dirty="0">
              <a:latin typeface="Roboto Condensed" panose="02000000000000000000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499992" y="1775262"/>
            <a:ext cx="420606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Roboto Condensed" panose="02000000000000000000" pitchFamily="2" charset="0"/>
              </a:rPr>
              <a:t>Straightening movement to increase the angle </a:t>
            </a:r>
            <a:r>
              <a:rPr lang="en-GB" sz="1200" dirty="0">
                <a:latin typeface="Roboto Condensed" panose="02000000000000000000" pitchFamily="2" charset="0"/>
              </a:rPr>
              <a:t>at the joint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86458" y="5248847"/>
            <a:ext cx="576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Write the joint locations where each movement can take place.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89203" y="2231056"/>
            <a:ext cx="1425064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Shoulder, elbow, hip and knee joints</a:t>
            </a:r>
            <a:endParaRPr lang="en-GB" sz="1600" i="1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86458" y="2722700"/>
            <a:ext cx="1425064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Shoulder and hip joints</a:t>
            </a:r>
            <a:endParaRPr lang="en-GB" sz="1600" i="1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86458" y="3253383"/>
            <a:ext cx="1425064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Shoulder and hip joints</a:t>
            </a:r>
            <a:endParaRPr lang="en-GB" sz="1600" i="1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86458" y="3836991"/>
            <a:ext cx="1425064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Shoulder and hip joints</a:t>
            </a:r>
            <a:endParaRPr lang="en-GB" sz="1600" i="1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86458" y="4400781"/>
            <a:ext cx="1425064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Shoulder and hip joints</a:t>
            </a:r>
            <a:endParaRPr lang="en-GB" sz="1600" i="1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7" name="Straight Connector 6"/>
          <p:cNvCxnSpPr>
            <a:stCxn id="2" idx="3"/>
            <a:endCxn id="64" idx="1"/>
          </p:cNvCxnSpPr>
          <p:nvPr/>
        </p:nvCxnSpPr>
        <p:spPr>
          <a:xfrm>
            <a:off x="3170596" y="1917782"/>
            <a:ext cx="1329396" cy="1614563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38" idx="3"/>
            <a:endCxn id="68" idx="1"/>
          </p:cNvCxnSpPr>
          <p:nvPr/>
        </p:nvCxnSpPr>
        <p:spPr>
          <a:xfrm flipV="1">
            <a:off x="3170596" y="1913762"/>
            <a:ext cx="1329396" cy="553655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39" idx="3"/>
            <a:endCxn id="62" idx="1"/>
          </p:cNvCxnSpPr>
          <p:nvPr/>
        </p:nvCxnSpPr>
        <p:spPr>
          <a:xfrm flipV="1">
            <a:off x="3170596" y="2433075"/>
            <a:ext cx="1329396" cy="583977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40" idx="3"/>
            <a:endCxn id="66" idx="1"/>
          </p:cNvCxnSpPr>
          <p:nvPr/>
        </p:nvCxnSpPr>
        <p:spPr>
          <a:xfrm>
            <a:off x="3170596" y="3566687"/>
            <a:ext cx="1329396" cy="1064928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42" idx="3"/>
            <a:endCxn id="63" idx="1"/>
          </p:cNvCxnSpPr>
          <p:nvPr/>
        </p:nvCxnSpPr>
        <p:spPr>
          <a:xfrm flipV="1">
            <a:off x="3170596" y="2982255"/>
            <a:ext cx="1329396" cy="109934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43" idx="3"/>
            <a:endCxn id="65" idx="1"/>
          </p:cNvCxnSpPr>
          <p:nvPr/>
        </p:nvCxnSpPr>
        <p:spPr>
          <a:xfrm flipV="1">
            <a:off x="3170596" y="4064465"/>
            <a:ext cx="1329396" cy="566765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069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70" grpId="0" animBg="1"/>
      <p:bldP spid="32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146244" y="953207"/>
            <a:ext cx="75760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There are approximately 600 muscles in the body. You </a:t>
            </a:r>
            <a:r>
              <a:rPr lang="en-GB" dirty="0">
                <a:latin typeface="Roboto Condensed" panose="02000000000000000000" pitchFamily="2" charset="0"/>
              </a:rPr>
              <a:t>will need to be aware of the location of the following </a:t>
            </a:r>
            <a:r>
              <a:rPr lang="en-GB" dirty="0" smtClean="0">
                <a:latin typeface="Roboto Condensed" panose="02000000000000000000" pitchFamily="2" charset="0"/>
              </a:rPr>
              <a:t>muscles for your exams: </a:t>
            </a:r>
            <a:endParaRPr lang="en-GB" dirty="0">
              <a:latin typeface="Roboto Condensed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Roboto Condensed" panose="02000000000000000000" pitchFamily="2" charset="0"/>
              </a:rPr>
              <a:t>Latissimus </a:t>
            </a:r>
            <a:r>
              <a:rPr lang="en-GB" dirty="0">
                <a:latin typeface="Roboto Condensed" panose="02000000000000000000" pitchFamily="2" charset="0"/>
              </a:rPr>
              <a:t>dorsi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 Condensed" panose="02000000000000000000" pitchFamily="2" charset="0"/>
              </a:rPr>
              <a:t>Deltoid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Roboto Condensed" panose="02000000000000000000" pitchFamily="2" charset="0"/>
              </a:rPr>
              <a:t>Trapezius</a:t>
            </a:r>
            <a:endParaRPr lang="en-GB" dirty="0">
              <a:latin typeface="Roboto Condensed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 Condensed" panose="02000000000000000000" pitchFamily="2" charset="0"/>
              </a:rPr>
              <a:t>Pectorals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 Condensed" panose="02000000000000000000" pitchFamily="2" charset="0"/>
              </a:rPr>
              <a:t>Biceps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 Condensed" panose="02000000000000000000" pitchFamily="2" charset="0"/>
              </a:rPr>
              <a:t>Triceps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 Condensed" panose="02000000000000000000" pitchFamily="2" charset="0"/>
              </a:rPr>
              <a:t>Abdominals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Roboto Condensed" panose="02000000000000000000" pitchFamily="2" charset="0"/>
              </a:rPr>
              <a:t>Gluteals</a:t>
            </a:r>
            <a:endParaRPr lang="en-GB" dirty="0">
              <a:latin typeface="Roboto Condensed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 Condensed" panose="02000000000000000000" pitchFamily="2" charset="0"/>
              </a:rPr>
              <a:t>Hamstring group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 Condensed" panose="02000000000000000000" pitchFamily="2" charset="0"/>
              </a:rPr>
              <a:t>Quadriceps group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Roboto Condensed" panose="02000000000000000000" pitchFamily="2" charset="0"/>
              </a:rPr>
              <a:t>Gastrocnemius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Roboto Condensed" panose="02000000000000000000" pitchFamily="2" charset="0"/>
            </a:endParaRPr>
          </a:p>
          <a:p>
            <a:pPr algn="ctr"/>
            <a:endParaRPr lang="en-GB" dirty="0" smtClean="0">
              <a:latin typeface="Roboto Condensed" panose="02000000000000000000" pitchFamily="2" charset="0"/>
            </a:endParaRPr>
          </a:p>
          <a:p>
            <a:pPr algn="ctr"/>
            <a:endParaRPr lang="en-GB" dirty="0">
              <a:latin typeface="Roboto Condensed" panose="02000000000000000000" pitchFamily="2" charset="0"/>
            </a:endParaRPr>
          </a:p>
          <a:p>
            <a:pPr algn="ctr"/>
            <a:endParaRPr lang="en-GB" dirty="0" smtClean="0">
              <a:latin typeface="Roboto Condensed" panose="02000000000000000000" pitchFamily="2" charset="0"/>
            </a:endParaRPr>
          </a:p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Lets </a:t>
            </a:r>
            <a:r>
              <a:rPr lang="en-GB" dirty="0">
                <a:latin typeface="Roboto Condensed" panose="02000000000000000000" pitchFamily="2" charset="0"/>
              </a:rPr>
              <a:t>take a look at these </a:t>
            </a:r>
            <a:r>
              <a:rPr lang="en-GB" dirty="0" smtClean="0">
                <a:latin typeface="Roboto Condensed" panose="02000000000000000000" pitchFamily="2" charset="0"/>
              </a:rPr>
              <a:t>muscles in </a:t>
            </a:r>
            <a:r>
              <a:rPr lang="en-GB" dirty="0">
                <a:latin typeface="Roboto Condensed" panose="02000000000000000000" pitchFamily="2" charset="0"/>
              </a:rPr>
              <a:t>action at the different locations </a:t>
            </a:r>
            <a:r>
              <a:rPr lang="en-GB" dirty="0" smtClean="0">
                <a:latin typeface="Roboto Condensed" panose="02000000000000000000" pitchFamily="2" charset="0"/>
              </a:rPr>
              <a:t>where they </a:t>
            </a:r>
          </a:p>
          <a:p>
            <a:pPr algn="ctr"/>
            <a:r>
              <a:rPr lang="en-GB" dirty="0" smtClean="0">
                <a:latin typeface="Roboto Condensed" panose="02000000000000000000" pitchFamily="2" charset="0"/>
              </a:rPr>
              <a:t>are </a:t>
            </a:r>
            <a:r>
              <a:rPr lang="en-GB" dirty="0">
                <a:latin typeface="Roboto Condensed" panose="02000000000000000000" pitchFamily="2" charset="0"/>
              </a:rPr>
              <a:t>found and the movements they help to perform.</a:t>
            </a:r>
          </a:p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77587" y="161939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The muscular system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53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56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57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60" name="Slide Number Placeholder 1"/>
          <p:cNvSpPr txBox="1">
            <a:spLocks/>
          </p:cNvSpPr>
          <p:nvPr/>
        </p:nvSpPr>
        <p:spPr>
          <a:xfrm>
            <a:off x="179512" y="6385781"/>
            <a:ext cx="360000" cy="4722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DCC45C-CA15-4266-9163-65533D49AE30}" type="slidenum">
              <a:rPr lang="en-GB" smtClean="0"/>
              <a:pPr algn="ctr"/>
              <a:t>4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65" y="1629004"/>
            <a:ext cx="4026632" cy="3962486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4123658" y="3162642"/>
            <a:ext cx="518289" cy="1085712"/>
          </a:xfrm>
          <a:custGeom>
            <a:avLst/>
            <a:gdLst>
              <a:gd name="connsiteX0" fmla="*/ 52401 w 518289"/>
              <a:gd name="connsiteY0" fmla="*/ 54700 h 1085712"/>
              <a:gd name="connsiteX1" fmla="*/ 207676 w 518289"/>
              <a:gd name="connsiteY1" fmla="*/ 2942 h 1085712"/>
              <a:gd name="connsiteX2" fmla="*/ 302567 w 518289"/>
              <a:gd name="connsiteY2" fmla="*/ 11568 h 1085712"/>
              <a:gd name="connsiteX3" fmla="*/ 311193 w 518289"/>
              <a:gd name="connsiteY3" fmla="*/ 54700 h 1085712"/>
              <a:gd name="connsiteX4" fmla="*/ 388831 w 518289"/>
              <a:gd name="connsiteY4" fmla="*/ 46074 h 1085712"/>
              <a:gd name="connsiteX5" fmla="*/ 518227 w 518289"/>
              <a:gd name="connsiteY5" fmla="*/ 123712 h 1085712"/>
              <a:gd name="connsiteX6" fmla="*/ 371578 w 518289"/>
              <a:gd name="connsiteY6" fmla="*/ 287614 h 1085712"/>
              <a:gd name="connsiteX7" fmla="*/ 345699 w 518289"/>
              <a:gd name="connsiteY7" fmla="*/ 382504 h 1085712"/>
              <a:gd name="connsiteX8" fmla="*/ 337073 w 518289"/>
              <a:gd name="connsiteY8" fmla="*/ 503274 h 1085712"/>
              <a:gd name="connsiteX9" fmla="*/ 311193 w 518289"/>
              <a:gd name="connsiteY9" fmla="*/ 649923 h 1085712"/>
              <a:gd name="connsiteX10" fmla="*/ 242182 w 518289"/>
              <a:gd name="connsiteY10" fmla="*/ 770693 h 1085712"/>
              <a:gd name="connsiteX11" fmla="*/ 190424 w 518289"/>
              <a:gd name="connsiteY11" fmla="*/ 882836 h 1085712"/>
              <a:gd name="connsiteX12" fmla="*/ 138665 w 518289"/>
              <a:gd name="connsiteY12" fmla="*/ 1081244 h 1085712"/>
              <a:gd name="connsiteX13" fmla="*/ 17895 w 518289"/>
              <a:gd name="connsiteY13" fmla="*/ 1003606 h 1085712"/>
              <a:gd name="connsiteX14" fmla="*/ 17895 w 518289"/>
              <a:gd name="connsiteY14" fmla="*/ 805198 h 1085712"/>
              <a:gd name="connsiteX15" fmla="*/ 17895 w 518289"/>
              <a:gd name="connsiteY15" fmla="*/ 787946 h 1085712"/>
              <a:gd name="connsiteX16" fmla="*/ 642 w 518289"/>
              <a:gd name="connsiteY16" fmla="*/ 641297 h 1085712"/>
              <a:gd name="connsiteX17" fmla="*/ 43774 w 518289"/>
              <a:gd name="connsiteY17" fmla="*/ 529153 h 1085712"/>
              <a:gd name="connsiteX18" fmla="*/ 17895 w 518289"/>
              <a:gd name="connsiteY18" fmla="*/ 408383 h 1085712"/>
              <a:gd name="connsiteX19" fmla="*/ 35148 w 518289"/>
              <a:gd name="connsiteY19" fmla="*/ 373878 h 1085712"/>
              <a:gd name="connsiteX20" fmla="*/ 26522 w 518289"/>
              <a:gd name="connsiteY20" fmla="*/ 218602 h 1085712"/>
              <a:gd name="connsiteX21" fmla="*/ 52401 w 518289"/>
              <a:gd name="connsiteY21" fmla="*/ 54700 h 108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18289" h="1085712">
                <a:moveTo>
                  <a:pt x="52401" y="54700"/>
                </a:moveTo>
                <a:cubicBezTo>
                  <a:pt x="82593" y="18757"/>
                  <a:pt x="165982" y="10131"/>
                  <a:pt x="207676" y="2942"/>
                </a:cubicBezTo>
                <a:cubicBezTo>
                  <a:pt x="249370" y="-4247"/>
                  <a:pt x="285314" y="2942"/>
                  <a:pt x="302567" y="11568"/>
                </a:cubicBezTo>
                <a:cubicBezTo>
                  <a:pt x="319820" y="20194"/>
                  <a:pt x="296816" y="48949"/>
                  <a:pt x="311193" y="54700"/>
                </a:cubicBezTo>
                <a:cubicBezTo>
                  <a:pt x="325570" y="60451"/>
                  <a:pt x="354325" y="34572"/>
                  <a:pt x="388831" y="46074"/>
                </a:cubicBezTo>
                <a:cubicBezTo>
                  <a:pt x="423337" y="57576"/>
                  <a:pt x="521103" y="83455"/>
                  <a:pt x="518227" y="123712"/>
                </a:cubicBezTo>
                <a:cubicBezTo>
                  <a:pt x="515352" y="163969"/>
                  <a:pt x="400333" y="244482"/>
                  <a:pt x="371578" y="287614"/>
                </a:cubicBezTo>
                <a:cubicBezTo>
                  <a:pt x="342823" y="330746"/>
                  <a:pt x="351450" y="346561"/>
                  <a:pt x="345699" y="382504"/>
                </a:cubicBezTo>
                <a:cubicBezTo>
                  <a:pt x="339948" y="418447"/>
                  <a:pt x="342824" y="458704"/>
                  <a:pt x="337073" y="503274"/>
                </a:cubicBezTo>
                <a:cubicBezTo>
                  <a:pt x="331322" y="547844"/>
                  <a:pt x="327008" y="605353"/>
                  <a:pt x="311193" y="649923"/>
                </a:cubicBezTo>
                <a:cubicBezTo>
                  <a:pt x="295378" y="694493"/>
                  <a:pt x="262310" y="731874"/>
                  <a:pt x="242182" y="770693"/>
                </a:cubicBezTo>
                <a:cubicBezTo>
                  <a:pt x="222054" y="809512"/>
                  <a:pt x="207677" y="831078"/>
                  <a:pt x="190424" y="882836"/>
                </a:cubicBezTo>
                <a:cubicBezTo>
                  <a:pt x="173171" y="934595"/>
                  <a:pt x="167420" y="1061116"/>
                  <a:pt x="138665" y="1081244"/>
                </a:cubicBezTo>
                <a:cubicBezTo>
                  <a:pt x="109910" y="1101372"/>
                  <a:pt x="38023" y="1049614"/>
                  <a:pt x="17895" y="1003606"/>
                </a:cubicBezTo>
                <a:cubicBezTo>
                  <a:pt x="-2233" y="957598"/>
                  <a:pt x="17895" y="805198"/>
                  <a:pt x="17895" y="805198"/>
                </a:cubicBezTo>
                <a:cubicBezTo>
                  <a:pt x="17895" y="769255"/>
                  <a:pt x="20770" y="815263"/>
                  <a:pt x="17895" y="787946"/>
                </a:cubicBezTo>
                <a:cubicBezTo>
                  <a:pt x="15020" y="760629"/>
                  <a:pt x="-3671" y="684429"/>
                  <a:pt x="642" y="641297"/>
                </a:cubicBezTo>
                <a:cubicBezTo>
                  <a:pt x="4955" y="598165"/>
                  <a:pt x="40899" y="567972"/>
                  <a:pt x="43774" y="529153"/>
                </a:cubicBezTo>
                <a:cubicBezTo>
                  <a:pt x="46649" y="490334"/>
                  <a:pt x="19333" y="434262"/>
                  <a:pt x="17895" y="408383"/>
                </a:cubicBezTo>
                <a:cubicBezTo>
                  <a:pt x="16457" y="382504"/>
                  <a:pt x="33710" y="405508"/>
                  <a:pt x="35148" y="373878"/>
                </a:cubicBezTo>
                <a:cubicBezTo>
                  <a:pt x="36586" y="342248"/>
                  <a:pt x="22209" y="266047"/>
                  <a:pt x="26522" y="218602"/>
                </a:cubicBezTo>
                <a:cubicBezTo>
                  <a:pt x="30835" y="171157"/>
                  <a:pt x="22209" y="90643"/>
                  <a:pt x="52401" y="5470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214339" y="2746854"/>
            <a:ext cx="2272715" cy="54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boto Condensed" panose="02000000000000000000" pitchFamily="2" charset="0"/>
              </a:rPr>
              <a:t>Let’s start with an easy one! Can you identify this muscle?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214339" y="3344965"/>
            <a:ext cx="2356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Roboto Condensed" panose="02000000000000000000" pitchFamily="2" charset="0"/>
              </a:rPr>
              <a:t>The abdominals </a:t>
            </a:r>
            <a:r>
              <a:rPr lang="en-GB" sz="1400" dirty="0">
                <a:latin typeface="Roboto Condensed" panose="02000000000000000000" pitchFamily="2" charset="0"/>
              </a:rPr>
              <a:t>allow flexion at the trunk and also help keep the body stable. They also help protect vital organs.</a:t>
            </a:r>
          </a:p>
        </p:txBody>
      </p:sp>
    </p:spTree>
    <p:extLst>
      <p:ext uri="{BB962C8B-B14F-4D97-AF65-F5344CB8AC3E}">
        <p14:creationId xmlns:p14="http://schemas.microsoft.com/office/powerpoint/2010/main" val="228778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0" grpId="0"/>
      <p:bldP spid="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 flipH="1">
            <a:off x="4824663" y="3322484"/>
            <a:ext cx="630570" cy="632716"/>
            <a:chOff x="5051794" y="3392024"/>
            <a:chExt cx="630570" cy="632716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9778" r="8977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51794" y="3394170"/>
              <a:ext cx="630570" cy="630570"/>
            </a:xfrm>
            <a:prstGeom prst="rect">
              <a:avLst/>
            </a:prstGeom>
          </p:spPr>
        </p:pic>
        <p:sp>
          <p:nvSpPr>
            <p:cNvPr id="70" name="Down Arrow 69"/>
            <p:cNvSpPr/>
            <p:nvPr/>
          </p:nvSpPr>
          <p:spPr>
            <a:xfrm flipV="1">
              <a:off x="5409424" y="3392024"/>
              <a:ext cx="84165" cy="23783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8" name="Rounded Rectangle 47"/>
          <p:cNvSpPr/>
          <p:nvPr/>
        </p:nvSpPr>
        <p:spPr>
          <a:xfrm>
            <a:off x="4854645" y="4581654"/>
            <a:ext cx="1357714" cy="57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51520" y="2232248"/>
            <a:ext cx="8568952" cy="4005064"/>
            <a:chOff x="251520" y="2060848"/>
            <a:chExt cx="8568952" cy="400506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7" r="2381"/>
            <a:stretch/>
          </p:blipFill>
          <p:spPr>
            <a:xfrm>
              <a:off x="6717321" y="2060848"/>
              <a:ext cx="2103151" cy="400506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" r="48963"/>
            <a:stretch/>
          </p:blipFill>
          <p:spPr>
            <a:xfrm>
              <a:off x="251520" y="2060848"/>
              <a:ext cx="2232249" cy="4005064"/>
            </a:xfrm>
            <a:prstGeom prst="rect">
              <a:avLst/>
            </a:prstGeom>
          </p:spPr>
        </p:pic>
        <p:cxnSp>
          <p:nvCxnSpPr>
            <p:cNvPr id="25" name="Straight Connector 24"/>
            <p:cNvCxnSpPr>
              <a:endCxn id="32" idx="1"/>
            </p:cNvCxnSpPr>
            <p:nvPr/>
          </p:nvCxnSpPr>
          <p:spPr>
            <a:xfrm flipV="1">
              <a:off x="1845135" y="2765257"/>
              <a:ext cx="783196" cy="92081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endCxn id="34" idx="1"/>
            </p:cNvCxnSpPr>
            <p:nvPr/>
          </p:nvCxnSpPr>
          <p:spPr>
            <a:xfrm>
              <a:off x="1647260" y="3134179"/>
              <a:ext cx="957703" cy="760095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endCxn id="14" idx="62"/>
            </p:cNvCxnSpPr>
            <p:nvPr/>
          </p:nvCxnSpPr>
          <p:spPr>
            <a:xfrm>
              <a:off x="6153223" y="2088287"/>
              <a:ext cx="1341737" cy="578763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48" idx="3"/>
              <a:endCxn id="24" idx="61"/>
            </p:cNvCxnSpPr>
            <p:nvPr/>
          </p:nvCxnSpPr>
          <p:spPr>
            <a:xfrm flipV="1">
              <a:off x="6212359" y="3383806"/>
              <a:ext cx="1195710" cy="131444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ounded Rectangle 31"/>
          <p:cNvSpPr/>
          <p:nvPr/>
        </p:nvSpPr>
        <p:spPr>
          <a:xfrm>
            <a:off x="2628331" y="2732345"/>
            <a:ext cx="1357714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604963" y="3861112"/>
            <a:ext cx="1460344" cy="57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795509" y="2061978"/>
            <a:ext cx="1357714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00339" y="276773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Roboto Condensed" panose="02000000000000000000" pitchFamily="2" charset="0"/>
              </a:defRPr>
            </a:lvl1pPr>
          </a:lstStyle>
          <a:p>
            <a:r>
              <a:rPr lang="en-GB" b="1" dirty="0">
                <a:solidFill>
                  <a:sysClr val="windowText" lastClr="000000"/>
                </a:solidFill>
              </a:rPr>
              <a:t>Deltoid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79222" y="3953417"/>
            <a:ext cx="138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ysClr val="windowText" lastClr="000000"/>
                </a:solidFill>
                <a:latin typeface="Roboto Condensed" panose="02000000000000000000" pitchFamily="2" charset="0"/>
              </a:rPr>
              <a:t>Pectorals</a:t>
            </a:r>
            <a:endParaRPr lang="en-GB" b="1" dirty="0">
              <a:solidFill>
                <a:sysClr val="windowText" lastClr="00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83137" y="2081672"/>
            <a:ext cx="1423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Roboto Condensed" panose="02000000000000000000" pitchFamily="2" charset="0"/>
              </a:rPr>
              <a:t>Trapezius</a:t>
            </a:r>
            <a:endParaRPr lang="en-GB" b="1" dirty="0">
              <a:latin typeface="Roboto Condensed" panose="020000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60031" y="4559390"/>
            <a:ext cx="135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ysClr val="windowText" lastClr="000000"/>
                </a:solidFill>
                <a:latin typeface="Roboto Condensed" panose="02000000000000000000" pitchFamily="2" charset="0"/>
              </a:rPr>
              <a:t>Latissimus </a:t>
            </a:r>
            <a:r>
              <a:rPr lang="en-GB" b="1" dirty="0" smtClean="0">
                <a:solidFill>
                  <a:sysClr val="windowText" lastClr="000000"/>
                </a:solidFill>
                <a:latin typeface="Roboto Condensed" panose="02000000000000000000" pitchFamily="2" charset="0"/>
              </a:rPr>
              <a:t>dorsi</a:t>
            </a:r>
            <a:endParaRPr lang="en-GB" b="1" dirty="0">
              <a:solidFill>
                <a:sysClr val="windowText" lastClr="00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6244" y="953207"/>
            <a:ext cx="740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The shoulder joint allows the largest range of movement and requires four main muscles to enable these movements to occur. 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494148" y="3155980"/>
            <a:ext cx="150178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0975" indent="-180975" algn="ctr"/>
            <a:r>
              <a:rPr lang="en-GB" sz="1400" i="1" dirty="0">
                <a:solidFill>
                  <a:sysClr val="windowText" lastClr="000000"/>
                </a:solidFill>
                <a:latin typeface="Roboto Condensed" panose="02000000000000000000" pitchFamily="2" charset="0"/>
              </a:rPr>
              <a:t>– 	Flexion</a:t>
            </a:r>
          </a:p>
          <a:p>
            <a:pPr marL="180975" indent="-180975" algn="ctr"/>
            <a:r>
              <a:rPr lang="en-GB" sz="1400" i="1" dirty="0">
                <a:solidFill>
                  <a:sysClr val="windowText" lastClr="000000"/>
                </a:solidFill>
                <a:latin typeface="Roboto Condensed" panose="02000000000000000000" pitchFamily="2" charset="0"/>
              </a:rPr>
              <a:t>– Abduction</a:t>
            </a:r>
          </a:p>
          <a:p>
            <a:pPr marL="180975" indent="-180975" algn="ctr"/>
            <a:endParaRPr lang="en-GB" sz="1400" i="1" dirty="0">
              <a:solidFill>
                <a:sysClr val="windowText" lastClr="00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2187971" y="4481678"/>
            <a:ext cx="21456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0975" indent="-180975" algn="ctr"/>
            <a:r>
              <a:rPr lang="en-GB" sz="1400" i="1" dirty="0">
                <a:solidFill>
                  <a:sysClr val="windowText" lastClr="000000"/>
                </a:solidFill>
                <a:latin typeface="Roboto Condensed" panose="02000000000000000000" pitchFamily="2" charset="0"/>
              </a:rPr>
              <a:t>–	Flexion</a:t>
            </a:r>
          </a:p>
          <a:p>
            <a:pPr marL="180975" indent="-180975" algn="ctr"/>
            <a:r>
              <a:rPr lang="en-GB" sz="1400" i="1" dirty="0">
                <a:solidFill>
                  <a:sysClr val="windowText" lastClr="000000"/>
                </a:solidFill>
                <a:latin typeface="Roboto Condensed" panose="02000000000000000000" pitchFamily="2" charset="0"/>
              </a:rPr>
              <a:t>– 	Adduction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4332377" y="2526771"/>
            <a:ext cx="231331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0975" indent="-180975" algn="ctr"/>
            <a:r>
              <a:rPr lang="en-GB" sz="1400" i="1" dirty="0">
                <a:latin typeface="Roboto Condensed" panose="02000000000000000000" pitchFamily="2" charset="0"/>
              </a:rPr>
              <a:t>– 	</a:t>
            </a:r>
            <a:r>
              <a:rPr lang="en-GB" sz="1400" i="1" dirty="0" smtClean="0">
                <a:latin typeface="Roboto Condensed" panose="02000000000000000000" pitchFamily="2" charset="0"/>
              </a:rPr>
              <a:t>Extension (at the neck)</a:t>
            </a:r>
          </a:p>
          <a:p>
            <a:pPr marL="180975" indent="-180975" algn="ctr"/>
            <a:r>
              <a:rPr lang="en-GB" sz="1400" i="1" dirty="0" smtClean="0">
                <a:latin typeface="Roboto Condensed" panose="02000000000000000000" pitchFamily="2" charset="0"/>
              </a:rPr>
              <a:t>– Elevation and retraction of the scapula* (shown below)</a:t>
            </a:r>
            <a:endParaRPr lang="en-GB" sz="1400" i="1" dirty="0">
              <a:latin typeface="Roboto Condensed" panose="02000000000000000000" pitchFamily="2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4037846" y="5186498"/>
            <a:ext cx="290869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0975" indent="-180975" algn="ctr"/>
            <a:r>
              <a:rPr lang="en-GB" sz="1400" i="1" dirty="0">
                <a:solidFill>
                  <a:sysClr val="windowText" lastClr="000000"/>
                </a:solidFill>
                <a:latin typeface="Roboto Condensed" panose="02000000000000000000" pitchFamily="2" charset="0"/>
              </a:rPr>
              <a:t>– 	Extension</a:t>
            </a:r>
          </a:p>
          <a:p>
            <a:pPr marL="180975" indent="-180975" algn="ctr"/>
            <a:r>
              <a:rPr lang="en-GB" sz="1400" i="1" dirty="0">
                <a:solidFill>
                  <a:sysClr val="windowText" lastClr="000000"/>
                </a:solidFill>
                <a:latin typeface="Roboto Condensed" panose="02000000000000000000" pitchFamily="2" charset="0"/>
              </a:rPr>
              <a:t>– 	Adduction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77587" y="161939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The </a:t>
            </a:r>
            <a:r>
              <a:rPr lang="en-GB" sz="5400" b="1" dirty="0" smtClean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shoulder </a:t>
            </a:r>
            <a:r>
              <a: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j</a:t>
            </a:r>
            <a:r>
              <a:rPr lang="en-GB" sz="5400" b="1" dirty="0" smtClean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oint</a:t>
            </a:r>
            <a:endParaRPr lang="en-GB" sz="5400" b="1" dirty="0">
              <a:solidFill>
                <a:schemeClr val="tx1">
                  <a:alpha val="9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31267" y="1351011"/>
            <a:ext cx="2991066" cy="822971"/>
            <a:chOff x="2711327" y="1873167"/>
            <a:chExt cx="2991066" cy="822971"/>
          </a:xfrm>
        </p:grpSpPr>
        <p:sp>
          <p:nvSpPr>
            <p:cNvPr id="2" name="TextBox 1"/>
            <p:cNvSpPr txBox="1"/>
            <p:nvPr/>
          </p:nvSpPr>
          <p:spPr>
            <a:xfrm>
              <a:off x="2711327" y="1873167"/>
              <a:ext cx="2859289" cy="3745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pPr algn="l"/>
              <a:r>
                <a:rPr lang="en-GB" dirty="0" smtClean="0"/>
                <a:t>Click </a:t>
              </a:r>
              <a:r>
                <a:rPr lang="en-GB" dirty="0"/>
                <a:t>on the boxes to reveal the muscles, and click again to reveal </a:t>
              </a:r>
              <a:r>
                <a:rPr lang="en-GB" dirty="0" smtClean="0"/>
                <a:t>examples of their movements.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075" y="2109554"/>
              <a:ext cx="372318" cy="586584"/>
            </a:xfrm>
            <a:prstGeom prst="rect">
              <a:avLst/>
            </a:prstGeom>
          </p:spPr>
        </p:pic>
      </p:grpSp>
      <p:sp>
        <p:nvSpPr>
          <p:cNvPr id="55" name="TextBox 54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547664" y="2944086"/>
            <a:ext cx="357336" cy="344420"/>
          </a:xfrm>
          <a:custGeom>
            <a:avLst/>
            <a:gdLst>
              <a:gd name="connsiteX0" fmla="*/ 0 w 316706"/>
              <a:gd name="connsiteY0" fmla="*/ 47625 h 335756"/>
              <a:gd name="connsiteX1" fmla="*/ 0 w 316706"/>
              <a:gd name="connsiteY1" fmla="*/ 47625 h 335756"/>
              <a:gd name="connsiteX2" fmla="*/ 21431 w 316706"/>
              <a:gd name="connsiteY2" fmla="*/ 45244 h 335756"/>
              <a:gd name="connsiteX3" fmla="*/ 35719 w 316706"/>
              <a:gd name="connsiteY3" fmla="*/ 52388 h 335756"/>
              <a:gd name="connsiteX4" fmla="*/ 50006 w 316706"/>
              <a:gd name="connsiteY4" fmla="*/ 57150 h 335756"/>
              <a:gd name="connsiteX5" fmla="*/ 57150 w 316706"/>
              <a:gd name="connsiteY5" fmla="*/ 59531 h 335756"/>
              <a:gd name="connsiteX6" fmla="*/ 69056 w 316706"/>
              <a:gd name="connsiteY6" fmla="*/ 61913 h 335756"/>
              <a:gd name="connsiteX7" fmla="*/ 76200 w 316706"/>
              <a:gd name="connsiteY7" fmla="*/ 64294 h 335756"/>
              <a:gd name="connsiteX8" fmla="*/ 92869 w 316706"/>
              <a:gd name="connsiteY8" fmla="*/ 69056 h 335756"/>
              <a:gd name="connsiteX9" fmla="*/ 100012 w 316706"/>
              <a:gd name="connsiteY9" fmla="*/ 73819 h 335756"/>
              <a:gd name="connsiteX10" fmla="*/ 119062 w 316706"/>
              <a:gd name="connsiteY10" fmla="*/ 78581 h 335756"/>
              <a:gd name="connsiteX11" fmla="*/ 126206 w 316706"/>
              <a:gd name="connsiteY11" fmla="*/ 80963 h 335756"/>
              <a:gd name="connsiteX12" fmla="*/ 140494 w 316706"/>
              <a:gd name="connsiteY12" fmla="*/ 90488 h 335756"/>
              <a:gd name="connsiteX13" fmla="*/ 147637 w 316706"/>
              <a:gd name="connsiteY13" fmla="*/ 107156 h 335756"/>
              <a:gd name="connsiteX14" fmla="*/ 152400 w 316706"/>
              <a:gd name="connsiteY14" fmla="*/ 114300 h 335756"/>
              <a:gd name="connsiteX15" fmla="*/ 157162 w 316706"/>
              <a:gd name="connsiteY15" fmla="*/ 130969 h 335756"/>
              <a:gd name="connsiteX16" fmla="*/ 161925 w 316706"/>
              <a:gd name="connsiteY16" fmla="*/ 145256 h 335756"/>
              <a:gd name="connsiteX17" fmla="*/ 166687 w 316706"/>
              <a:gd name="connsiteY17" fmla="*/ 152400 h 335756"/>
              <a:gd name="connsiteX18" fmla="*/ 169069 w 316706"/>
              <a:gd name="connsiteY18" fmla="*/ 164306 h 335756"/>
              <a:gd name="connsiteX19" fmla="*/ 171450 w 316706"/>
              <a:gd name="connsiteY19" fmla="*/ 178594 h 335756"/>
              <a:gd name="connsiteX20" fmla="*/ 176212 w 316706"/>
              <a:gd name="connsiteY20" fmla="*/ 185738 h 335756"/>
              <a:gd name="connsiteX21" fmla="*/ 178594 w 316706"/>
              <a:gd name="connsiteY21" fmla="*/ 195263 h 335756"/>
              <a:gd name="connsiteX22" fmla="*/ 183356 w 316706"/>
              <a:gd name="connsiteY22" fmla="*/ 209550 h 335756"/>
              <a:gd name="connsiteX23" fmla="*/ 185737 w 316706"/>
              <a:gd name="connsiteY23" fmla="*/ 219075 h 335756"/>
              <a:gd name="connsiteX24" fmla="*/ 190500 w 316706"/>
              <a:gd name="connsiteY24" fmla="*/ 233363 h 335756"/>
              <a:gd name="connsiteX25" fmla="*/ 202406 w 316706"/>
              <a:gd name="connsiteY25" fmla="*/ 257175 h 335756"/>
              <a:gd name="connsiteX26" fmla="*/ 209550 w 316706"/>
              <a:gd name="connsiteY26" fmla="*/ 259556 h 335756"/>
              <a:gd name="connsiteX27" fmla="*/ 230981 w 316706"/>
              <a:gd name="connsiteY27" fmla="*/ 269081 h 335756"/>
              <a:gd name="connsiteX28" fmla="*/ 238125 w 316706"/>
              <a:gd name="connsiteY28" fmla="*/ 271463 h 335756"/>
              <a:gd name="connsiteX29" fmla="*/ 245269 w 316706"/>
              <a:gd name="connsiteY29" fmla="*/ 276225 h 335756"/>
              <a:gd name="connsiteX30" fmla="*/ 259556 w 316706"/>
              <a:gd name="connsiteY30" fmla="*/ 290513 h 335756"/>
              <a:gd name="connsiteX31" fmla="*/ 266700 w 316706"/>
              <a:gd name="connsiteY31" fmla="*/ 292894 h 335756"/>
              <a:gd name="connsiteX32" fmla="*/ 271462 w 316706"/>
              <a:gd name="connsiteY32" fmla="*/ 300038 h 335756"/>
              <a:gd name="connsiteX33" fmla="*/ 278606 w 316706"/>
              <a:gd name="connsiteY33" fmla="*/ 302419 h 335756"/>
              <a:gd name="connsiteX34" fmla="*/ 285750 w 316706"/>
              <a:gd name="connsiteY34" fmla="*/ 307181 h 335756"/>
              <a:gd name="connsiteX35" fmla="*/ 292894 w 316706"/>
              <a:gd name="connsiteY35" fmla="*/ 323850 h 335756"/>
              <a:gd name="connsiteX36" fmla="*/ 295275 w 316706"/>
              <a:gd name="connsiteY36" fmla="*/ 330994 h 335756"/>
              <a:gd name="connsiteX37" fmla="*/ 302419 w 316706"/>
              <a:gd name="connsiteY37" fmla="*/ 335756 h 335756"/>
              <a:gd name="connsiteX38" fmla="*/ 316706 w 316706"/>
              <a:gd name="connsiteY38" fmla="*/ 271463 h 335756"/>
              <a:gd name="connsiteX39" fmla="*/ 311944 w 316706"/>
              <a:gd name="connsiteY39" fmla="*/ 230981 h 335756"/>
              <a:gd name="connsiteX40" fmla="*/ 307181 w 316706"/>
              <a:gd name="connsiteY40" fmla="*/ 223838 h 335756"/>
              <a:gd name="connsiteX41" fmla="*/ 304800 w 316706"/>
              <a:gd name="connsiteY41" fmla="*/ 200025 h 335756"/>
              <a:gd name="connsiteX42" fmla="*/ 300037 w 316706"/>
              <a:gd name="connsiteY42" fmla="*/ 185738 h 335756"/>
              <a:gd name="connsiteX43" fmla="*/ 297656 w 316706"/>
              <a:gd name="connsiteY43" fmla="*/ 161925 h 335756"/>
              <a:gd name="connsiteX44" fmla="*/ 292894 w 316706"/>
              <a:gd name="connsiteY44" fmla="*/ 147638 h 335756"/>
              <a:gd name="connsiteX45" fmla="*/ 288131 w 316706"/>
              <a:gd name="connsiteY45" fmla="*/ 133350 h 335756"/>
              <a:gd name="connsiteX46" fmla="*/ 280987 w 316706"/>
              <a:gd name="connsiteY46" fmla="*/ 109538 h 335756"/>
              <a:gd name="connsiteX47" fmla="*/ 276225 w 316706"/>
              <a:gd name="connsiteY47" fmla="*/ 102394 h 335756"/>
              <a:gd name="connsiteX48" fmla="*/ 269081 w 316706"/>
              <a:gd name="connsiteY48" fmla="*/ 85725 h 335756"/>
              <a:gd name="connsiteX49" fmla="*/ 261937 w 316706"/>
              <a:gd name="connsiteY49" fmla="*/ 83344 h 335756"/>
              <a:gd name="connsiteX50" fmla="*/ 254794 w 316706"/>
              <a:gd name="connsiteY50" fmla="*/ 76200 h 335756"/>
              <a:gd name="connsiteX51" fmla="*/ 233362 w 316706"/>
              <a:gd name="connsiteY51" fmla="*/ 57150 h 335756"/>
              <a:gd name="connsiteX52" fmla="*/ 216694 w 316706"/>
              <a:gd name="connsiteY52" fmla="*/ 38100 h 335756"/>
              <a:gd name="connsiteX53" fmla="*/ 209550 w 316706"/>
              <a:gd name="connsiteY53" fmla="*/ 30956 h 335756"/>
              <a:gd name="connsiteX54" fmla="*/ 202406 w 316706"/>
              <a:gd name="connsiteY54" fmla="*/ 28575 h 335756"/>
              <a:gd name="connsiteX55" fmla="*/ 195262 w 316706"/>
              <a:gd name="connsiteY55" fmla="*/ 23813 h 335756"/>
              <a:gd name="connsiteX56" fmla="*/ 188119 w 316706"/>
              <a:gd name="connsiteY56" fmla="*/ 21431 h 335756"/>
              <a:gd name="connsiteX57" fmla="*/ 180975 w 316706"/>
              <a:gd name="connsiteY57" fmla="*/ 16669 h 335756"/>
              <a:gd name="connsiteX58" fmla="*/ 166687 w 316706"/>
              <a:gd name="connsiteY58" fmla="*/ 11906 h 335756"/>
              <a:gd name="connsiteX59" fmla="*/ 159544 w 316706"/>
              <a:gd name="connsiteY59" fmla="*/ 7144 h 335756"/>
              <a:gd name="connsiteX60" fmla="*/ 145256 w 316706"/>
              <a:gd name="connsiteY60" fmla="*/ 4763 h 335756"/>
              <a:gd name="connsiteX61" fmla="*/ 128587 w 316706"/>
              <a:gd name="connsiteY61" fmla="*/ 0 h 335756"/>
              <a:gd name="connsiteX62" fmla="*/ 104775 w 316706"/>
              <a:gd name="connsiteY62" fmla="*/ 2381 h 335756"/>
              <a:gd name="connsiteX63" fmla="*/ 90487 w 316706"/>
              <a:gd name="connsiteY63" fmla="*/ 11906 h 335756"/>
              <a:gd name="connsiteX64" fmla="*/ 83344 w 316706"/>
              <a:gd name="connsiteY64" fmla="*/ 16669 h 335756"/>
              <a:gd name="connsiteX65" fmla="*/ 69056 w 316706"/>
              <a:gd name="connsiteY65" fmla="*/ 21431 h 335756"/>
              <a:gd name="connsiteX66" fmla="*/ 59531 w 316706"/>
              <a:gd name="connsiteY66" fmla="*/ 26194 h 335756"/>
              <a:gd name="connsiteX67" fmla="*/ 35719 w 316706"/>
              <a:gd name="connsiteY67" fmla="*/ 30956 h 335756"/>
              <a:gd name="connsiteX68" fmla="*/ 26194 w 316706"/>
              <a:gd name="connsiteY68" fmla="*/ 33338 h 335756"/>
              <a:gd name="connsiteX69" fmla="*/ 0 w 316706"/>
              <a:gd name="connsiteY69" fmla="*/ 47625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16706" h="335756">
                <a:moveTo>
                  <a:pt x="0" y="47625"/>
                </a:moveTo>
                <a:lnTo>
                  <a:pt x="0" y="47625"/>
                </a:lnTo>
                <a:cubicBezTo>
                  <a:pt x="7144" y="46831"/>
                  <a:pt x="14243" y="45244"/>
                  <a:pt x="21431" y="45244"/>
                </a:cubicBezTo>
                <a:cubicBezTo>
                  <a:pt x="27946" y="45244"/>
                  <a:pt x="30299" y="49979"/>
                  <a:pt x="35719" y="52388"/>
                </a:cubicBezTo>
                <a:cubicBezTo>
                  <a:pt x="40306" y="54427"/>
                  <a:pt x="45244" y="55563"/>
                  <a:pt x="50006" y="57150"/>
                </a:cubicBezTo>
                <a:cubicBezTo>
                  <a:pt x="52387" y="57944"/>
                  <a:pt x="54689" y="59039"/>
                  <a:pt x="57150" y="59531"/>
                </a:cubicBezTo>
                <a:cubicBezTo>
                  <a:pt x="61119" y="60325"/>
                  <a:pt x="65130" y="60931"/>
                  <a:pt x="69056" y="61913"/>
                </a:cubicBezTo>
                <a:cubicBezTo>
                  <a:pt x="71491" y="62522"/>
                  <a:pt x="73786" y="63604"/>
                  <a:pt x="76200" y="64294"/>
                </a:cubicBezTo>
                <a:cubicBezTo>
                  <a:pt x="97131" y="70273"/>
                  <a:pt x="75740" y="63347"/>
                  <a:pt x="92869" y="69056"/>
                </a:cubicBezTo>
                <a:cubicBezTo>
                  <a:pt x="95250" y="70644"/>
                  <a:pt x="97323" y="72841"/>
                  <a:pt x="100012" y="73819"/>
                </a:cubicBezTo>
                <a:cubicBezTo>
                  <a:pt x="106163" y="76056"/>
                  <a:pt x="112853" y="76511"/>
                  <a:pt x="119062" y="78581"/>
                </a:cubicBezTo>
                <a:cubicBezTo>
                  <a:pt x="121443" y="79375"/>
                  <a:pt x="124012" y="79744"/>
                  <a:pt x="126206" y="80963"/>
                </a:cubicBezTo>
                <a:cubicBezTo>
                  <a:pt x="131210" y="83743"/>
                  <a:pt x="140494" y="90488"/>
                  <a:pt x="140494" y="90488"/>
                </a:cubicBezTo>
                <a:cubicBezTo>
                  <a:pt x="152451" y="108423"/>
                  <a:pt x="138410" y="85627"/>
                  <a:pt x="147637" y="107156"/>
                </a:cubicBezTo>
                <a:cubicBezTo>
                  <a:pt x="148764" y="109787"/>
                  <a:pt x="150812" y="111919"/>
                  <a:pt x="152400" y="114300"/>
                </a:cubicBezTo>
                <a:cubicBezTo>
                  <a:pt x="160414" y="138347"/>
                  <a:pt x="148176" y="101019"/>
                  <a:pt x="157162" y="130969"/>
                </a:cubicBezTo>
                <a:cubicBezTo>
                  <a:pt x="158605" y="135777"/>
                  <a:pt x="159141" y="141079"/>
                  <a:pt x="161925" y="145256"/>
                </a:cubicBezTo>
                <a:lnTo>
                  <a:pt x="166687" y="152400"/>
                </a:lnTo>
                <a:cubicBezTo>
                  <a:pt x="167481" y="156369"/>
                  <a:pt x="168345" y="160324"/>
                  <a:pt x="169069" y="164306"/>
                </a:cubicBezTo>
                <a:cubicBezTo>
                  <a:pt x="169933" y="169056"/>
                  <a:pt x="169923" y="174013"/>
                  <a:pt x="171450" y="178594"/>
                </a:cubicBezTo>
                <a:cubicBezTo>
                  <a:pt x="172355" y="181309"/>
                  <a:pt x="174625" y="183357"/>
                  <a:pt x="176212" y="185738"/>
                </a:cubicBezTo>
                <a:cubicBezTo>
                  <a:pt x="177006" y="188913"/>
                  <a:pt x="177654" y="192128"/>
                  <a:pt x="178594" y="195263"/>
                </a:cubicBezTo>
                <a:cubicBezTo>
                  <a:pt x="180037" y="200071"/>
                  <a:pt x="182139" y="204680"/>
                  <a:pt x="183356" y="209550"/>
                </a:cubicBezTo>
                <a:cubicBezTo>
                  <a:pt x="184150" y="212725"/>
                  <a:pt x="184797" y="215940"/>
                  <a:pt x="185737" y="219075"/>
                </a:cubicBezTo>
                <a:cubicBezTo>
                  <a:pt x="187180" y="223884"/>
                  <a:pt x="189283" y="228493"/>
                  <a:pt x="190500" y="233363"/>
                </a:cubicBezTo>
                <a:cubicBezTo>
                  <a:pt x="192206" y="240188"/>
                  <a:pt x="194673" y="254598"/>
                  <a:pt x="202406" y="257175"/>
                </a:cubicBezTo>
                <a:lnTo>
                  <a:pt x="209550" y="259556"/>
                </a:lnTo>
                <a:cubicBezTo>
                  <a:pt x="220872" y="267104"/>
                  <a:pt x="213977" y="263413"/>
                  <a:pt x="230981" y="269081"/>
                </a:cubicBezTo>
                <a:cubicBezTo>
                  <a:pt x="233362" y="269875"/>
                  <a:pt x="236036" y="270071"/>
                  <a:pt x="238125" y="271463"/>
                </a:cubicBezTo>
                <a:cubicBezTo>
                  <a:pt x="240506" y="273050"/>
                  <a:pt x="243130" y="274324"/>
                  <a:pt x="245269" y="276225"/>
                </a:cubicBezTo>
                <a:cubicBezTo>
                  <a:pt x="250303" y="280700"/>
                  <a:pt x="253166" y="288383"/>
                  <a:pt x="259556" y="290513"/>
                </a:cubicBezTo>
                <a:lnTo>
                  <a:pt x="266700" y="292894"/>
                </a:lnTo>
                <a:cubicBezTo>
                  <a:pt x="268287" y="295275"/>
                  <a:pt x="269227" y="298250"/>
                  <a:pt x="271462" y="300038"/>
                </a:cubicBezTo>
                <a:cubicBezTo>
                  <a:pt x="273422" y="301606"/>
                  <a:pt x="276361" y="301297"/>
                  <a:pt x="278606" y="302419"/>
                </a:cubicBezTo>
                <a:cubicBezTo>
                  <a:pt x="281166" y="303699"/>
                  <a:pt x="283369" y="305594"/>
                  <a:pt x="285750" y="307181"/>
                </a:cubicBezTo>
                <a:cubicBezTo>
                  <a:pt x="290706" y="327006"/>
                  <a:pt x="284671" y="307404"/>
                  <a:pt x="292894" y="323850"/>
                </a:cubicBezTo>
                <a:cubicBezTo>
                  <a:pt x="294017" y="326095"/>
                  <a:pt x="293500" y="329219"/>
                  <a:pt x="295275" y="330994"/>
                </a:cubicBezTo>
                <a:cubicBezTo>
                  <a:pt x="303172" y="338891"/>
                  <a:pt x="302419" y="329200"/>
                  <a:pt x="302419" y="335756"/>
                </a:cubicBezTo>
                <a:lnTo>
                  <a:pt x="316706" y="271463"/>
                </a:lnTo>
                <a:cubicBezTo>
                  <a:pt x="316491" y="268670"/>
                  <a:pt x="316071" y="240609"/>
                  <a:pt x="311944" y="230981"/>
                </a:cubicBezTo>
                <a:cubicBezTo>
                  <a:pt x="310817" y="228351"/>
                  <a:pt x="308769" y="226219"/>
                  <a:pt x="307181" y="223838"/>
                </a:cubicBezTo>
                <a:cubicBezTo>
                  <a:pt x="306387" y="215900"/>
                  <a:pt x="306270" y="207866"/>
                  <a:pt x="304800" y="200025"/>
                </a:cubicBezTo>
                <a:cubicBezTo>
                  <a:pt x="303875" y="195091"/>
                  <a:pt x="300037" y="185738"/>
                  <a:pt x="300037" y="185738"/>
                </a:cubicBezTo>
                <a:cubicBezTo>
                  <a:pt x="299243" y="177800"/>
                  <a:pt x="299126" y="169766"/>
                  <a:pt x="297656" y="161925"/>
                </a:cubicBezTo>
                <a:cubicBezTo>
                  <a:pt x="296731" y="156991"/>
                  <a:pt x="294481" y="152400"/>
                  <a:pt x="292894" y="147638"/>
                </a:cubicBezTo>
                <a:lnTo>
                  <a:pt x="288131" y="133350"/>
                </a:lnTo>
                <a:cubicBezTo>
                  <a:pt x="286799" y="128023"/>
                  <a:pt x="283308" y="113020"/>
                  <a:pt x="280987" y="109538"/>
                </a:cubicBezTo>
                <a:cubicBezTo>
                  <a:pt x="279400" y="107157"/>
                  <a:pt x="277505" y="104954"/>
                  <a:pt x="276225" y="102394"/>
                </a:cubicBezTo>
                <a:cubicBezTo>
                  <a:pt x="273379" y="96701"/>
                  <a:pt x="274037" y="90681"/>
                  <a:pt x="269081" y="85725"/>
                </a:cubicBezTo>
                <a:cubicBezTo>
                  <a:pt x="267306" y="83950"/>
                  <a:pt x="264318" y="84138"/>
                  <a:pt x="261937" y="83344"/>
                </a:cubicBezTo>
                <a:cubicBezTo>
                  <a:pt x="259556" y="80963"/>
                  <a:pt x="257381" y="78356"/>
                  <a:pt x="254794" y="76200"/>
                </a:cubicBezTo>
                <a:cubicBezTo>
                  <a:pt x="244054" y="67250"/>
                  <a:pt x="244946" y="74526"/>
                  <a:pt x="233362" y="57150"/>
                </a:cubicBezTo>
                <a:cubicBezTo>
                  <a:pt x="216298" y="31555"/>
                  <a:pt x="231575" y="50502"/>
                  <a:pt x="216694" y="38100"/>
                </a:cubicBezTo>
                <a:cubicBezTo>
                  <a:pt x="214107" y="35944"/>
                  <a:pt x="212352" y="32824"/>
                  <a:pt x="209550" y="30956"/>
                </a:cubicBezTo>
                <a:cubicBezTo>
                  <a:pt x="207461" y="29564"/>
                  <a:pt x="204651" y="29697"/>
                  <a:pt x="202406" y="28575"/>
                </a:cubicBezTo>
                <a:cubicBezTo>
                  <a:pt x="199846" y="27295"/>
                  <a:pt x="197822" y="25093"/>
                  <a:pt x="195262" y="23813"/>
                </a:cubicBezTo>
                <a:cubicBezTo>
                  <a:pt x="193017" y="22690"/>
                  <a:pt x="190364" y="22554"/>
                  <a:pt x="188119" y="21431"/>
                </a:cubicBezTo>
                <a:cubicBezTo>
                  <a:pt x="185559" y="20151"/>
                  <a:pt x="183590" y="17831"/>
                  <a:pt x="180975" y="16669"/>
                </a:cubicBezTo>
                <a:cubicBezTo>
                  <a:pt x="176387" y="14630"/>
                  <a:pt x="170864" y="14691"/>
                  <a:pt x="166687" y="11906"/>
                </a:cubicBezTo>
                <a:cubicBezTo>
                  <a:pt x="164306" y="10319"/>
                  <a:pt x="162259" y="8049"/>
                  <a:pt x="159544" y="7144"/>
                </a:cubicBezTo>
                <a:cubicBezTo>
                  <a:pt x="154963" y="5617"/>
                  <a:pt x="150019" y="5557"/>
                  <a:pt x="145256" y="4763"/>
                </a:cubicBezTo>
                <a:cubicBezTo>
                  <a:pt x="141885" y="3639"/>
                  <a:pt x="131581" y="0"/>
                  <a:pt x="128587" y="0"/>
                </a:cubicBezTo>
                <a:cubicBezTo>
                  <a:pt x="120610" y="0"/>
                  <a:pt x="112712" y="1587"/>
                  <a:pt x="104775" y="2381"/>
                </a:cubicBezTo>
                <a:lnTo>
                  <a:pt x="90487" y="11906"/>
                </a:lnTo>
                <a:cubicBezTo>
                  <a:pt x="88106" y="13493"/>
                  <a:pt x="86059" y="15764"/>
                  <a:pt x="83344" y="16669"/>
                </a:cubicBezTo>
                <a:cubicBezTo>
                  <a:pt x="78581" y="18256"/>
                  <a:pt x="73546" y="19186"/>
                  <a:pt x="69056" y="21431"/>
                </a:cubicBezTo>
                <a:cubicBezTo>
                  <a:pt x="65881" y="23019"/>
                  <a:pt x="62855" y="24948"/>
                  <a:pt x="59531" y="26194"/>
                </a:cubicBezTo>
                <a:cubicBezTo>
                  <a:pt x="53211" y="28564"/>
                  <a:pt x="41596" y="29780"/>
                  <a:pt x="35719" y="30956"/>
                </a:cubicBezTo>
                <a:cubicBezTo>
                  <a:pt x="32510" y="31598"/>
                  <a:pt x="29441" y="32932"/>
                  <a:pt x="26194" y="33338"/>
                </a:cubicBezTo>
                <a:cubicBezTo>
                  <a:pt x="5039" y="35983"/>
                  <a:pt x="4366" y="45244"/>
                  <a:pt x="0" y="47625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63" name="Freeform 62"/>
          <p:cNvSpPr/>
          <p:nvPr/>
        </p:nvSpPr>
        <p:spPr>
          <a:xfrm flipH="1">
            <a:off x="878998" y="2947328"/>
            <a:ext cx="357336" cy="344420"/>
          </a:xfrm>
          <a:custGeom>
            <a:avLst/>
            <a:gdLst>
              <a:gd name="connsiteX0" fmla="*/ 0 w 316706"/>
              <a:gd name="connsiteY0" fmla="*/ 47625 h 335756"/>
              <a:gd name="connsiteX1" fmla="*/ 0 w 316706"/>
              <a:gd name="connsiteY1" fmla="*/ 47625 h 335756"/>
              <a:gd name="connsiteX2" fmla="*/ 21431 w 316706"/>
              <a:gd name="connsiteY2" fmla="*/ 45244 h 335756"/>
              <a:gd name="connsiteX3" fmla="*/ 35719 w 316706"/>
              <a:gd name="connsiteY3" fmla="*/ 52388 h 335756"/>
              <a:gd name="connsiteX4" fmla="*/ 50006 w 316706"/>
              <a:gd name="connsiteY4" fmla="*/ 57150 h 335756"/>
              <a:gd name="connsiteX5" fmla="*/ 57150 w 316706"/>
              <a:gd name="connsiteY5" fmla="*/ 59531 h 335756"/>
              <a:gd name="connsiteX6" fmla="*/ 69056 w 316706"/>
              <a:gd name="connsiteY6" fmla="*/ 61913 h 335756"/>
              <a:gd name="connsiteX7" fmla="*/ 76200 w 316706"/>
              <a:gd name="connsiteY7" fmla="*/ 64294 h 335756"/>
              <a:gd name="connsiteX8" fmla="*/ 92869 w 316706"/>
              <a:gd name="connsiteY8" fmla="*/ 69056 h 335756"/>
              <a:gd name="connsiteX9" fmla="*/ 100012 w 316706"/>
              <a:gd name="connsiteY9" fmla="*/ 73819 h 335756"/>
              <a:gd name="connsiteX10" fmla="*/ 119062 w 316706"/>
              <a:gd name="connsiteY10" fmla="*/ 78581 h 335756"/>
              <a:gd name="connsiteX11" fmla="*/ 126206 w 316706"/>
              <a:gd name="connsiteY11" fmla="*/ 80963 h 335756"/>
              <a:gd name="connsiteX12" fmla="*/ 140494 w 316706"/>
              <a:gd name="connsiteY12" fmla="*/ 90488 h 335756"/>
              <a:gd name="connsiteX13" fmla="*/ 147637 w 316706"/>
              <a:gd name="connsiteY13" fmla="*/ 107156 h 335756"/>
              <a:gd name="connsiteX14" fmla="*/ 152400 w 316706"/>
              <a:gd name="connsiteY14" fmla="*/ 114300 h 335756"/>
              <a:gd name="connsiteX15" fmla="*/ 157162 w 316706"/>
              <a:gd name="connsiteY15" fmla="*/ 130969 h 335756"/>
              <a:gd name="connsiteX16" fmla="*/ 161925 w 316706"/>
              <a:gd name="connsiteY16" fmla="*/ 145256 h 335756"/>
              <a:gd name="connsiteX17" fmla="*/ 166687 w 316706"/>
              <a:gd name="connsiteY17" fmla="*/ 152400 h 335756"/>
              <a:gd name="connsiteX18" fmla="*/ 169069 w 316706"/>
              <a:gd name="connsiteY18" fmla="*/ 164306 h 335756"/>
              <a:gd name="connsiteX19" fmla="*/ 171450 w 316706"/>
              <a:gd name="connsiteY19" fmla="*/ 178594 h 335756"/>
              <a:gd name="connsiteX20" fmla="*/ 176212 w 316706"/>
              <a:gd name="connsiteY20" fmla="*/ 185738 h 335756"/>
              <a:gd name="connsiteX21" fmla="*/ 178594 w 316706"/>
              <a:gd name="connsiteY21" fmla="*/ 195263 h 335756"/>
              <a:gd name="connsiteX22" fmla="*/ 183356 w 316706"/>
              <a:gd name="connsiteY22" fmla="*/ 209550 h 335756"/>
              <a:gd name="connsiteX23" fmla="*/ 185737 w 316706"/>
              <a:gd name="connsiteY23" fmla="*/ 219075 h 335756"/>
              <a:gd name="connsiteX24" fmla="*/ 190500 w 316706"/>
              <a:gd name="connsiteY24" fmla="*/ 233363 h 335756"/>
              <a:gd name="connsiteX25" fmla="*/ 202406 w 316706"/>
              <a:gd name="connsiteY25" fmla="*/ 257175 h 335756"/>
              <a:gd name="connsiteX26" fmla="*/ 209550 w 316706"/>
              <a:gd name="connsiteY26" fmla="*/ 259556 h 335756"/>
              <a:gd name="connsiteX27" fmla="*/ 230981 w 316706"/>
              <a:gd name="connsiteY27" fmla="*/ 269081 h 335756"/>
              <a:gd name="connsiteX28" fmla="*/ 238125 w 316706"/>
              <a:gd name="connsiteY28" fmla="*/ 271463 h 335756"/>
              <a:gd name="connsiteX29" fmla="*/ 245269 w 316706"/>
              <a:gd name="connsiteY29" fmla="*/ 276225 h 335756"/>
              <a:gd name="connsiteX30" fmla="*/ 259556 w 316706"/>
              <a:gd name="connsiteY30" fmla="*/ 290513 h 335756"/>
              <a:gd name="connsiteX31" fmla="*/ 266700 w 316706"/>
              <a:gd name="connsiteY31" fmla="*/ 292894 h 335756"/>
              <a:gd name="connsiteX32" fmla="*/ 271462 w 316706"/>
              <a:gd name="connsiteY32" fmla="*/ 300038 h 335756"/>
              <a:gd name="connsiteX33" fmla="*/ 278606 w 316706"/>
              <a:gd name="connsiteY33" fmla="*/ 302419 h 335756"/>
              <a:gd name="connsiteX34" fmla="*/ 285750 w 316706"/>
              <a:gd name="connsiteY34" fmla="*/ 307181 h 335756"/>
              <a:gd name="connsiteX35" fmla="*/ 292894 w 316706"/>
              <a:gd name="connsiteY35" fmla="*/ 323850 h 335756"/>
              <a:gd name="connsiteX36" fmla="*/ 295275 w 316706"/>
              <a:gd name="connsiteY36" fmla="*/ 330994 h 335756"/>
              <a:gd name="connsiteX37" fmla="*/ 302419 w 316706"/>
              <a:gd name="connsiteY37" fmla="*/ 335756 h 335756"/>
              <a:gd name="connsiteX38" fmla="*/ 316706 w 316706"/>
              <a:gd name="connsiteY38" fmla="*/ 271463 h 335756"/>
              <a:gd name="connsiteX39" fmla="*/ 311944 w 316706"/>
              <a:gd name="connsiteY39" fmla="*/ 230981 h 335756"/>
              <a:gd name="connsiteX40" fmla="*/ 307181 w 316706"/>
              <a:gd name="connsiteY40" fmla="*/ 223838 h 335756"/>
              <a:gd name="connsiteX41" fmla="*/ 304800 w 316706"/>
              <a:gd name="connsiteY41" fmla="*/ 200025 h 335756"/>
              <a:gd name="connsiteX42" fmla="*/ 300037 w 316706"/>
              <a:gd name="connsiteY42" fmla="*/ 185738 h 335756"/>
              <a:gd name="connsiteX43" fmla="*/ 297656 w 316706"/>
              <a:gd name="connsiteY43" fmla="*/ 161925 h 335756"/>
              <a:gd name="connsiteX44" fmla="*/ 292894 w 316706"/>
              <a:gd name="connsiteY44" fmla="*/ 147638 h 335756"/>
              <a:gd name="connsiteX45" fmla="*/ 288131 w 316706"/>
              <a:gd name="connsiteY45" fmla="*/ 133350 h 335756"/>
              <a:gd name="connsiteX46" fmla="*/ 280987 w 316706"/>
              <a:gd name="connsiteY46" fmla="*/ 109538 h 335756"/>
              <a:gd name="connsiteX47" fmla="*/ 276225 w 316706"/>
              <a:gd name="connsiteY47" fmla="*/ 102394 h 335756"/>
              <a:gd name="connsiteX48" fmla="*/ 269081 w 316706"/>
              <a:gd name="connsiteY48" fmla="*/ 85725 h 335756"/>
              <a:gd name="connsiteX49" fmla="*/ 261937 w 316706"/>
              <a:gd name="connsiteY49" fmla="*/ 83344 h 335756"/>
              <a:gd name="connsiteX50" fmla="*/ 254794 w 316706"/>
              <a:gd name="connsiteY50" fmla="*/ 76200 h 335756"/>
              <a:gd name="connsiteX51" fmla="*/ 233362 w 316706"/>
              <a:gd name="connsiteY51" fmla="*/ 57150 h 335756"/>
              <a:gd name="connsiteX52" fmla="*/ 216694 w 316706"/>
              <a:gd name="connsiteY52" fmla="*/ 38100 h 335756"/>
              <a:gd name="connsiteX53" fmla="*/ 209550 w 316706"/>
              <a:gd name="connsiteY53" fmla="*/ 30956 h 335756"/>
              <a:gd name="connsiteX54" fmla="*/ 202406 w 316706"/>
              <a:gd name="connsiteY54" fmla="*/ 28575 h 335756"/>
              <a:gd name="connsiteX55" fmla="*/ 195262 w 316706"/>
              <a:gd name="connsiteY55" fmla="*/ 23813 h 335756"/>
              <a:gd name="connsiteX56" fmla="*/ 188119 w 316706"/>
              <a:gd name="connsiteY56" fmla="*/ 21431 h 335756"/>
              <a:gd name="connsiteX57" fmla="*/ 180975 w 316706"/>
              <a:gd name="connsiteY57" fmla="*/ 16669 h 335756"/>
              <a:gd name="connsiteX58" fmla="*/ 166687 w 316706"/>
              <a:gd name="connsiteY58" fmla="*/ 11906 h 335756"/>
              <a:gd name="connsiteX59" fmla="*/ 159544 w 316706"/>
              <a:gd name="connsiteY59" fmla="*/ 7144 h 335756"/>
              <a:gd name="connsiteX60" fmla="*/ 145256 w 316706"/>
              <a:gd name="connsiteY60" fmla="*/ 4763 h 335756"/>
              <a:gd name="connsiteX61" fmla="*/ 128587 w 316706"/>
              <a:gd name="connsiteY61" fmla="*/ 0 h 335756"/>
              <a:gd name="connsiteX62" fmla="*/ 104775 w 316706"/>
              <a:gd name="connsiteY62" fmla="*/ 2381 h 335756"/>
              <a:gd name="connsiteX63" fmla="*/ 90487 w 316706"/>
              <a:gd name="connsiteY63" fmla="*/ 11906 h 335756"/>
              <a:gd name="connsiteX64" fmla="*/ 83344 w 316706"/>
              <a:gd name="connsiteY64" fmla="*/ 16669 h 335756"/>
              <a:gd name="connsiteX65" fmla="*/ 69056 w 316706"/>
              <a:gd name="connsiteY65" fmla="*/ 21431 h 335756"/>
              <a:gd name="connsiteX66" fmla="*/ 59531 w 316706"/>
              <a:gd name="connsiteY66" fmla="*/ 26194 h 335756"/>
              <a:gd name="connsiteX67" fmla="*/ 35719 w 316706"/>
              <a:gd name="connsiteY67" fmla="*/ 30956 h 335756"/>
              <a:gd name="connsiteX68" fmla="*/ 26194 w 316706"/>
              <a:gd name="connsiteY68" fmla="*/ 33338 h 335756"/>
              <a:gd name="connsiteX69" fmla="*/ 0 w 316706"/>
              <a:gd name="connsiteY69" fmla="*/ 47625 h 3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16706" h="335756">
                <a:moveTo>
                  <a:pt x="0" y="47625"/>
                </a:moveTo>
                <a:lnTo>
                  <a:pt x="0" y="47625"/>
                </a:lnTo>
                <a:cubicBezTo>
                  <a:pt x="7144" y="46831"/>
                  <a:pt x="14243" y="45244"/>
                  <a:pt x="21431" y="45244"/>
                </a:cubicBezTo>
                <a:cubicBezTo>
                  <a:pt x="27946" y="45244"/>
                  <a:pt x="30299" y="49979"/>
                  <a:pt x="35719" y="52388"/>
                </a:cubicBezTo>
                <a:cubicBezTo>
                  <a:pt x="40306" y="54427"/>
                  <a:pt x="45244" y="55563"/>
                  <a:pt x="50006" y="57150"/>
                </a:cubicBezTo>
                <a:cubicBezTo>
                  <a:pt x="52387" y="57944"/>
                  <a:pt x="54689" y="59039"/>
                  <a:pt x="57150" y="59531"/>
                </a:cubicBezTo>
                <a:cubicBezTo>
                  <a:pt x="61119" y="60325"/>
                  <a:pt x="65130" y="60931"/>
                  <a:pt x="69056" y="61913"/>
                </a:cubicBezTo>
                <a:cubicBezTo>
                  <a:pt x="71491" y="62522"/>
                  <a:pt x="73786" y="63604"/>
                  <a:pt x="76200" y="64294"/>
                </a:cubicBezTo>
                <a:cubicBezTo>
                  <a:pt x="97131" y="70273"/>
                  <a:pt x="75740" y="63347"/>
                  <a:pt x="92869" y="69056"/>
                </a:cubicBezTo>
                <a:cubicBezTo>
                  <a:pt x="95250" y="70644"/>
                  <a:pt x="97323" y="72841"/>
                  <a:pt x="100012" y="73819"/>
                </a:cubicBezTo>
                <a:cubicBezTo>
                  <a:pt x="106163" y="76056"/>
                  <a:pt x="112853" y="76511"/>
                  <a:pt x="119062" y="78581"/>
                </a:cubicBezTo>
                <a:cubicBezTo>
                  <a:pt x="121443" y="79375"/>
                  <a:pt x="124012" y="79744"/>
                  <a:pt x="126206" y="80963"/>
                </a:cubicBezTo>
                <a:cubicBezTo>
                  <a:pt x="131210" y="83743"/>
                  <a:pt x="140494" y="90488"/>
                  <a:pt x="140494" y="90488"/>
                </a:cubicBezTo>
                <a:cubicBezTo>
                  <a:pt x="152451" y="108423"/>
                  <a:pt x="138410" y="85627"/>
                  <a:pt x="147637" y="107156"/>
                </a:cubicBezTo>
                <a:cubicBezTo>
                  <a:pt x="148764" y="109787"/>
                  <a:pt x="150812" y="111919"/>
                  <a:pt x="152400" y="114300"/>
                </a:cubicBezTo>
                <a:cubicBezTo>
                  <a:pt x="160414" y="138347"/>
                  <a:pt x="148176" y="101019"/>
                  <a:pt x="157162" y="130969"/>
                </a:cubicBezTo>
                <a:cubicBezTo>
                  <a:pt x="158605" y="135777"/>
                  <a:pt x="159141" y="141079"/>
                  <a:pt x="161925" y="145256"/>
                </a:cubicBezTo>
                <a:lnTo>
                  <a:pt x="166687" y="152400"/>
                </a:lnTo>
                <a:cubicBezTo>
                  <a:pt x="167481" y="156369"/>
                  <a:pt x="168345" y="160324"/>
                  <a:pt x="169069" y="164306"/>
                </a:cubicBezTo>
                <a:cubicBezTo>
                  <a:pt x="169933" y="169056"/>
                  <a:pt x="169923" y="174013"/>
                  <a:pt x="171450" y="178594"/>
                </a:cubicBezTo>
                <a:cubicBezTo>
                  <a:pt x="172355" y="181309"/>
                  <a:pt x="174625" y="183357"/>
                  <a:pt x="176212" y="185738"/>
                </a:cubicBezTo>
                <a:cubicBezTo>
                  <a:pt x="177006" y="188913"/>
                  <a:pt x="177654" y="192128"/>
                  <a:pt x="178594" y="195263"/>
                </a:cubicBezTo>
                <a:cubicBezTo>
                  <a:pt x="180037" y="200071"/>
                  <a:pt x="182139" y="204680"/>
                  <a:pt x="183356" y="209550"/>
                </a:cubicBezTo>
                <a:cubicBezTo>
                  <a:pt x="184150" y="212725"/>
                  <a:pt x="184797" y="215940"/>
                  <a:pt x="185737" y="219075"/>
                </a:cubicBezTo>
                <a:cubicBezTo>
                  <a:pt x="187180" y="223884"/>
                  <a:pt x="189283" y="228493"/>
                  <a:pt x="190500" y="233363"/>
                </a:cubicBezTo>
                <a:cubicBezTo>
                  <a:pt x="192206" y="240188"/>
                  <a:pt x="194673" y="254598"/>
                  <a:pt x="202406" y="257175"/>
                </a:cubicBezTo>
                <a:lnTo>
                  <a:pt x="209550" y="259556"/>
                </a:lnTo>
                <a:cubicBezTo>
                  <a:pt x="220872" y="267104"/>
                  <a:pt x="213977" y="263413"/>
                  <a:pt x="230981" y="269081"/>
                </a:cubicBezTo>
                <a:cubicBezTo>
                  <a:pt x="233362" y="269875"/>
                  <a:pt x="236036" y="270071"/>
                  <a:pt x="238125" y="271463"/>
                </a:cubicBezTo>
                <a:cubicBezTo>
                  <a:pt x="240506" y="273050"/>
                  <a:pt x="243130" y="274324"/>
                  <a:pt x="245269" y="276225"/>
                </a:cubicBezTo>
                <a:cubicBezTo>
                  <a:pt x="250303" y="280700"/>
                  <a:pt x="253166" y="288383"/>
                  <a:pt x="259556" y="290513"/>
                </a:cubicBezTo>
                <a:lnTo>
                  <a:pt x="266700" y="292894"/>
                </a:lnTo>
                <a:cubicBezTo>
                  <a:pt x="268287" y="295275"/>
                  <a:pt x="269227" y="298250"/>
                  <a:pt x="271462" y="300038"/>
                </a:cubicBezTo>
                <a:cubicBezTo>
                  <a:pt x="273422" y="301606"/>
                  <a:pt x="276361" y="301297"/>
                  <a:pt x="278606" y="302419"/>
                </a:cubicBezTo>
                <a:cubicBezTo>
                  <a:pt x="281166" y="303699"/>
                  <a:pt x="283369" y="305594"/>
                  <a:pt x="285750" y="307181"/>
                </a:cubicBezTo>
                <a:cubicBezTo>
                  <a:pt x="290706" y="327006"/>
                  <a:pt x="284671" y="307404"/>
                  <a:pt x="292894" y="323850"/>
                </a:cubicBezTo>
                <a:cubicBezTo>
                  <a:pt x="294017" y="326095"/>
                  <a:pt x="293500" y="329219"/>
                  <a:pt x="295275" y="330994"/>
                </a:cubicBezTo>
                <a:cubicBezTo>
                  <a:pt x="303172" y="338891"/>
                  <a:pt x="302419" y="329200"/>
                  <a:pt x="302419" y="335756"/>
                </a:cubicBezTo>
                <a:lnTo>
                  <a:pt x="316706" y="271463"/>
                </a:lnTo>
                <a:cubicBezTo>
                  <a:pt x="316491" y="268670"/>
                  <a:pt x="316071" y="240609"/>
                  <a:pt x="311944" y="230981"/>
                </a:cubicBezTo>
                <a:cubicBezTo>
                  <a:pt x="310817" y="228351"/>
                  <a:pt x="308769" y="226219"/>
                  <a:pt x="307181" y="223838"/>
                </a:cubicBezTo>
                <a:cubicBezTo>
                  <a:pt x="306387" y="215900"/>
                  <a:pt x="306270" y="207866"/>
                  <a:pt x="304800" y="200025"/>
                </a:cubicBezTo>
                <a:cubicBezTo>
                  <a:pt x="303875" y="195091"/>
                  <a:pt x="300037" y="185738"/>
                  <a:pt x="300037" y="185738"/>
                </a:cubicBezTo>
                <a:cubicBezTo>
                  <a:pt x="299243" y="177800"/>
                  <a:pt x="299126" y="169766"/>
                  <a:pt x="297656" y="161925"/>
                </a:cubicBezTo>
                <a:cubicBezTo>
                  <a:pt x="296731" y="156991"/>
                  <a:pt x="294481" y="152400"/>
                  <a:pt x="292894" y="147638"/>
                </a:cubicBezTo>
                <a:lnTo>
                  <a:pt x="288131" y="133350"/>
                </a:lnTo>
                <a:cubicBezTo>
                  <a:pt x="286799" y="128023"/>
                  <a:pt x="283308" y="113020"/>
                  <a:pt x="280987" y="109538"/>
                </a:cubicBezTo>
                <a:cubicBezTo>
                  <a:pt x="279400" y="107157"/>
                  <a:pt x="277505" y="104954"/>
                  <a:pt x="276225" y="102394"/>
                </a:cubicBezTo>
                <a:cubicBezTo>
                  <a:pt x="273379" y="96701"/>
                  <a:pt x="274037" y="90681"/>
                  <a:pt x="269081" y="85725"/>
                </a:cubicBezTo>
                <a:cubicBezTo>
                  <a:pt x="267306" y="83950"/>
                  <a:pt x="264318" y="84138"/>
                  <a:pt x="261937" y="83344"/>
                </a:cubicBezTo>
                <a:cubicBezTo>
                  <a:pt x="259556" y="80963"/>
                  <a:pt x="257381" y="78356"/>
                  <a:pt x="254794" y="76200"/>
                </a:cubicBezTo>
                <a:cubicBezTo>
                  <a:pt x="244054" y="67250"/>
                  <a:pt x="244946" y="74526"/>
                  <a:pt x="233362" y="57150"/>
                </a:cubicBezTo>
                <a:cubicBezTo>
                  <a:pt x="216298" y="31555"/>
                  <a:pt x="231575" y="50502"/>
                  <a:pt x="216694" y="38100"/>
                </a:cubicBezTo>
                <a:cubicBezTo>
                  <a:pt x="214107" y="35944"/>
                  <a:pt x="212352" y="32824"/>
                  <a:pt x="209550" y="30956"/>
                </a:cubicBezTo>
                <a:cubicBezTo>
                  <a:pt x="207461" y="29564"/>
                  <a:pt x="204651" y="29697"/>
                  <a:pt x="202406" y="28575"/>
                </a:cubicBezTo>
                <a:cubicBezTo>
                  <a:pt x="199846" y="27295"/>
                  <a:pt x="197822" y="25093"/>
                  <a:pt x="195262" y="23813"/>
                </a:cubicBezTo>
                <a:cubicBezTo>
                  <a:pt x="193017" y="22690"/>
                  <a:pt x="190364" y="22554"/>
                  <a:pt x="188119" y="21431"/>
                </a:cubicBezTo>
                <a:cubicBezTo>
                  <a:pt x="185559" y="20151"/>
                  <a:pt x="183590" y="17831"/>
                  <a:pt x="180975" y="16669"/>
                </a:cubicBezTo>
                <a:cubicBezTo>
                  <a:pt x="176387" y="14630"/>
                  <a:pt x="170864" y="14691"/>
                  <a:pt x="166687" y="11906"/>
                </a:cubicBezTo>
                <a:cubicBezTo>
                  <a:pt x="164306" y="10319"/>
                  <a:pt x="162259" y="8049"/>
                  <a:pt x="159544" y="7144"/>
                </a:cubicBezTo>
                <a:cubicBezTo>
                  <a:pt x="154963" y="5617"/>
                  <a:pt x="150019" y="5557"/>
                  <a:pt x="145256" y="4763"/>
                </a:cubicBezTo>
                <a:cubicBezTo>
                  <a:pt x="141885" y="3639"/>
                  <a:pt x="131581" y="0"/>
                  <a:pt x="128587" y="0"/>
                </a:cubicBezTo>
                <a:cubicBezTo>
                  <a:pt x="120610" y="0"/>
                  <a:pt x="112712" y="1587"/>
                  <a:pt x="104775" y="2381"/>
                </a:cubicBezTo>
                <a:lnTo>
                  <a:pt x="90487" y="11906"/>
                </a:lnTo>
                <a:cubicBezTo>
                  <a:pt x="88106" y="13493"/>
                  <a:pt x="86059" y="15764"/>
                  <a:pt x="83344" y="16669"/>
                </a:cubicBezTo>
                <a:cubicBezTo>
                  <a:pt x="78581" y="18256"/>
                  <a:pt x="73546" y="19186"/>
                  <a:pt x="69056" y="21431"/>
                </a:cubicBezTo>
                <a:cubicBezTo>
                  <a:pt x="65881" y="23019"/>
                  <a:pt x="62855" y="24948"/>
                  <a:pt x="59531" y="26194"/>
                </a:cubicBezTo>
                <a:cubicBezTo>
                  <a:pt x="53211" y="28564"/>
                  <a:pt x="41596" y="29780"/>
                  <a:pt x="35719" y="30956"/>
                </a:cubicBezTo>
                <a:cubicBezTo>
                  <a:pt x="32510" y="31598"/>
                  <a:pt x="29441" y="32932"/>
                  <a:pt x="26194" y="33338"/>
                </a:cubicBezTo>
                <a:cubicBezTo>
                  <a:pt x="5039" y="35983"/>
                  <a:pt x="4366" y="45244"/>
                  <a:pt x="0" y="47625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066800" y="2976267"/>
            <a:ext cx="314096" cy="363834"/>
          </a:xfrm>
          <a:custGeom>
            <a:avLst/>
            <a:gdLst>
              <a:gd name="connsiteX0" fmla="*/ 260350 w 301625"/>
              <a:gd name="connsiteY0" fmla="*/ 50800 h 358775"/>
              <a:gd name="connsiteX1" fmla="*/ 260350 w 301625"/>
              <a:gd name="connsiteY1" fmla="*/ 50800 h 358775"/>
              <a:gd name="connsiteX2" fmla="*/ 288925 w 301625"/>
              <a:gd name="connsiteY2" fmla="*/ 142875 h 358775"/>
              <a:gd name="connsiteX3" fmla="*/ 292100 w 301625"/>
              <a:gd name="connsiteY3" fmla="*/ 177800 h 358775"/>
              <a:gd name="connsiteX4" fmla="*/ 295275 w 301625"/>
              <a:gd name="connsiteY4" fmla="*/ 190500 h 358775"/>
              <a:gd name="connsiteX5" fmla="*/ 301625 w 301625"/>
              <a:gd name="connsiteY5" fmla="*/ 222250 h 358775"/>
              <a:gd name="connsiteX6" fmla="*/ 298450 w 301625"/>
              <a:gd name="connsiteY6" fmla="*/ 269875 h 358775"/>
              <a:gd name="connsiteX7" fmla="*/ 295275 w 301625"/>
              <a:gd name="connsiteY7" fmla="*/ 288925 h 358775"/>
              <a:gd name="connsiteX8" fmla="*/ 292100 w 301625"/>
              <a:gd name="connsiteY8" fmla="*/ 330200 h 358775"/>
              <a:gd name="connsiteX9" fmla="*/ 260350 w 301625"/>
              <a:gd name="connsiteY9" fmla="*/ 346075 h 358775"/>
              <a:gd name="connsiteX10" fmla="*/ 241300 w 301625"/>
              <a:gd name="connsiteY10" fmla="*/ 352425 h 358775"/>
              <a:gd name="connsiteX11" fmla="*/ 231775 w 301625"/>
              <a:gd name="connsiteY11" fmla="*/ 355600 h 358775"/>
              <a:gd name="connsiteX12" fmla="*/ 222250 w 301625"/>
              <a:gd name="connsiteY12" fmla="*/ 358775 h 358775"/>
              <a:gd name="connsiteX13" fmla="*/ 190500 w 301625"/>
              <a:gd name="connsiteY13" fmla="*/ 355600 h 358775"/>
              <a:gd name="connsiteX14" fmla="*/ 111125 w 301625"/>
              <a:gd name="connsiteY14" fmla="*/ 349250 h 358775"/>
              <a:gd name="connsiteX15" fmla="*/ 82550 w 301625"/>
              <a:gd name="connsiteY15" fmla="*/ 336550 h 358775"/>
              <a:gd name="connsiteX16" fmla="*/ 66675 w 301625"/>
              <a:gd name="connsiteY16" fmla="*/ 330200 h 358775"/>
              <a:gd name="connsiteX17" fmla="*/ 44450 w 301625"/>
              <a:gd name="connsiteY17" fmla="*/ 317500 h 358775"/>
              <a:gd name="connsiteX18" fmla="*/ 38100 w 301625"/>
              <a:gd name="connsiteY18" fmla="*/ 307975 h 358775"/>
              <a:gd name="connsiteX19" fmla="*/ 34925 w 301625"/>
              <a:gd name="connsiteY19" fmla="*/ 295275 h 358775"/>
              <a:gd name="connsiteX20" fmla="*/ 25400 w 301625"/>
              <a:gd name="connsiteY20" fmla="*/ 266700 h 358775"/>
              <a:gd name="connsiteX21" fmla="*/ 22225 w 301625"/>
              <a:gd name="connsiteY21" fmla="*/ 257175 h 358775"/>
              <a:gd name="connsiteX22" fmla="*/ 19050 w 301625"/>
              <a:gd name="connsiteY22" fmla="*/ 247650 h 358775"/>
              <a:gd name="connsiteX23" fmla="*/ 15875 w 301625"/>
              <a:gd name="connsiteY23" fmla="*/ 225425 h 358775"/>
              <a:gd name="connsiteX24" fmla="*/ 9525 w 301625"/>
              <a:gd name="connsiteY24" fmla="*/ 206375 h 358775"/>
              <a:gd name="connsiteX25" fmla="*/ 0 w 301625"/>
              <a:gd name="connsiteY25" fmla="*/ 155575 h 358775"/>
              <a:gd name="connsiteX26" fmla="*/ 3175 w 301625"/>
              <a:gd name="connsiteY26" fmla="*/ 101600 h 358775"/>
              <a:gd name="connsiteX27" fmla="*/ 6350 w 301625"/>
              <a:gd name="connsiteY27" fmla="*/ 92075 h 358775"/>
              <a:gd name="connsiteX28" fmla="*/ 12700 w 301625"/>
              <a:gd name="connsiteY28" fmla="*/ 82550 h 358775"/>
              <a:gd name="connsiteX29" fmla="*/ 41275 w 301625"/>
              <a:gd name="connsiteY29" fmla="*/ 66675 h 358775"/>
              <a:gd name="connsiteX30" fmla="*/ 53975 w 301625"/>
              <a:gd name="connsiteY30" fmla="*/ 63500 h 358775"/>
              <a:gd name="connsiteX31" fmla="*/ 63500 w 301625"/>
              <a:gd name="connsiteY31" fmla="*/ 60325 h 358775"/>
              <a:gd name="connsiteX32" fmla="*/ 79375 w 301625"/>
              <a:gd name="connsiteY32" fmla="*/ 57150 h 358775"/>
              <a:gd name="connsiteX33" fmla="*/ 98425 w 301625"/>
              <a:gd name="connsiteY33" fmla="*/ 50800 h 358775"/>
              <a:gd name="connsiteX34" fmla="*/ 117475 w 301625"/>
              <a:gd name="connsiteY34" fmla="*/ 41275 h 358775"/>
              <a:gd name="connsiteX35" fmla="*/ 127000 w 301625"/>
              <a:gd name="connsiteY35" fmla="*/ 38100 h 358775"/>
              <a:gd name="connsiteX36" fmla="*/ 146050 w 301625"/>
              <a:gd name="connsiteY36" fmla="*/ 28575 h 358775"/>
              <a:gd name="connsiteX37" fmla="*/ 158750 w 301625"/>
              <a:gd name="connsiteY37" fmla="*/ 25400 h 358775"/>
              <a:gd name="connsiteX38" fmla="*/ 177800 w 301625"/>
              <a:gd name="connsiteY38" fmla="*/ 19050 h 358775"/>
              <a:gd name="connsiteX39" fmla="*/ 200025 w 301625"/>
              <a:gd name="connsiteY39" fmla="*/ 6350 h 358775"/>
              <a:gd name="connsiteX40" fmla="*/ 219075 w 301625"/>
              <a:gd name="connsiteY40" fmla="*/ 0 h 358775"/>
              <a:gd name="connsiteX41" fmla="*/ 241300 w 301625"/>
              <a:gd name="connsiteY41" fmla="*/ 6350 h 358775"/>
              <a:gd name="connsiteX42" fmla="*/ 250825 w 301625"/>
              <a:gd name="connsiteY42" fmla="*/ 25400 h 358775"/>
              <a:gd name="connsiteX43" fmla="*/ 260350 w 301625"/>
              <a:gd name="connsiteY43" fmla="*/ 50800 h 35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01625" h="358775">
                <a:moveTo>
                  <a:pt x="260350" y="50800"/>
                </a:moveTo>
                <a:lnTo>
                  <a:pt x="260350" y="50800"/>
                </a:lnTo>
                <a:cubicBezTo>
                  <a:pt x="269875" y="81492"/>
                  <a:pt x="281131" y="111699"/>
                  <a:pt x="288925" y="142875"/>
                </a:cubicBezTo>
                <a:cubicBezTo>
                  <a:pt x="291760" y="154216"/>
                  <a:pt x="290555" y="166213"/>
                  <a:pt x="292100" y="177800"/>
                </a:cubicBezTo>
                <a:cubicBezTo>
                  <a:pt x="292677" y="182125"/>
                  <a:pt x="294419" y="186221"/>
                  <a:pt x="295275" y="190500"/>
                </a:cubicBezTo>
                <a:cubicBezTo>
                  <a:pt x="303060" y="229424"/>
                  <a:pt x="294250" y="192751"/>
                  <a:pt x="301625" y="222250"/>
                </a:cubicBezTo>
                <a:cubicBezTo>
                  <a:pt x="300567" y="238125"/>
                  <a:pt x="299958" y="254036"/>
                  <a:pt x="298450" y="269875"/>
                </a:cubicBezTo>
                <a:cubicBezTo>
                  <a:pt x="297840" y="276284"/>
                  <a:pt x="295949" y="282523"/>
                  <a:pt x="295275" y="288925"/>
                </a:cubicBezTo>
                <a:cubicBezTo>
                  <a:pt x="293830" y="302648"/>
                  <a:pt x="297354" y="317440"/>
                  <a:pt x="292100" y="330200"/>
                </a:cubicBezTo>
                <a:cubicBezTo>
                  <a:pt x="287367" y="341694"/>
                  <a:pt x="270192" y="343122"/>
                  <a:pt x="260350" y="346075"/>
                </a:cubicBezTo>
                <a:cubicBezTo>
                  <a:pt x="253939" y="347998"/>
                  <a:pt x="247650" y="350308"/>
                  <a:pt x="241300" y="352425"/>
                </a:cubicBezTo>
                <a:lnTo>
                  <a:pt x="231775" y="355600"/>
                </a:lnTo>
                <a:lnTo>
                  <a:pt x="222250" y="358775"/>
                </a:lnTo>
                <a:cubicBezTo>
                  <a:pt x="211667" y="357717"/>
                  <a:pt x="201114" y="356285"/>
                  <a:pt x="190500" y="355600"/>
                </a:cubicBezTo>
                <a:cubicBezTo>
                  <a:pt x="151490" y="353083"/>
                  <a:pt x="139131" y="357652"/>
                  <a:pt x="111125" y="349250"/>
                </a:cubicBezTo>
                <a:cubicBezTo>
                  <a:pt x="70169" y="336963"/>
                  <a:pt x="108069" y="349309"/>
                  <a:pt x="82550" y="336550"/>
                </a:cubicBezTo>
                <a:cubicBezTo>
                  <a:pt x="77452" y="334001"/>
                  <a:pt x="71657" y="332968"/>
                  <a:pt x="66675" y="330200"/>
                </a:cubicBezTo>
                <a:cubicBezTo>
                  <a:pt x="37842" y="314182"/>
                  <a:pt x="67505" y="325185"/>
                  <a:pt x="44450" y="317500"/>
                </a:cubicBezTo>
                <a:cubicBezTo>
                  <a:pt x="42333" y="314325"/>
                  <a:pt x="39603" y="311482"/>
                  <a:pt x="38100" y="307975"/>
                </a:cubicBezTo>
                <a:cubicBezTo>
                  <a:pt x="36381" y="303964"/>
                  <a:pt x="36179" y="299455"/>
                  <a:pt x="34925" y="295275"/>
                </a:cubicBezTo>
                <a:lnTo>
                  <a:pt x="25400" y="266700"/>
                </a:lnTo>
                <a:lnTo>
                  <a:pt x="22225" y="257175"/>
                </a:lnTo>
                <a:lnTo>
                  <a:pt x="19050" y="247650"/>
                </a:lnTo>
                <a:cubicBezTo>
                  <a:pt x="17992" y="240242"/>
                  <a:pt x="17558" y="232717"/>
                  <a:pt x="15875" y="225425"/>
                </a:cubicBezTo>
                <a:cubicBezTo>
                  <a:pt x="14370" y="218903"/>
                  <a:pt x="10838" y="212939"/>
                  <a:pt x="9525" y="206375"/>
                </a:cubicBezTo>
                <a:cubicBezTo>
                  <a:pt x="1912" y="168312"/>
                  <a:pt x="4949" y="185271"/>
                  <a:pt x="0" y="155575"/>
                </a:cubicBezTo>
                <a:cubicBezTo>
                  <a:pt x="1058" y="137583"/>
                  <a:pt x="1382" y="119533"/>
                  <a:pt x="3175" y="101600"/>
                </a:cubicBezTo>
                <a:cubicBezTo>
                  <a:pt x="3508" y="98270"/>
                  <a:pt x="4853" y="95068"/>
                  <a:pt x="6350" y="92075"/>
                </a:cubicBezTo>
                <a:cubicBezTo>
                  <a:pt x="8057" y="88662"/>
                  <a:pt x="9828" y="85063"/>
                  <a:pt x="12700" y="82550"/>
                </a:cubicBezTo>
                <a:cubicBezTo>
                  <a:pt x="23726" y="72902"/>
                  <a:pt x="29250" y="70111"/>
                  <a:pt x="41275" y="66675"/>
                </a:cubicBezTo>
                <a:cubicBezTo>
                  <a:pt x="45471" y="65476"/>
                  <a:pt x="49779" y="64699"/>
                  <a:pt x="53975" y="63500"/>
                </a:cubicBezTo>
                <a:cubicBezTo>
                  <a:pt x="57193" y="62581"/>
                  <a:pt x="60253" y="61137"/>
                  <a:pt x="63500" y="60325"/>
                </a:cubicBezTo>
                <a:cubicBezTo>
                  <a:pt x="68735" y="59016"/>
                  <a:pt x="74169" y="58570"/>
                  <a:pt x="79375" y="57150"/>
                </a:cubicBezTo>
                <a:cubicBezTo>
                  <a:pt x="85833" y="55389"/>
                  <a:pt x="92075" y="52917"/>
                  <a:pt x="98425" y="50800"/>
                </a:cubicBezTo>
                <a:cubicBezTo>
                  <a:pt x="122366" y="42820"/>
                  <a:pt x="92856" y="53585"/>
                  <a:pt x="117475" y="41275"/>
                </a:cubicBezTo>
                <a:cubicBezTo>
                  <a:pt x="120468" y="39778"/>
                  <a:pt x="124007" y="39597"/>
                  <a:pt x="127000" y="38100"/>
                </a:cubicBezTo>
                <a:cubicBezTo>
                  <a:pt x="145553" y="28823"/>
                  <a:pt x="127429" y="33895"/>
                  <a:pt x="146050" y="28575"/>
                </a:cubicBezTo>
                <a:cubicBezTo>
                  <a:pt x="150246" y="27376"/>
                  <a:pt x="154570" y="26654"/>
                  <a:pt x="158750" y="25400"/>
                </a:cubicBezTo>
                <a:cubicBezTo>
                  <a:pt x="165161" y="23477"/>
                  <a:pt x="177800" y="19050"/>
                  <a:pt x="177800" y="19050"/>
                </a:cubicBezTo>
                <a:cubicBezTo>
                  <a:pt x="191664" y="5186"/>
                  <a:pt x="181751" y="11832"/>
                  <a:pt x="200025" y="6350"/>
                </a:cubicBezTo>
                <a:cubicBezTo>
                  <a:pt x="206436" y="4427"/>
                  <a:pt x="219075" y="0"/>
                  <a:pt x="219075" y="0"/>
                </a:cubicBezTo>
                <a:cubicBezTo>
                  <a:pt x="219905" y="207"/>
                  <a:pt x="239230" y="4694"/>
                  <a:pt x="241300" y="6350"/>
                </a:cubicBezTo>
                <a:cubicBezTo>
                  <a:pt x="246895" y="10826"/>
                  <a:pt x="248733" y="19125"/>
                  <a:pt x="250825" y="25400"/>
                </a:cubicBezTo>
                <a:cubicBezTo>
                  <a:pt x="254249" y="66483"/>
                  <a:pt x="258763" y="46567"/>
                  <a:pt x="260350" y="5080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64" name="Freeform 63"/>
          <p:cNvSpPr/>
          <p:nvPr/>
        </p:nvSpPr>
        <p:spPr>
          <a:xfrm flipH="1">
            <a:off x="1402918" y="2974063"/>
            <a:ext cx="314096" cy="363834"/>
          </a:xfrm>
          <a:custGeom>
            <a:avLst/>
            <a:gdLst>
              <a:gd name="connsiteX0" fmla="*/ 260350 w 301625"/>
              <a:gd name="connsiteY0" fmla="*/ 50800 h 358775"/>
              <a:gd name="connsiteX1" fmla="*/ 260350 w 301625"/>
              <a:gd name="connsiteY1" fmla="*/ 50800 h 358775"/>
              <a:gd name="connsiteX2" fmla="*/ 288925 w 301625"/>
              <a:gd name="connsiteY2" fmla="*/ 142875 h 358775"/>
              <a:gd name="connsiteX3" fmla="*/ 292100 w 301625"/>
              <a:gd name="connsiteY3" fmla="*/ 177800 h 358775"/>
              <a:gd name="connsiteX4" fmla="*/ 295275 w 301625"/>
              <a:gd name="connsiteY4" fmla="*/ 190500 h 358775"/>
              <a:gd name="connsiteX5" fmla="*/ 301625 w 301625"/>
              <a:gd name="connsiteY5" fmla="*/ 222250 h 358775"/>
              <a:gd name="connsiteX6" fmla="*/ 298450 w 301625"/>
              <a:gd name="connsiteY6" fmla="*/ 269875 h 358775"/>
              <a:gd name="connsiteX7" fmla="*/ 295275 w 301625"/>
              <a:gd name="connsiteY7" fmla="*/ 288925 h 358775"/>
              <a:gd name="connsiteX8" fmla="*/ 292100 w 301625"/>
              <a:gd name="connsiteY8" fmla="*/ 330200 h 358775"/>
              <a:gd name="connsiteX9" fmla="*/ 260350 w 301625"/>
              <a:gd name="connsiteY9" fmla="*/ 346075 h 358775"/>
              <a:gd name="connsiteX10" fmla="*/ 241300 w 301625"/>
              <a:gd name="connsiteY10" fmla="*/ 352425 h 358775"/>
              <a:gd name="connsiteX11" fmla="*/ 231775 w 301625"/>
              <a:gd name="connsiteY11" fmla="*/ 355600 h 358775"/>
              <a:gd name="connsiteX12" fmla="*/ 222250 w 301625"/>
              <a:gd name="connsiteY12" fmla="*/ 358775 h 358775"/>
              <a:gd name="connsiteX13" fmla="*/ 190500 w 301625"/>
              <a:gd name="connsiteY13" fmla="*/ 355600 h 358775"/>
              <a:gd name="connsiteX14" fmla="*/ 111125 w 301625"/>
              <a:gd name="connsiteY14" fmla="*/ 349250 h 358775"/>
              <a:gd name="connsiteX15" fmla="*/ 82550 w 301625"/>
              <a:gd name="connsiteY15" fmla="*/ 336550 h 358775"/>
              <a:gd name="connsiteX16" fmla="*/ 66675 w 301625"/>
              <a:gd name="connsiteY16" fmla="*/ 330200 h 358775"/>
              <a:gd name="connsiteX17" fmla="*/ 44450 w 301625"/>
              <a:gd name="connsiteY17" fmla="*/ 317500 h 358775"/>
              <a:gd name="connsiteX18" fmla="*/ 38100 w 301625"/>
              <a:gd name="connsiteY18" fmla="*/ 307975 h 358775"/>
              <a:gd name="connsiteX19" fmla="*/ 34925 w 301625"/>
              <a:gd name="connsiteY19" fmla="*/ 295275 h 358775"/>
              <a:gd name="connsiteX20" fmla="*/ 25400 w 301625"/>
              <a:gd name="connsiteY20" fmla="*/ 266700 h 358775"/>
              <a:gd name="connsiteX21" fmla="*/ 22225 w 301625"/>
              <a:gd name="connsiteY21" fmla="*/ 257175 h 358775"/>
              <a:gd name="connsiteX22" fmla="*/ 19050 w 301625"/>
              <a:gd name="connsiteY22" fmla="*/ 247650 h 358775"/>
              <a:gd name="connsiteX23" fmla="*/ 15875 w 301625"/>
              <a:gd name="connsiteY23" fmla="*/ 225425 h 358775"/>
              <a:gd name="connsiteX24" fmla="*/ 9525 w 301625"/>
              <a:gd name="connsiteY24" fmla="*/ 206375 h 358775"/>
              <a:gd name="connsiteX25" fmla="*/ 0 w 301625"/>
              <a:gd name="connsiteY25" fmla="*/ 155575 h 358775"/>
              <a:gd name="connsiteX26" fmla="*/ 3175 w 301625"/>
              <a:gd name="connsiteY26" fmla="*/ 101600 h 358775"/>
              <a:gd name="connsiteX27" fmla="*/ 6350 w 301625"/>
              <a:gd name="connsiteY27" fmla="*/ 92075 h 358775"/>
              <a:gd name="connsiteX28" fmla="*/ 12700 w 301625"/>
              <a:gd name="connsiteY28" fmla="*/ 82550 h 358775"/>
              <a:gd name="connsiteX29" fmla="*/ 41275 w 301625"/>
              <a:gd name="connsiteY29" fmla="*/ 66675 h 358775"/>
              <a:gd name="connsiteX30" fmla="*/ 53975 w 301625"/>
              <a:gd name="connsiteY30" fmla="*/ 63500 h 358775"/>
              <a:gd name="connsiteX31" fmla="*/ 63500 w 301625"/>
              <a:gd name="connsiteY31" fmla="*/ 60325 h 358775"/>
              <a:gd name="connsiteX32" fmla="*/ 79375 w 301625"/>
              <a:gd name="connsiteY32" fmla="*/ 57150 h 358775"/>
              <a:gd name="connsiteX33" fmla="*/ 98425 w 301625"/>
              <a:gd name="connsiteY33" fmla="*/ 50800 h 358775"/>
              <a:gd name="connsiteX34" fmla="*/ 117475 w 301625"/>
              <a:gd name="connsiteY34" fmla="*/ 41275 h 358775"/>
              <a:gd name="connsiteX35" fmla="*/ 127000 w 301625"/>
              <a:gd name="connsiteY35" fmla="*/ 38100 h 358775"/>
              <a:gd name="connsiteX36" fmla="*/ 146050 w 301625"/>
              <a:gd name="connsiteY36" fmla="*/ 28575 h 358775"/>
              <a:gd name="connsiteX37" fmla="*/ 158750 w 301625"/>
              <a:gd name="connsiteY37" fmla="*/ 25400 h 358775"/>
              <a:gd name="connsiteX38" fmla="*/ 177800 w 301625"/>
              <a:gd name="connsiteY38" fmla="*/ 19050 h 358775"/>
              <a:gd name="connsiteX39" fmla="*/ 200025 w 301625"/>
              <a:gd name="connsiteY39" fmla="*/ 6350 h 358775"/>
              <a:gd name="connsiteX40" fmla="*/ 219075 w 301625"/>
              <a:gd name="connsiteY40" fmla="*/ 0 h 358775"/>
              <a:gd name="connsiteX41" fmla="*/ 241300 w 301625"/>
              <a:gd name="connsiteY41" fmla="*/ 6350 h 358775"/>
              <a:gd name="connsiteX42" fmla="*/ 250825 w 301625"/>
              <a:gd name="connsiteY42" fmla="*/ 25400 h 358775"/>
              <a:gd name="connsiteX43" fmla="*/ 260350 w 301625"/>
              <a:gd name="connsiteY43" fmla="*/ 50800 h 35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01625" h="358775">
                <a:moveTo>
                  <a:pt x="260350" y="50800"/>
                </a:moveTo>
                <a:lnTo>
                  <a:pt x="260350" y="50800"/>
                </a:lnTo>
                <a:cubicBezTo>
                  <a:pt x="269875" y="81492"/>
                  <a:pt x="281131" y="111699"/>
                  <a:pt x="288925" y="142875"/>
                </a:cubicBezTo>
                <a:cubicBezTo>
                  <a:pt x="291760" y="154216"/>
                  <a:pt x="290555" y="166213"/>
                  <a:pt x="292100" y="177800"/>
                </a:cubicBezTo>
                <a:cubicBezTo>
                  <a:pt x="292677" y="182125"/>
                  <a:pt x="294419" y="186221"/>
                  <a:pt x="295275" y="190500"/>
                </a:cubicBezTo>
                <a:cubicBezTo>
                  <a:pt x="303060" y="229424"/>
                  <a:pt x="294250" y="192751"/>
                  <a:pt x="301625" y="222250"/>
                </a:cubicBezTo>
                <a:cubicBezTo>
                  <a:pt x="300567" y="238125"/>
                  <a:pt x="299958" y="254036"/>
                  <a:pt x="298450" y="269875"/>
                </a:cubicBezTo>
                <a:cubicBezTo>
                  <a:pt x="297840" y="276284"/>
                  <a:pt x="295949" y="282523"/>
                  <a:pt x="295275" y="288925"/>
                </a:cubicBezTo>
                <a:cubicBezTo>
                  <a:pt x="293830" y="302648"/>
                  <a:pt x="297354" y="317440"/>
                  <a:pt x="292100" y="330200"/>
                </a:cubicBezTo>
                <a:cubicBezTo>
                  <a:pt x="287367" y="341694"/>
                  <a:pt x="270192" y="343122"/>
                  <a:pt x="260350" y="346075"/>
                </a:cubicBezTo>
                <a:cubicBezTo>
                  <a:pt x="253939" y="347998"/>
                  <a:pt x="247650" y="350308"/>
                  <a:pt x="241300" y="352425"/>
                </a:cubicBezTo>
                <a:lnTo>
                  <a:pt x="231775" y="355600"/>
                </a:lnTo>
                <a:lnTo>
                  <a:pt x="222250" y="358775"/>
                </a:lnTo>
                <a:cubicBezTo>
                  <a:pt x="211667" y="357717"/>
                  <a:pt x="201114" y="356285"/>
                  <a:pt x="190500" y="355600"/>
                </a:cubicBezTo>
                <a:cubicBezTo>
                  <a:pt x="151490" y="353083"/>
                  <a:pt x="139131" y="357652"/>
                  <a:pt x="111125" y="349250"/>
                </a:cubicBezTo>
                <a:cubicBezTo>
                  <a:pt x="70169" y="336963"/>
                  <a:pt x="108069" y="349309"/>
                  <a:pt x="82550" y="336550"/>
                </a:cubicBezTo>
                <a:cubicBezTo>
                  <a:pt x="77452" y="334001"/>
                  <a:pt x="71657" y="332968"/>
                  <a:pt x="66675" y="330200"/>
                </a:cubicBezTo>
                <a:cubicBezTo>
                  <a:pt x="37842" y="314182"/>
                  <a:pt x="67505" y="325185"/>
                  <a:pt x="44450" y="317500"/>
                </a:cubicBezTo>
                <a:cubicBezTo>
                  <a:pt x="42333" y="314325"/>
                  <a:pt x="39603" y="311482"/>
                  <a:pt x="38100" y="307975"/>
                </a:cubicBezTo>
                <a:cubicBezTo>
                  <a:pt x="36381" y="303964"/>
                  <a:pt x="36179" y="299455"/>
                  <a:pt x="34925" y="295275"/>
                </a:cubicBezTo>
                <a:lnTo>
                  <a:pt x="25400" y="266700"/>
                </a:lnTo>
                <a:lnTo>
                  <a:pt x="22225" y="257175"/>
                </a:lnTo>
                <a:lnTo>
                  <a:pt x="19050" y="247650"/>
                </a:lnTo>
                <a:cubicBezTo>
                  <a:pt x="17992" y="240242"/>
                  <a:pt x="17558" y="232717"/>
                  <a:pt x="15875" y="225425"/>
                </a:cubicBezTo>
                <a:cubicBezTo>
                  <a:pt x="14370" y="218903"/>
                  <a:pt x="10838" y="212939"/>
                  <a:pt x="9525" y="206375"/>
                </a:cubicBezTo>
                <a:cubicBezTo>
                  <a:pt x="1912" y="168312"/>
                  <a:pt x="4949" y="185271"/>
                  <a:pt x="0" y="155575"/>
                </a:cubicBezTo>
                <a:cubicBezTo>
                  <a:pt x="1058" y="137583"/>
                  <a:pt x="1382" y="119533"/>
                  <a:pt x="3175" y="101600"/>
                </a:cubicBezTo>
                <a:cubicBezTo>
                  <a:pt x="3508" y="98270"/>
                  <a:pt x="4853" y="95068"/>
                  <a:pt x="6350" y="92075"/>
                </a:cubicBezTo>
                <a:cubicBezTo>
                  <a:pt x="8057" y="88662"/>
                  <a:pt x="9828" y="85063"/>
                  <a:pt x="12700" y="82550"/>
                </a:cubicBezTo>
                <a:cubicBezTo>
                  <a:pt x="23726" y="72902"/>
                  <a:pt x="29250" y="70111"/>
                  <a:pt x="41275" y="66675"/>
                </a:cubicBezTo>
                <a:cubicBezTo>
                  <a:pt x="45471" y="65476"/>
                  <a:pt x="49779" y="64699"/>
                  <a:pt x="53975" y="63500"/>
                </a:cubicBezTo>
                <a:cubicBezTo>
                  <a:pt x="57193" y="62581"/>
                  <a:pt x="60253" y="61137"/>
                  <a:pt x="63500" y="60325"/>
                </a:cubicBezTo>
                <a:cubicBezTo>
                  <a:pt x="68735" y="59016"/>
                  <a:pt x="74169" y="58570"/>
                  <a:pt x="79375" y="57150"/>
                </a:cubicBezTo>
                <a:cubicBezTo>
                  <a:pt x="85833" y="55389"/>
                  <a:pt x="92075" y="52917"/>
                  <a:pt x="98425" y="50800"/>
                </a:cubicBezTo>
                <a:cubicBezTo>
                  <a:pt x="122366" y="42820"/>
                  <a:pt x="92856" y="53585"/>
                  <a:pt x="117475" y="41275"/>
                </a:cubicBezTo>
                <a:cubicBezTo>
                  <a:pt x="120468" y="39778"/>
                  <a:pt x="124007" y="39597"/>
                  <a:pt x="127000" y="38100"/>
                </a:cubicBezTo>
                <a:cubicBezTo>
                  <a:pt x="145553" y="28823"/>
                  <a:pt x="127429" y="33895"/>
                  <a:pt x="146050" y="28575"/>
                </a:cubicBezTo>
                <a:cubicBezTo>
                  <a:pt x="150246" y="27376"/>
                  <a:pt x="154570" y="26654"/>
                  <a:pt x="158750" y="25400"/>
                </a:cubicBezTo>
                <a:cubicBezTo>
                  <a:pt x="165161" y="23477"/>
                  <a:pt x="177800" y="19050"/>
                  <a:pt x="177800" y="19050"/>
                </a:cubicBezTo>
                <a:cubicBezTo>
                  <a:pt x="191664" y="5186"/>
                  <a:pt x="181751" y="11832"/>
                  <a:pt x="200025" y="6350"/>
                </a:cubicBezTo>
                <a:cubicBezTo>
                  <a:pt x="206436" y="4427"/>
                  <a:pt x="219075" y="0"/>
                  <a:pt x="219075" y="0"/>
                </a:cubicBezTo>
                <a:cubicBezTo>
                  <a:pt x="219905" y="207"/>
                  <a:pt x="239230" y="4694"/>
                  <a:pt x="241300" y="6350"/>
                </a:cubicBezTo>
                <a:cubicBezTo>
                  <a:pt x="246895" y="10826"/>
                  <a:pt x="248733" y="19125"/>
                  <a:pt x="250825" y="25400"/>
                </a:cubicBezTo>
                <a:cubicBezTo>
                  <a:pt x="254249" y="66483"/>
                  <a:pt x="258763" y="46567"/>
                  <a:pt x="260350" y="50800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345656" y="3219139"/>
            <a:ext cx="312444" cy="581336"/>
          </a:xfrm>
          <a:custGeom>
            <a:avLst/>
            <a:gdLst>
              <a:gd name="connsiteX0" fmla="*/ 202907 w 312444"/>
              <a:gd name="connsiteY0" fmla="*/ 311 h 581336"/>
              <a:gd name="connsiteX1" fmla="*/ 202907 w 312444"/>
              <a:gd name="connsiteY1" fmla="*/ 311 h 581336"/>
              <a:gd name="connsiteX2" fmla="*/ 231482 w 312444"/>
              <a:gd name="connsiteY2" fmla="*/ 59842 h 581336"/>
              <a:gd name="connsiteX3" fmla="*/ 233863 w 312444"/>
              <a:gd name="connsiteY3" fmla="*/ 71749 h 581336"/>
              <a:gd name="connsiteX4" fmla="*/ 248150 w 312444"/>
              <a:gd name="connsiteY4" fmla="*/ 100324 h 581336"/>
              <a:gd name="connsiteX5" fmla="*/ 260057 w 312444"/>
              <a:gd name="connsiteY5" fmla="*/ 114611 h 581336"/>
              <a:gd name="connsiteX6" fmla="*/ 274344 w 312444"/>
              <a:gd name="connsiteY6" fmla="*/ 128899 h 581336"/>
              <a:gd name="connsiteX7" fmla="*/ 283869 w 312444"/>
              <a:gd name="connsiteY7" fmla="*/ 143186 h 581336"/>
              <a:gd name="connsiteX8" fmla="*/ 288632 w 312444"/>
              <a:gd name="connsiteY8" fmla="*/ 150330 h 581336"/>
              <a:gd name="connsiteX9" fmla="*/ 295775 w 312444"/>
              <a:gd name="connsiteY9" fmla="*/ 166999 h 581336"/>
              <a:gd name="connsiteX10" fmla="*/ 298157 w 312444"/>
              <a:gd name="connsiteY10" fmla="*/ 174142 h 581336"/>
              <a:gd name="connsiteX11" fmla="*/ 302919 w 312444"/>
              <a:gd name="connsiteY11" fmla="*/ 181286 h 581336"/>
              <a:gd name="connsiteX12" fmla="*/ 307682 w 312444"/>
              <a:gd name="connsiteY12" fmla="*/ 195574 h 581336"/>
              <a:gd name="connsiteX13" fmla="*/ 310063 w 312444"/>
              <a:gd name="connsiteY13" fmla="*/ 202717 h 581336"/>
              <a:gd name="connsiteX14" fmla="*/ 312444 w 312444"/>
              <a:gd name="connsiteY14" fmla="*/ 209861 h 581336"/>
              <a:gd name="connsiteX15" fmla="*/ 310063 w 312444"/>
              <a:gd name="connsiteY15" fmla="*/ 238436 h 581336"/>
              <a:gd name="connsiteX16" fmla="*/ 305300 w 312444"/>
              <a:gd name="connsiteY16" fmla="*/ 245580 h 581336"/>
              <a:gd name="connsiteX17" fmla="*/ 302919 w 312444"/>
              <a:gd name="connsiteY17" fmla="*/ 255105 h 581336"/>
              <a:gd name="connsiteX18" fmla="*/ 295775 w 312444"/>
              <a:gd name="connsiteY18" fmla="*/ 278917 h 581336"/>
              <a:gd name="connsiteX19" fmla="*/ 291013 w 312444"/>
              <a:gd name="connsiteY19" fmla="*/ 300349 h 581336"/>
              <a:gd name="connsiteX20" fmla="*/ 288632 w 312444"/>
              <a:gd name="connsiteY20" fmla="*/ 309874 h 581336"/>
              <a:gd name="connsiteX21" fmla="*/ 283869 w 312444"/>
              <a:gd name="connsiteY21" fmla="*/ 317017 h 581336"/>
              <a:gd name="connsiteX22" fmla="*/ 281488 w 312444"/>
              <a:gd name="connsiteY22" fmla="*/ 324161 h 581336"/>
              <a:gd name="connsiteX23" fmla="*/ 276725 w 312444"/>
              <a:gd name="connsiteY23" fmla="*/ 331305 h 581336"/>
              <a:gd name="connsiteX24" fmla="*/ 274344 w 312444"/>
              <a:gd name="connsiteY24" fmla="*/ 343211 h 581336"/>
              <a:gd name="connsiteX25" fmla="*/ 269582 w 312444"/>
              <a:gd name="connsiteY25" fmla="*/ 359880 h 581336"/>
              <a:gd name="connsiteX26" fmla="*/ 267200 w 312444"/>
              <a:gd name="connsiteY26" fmla="*/ 369405 h 581336"/>
              <a:gd name="connsiteX27" fmla="*/ 260057 w 312444"/>
              <a:gd name="connsiteY27" fmla="*/ 386074 h 581336"/>
              <a:gd name="connsiteX28" fmla="*/ 245769 w 312444"/>
              <a:gd name="connsiteY28" fmla="*/ 397980 h 581336"/>
              <a:gd name="connsiteX29" fmla="*/ 238625 w 312444"/>
              <a:gd name="connsiteY29" fmla="*/ 412267 h 581336"/>
              <a:gd name="connsiteX30" fmla="*/ 233863 w 312444"/>
              <a:gd name="connsiteY30" fmla="*/ 419411 h 581336"/>
              <a:gd name="connsiteX31" fmla="*/ 229100 w 312444"/>
              <a:gd name="connsiteY31" fmla="*/ 433699 h 581336"/>
              <a:gd name="connsiteX32" fmla="*/ 226719 w 312444"/>
              <a:gd name="connsiteY32" fmla="*/ 443224 h 581336"/>
              <a:gd name="connsiteX33" fmla="*/ 221957 w 312444"/>
              <a:gd name="connsiteY33" fmla="*/ 450367 h 581336"/>
              <a:gd name="connsiteX34" fmla="*/ 219575 w 312444"/>
              <a:gd name="connsiteY34" fmla="*/ 467036 h 581336"/>
              <a:gd name="connsiteX35" fmla="*/ 214813 w 312444"/>
              <a:gd name="connsiteY35" fmla="*/ 474180 h 581336"/>
              <a:gd name="connsiteX36" fmla="*/ 207669 w 312444"/>
              <a:gd name="connsiteY36" fmla="*/ 495611 h 581336"/>
              <a:gd name="connsiteX37" fmla="*/ 205288 w 312444"/>
              <a:gd name="connsiteY37" fmla="*/ 505136 h 581336"/>
              <a:gd name="connsiteX38" fmla="*/ 200525 w 312444"/>
              <a:gd name="connsiteY38" fmla="*/ 519424 h 581336"/>
              <a:gd name="connsiteX39" fmla="*/ 198144 w 312444"/>
              <a:gd name="connsiteY39" fmla="*/ 533711 h 581336"/>
              <a:gd name="connsiteX40" fmla="*/ 195763 w 312444"/>
              <a:gd name="connsiteY40" fmla="*/ 543236 h 581336"/>
              <a:gd name="connsiteX41" fmla="*/ 193382 w 312444"/>
              <a:gd name="connsiteY41" fmla="*/ 557524 h 581336"/>
              <a:gd name="connsiteX42" fmla="*/ 186238 w 312444"/>
              <a:gd name="connsiteY42" fmla="*/ 574192 h 581336"/>
              <a:gd name="connsiteX43" fmla="*/ 171950 w 312444"/>
              <a:gd name="connsiteY43" fmla="*/ 581336 h 581336"/>
              <a:gd name="connsiteX44" fmla="*/ 160044 w 312444"/>
              <a:gd name="connsiteY44" fmla="*/ 578955 h 581336"/>
              <a:gd name="connsiteX45" fmla="*/ 145757 w 312444"/>
              <a:gd name="connsiteY45" fmla="*/ 569430 h 581336"/>
              <a:gd name="connsiteX46" fmla="*/ 143375 w 312444"/>
              <a:gd name="connsiteY46" fmla="*/ 559905 h 581336"/>
              <a:gd name="connsiteX47" fmla="*/ 140994 w 312444"/>
              <a:gd name="connsiteY47" fmla="*/ 552761 h 581336"/>
              <a:gd name="connsiteX48" fmla="*/ 138613 w 312444"/>
              <a:gd name="connsiteY48" fmla="*/ 524186 h 581336"/>
              <a:gd name="connsiteX49" fmla="*/ 136232 w 312444"/>
              <a:gd name="connsiteY49" fmla="*/ 517042 h 581336"/>
              <a:gd name="connsiteX50" fmla="*/ 133850 w 312444"/>
              <a:gd name="connsiteY50" fmla="*/ 505136 h 581336"/>
              <a:gd name="connsiteX51" fmla="*/ 126707 w 312444"/>
              <a:gd name="connsiteY51" fmla="*/ 500374 h 581336"/>
              <a:gd name="connsiteX52" fmla="*/ 121944 w 312444"/>
              <a:gd name="connsiteY52" fmla="*/ 493230 h 581336"/>
              <a:gd name="connsiteX53" fmla="*/ 117182 w 312444"/>
              <a:gd name="connsiteY53" fmla="*/ 483705 h 581336"/>
              <a:gd name="connsiteX54" fmla="*/ 105275 w 312444"/>
              <a:gd name="connsiteY54" fmla="*/ 467036 h 581336"/>
              <a:gd name="connsiteX55" fmla="*/ 98132 w 312444"/>
              <a:gd name="connsiteY55" fmla="*/ 462274 h 581336"/>
              <a:gd name="connsiteX56" fmla="*/ 93369 w 312444"/>
              <a:gd name="connsiteY56" fmla="*/ 445605 h 581336"/>
              <a:gd name="connsiteX57" fmla="*/ 88607 w 312444"/>
              <a:gd name="connsiteY57" fmla="*/ 402742 h 581336"/>
              <a:gd name="connsiteX58" fmla="*/ 83844 w 312444"/>
              <a:gd name="connsiteY58" fmla="*/ 395599 h 581336"/>
              <a:gd name="connsiteX59" fmla="*/ 74319 w 312444"/>
              <a:gd name="connsiteY59" fmla="*/ 374167 h 581336"/>
              <a:gd name="connsiteX60" fmla="*/ 71938 w 312444"/>
              <a:gd name="connsiteY60" fmla="*/ 359880 h 581336"/>
              <a:gd name="connsiteX61" fmla="*/ 62413 w 312444"/>
              <a:gd name="connsiteY61" fmla="*/ 336067 h 581336"/>
              <a:gd name="connsiteX62" fmla="*/ 57650 w 312444"/>
              <a:gd name="connsiteY62" fmla="*/ 328924 h 581336"/>
              <a:gd name="connsiteX63" fmla="*/ 52888 w 312444"/>
              <a:gd name="connsiteY63" fmla="*/ 312255 h 581336"/>
              <a:gd name="connsiteX64" fmla="*/ 50507 w 312444"/>
              <a:gd name="connsiteY64" fmla="*/ 290824 h 581336"/>
              <a:gd name="connsiteX65" fmla="*/ 40982 w 312444"/>
              <a:gd name="connsiteY65" fmla="*/ 269392 h 581336"/>
              <a:gd name="connsiteX66" fmla="*/ 36219 w 312444"/>
              <a:gd name="connsiteY66" fmla="*/ 255105 h 581336"/>
              <a:gd name="connsiteX67" fmla="*/ 33838 w 312444"/>
              <a:gd name="connsiteY67" fmla="*/ 247961 h 581336"/>
              <a:gd name="connsiteX68" fmla="*/ 31457 w 312444"/>
              <a:gd name="connsiteY68" fmla="*/ 240817 h 581336"/>
              <a:gd name="connsiteX69" fmla="*/ 29075 w 312444"/>
              <a:gd name="connsiteY69" fmla="*/ 231292 h 581336"/>
              <a:gd name="connsiteX70" fmla="*/ 24313 w 312444"/>
              <a:gd name="connsiteY70" fmla="*/ 217005 h 581336"/>
              <a:gd name="connsiteX71" fmla="*/ 21932 w 312444"/>
              <a:gd name="connsiteY71" fmla="*/ 188430 h 581336"/>
              <a:gd name="connsiteX72" fmla="*/ 17169 w 312444"/>
              <a:gd name="connsiteY72" fmla="*/ 174142 h 581336"/>
              <a:gd name="connsiteX73" fmla="*/ 12407 w 312444"/>
              <a:gd name="connsiteY73" fmla="*/ 157474 h 581336"/>
              <a:gd name="connsiteX74" fmla="*/ 10025 w 312444"/>
              <a:gd name="connsiteY74" fmla="*/ 133661 h 581336"/>
              <a:gd name="connsiteX75" fmla="*/ 7644 w 312444"/>
              <a:gd name="connsiteY75" fmla="*/ 71749 h 581336"/>
              <a:gd name="connsiteX76" fmla="*/ 2882 w 312444"/>
              <a:gd name="connsiteY76" fmla="*/ 57461 h 581336"/>
              <a:gd name="connsiteX77" fmla="*/ 500 w 312444"/>
              <a:gd name="connsiteY77" fmla="*/ 21742 h 581336"/>
              <a:gd name="connsiteX78" fmla="*/ 2882 w 312444"/>
              <a:gd name="connsiteY78" fmla="*/ 7455 h 581336"/>
              <a:gd name="connsiteX79" fmla="*/ 31457 w 312444"/>
              <a:gd name="connsiteY79" fmla="*/ 9836 h 581336"/>
              <a:gd name="connsiteX80" fmla="*/ 167188 w 312444"/>
              <a:gd name="connsiteY80" fmla="*/ 7455 h 581336"/>
              <a:gd name="connsiteX81" fmla="*/ 181475 w 312444"/>
              <a:gd name="connsiteY81" fmla="*/ 2692 h 581336"/>
              <a:gd name="connsiteX82" fmla="*/ 188619 w 312444"/>
              <a:gd name="connsiteY82" fmla="*/ 311 h 581336"/>
              <a:gd name="connsiteX83" fmla="*/ 217194 w 312444"/>
              <a:gd name="connsiteY83" fmla="*/ 9836 h 581336"/>
              <a:gd name="connsiteX84" fmla="*/ 202907 w 312444"/>
              <a:gd name="connsiteY84" fmla="*/ 311 h 58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12444" h="581336">
                <a:moveTo>
                  <a:pt x="202907" y="311"/>
                </a:moveTo>
                <a:lnTo>
                  <a:pt x="202907" y="311"/>
                </a:lnTo>
                <a:cubicBezTo>
                  <a:pt x="212432" y="20155"/>
                  <a:pt x="222730" y="39645"/>
                  <a:pt x="231482" y="59842"/>
                </a:cubicBezTo>
                <a:cubicBezTo>
                  <a:pt x="233091" y="63556"/>
                  <a:pt x="232798" y="67844"/>
                  <a:pt x="233863" y="71749"/>
                </a:cubicBezTo>
                <a:cubicBezTo>
                  <a:pt x="236767" y="82399"/>
                  <a:pt x="240023" y="92198"/>
                  <a:pt x="248150" y="100324"/>
                </a:cubicBezTo>
                <a:cubicBezTo>
                  <a:pt x="280681" y="132851"/>
                  <a:pt x="233569" y="84811"/>
                  <a:pt x="260057" y="114611"/>
                </a:cubicBezTo>
                <a:cubicBezTo>
                  <a:pt x="264532" y="119645"/>
                  <a:pt x="270608" y="123295"/>
                  <a:pt x="274344" y="128899"/>
                </a:cubicBezTo>
                <a:lnTo>
                  <a:pt x="283869" y="143186"/>
                </a:lnTo>
                <a:lnTo>
                  <a:pt x="288632" y="150330"/>
                </a:lnTo>
                <a:cubicBezTo>
                  <a:pt x="294212" y="167071"/>
                  <a:pt x="286954" y="146419"/>
                  <a:pt x="295775" y="166999"/>
                </a:cubicBezTo>
                <a:cubicBezTo>
                  <a:pt x="296764" y="169306"/>
                  <a:pt x="297034" y="171897"/>
                  <a:pt x="298157" y="174142"/>
                </a:cubicBezTo>
                <a:cubicBezTo>
                  <a:pt x="299437" y="176702"/>
                  <a:pt x="301757" y="178671"/>
                  <a:pt x="302919" y="181286"/>
                </a:cubicBezTo>
                <a:cubicBezTo>
                  <a:pt x="304958" y="185874"/>
                  <a:pt x="306094" y="190811"/>
                  <a:pt x="307682" y="195574"/>
                </a:cubicBezTo>
                <a:lnTo>
                  <a:pt x="310063" y="202717"/>
                </a:lnTo>
                <a:lnTo>
                  <a:pt x="312444" y="209861"/>
                </a:lnTo>
                <a:cubicBezTo>
                  <a:pt x="311650" y="219386"/>
                  <a:pt x="311938" y="229064"/>
                  <a:pt x="310063" y="238436"/>
                </a:cubicBezTo>
                <a:cubicBezTo>
                  <a:pt x="309502" y="241242"/>
                  <a:pt x="306427" y="242949"/>
                  <a:pt x="305300" y="245580"/>
                </a:cubicBezTo>
                <a:cubicBezTo>
                  <a:pt x="304011" y="248588"/>
                  <a:pt x="303859" y="251970"/>
                  <a:pt x="302919" y="255105"/>
                </a:cubicBezTo>
                <a:cubicBezTo>
                  <a:pt x="299279" y="267239"/>
                  <a:pt x="297969" y="267950"/>
                  <a:pt x="295775" y="278917"/>
                </a:cubicBezTo>
                <a:cubicBezTo>
                  <a:pt x="288609" y="314746"/>
                  <a:pt x="297194" y="278713"/>
                  <a:pt x="291013" y="300349"/>
                </a:cubicBezTo>
                <a:cubicBezTo>
                  <a:pt x="290114" y="303496"/>
                  <a:pt x="289921" y="306866"/>
                  <a:pt x="288632" y="309874"/>
                </a:cubicBezTo>
                <a:cubicBezTo>
                  <a:pt x="287505" y="312504"/>
                  <a:pt x="285457" y="314636"/>
                  <a:pt x="283869" y="317017"/>
                </a:cubicBezTo>
                <a:cubicBezTo>
                  <a:pt x="283075" y="319398"/>
                  <a:pt x="282611" y="321916"/>
                  <a:pt x="281488" y="324161"/>
                </a:cubicBezTo>
                <a:cubicBezTo>
                  <a:pt x="280208" y="326721"/>
                  <a:pt x="277730" y="328625"/>
                  <a:pt x="276725" y="331305"/>
                </a:cubicBezTo>
                <a:cubicBezTo>
                  <a:pt x="275304" y="335095"/>
                  <a:pt x="275222" y="339260"/>
                  <a:pt x="274344" y="343211"/>
                </a:cubicBezTo>
                <a:cubicBezTo>
                  <a:pt x="270626" y="359943"/>
                  <a:pt x="273556" y="345971"/>
                  <a:pt x="269582" y="359880"/>
                </a:cubicBezTo>
                <a:cubicBezTo>
                  <a:pt x="268683" y="363027"/>
                  <a:pt x="268099" y="366258"/>
                  <a:pt x="267200" y="369405"/>
                </a:cubicBezTo>
                <a:cubicBezTo>
                  <a:pt x="265719" y="374587"/>
                  <a:pt x="263081" y="381840"/>
                  <a:pt x="260057" y="386074"/>
                </a:cubicBezTo>
                <a:cubicBezTo>
                  <a:pt x="255892" y="391905"/>
                  <a:pt x="251463" y="394184"/>
                  <a:pt x="245769" y="397980"/>
                </a:cubicBezTo>
                <a:cubicBezTo>
                  <a:pt x="232121" y="418454"/>
                  <a:pt x="248484" y="392550"/>
                  <a:pt x="238625" y="412267"/>
                </a:cubicBezTo>
                <a:cubicBezTo>
                  <a:pt x="237345" y="414827"/>
                  <a:pt x="235025" y="416796"/>
                  <a:pt x="233863" y="419411"/>
                </a:cubicBezTo>
                <a:cubicBezTo>
                  <a:pt x="231824" y="423999"/>
                  <a:pt x="230317" y="428829"/>
                  <a:pt x="229100" y="433699"/>
                </a:cubicBezTo>
                <a:cubicBezTo>
                  <a:pt x="228306" y="436874"/>
                  <a:pt x="228008" y="440216"/>
                  <a:pt x="226719" y="443224"/>
                </a:cubicBezTo>
                <a:cubicBezTo>
                  <a:pt x="225592" y="445854"/>
                  <a:pt x="223544" y="447986"/>
                  <a:pt x="221957" y="450367"/>
                </a:cubicBezTo>
                <a:cubicBezTo>
                  <a:pt x="221163" y="455923"/>
                  <a:pt x="221188" y="461660"/>
                  <a:pt x="219575" y="467036"/>
                </a:cubicBezTo>
                <a:cubicBezTo>
                  <a:pt x="218753" y="469777"/>
                  <a:pt x="215718" y="471465"/>
                  <a:pt x="214813" y="474180"/>
                </a:cubicBezTo>
                <a:cubicBezTo>
                  <a:pt x="206260" y="499842"/>
                  <a:pt x="218490" y="479380"/>
                  <a:pt x="207669" y="495611"/>
                </a:cubicBezTo>
                <a:cubicBezTo>
                  <a:pt x="206875" y="498786"/>
                  <a:pt x="206228" y="502001"/>
                  <a:pt x="205288" y="505136"/>
                </a:cubicBezTo>
                <a:cubicBezTo>
                  <a:pt x="203845" y="509945"/>
                  <a:pt x="200525" y="519424"/>
                  <a:pt x="200525" y="519424"/>
                </a:cubicBezTo>
                <a:cubicBezTo>
                  <a:pt x="199731" y="524186"/>
                  <a:pt x="199091" y="528977"/>
                  <a:pt x="198144" y="533711"/>
                </a:cubicBezTo>
                <a:cubicBezTo>
                  <a:pt x="197502" y="536920"/>
                  <a:pt x="196405" y="540027"/>
                  <a:pt x="195763" y="543236"/>
                </a:cubicBezTo>
                <a:cubicBezTo>
                  <a:pt x="194816" y="547971"/>
                  <a:pt x="194329" y="552789"/>
                  <a:pt x="193382" y="557524"/>
                </a:cubicBezTo>
                <a:cubicBezTo>
                  <a:pt x="192016" y="564354"/>
                  <a:pt x="191320" y="569110"/>
                  <a:pt x="186238" y="574192"/>
                </a:cubicBezTo>
                <a:cubicBezTo>
                  <a:pt x="181621" y="578809"/>
                  <a:pt x="177762" y="579399"/>
                  <a:pt x="171950" y="581336"/>
                </a:cubicBezTo>
                <a:cubicBezTo>
                  <a:pt x="167981" y="580542"/>
                  <a:pt x="163728" y="580630"/>
                  <a:pt x="160044" y="578955"/>
                </a:cubicBezTo>
                <a:cubicBezTo>
                  <a:pt x="154833" y="576587"/>
                  <a:pt x="145757" y="569430"/>
                  <a:pt x="145757" y="569430"/>
                </a:cubicBezTo>
                <a:cubicBezTo>
                  <a:pt x="144963" y="566255"/>
                  <a:pt x="144274" y="563052"/>
                  <a:pt x="143375" y="559905"/>
                </a:cubicBezTo>
                <a:cubicBezTo>
                  <a:pt x="142685" y="557491"/>
                  <a:pt x="141326" y="555249"/>
                  <a:pt x="140994" y="552761"/>
                </a:cubicBezTo>
                <a:cubicBezTo>
                  <a:pt x="139731" y="543287"/>
                  <a:pt x="139876" y="533660"/>
                  <a:pt x="138613" y="524186"/>
                </a:cubicBezTo>
                <a:cubicBezTo>
                  <a:pt x="138281" y="521698"/>
                  <a:pt x="136841" y="519477"/>
                  <a:pt x="136232" y="517042"/>
                </a:cubicBezTo>
                <a:cubicBezTo>
                  <a:pt x="135250" y="513116"/>
                  <a:pt x="135858" y="508650"/>
                  <a:pt x="133850" y="505136"/>
                </a:cubicBezTo>
                <a:cubicBezTo>
                  <a:pt x="132430" y="502651"/>
                  <a:pt x="129088" y="501961"/>
                  <a:pt x="126707" y="500374"/>
                </a:cubicBezTo>
                <a:cubicBezTo>
                  <a:pt x="125119" y="497993"/>
                  <a:pt x="123364" y="495715"/>
                  <a:pt x="121944" y="493230"/>
                </a:cubicBezTo>
                <a:cubicBezTo>
                  <a:pt x="120183" y="490148"/>
                  <a:pt x="118943" y="486787"/>
                  <a:pt x="117182" y="483705"/>
                </a:cubicBezTo>
                <a:cubicBezTo>
                  <a:pt x="115380" y="480551"/>
                  <a:pt x="106978" y="468739"/>
                  <a:pt x="105275" y="467036"/>
                </a:cubicBezTo>
                <a:cubicBezTo>
                  <a:pt x="103252" y="465013"/>
                  <a:pt x="100513" y="463861"/>
                  <a:pt x="98132" y="462274"/>
                </a:cubicBezTo>
                <a:cubicBezTo>
                  <a:pt x="96655" y="457844"/>
                  <a:pt x="93829" y="449979"/>
                  <a:pt x="93369" y="445605"/>
                </a:cubicBezTo>
                <a:cubicBezTo>
                  <a:pt x="92855" y="440721"/>
                  <a:pt x="94333" y="414194"/>
                  <a:pt x="88607" y="402742"/>
                </a:cubicBezTo>
                <a:cubicBezTo>
                  <a:pt x="87327" y="400182"/>
                  <a:pt x="85432" y="397980"/>
                  <a:pt x="83844" y="395599"/>
                </a:cubicBezTo>
                <a:cubicBezTo>
                  <a:pt x="78177" y="378596"/>
                  <a:pt x="81867" y="385488"/>
                  <a:pt x="74319" y="374167"/>
                </a:cubicBezTo>
                <a:cubicBezTo>
                  <a:pt x="73525" y="369405"/>
                  <a:pt x="73109" y="364564"/>
                  <a:pt x="71938" y="359880"/>
                </a:cubicBezTo>
                <a:cubicBezTo>
                  <a:pt x="69771" y="351212"/>
                  <a:pt x="66791" y="343728"/>
                  <a:pt x="62413" y="336067"/>
                </a:cubicBezTo>
                <a:cubicBezTo>
                  <a:pt x="60993" y="333582"/>
                  <a:pt x="59238" y="331305"/>
                  <a:pt x="57650" y="328924"/>
                </a:cubicBezTo>
                <a:cubicBezTo>
                  <a:pt x="55872" y="323590"/>
                  <a:pt x="53742" y="317808"/>
                  <a:pt x="52888" y="312255"/>
                </a:cubicBezTo>
                <a:cubicBezTo>
                  <a:pt x="51795" y="305151"/>
                  <a:pt x="51917" y="297872"/>
                  <a:pt x="50507" y="290824"/>
                </a:cubicBezTo>
                <a:cubicBezTo>
                  <a:pt x="45352" y="265050"/>
                  <a:pt x="48236" y="285713"/>
                  <a:pt x="40982" y="269392"/>
                </a:cubicBezTo>
                <a:cubicBezTo>
                  <a:pt x="38943" y="264805"/>
                  <a:pt x="37807" y="259867"/>
                  <a:pt x="36219" y="255105"/>
                </a:cubicBezTo>
                <a:lnTo>
                  <a:pt x="33838" y="247961"/>
                </a:lnTo>
                <a:cubicBezTo>
                  <a:pt x="33044" y="245580"/>
                  <a:pt x="32066" y="243252"/>
                  <a:pt x="31457" y="240817"/>
                </a:cubicBezTo>
                <a:cubicBezTo>
                  <a:pt x="30663" y="237642"/>
                  <a:pt x="30015" y="234427"/>
                  <a:pt x="29075" y="231292"/>
                </a:cubicBezTo>
                <a:cubicBezTo>
                  <a:pt x="27632" y="226484"/>
                  <a:pt x="24313" y="217005"/>
                  <a:pt x="24313" y="217005"/>
                </a:cubicBezTo>
                <a:cubicBezTo>
                  <a:pt x="23519" y="207480"/>
                  <a:pt x="23503" y="197858"/>
                  <a:pt x="21932" y="188430"/>
                </a:cubicBezTo>
                <a:cubicBezTo>
                  <a:pt x="21107" y="183478"/>
                  <a:pt x="18386" y="179012"/>
                  <a:pt x="17169" y="174142"/>
                </a:cubicBezTo>
                <a:cubicBezTo>
                  <a:pt x="14179" y="162182"/>
                  <a:pt x="15823" y="167722"/>
                  <a:pt x="12407" y="157474"/>
                </a:cubicBezTo>
                <a:cubicBezTo>
                  <a:pt x="11613" y="149536"/>
                  <a:pt x="10468" y="141626"/>
                  <a:pt x="10025" y="133661"/>
                </a:cubicBezTo>
                <a:cubicBezTo>
                  <a:pt x="8879" y="113040"/>
                  <a:pt x="9572" y="92311"/>
                  <a:pt x="7644" y="71749"/>
                </a:cubicBezTo>
                <a:cubicBezTo>
                  <a:pt x="7175" y="66751"/>
                  <a:pt x="2882" y="57461"/>
                  <a:pt x="2882" y="57461"/>
                </a:cubicBezTo>
                <a:cubicBezTo>
                  <a:pt x="2088" y="45555"/>
                  <a:pt x="500" y="33675"/>
                  <a:pt x="500" y="21742"/>
                </a:cubicBezTo>
                <a:cubicBezTo>
                  <a:pt x="500" y="16914"/>
                  <a:pt x="-1624" y="9188"/>
                  <a:pt x="2882" y="7455"/>
                </a:cubicBezTo>
                <a:cubicBezTo>
                  <a:pt x="11803" y="4024"/>
                  <a:pt x="21932" y="9042"/>
                  <a:pt x="31457" y="9836"/>
                </a:cubicBezTo>
                <a:cubicBezTo>
                  <a:pt x="76701" y="9042"/>
                  <a:pt x="121989" y="9607"/>
                  <a:pt x="167188" y="7455"/>
                </a:cubicBezTo>
                <a:cubicBezTo>
                  <a:pt x="172202" y="7216"/>
                  <a:pt x="176713" y="4280"/>
                  <a:pt x="181475" y="2692"/>
                </a:cubicBezTo>
                <a:lnTo>
                  <a:pt x="188619" y="311"/>
                </a:lnTo>
                <a:cubicBezTo>
                  <a:pt x="208175" y="2089"/>
                  <a:pt x="214657" y="-5388"/>
                  <a:pt x="217194" y="9836"/>
                </a:cubicBezTo>
                <a:cubicBezTo>
                  <a:pt x="217585" y="12185"/>
                  <a:pt x="205288" y="1899"/>
                  <a:pt x="202907" y="31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68" name="Freeform 67"/>
          <p:cNvSpPr/>
          <p:nvPr/>
        </p:nvSpPr>
        <p:spPr>
          <a:xfrm flipH="1">
            <a:off x="7746765" y="3223516"/>
            <a:ext cx="312444" cy="581336"/>
          </a:xfrm>
          <a:custGeom>
            <a:avLst/>
            <a:gdLst>
              <a:gd name="connsiteX0" fmla="*/ 202907 w 312444"/>
              <a:gd name="connsiteY0" fmla="*/ 311 h 581336"/>
              <a:gd name="connsiteX1" fmla="*/ 202907 w 312444"/>
              <a:gd name="connsiteY1" fmla="*/ 311 h 581336"/>
              <a:gd name="connsiteX2" fmla="*/ 231482 w 312444"/>
              <a:gd name="connsiteY2" fmla="*/ 59842 h 581336"/>
              <a:gd name="connsiteX3" fmla="*/ 233863 w 312444"/>
              <a:gd name="connsiteY3" fmla="*/ 71749 h 581336"/>
              <a:gd name="connsiteX4" fmla="*/ 248150 w 312444"/>
              <a:gd name="connsiteY4" fmla="*/ 100324 h 581336"/>
              <a:gd name="connsiteX5" fmla="*/ 260057 w 312444"/>
              <a:gd name="connsiteY5" fmla="*/ 114611 h 581336"/>
              <a:gd name="connsiteX6" fmla="*/ 274344 w 312444"/>
              <a:gd name="connsiteY6" fmla="*/ 128899 h 581336"/>
              <a:gd name="connsiteX7" fmla="*/ 283869 w 312444"/>
              <a:gd name="connsiteY7" fmla="*/ 143186 h 581336"/>
              <a:gd name="connsiteX8" fmla="*/ 288632 w 312444"/>
              <a:gd name="connsiteY8" fmla="*/ 150330 h 581336"/>
              <a:gd name="connsiteX9" fmla="*/ 295775 w 312444"/>
              <a:gd name="connsiteY9" fmla="*/ 166999 h 581336"/>
              <a:gd name="connsiteX10" fmla="*/ 298157 w 312444"/>
              <a:gd name="connsiteY10" fmla="*/ 174142 h 581336"/>
              <a:gd name="connsiteX11" fmla="*/ 302919 w 312444"/>
              <a:gd name="connsiteY11" fmla="*/ 181286 h 581336"/>
              <a:gd name="connsiteX12" fmla="*/ 307682 w 312444"/>
              <a:gd name="connsiteY12" fmla="*/ 195574 h 581336"/>
              <a:gd name="connsiteX13" fmla="*/ 310063 w 312444"/>
              <a:gd name="connsiteY13" fmla="*/ 202717 h 581336"/>
              <a:gd name="connsiteX14" fmla="*/ 312444 w 312444"/>
              <a:gd name="connsiteY14" fmla="*/ 209861 h 581336"/>
              <a:gd name="connsiteX15" fmla="*/ 310063 w 312444"/>
              <a:gd name="connsiteY15" fmla="*/ 238436 h 581336"/>
              <a:gd name="connsiteX16" fmla="*/ 305300 w 312444"/>
              <a:gd name="connsiteY16" fmla="*/ 245580 h 581336"/>
              <a:gd name="connsiteX17" fmla="*/ 302919 w 312444"/>
              <a:gd name="connsiteY17" fmla="*/ 255105 h 581336"/>
              <a:gd name="connsiteX18" fmla="*/ 295775 w 312444"/>
              <a:gd name="connsiteY18" fmla="*/ 278917 h 581336"/>
              <a:gd name="connsiteX19" fmla="*/ 291013 w 312444"/>
              <a:gd name="connsiteY19" fmla="*/ 300349 h 581336"/>
              <a:gd name="connsiteX20" fmla="*/ 288632 w 312444"/>
              <a:gd name="connsiteY20" fmla="*/ 309874 h 581336"/>
              <a:gd name="connsiteX21" fmla="*/ 283869 w 312444"/>
              <a:gd name="connsiteY21" fmla="*/ 317017 h 581336"/>
              <a:gd name="connsiteX22" fmla="*/ 281488 w 312444"/>
              <a:gd name="connsiteY22" fmla="*/ 324161 h 581336"/>
              <a:gd name="connsiteX23" fmla="*/ 276725 w 312444"/>
              <a:gd name="connsiteY23" fmla="*/ 331305 h 581336"/>
              <a:gd name="connsiteX24" fmla="*/ 274344 w 312444"/>
              <a:gd name="connsiteY24" fmla="*/ 343211 h 581336"/>
              <a:gd name="connsiteX25" fmla="*/ 269582 w 312444"/>
              <a:gd name="connsiteY25" fmla="*/ 359880 h 581336"/>
              <a:gd name="connsiteX26" fmla="*/ 267200 w 312444"/>
              <a:gd name="connsiteY26" fmla="*/ 369405 h 581336"/>
              <a:gd name="connsiteX27" fmla="*/ 260057 w 312444"/>
              <a:gd name="connsiteY27" fmla="*/ 386074 h 581336"/>
              <a:gd name="connsiteX28" fmla="*/ 245769 w 312444"/>
              <a:gd name="connsiteY28" fmla="*/ 397980 h 581336"/>
              <a:gd name="connsiteX29" fmla="*/ 238625 w 312444"/>
              <a:gd name="connsiteY29" fmla="*/ 412267 h 581336"/>
              <a:gd name="connsiteX30" fmla="*/ 233863 w 312444"/>
              <a:gd name="connsiteY30" fmla="*/ 419411 h 581336"/>
              <a:gd name="connsiteX31" fmla="*/ 229100 w 312444"/>
              <a:gd name="connsiteY31" fmla="*/ 433699 h 581336"/>
              <a:gd name="connsiteX32" fmla="*/ 226719 w 312444"/>
              <a:gd name="connsiteY32" fmla="*/ 443224 h 581336"/>
              <a:gd name="connsiteX33" fmla="*/ 221957 w 312444"/>
              <a:gd name="connsiteY33" fmla="*/ 450367 h 581336"/>
              <a:gd name="connsiteX34" fmla="*/ 219575 w 312444"/>
              <a:gd name="connsiteY34" fmla="*/ 467036 h 581336"/>
              <a:gd name="connsiteX35" fmla="*/ 214813 w 312444"/>
              <a:gd name="connsiteY35" fmla="*/ 474180 h 581336"/>
              <a:gd name="connsiteX36" fmla="*/ 207669 w 312444"/>
              <a:gd name="connsiteY36" fmla="*/ 495611 h 581336"/>
              <a:gd name="connsiteX37" fmla="*/ 205288 w 312444"/>
              <a:gd name="connsiteY37" fmla="*/ 505136 h 581336"/>
              <a:gd name="connsiteX38" fmla="*/ 200525 w 312444"/>
              <a:gd name="connsiteY38" fmla="*/ 519424 h 581336"/>
              <a:gd name="connsiteX39" fmla="*/ 198144 w 312444"/>
              <a:gd name="connsiteY39" fmla="*/ 533711 h 581336"/>
              <a:gd name="connsiteX40" fmla="*/ 195763 w 312444"/>
              <a:gd name="connsiteY40" fmla="*/ 543236 h 581336"/>
              <a:gd name="connsiteX41" fmla="*/ 193382 w 312444"/>
              <a:gd name="connsiteY41" fmla="*/ 557524 h 581336"/>
              <a:gd name="connsiteX42" fmla="*/ 186238 w 312444"/>
              <a:gd name="connsiteY42" fmla="*/ 574192 h 581336"/>
              <a:gd name="connsiteX43" fmla="*/ 171950 w 312444"/>
              <a:gd name="connsiteY43" fmla="*/ 581336 h 581336"/>
              <a:gd name="connsiteX44" fmla="*/ 160044 w 312444"/>
              <a:gd name="connsiteY44" fmla="*/ 578955 h 581336"/>
              <a:gd name="connsiteX45" fmla="*/ 145757 w 312444"/>
              <a:gd name="connsiteY45" fmla="*/ 569430 h 581336"/>
              <a:gd name="connsiteX46" fmla="*/ 143375 w 312444"/>
              <a:gd name="connsiteY46" fmla="*/ 559905 h 581336"/>
              <a:gd name="connsiteX47" fmla="*/ 140994 w 312444"/>
              <a:gd name="connsiteY47" fmla="*/ 552761 h 581336"/>
              <a:gd name="connsiteX48" fmla="*/ 138613 w 312444"/>
              <a:gd name="connsiteY48" fmla="*/ 524186 h 581336"/>
              <a:gd name="connsiteX49" fmla="*/ 136232 w 312444"/>
              <a:gd name="connsiteY49" fmla="*/ 517042 h 581336"/>
              <a:gd name="connsiteX50" fmla="*/ 133850 w 312444"/>
              <a:gd name="connsiteY50" fmla="*/ 505136 h 581336"/>
              <a:gd name="connsiteX51" fmla="*/ 126707 w 312444"/>
              <a:gd name="connsiteY51" fmla="*/ 500374 h 581336"/>
              <a:gd name="connsiteX52" fmla="*/ 121944 w 312444"/>
              <a:gd name="connsiteY52" fmla="*/ 493230 h 581336"/>
              <a:gd name="connsiteX53" fmla="*/ 117182 w 312444"/>
              <a:gd name="connsiteY53" fmla="*/ 483705 h 581336"/>
              <a:gd name="connsiteX54" fmla="*/ 105275 w 312444"/>
              <a:gd name="connsiteY54" fmla="*/ 467036 h 581336"/>
              <a:gd name="connsiteX55" fmla="*/ 98132 w 312444"/>
              <a:gd name="connsiteY55" fmla="*/ 462274 h 581336"/>
              <a:gd name="connsiteX56" fmla="*/ 93369 w 312444"/>
              <a:gd name="connsiteY56" fmla="*/ 445605 h 581336"/>
              <a:gd name="connsiteX57" fmla="*/ 88607 w 312444"/>
              <a:gd name="connsiteY57" fmla="*/ 402742 h 581336"/>
              <a:gd name="connsiteX58" fmla="*/ 83844 w 312444"/>
              <a:gd name="connsiteY58" fmla="*/ 395599 h 581336"/>
              <a:gd name="connsiteX59" fmla="*/ 74319 w 312444"/>
              <a:gd name="connsiteY59" fmla="*/ 374167 h 581336"/>
              <a:gd name="connsiteX60" fmla="*/ 71938 w 312444"/>
              <a:gd name="connsiteY60" fmla="*/ 359880 h 581336"/>
              <a:gd name="connsiteX61" fmla="*/ 62413 w 312444"/>
              <a:gd name="connsiteY61" fmla="*/ 336067 h 581336"/>
              <a:gd name="connsiteX62" fmla="*/ 57650 w 312444"/>
              <a:gd name="connsiteY62" fmla="*/ 328924 h 581336"/>
              <a:gd name="connsiteX63" fmla="*/ 52888 w 312444"/>
              <a:gd name="connsiteY63" fmla="*/ 312255 h 581336"/>
              <a:gd name="connsiteX64" fmla="*/ 50507 w 312444"/>
              <a:gd name="connsiteY64" fmla="*/ 290824 h 581336"/>
              <a:gd name="connsiteX65" fmla="*/ 40982 w 312444"/>
              <a:gd name="connsiteY65" fmla="*/ 269392 h 581336"/>
              <a:gd name="connsiteX66" fmla="*/ 36219 w 312444"/>
              <a:gd name="connsiteY66" fmla="*/ 255105 h 581336"/>
              <a:gd name="connsiteX67" fmla="*/ 33838 w 312444"/>
              <a:gd name="connsiteY67" fmla="*/ 247961 h 581336"/>
              <a:gd name="connsiteX68" fmla="*/ 31457 w 312444"/>
              <a:gd name="connsiteY68" fmla="*/ 240817 h 581336"/>
              <a:gd name="connsiteX69" fmla="*/ 29075 w 312444"/>
              <a:gd name="connsiteY69" fmla="*/ 231292 h 581336"/>
              <a:gd name="connsiteX70" fmla="*/ 24313 w 312444"/>
              <a:gd name="connsiteY70" fmla="*/ 217005 h 581336"/>
              <a:gd name="connsiteX71" fmla="*/ 21932 w 312444"/>
              <a:gd name="connsiteY71" fmla="*/ 188430 h 581336"/>
              <a:gd name="connsiteX72" fmla="*/ 17169 w 312444"/>
              <a:gd name="connsiteY72" fmla="*/ 174142 h 581336"/>
              <a:gd name="connsiteX73" fmla="*/ 12407 w 312444"/>
              <a:gd name="connsiteY73" fmla="*/ 157474 h 581336"/>
              <a:gd name="connsiteX74" fmla="*/ 10025 w 312444"/>
              <a:gd name="connsiteY74" fmla="*/ 133661 h 581336"/>
              <a:gd name="connsiteX75" fmla="*/ 7644 w 312444"/>
              <a:gd name="connsiteY75" fmla="*/ 71749 h 581336"/>
              <a:gd name="connsiteX76" fmla="*/ 2882 w 312444"/>
              <a:gd name="connsiteY76" fmla="*/ 57461 h 581336"/>
              <a:gd name="connsiteX77" fmla="*/ 500 w 312444"/>
              <a:gd name="connsiteY77" fmla="*/ 21742 h 581336"/>
              <a:gd name="connsiteX78" fmla="*/ 2882 w 312444"/>
              <a:gd name="connsiteY78" fmla="*/ 7455 h 581336"/>
              <a:gd name="connsiteX79" fmla="*/ 31457 w 312444"/>
              <a:gd name="connsiteY79" fmla="*/ 9836 h 581336"/>
              <a:gd name="connsiteX80" fmla="*/ 167188 w 312444"/>
              <a:gd name="connsiteY80" fmla="*/ 7455 h 581336"/>
              <a:gd name="connsiteX81" fmla="*/ 181475 w 312444"/>
              <a:gd name="connsiteY81" fmla="*/ 2692 h 581336"/>
              <a:gd name="connsiteX82" fmla="*/ 188619 w 312444"/>
              <a:gd name="connsiteY82" fmla="*/ 311 h 581336"/>
              <a:gd name="connsiteX83" fmla="*/ 217194 w 312444"/>
              <a:gd name="connsiteY83" fmla="*/ 9836 h 581336"/>
              <a:gd name="connsiteX84" fmla="*/ 202907 w 312444"/>
              <a:gd name="connsiteY84" fmla="*/ 311 h 58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12444" h="581336">
                <a:moveTo>
                  <a:pt x="202907" y="311"/>
                </a:moveTo>
                <a:lnTo>
                  <a:pt x="202907" y="311"/>
                </a:lnTo>
                <a:cubicBezTo>
                  <a:pt x="212432" y="20155"/>
                  <a:pt x="222730" y="39645"/>
                  <a:pt x="231482" y="59842"/>
                </a:cubicBezTo>
                <a:cubicBezTo>
                  <a:pt x="233091" y="63556"/>
                  <a:pt x="232798" y="67844"/>
                  <a:pt x="233863" y="71749"/>
                </a:cubicBezTo>
                <a:cubicBezTo>
                  <a:pt x="236767" y="82399"/>
                  <a:pt x="240023" y="92198"/>
                  <a:pt x="248150" y="100324"/>
                </a:cubicBezTo>
                <a:cubicBezTo>
                  <a:pt x="280681" y="132851"/>
                  <a:pt x="233569" y="84811"/>
                  <a:pt x="260057" y="114611"/>
                </a:cubicBezTo>
                <a:cubicBezTo>
                  <a:pt x="264532" y="119645"/>
                  <a:pt x="270608" y="123295"/>
                  <a:pt x="274344" y="128899"/>
                </a:cubicBezTo>
                <a:lnTo>
                  <a:pt x="283869" y="143186"/>
                </a:lnTo>
                <a:lnTo>
                  <a:pt x="288632" y="150330"/>
                </a:lnTo>
                <a:cubicBezTo>
                  <a:pt x="294212" y="167071"/>
                  <a:pt x="286954" y="146419"/>
                  <a:pt x="295775" y="166999"/>
                </a:cubicBezTo>
                <a:cubicBezTo>
                  <a:pt x="296764" y="169306"/>
                  <a:pt x="297034" y="171897"/>
                  <a:pt x="298157" y="174142"/>
                </a:cubicBezTo>
                <a:cubicBezTo>
                  <a:pt x="299437" y="176702"/>
                  <a:pt x="301757" y="178671"/>
                  <a:pt x="302919" y="181286"/>
                </a:cubicBezTo>
                <a:cubicBezTo>
                  <a:pt x="304958" y="185874"/>
                  <a:pt x="306094" y="190811"/>
                  <a:pt x="307682" y="195574"/>
                </a:cubicBezTo>
                <a:lnTo>
                  <a:pt x="310063" y="202717"/>
                </a:lnTo>
                <a:lnTo>
                  <a:pt x="312444" y="209861"/>
                </a:lnTo>
                <a:cubicBezTo>
                  <a:pt x="311650" y="219386"/>
                  <a:pt x="311938" y="229064"/>
                  <a:pt x="310063" y="238436"/>
                </a:cubicBezTo>
                <a:cubicBezTo>
                  <a:pt x="309502" y="241242"/>
                  <a:pt x="306427" y="242949"/>
                  <a:pt x="305300" y="245580"/>
                </a:cubicBezTo>
                <a:cubicBezTo>
                  <a:pt x="304011" y="248588"/>
                  <a:pt x="303859" y="251970"/>
                  <a:pt x="302919" y="255105"/>
                </a:cubicBezTo>
                <a:cubicBezTo>
                  <a:pt x="299279" y="267239"/>
                  <a:pt x="297969" y="267950"/>
                  <a:pt x="295775" y="278917"/>
                </a:cubicBezTo>
                <a:cubicBezTo>
                  <a:pt x="288609" y="314746"/>
                  <a:pt x="297194" y="278713"/>
                  <a:pt x="291013" y="300349"/>
                </a:cubicBezTo>
                <a:cubicBezTo>
                  <a:pt x="290114" y="303496"/>
                  <a:pt x="289921" y="306866"/>
                  <a:pt x="288632" y="309874"/>
                </a:cubicBezTo>
                <a:cubicBezTo>
                  <a:pt x="287505" y="312504"/>
                  <a:pt x="285457" y="314636"/>
                  <a:pt x="283869" y="317017"/>
                </a:cubicBezTo>
                <a:cubicBezTo>
                  <a:pt x="283075" y="319398"/>
                  <a:pt x="282611" y="321916"/>
                  <a:pt x="281488" y="324161"/>
                </a:cubicBezTo>
                <a:cubicBezTo>
                  <a:pt x="280208" y="326721"/>
                  <a:pt x="277730" y="328625"/>
                  <a:pt x="276725" y="331305"/>
                </a:cubicBezTo>
                <a:cubicBezTo>
                  <a:pt x="275304" y="335095"/>
                  <a:pt x="275222" y="339260"/>
                  <a:pt x="274344" y="343211"/>
                </a:cubicBezTo>
                <a:cubicBezTo>
                  <a:pt x="270626" y="359943"/>
                  <a:pt x="273556" y="345971"/>
                  <a:pt x="269582" y="359880"/>
                </a:cubicBezTo>
                <a:cubicBezTo>
                  <a:pt x="268683" y="363027"/>
                  <a:pt x="268099" y="366258"/>
                  <a:pt x="267200" y="369405"/>
                </a:cubicBezTo>
                <a:cubicBezTo>
                  <a:pt x="265719" y="374587"/>
                  <a:pt x="263081" y="381840"/>
                  <a:pt x="260057" y="386074"/>
                </a:cubicBezTo>
                <a:cubicBezTo>
                  <a:pt x="255892" y="391905"/>
                  <a:pt x="251463" y="394184"/>
                  <a:pt x="245769" y="397980"/>
                </a:cubicBezTo>
                <a:cubicBezTo>
                  <a:pt x="232121" y="418454"/>
                  <a:pt x="248484" y="392550"/>
                  <a:pt x="238625" y="412267"/>
                </a:cubicBezTo>
                <a:cubicBezTo>
                  <a:pt x="237345" y="414827"/>
                  <a:pt x="235025" y="416796"/>
                  <a:pt x="233863" y="419411"/>
                </a:cubicBezTo>
                <a:cubicBezTo>
                  <a:pt x="231824" y="423999"/>
                  <a:pt x="230317" y="428829"/>
                  <a:pt x="229100" y="433699"/>
                </a:cubicBezTo>
                <a:cubicBezTo>
                  <a:pt x="228306" y="436874"/>
                  <a:pt x="228008" y="440216"/>
                  <a:pt x="226719" y="443224"/>
                </a:cubicBezTo>
                <a:cubicBezTo>
                  <a:pt x="225592" y="445854"/>
                  <a:pt x="223544" y="447986"/>
                  <a:pt x="221957" y="450367"/>
                </a:cubicBezTo>
                <a:cubicBezTo>
                  <a:pt x="221163" y="455923"/>
                  <a:pt x="221188" y="461660"/>
                  <a:pt x="219575" y="467036"/>
                </a:cubicBezTo>
                <a:cubicBezTo>
                  <a:pt x="218753" y="469777"/>
                  <a:pt x="215718" y="471465"/>
                  <a:pt x="214813" y="474180"/>
                </a:cubicBezTo>
                <a:cubicBezTo>
                  <a:pt x="206260" y="499842"/>
                  <a:pt x="218490" y="479380"/>
                  <a:pt x="207669" y="495611"/>
                </a:cubicBezTo>
                <a:cubicBezTo>
                  <a:pt x="206875" y="498786"/>
                  <a:pt x="206228" y="502001"/>
                  <a:pt x="205288" y="505136"/>
                </a:cubicBezTo>
                <a:cubicBezTo>
                  <a:pt x="203845" y="509945"/>
                  <a:pt x="200525" y="519424"/>
                  <a:pt x="200525" y="519424"/>
                </a:cubicBezTo>
                <a:cubicBezTo>
                  <a:pt x="199731" y="524186"/>
                  <a:pt x="199091" y="528977"/>
                  <a:pt x="198144" y="533711"/>
                </a:cubicBezTo>
                <a:cubicBezTo>
                  <a:pt x="197502" y="536920"/>
                  <a:pt x="196405" y="540027"/>
                  <a:pt x="195763" y="543236"/>
                </a:cubicBezTo>
                <a:cubicBezTo>
                  <a:pt x="194816" y="547971"/>
                  <a:pt x="194329" y="552789"/>
                  <a:pt x="193382" y="557524"/>
                </a:cubicBezTo>
                <a:cubicBezTo>
                  <a:pt x="192016" y="564354"/>
                  <a:pt x="191320" y="569110"/>
                  <a:pt x="186238" y="574192"/>
                </a:cubicBezTo>
                <a:cubicBezTo>
                  <a:pt x="181621" y="578809"/>
                  <a:pt x="177762" y="579399"/>
                  <a:pt x="171950" y="581336"/>
                </a:cubicBezTo>
                <a:cubicBezTo>
                  <a:pt x="167981" y="580542"/>
                  <a:pt x="163728" y="580630"/>
                  <a:pt x="160044" y="578955"/>
                </a:cubicBezTo>
                <a:cubicBezTo>
                  <a:pt x="154833" y="576587"/>
                  <a:pt x="145757" y="569430"/>
                  <a:pt x="145757" y="569430"/>
                </a:cubicBezTo>
                <a:cubicBezTo>
                  <a:pt x="144963" y="566255"/>
                  <a:pt x="144274" y="563052"/>
                  <a:pt x="143375" y="559905"/>
                </a:cubicBezTo>
                <a:cubicBezTo>
                  <a:pt x="142685" y="557491"/>
                  <a:pt x="141326" y="555249"/>
                  <a:pt x="140994" y="552761"/>
                </a:cubicBezTo>
                <a:cubicBezTo>
                  <a:pt x="139731" y="543287"/>
                  <a:pt x="139876" y="533660"/>
                  <a:pt x="138613" y="524186"/>
                </a:cubicBezTo>
                <a:cubicBezTo>
                  <a:pt x="138281" y="521698"/>
                  <a:pt x="136841" y="519477"/>
                  <a:pt x="136232" y="517042"/>
                </a:cubicBezTo>
                <a:cubicBezTo>
                  <a:pt x="135250" y="513116"/>
                  <a:pt x="135858" y="508650"/>
                  <a:pt x="133850" y="505136"/>
                </a:cubicBezTo>
                <a:cubicBezTo>
                  <a:pt x="132430" y="502651"/>
                  <a:pt x="129088" y="501961"/>
                  <a:pt x="126707" y="500374"/>
                </a:cubicBezTo>
                <a:cubicBezTo>
                  <a:pt x="125119" y="497993"/>
                  <a:pt x="123364" y="495715"/>
                  <a:pt x="121944" y="493230"/>
                </a:cubicBezTo>
                <a:cubicBezTo>
                  <a:pt x="120183" y="490148"/>
                  <a:pt x="118943" y="486787"/>
                  <a:pt x="117182" y="483705"/>
                </a:cubicBezTo>
                <a:cubicBezTo>
                  <a:pt x="115380" y="480551"/>
                  <a:pt x="106978" y="468739"/>
                  <a:pt x="105275" y="467036"/>
                </a:cubicBezTo>
                <a:cubicBezTo>
                  <a:pt x="103252" y="465013"/>
                  <a:pt x="100513" y="463861"/>
                  <a:pt x="98132" y="462274"/>
                </a:cubicBezTo>
                <a:cubicBezTo>
                  <a:pt x="96655" y="457844"/>
                  <a:pt x="93829" y="449979"/>
                  <a:pt x="93369" y="445605"/>
                </a:cubicBezTo>
                <a:cubicBezTo>
                  <a:pt x="92855" y="440721"/>
                  <a:pt x="94333" y="414194"/>
                  <a:pt x="88607" y="402742"/>
                </a:cubicBezTo>
                <a:cubicBezTo>
                  <a:pt x="87327" y="400182"/>
                  <a:pt x="85432" y="397980"/>
                  <a:pt x="83844" y="395599"/>
                </a:cubicBezTo>
                <a:cubicBezTo>
                  <a:pt x="78177" y="378596"/>
                  <a:pt x="81867" y="385488"/>
                  <a:pt x="74319" y="374167"/>
                </a:cubicBezTo>
                <a:cubicBezTo>
                  <a:pt x="73525" y="369405"/>
                  <a:pt x="73109" y="364564"/>
                  <a:pt x="71938" y="359880"/>
                </a:cubicBezTo>
                <a:cubicBezTo>
                  <a:pt x="69771" y="351212"/>
                  <a:pt x="66791" y="343728"/>
                  <a:pt x="62413" y="336067"/>
                </a:cubicBezTo>
                <a:cubicBezTo>
                  <a:pt x="60993" y="333582"/>
                  <a:pt x="59238" y="331305"/>
                  <a:pt x="57650" y="328924"/>
                </a:cubicBezTo>
                <a:cubicBezTo>
                  <a:pt x="55872" y="323590"/>
                  <a:pt x="53742" y="317808"/>
                  <a:pt x="52888" y="312255"/>
                </a:cubicBezTo>
                <a:cubicBezTo>
                  <a:pt x="51795" y="305151"/>
                  <a:pt x="51917" y="297872"/>
                  <a:pt x="50507" y="290824"/>
                </a:cubicBezTo>
                <a:cubicBezTo>
                  <a:pt x="45352" y="265050"/>
                  <a:pt x="48236" y="285713"/>
                  <a:pt x="40982" y="269392"/>
                </a:cubicBezTo>
                <a:cubicBezTo>
                  <a:pt x="38943" y="264805"/>
                  <a:pt x="37807" y="259867"/>
                  <a:pt x="36219" y="255105"/>
                </a:cubicBezTo>
                <a:lnTo>
                  <a:pt x="33838" y="247961"/>
                </a:lnTo>
                <a:cubicBezTo>
                  <a:pt x="33044" y="245580"/>
                  <a:pt x="32066" y="243252"/>
                  <a:pt x="31457" y="240817"/>
                </a:cubicBezTo>
                <a:cubicBezTo>
                  <a:pt x="30663" y="237642"/>
                  <a:pt x="30015" y="234427"/>
                  <a:pt x="29075" y="231292"/>
                </a:cubicBezTo>
                <a:cubicBezTo>
                  <a:pt x="27632" y="226484"/>
                  <a:pt x="24313" y="217005"/>
                  <a:pt x="24313" y="217005"/>
                </a:cubicBezTo>
                <a:cubicBezTo>
                  <a:pt x="23519" y="207480"/>
                  <a:pt x="23503" y="197858"/>
                  <a:pt x="21932" y="188430"/>
                </a:cubicBezTo>
                <a:cubicBezTo>
                  <a:pt x="21107" y="183478"/>
                  <a:pt x="18386" y="179012"/>
                  <a:pt x="17169" y="174142"/>
                </a:cubicBezTo>
                <a:cubicBezTo>
                  <a:pt x="14179" y="162182"/>
                  <a:pt x="15823" y="167722"/>
                  <a:pt x="12407" y="157474"/>
                </a:cubicBezTo>
                <a:cubicBezTo>
                  <a:pt x="11613" y="149536"/>
                  <a:pt x="10468" y="141626"/>
                  <a:pt x="10025" y="133661"/>
                </a:cubicBezTo>
                <a:cubicBezTo>
                  <a:pt x="8879" y="113040"/>
                  <a:pt x="9572" y="92311"/>
                  <a:pt x="7644" y="71749"/>
                </a:cubicBezTo>
                <a:cubicBezTo>
                  <a:pt x="7175" y="66751"/>
                  <a:pt x="2882" y="57461"/>
                  <a:pt x="2882" y="57461"/>
                </a:cubicBezTo>
                <a:cubicBezTo>
                  <a:pt x="2088" y="45555"/>
                  <a:pt x="500" y="33675"/>
                  <a:pt x="500" y="21742"/>
                </a:cubicBezTo>
                <a:cubicBezTo>
                  <a:pt x="500" y="16914"/>
                  <a:pt x="-1624" y="9188"/>
                  <a:pt x="2882" y="7455"/>
                </a:cubicBezTo>
                <a:cubicBezTo>
                  <a:pt x="11803" y="4024"/>
                  <a:pt x="21932" y="9042"/>
                  <a:pt x="31457" y="9836"/>
                </a:cubicBezTo>
                <a:cubicBezTo>
                  <a:pt x="76701" y="9042"/>
                  <a:pt x="121989" y="9607"/>
                  <a:pt x="167188" y="7455"/>
                </a:cubicBezTo>
                <a:cubicBezTo>
                  <a:pt x="172202" y="7216"/>
                  <a:pt x="176713" y="4280"/>
                  <a:pt x="181475" y="2692"/>
                </a:cubicBezTo>
                <a:lnTo>
                  <a:pt x="188619" y="311"/>
                </a:lnTo>
                <a:cubicBezTo>
                  <a:pt x="208175" y="2089"/>
                  <a:pt x="214657" y="-5388"/>
                  <a:pt x="217194" y="9836"/>
                </a:cubicBezTo>
                <a:cubicBezTo>
                  <a:pt x="217585" y="12185"/>
                  <a:pt x="205288" y="1899"/>
                  <a:pt x="202907" y="311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3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56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57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60" name="Slide Number Placeholder 1"/>
          <p:cNvSpPr txBox="1">
            <a:spLocks/>
          </p:cNvSpPr>
          <p:nvPr/>
        </p:nvSpPr>
        <p:spPr>
          <a:xfrm>
            <a:off x="179512" y="6385781"/>
            <a:ext cx="360000" cy="4722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DCC45C-CA15-4266-9163-65533D49AE30}" type="slidenum">
              <a:rPr lang="en-GB" smtClean="0"/>
              <a:pPr algn="ctr"/>
              <a:t>5</a:t>
            </a:fld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1376969" y="6166219"/>
            <a:ext cx="636979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0975" indent="-180975" algn="ctr"/>
            <a:r>
              <a:rPr lang="en-GB" sz="1200" i="1" dirty="0" smtClean="0">
                <a:latin typeface="Roboto Condensed" panose="02000000000000000000" pitchFamily="2" charset="0"/>
              </a:rPr>
              <a:t>* The trapezius doesn’t act at the shoulder joint, but instead causes elevation and retraction of the scapula at the shoulder girdle. As such, these movements are not a requirement of the specification, but it is still important to understand the role of the trapezius in sporting movements.</a:t>
            </a:r>
            <a:endParaRPr lang="en-GB" sz="1200" i="1" dirty="0">
              <a:latin typeface="Roboto Condensed" panose="02000000000000000000" pitchFamily="2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7389019" y="2629861"/>
            <a:ext cx="305784" cy="827714"/>
          </a:xfrm>
          <a:custGeom>
            <a:avLst/>
            <a:gdLst>
              <a:gd name="connsiteX0" fmla="*/ 302419 w 302419"/>
              <a:gd name="connsiteY0" fmla="*/ 827714 h 827714"/>
              <a:gd name="connsiteX1" fmla="*/ 302419 w 302419"/>
              <a:gd name="connsiteY1" fmla="*/ 827714 h 827714"/>
              <a:gd name="connsiteX2" fmla="*/ 290512 w 302419"/>
              <a:gd name="connsiteY2" fmla="*/ 811045 h 827714"/>
              <a:gd name="connsiteX3" fmla="*/ 280987 w 302419"/>
              <a:gd name="connsiteY3" fmla="*/ 796758 h 827714"/>
              <a:gd name="connsiteX4" fmla="*/ 276225 w 302419"/>
              <a:gd name="connsiteY4" fmla="*/ 787233 h 827714"/>
              <a:gd name="connsiteX5" fmla="*/ 271462 w 302419"/>
              <a:gd name="connsiteY5" fmla="*/ 772945 h 827714"/>
              <a:gd name="connsiteX6" fmla="*/ 266700 w 302419"/>
              <a:gd name="connsiteY6" fmla="*/ 758658 h 827714"/>
              <a:gd name="connsiteX7" fmla="*/ 264319 w 302419"/>
              <a:gd name="connsiteY7" fmla="*/ 749133 h 827714"/>
              <a:gd name="connsiteX8" fmla="*/ 259556 w 302419"/>
              <a:gd name="connsiteY8" fmla="*/ 734845 h 827714"/>
              <a:gd name="connsiteX9" fmla="*/ 254794 w 302419"/>
              <a:gd name="connsiteY9" fmla="*/ 720558 h 827714"/>
              <a:gd name="connsiteX10" fmla="*/ 252412 w 302419"/>
              <a:gd name="connsiteY10" fmla="*/ 713414 h 827714"/>
              <a:gd name="connsiteX11" fmla="*/ 250031 w 302419"/>
              <a:gd name="connsiteY11" fmla="*/ 703889 h 827714"/>
              <a:gd name="connsiteX12" fmla="*/ 245269 w 302419"/>
              <a:gd name="connsiteY12" fmla="*/ 694364 h 827714"/>
              <a:gd name="connsiteX13" fmla="*/ 242887 w 302419"/>
              <a:gd name="connsiteY13" fmla="*/ 687220 h 827714"/>
              <a:gd name="connsiteX14" fmla="*/ 238125 w 302419"/>
              <a:gd name="connsiteY14" fmla="*/ 668170 h 827714"/>
              <a:gd name="connsiteX15" fmla="*/ 233362 w 302419"/>
              <a:gd name="connsiteY15" fmla="*/ 661027 h 827714"/>
              <a:gd name="connsiteX16" fmla="*/ 226219 w 302419"/>
              <a:gd name="connsiteY16" fmla="*/ 646739 h 827714"/>
              <a:gd name="connsiteX17" fmla="*/ 219075 w 302419"/>
              <a:gd name="connsiteY17" fmla="*/ 632452 h 827714"/>
              <a:gd name="connsiteX18" fmla="*/ 211931 w 302419"/>
              <a:gd name="connsiteY18" fmla="*/ 618164 h 827714"/>
              <a:gd name="connsiteX19" fmla="*/ 209550 w 302419"/>
              <a:gd name="connsiteY19" fmla="*/ 611020 h 827714"/>
              <a:gd name="connsiteX20" fmla="*/ 202406 w 302419"/>
              <a:gd name="connsiteY20" fmla="*/ 606258 h 827714"/>
              <a:gd name="connsiteX21" fmla="*/ 200025 w 302419"/>
              <a:gd name="connsiteY21" fmla="*/ 599114 h 827714"/>
              <a:gd name="connsiteX22" fmla="*/ 195262 w 302419"/>
              <a:gd name="connsiteY22" fmla="*/ 591970 h 827714"/>
              <a:gd name="connsiteX23" fmla="*/ 183356 w 302419"/>
              <a:gd name="connsiteY23" fmla="*/ 575302 h 827714"/>
              <a:gd name="connsiteX24" fmla="*/ 176212 w 302419"/>
              <a:gd name="connsiteY24" fmla="*/ 556252 h 827714"/>
              <a:gd name="connsiteX25" fmla="*/ 169069 w 302419"/>
              <a:gd name="connsiteY25" fmla="*/ 541964 h 827714"/>
              <a:gd name="connsiteX26" fmla="*/ 166687 w 302419"/>
              <a:gd name="connsiteY26" fmla="*/ 532439 h 827714"/>
              <a:gd name="connsiteX27" fmla="*/ 161925 w 302419"/>
              <a:gd name="connsiteY27" fmla="*/ 513389 h 827714"/>
              <a:gd name="connsiteX28" fmla="*/ 159544 w 302419"/>
              <a:gd name="connsiteY28" fmla="*/ 494339 h 827714"/>
              <a:gd name="connsiteX29" fmla="*/ 154781 w 302419"/>
              <a:gd name="connsiteY29" fmla="*/ 480052 h 827714"/>
              <a:gd name="connsiteX30" fmla="*/ 152400 w 302419"/>
              <a:gd name="connsiteY30" fmla="*/ 470527 h 827714"/>
              <a:gd name="connsiteX31" fmla="*/ 147637 w 302419"/>
              <a:gd name="connsiteY31" fmla="*/ 456239 h 827714"/>
              <a:gd name="connsiteX32" fmla="*/ 145256 w 302419"/>
              <a:gd name="connsiteY32" fmla="*/ 418139 h 827714"/>
              <a:gd name="connsiteX33" fmla="*/ 140494 w 302419"/>
              <a:gd name="connsiteY33" fmla="*/ 394327 h 827714"/>
              <a:gd name="connsiteX34" fmla="*/ 133350 w 302419"/>
              <a:gd name="connsiteY34" fmla="*/ 372895 h 827714"/>
              <a:gd name="connsiteX35" fmla="*/ 128587 w 302419"/>
              <a:gd name="connsiteY35" fmla="*/ 358608 h 827714"/>
              <a:gd name="connsiteX36" fmla="*/ 123825 w 302419"/>
              <a:gd name="connsiteY36" fmla="*/ 351464 h 827714"/>
              <a:gd name="connsiteX37" fmla="*/ 116681 w 302419"/>
              <a:gd name="connsiteY37" fmla="*/ 337177 h 827714"/>
              <a:gd name="connsiteX38" fmla="*/ 109537 w 302419"/>
              <a:gd name="connsiteY38" fmla="*/ 334795 h 827714"/>
              <a:gd name="connsiteX39" fmla="*/ 92869 w 302419"/>
              <a:gd name="connsiteY39" fmla="*/ 327652 h 827714"/>
              <a:gd name="connsiteX40" fmla="*/ 83344 w 302419"/>
              <a:gd name="connsiteY40" fmla="*/ 322889 h 827714"/>
              <a:gd name="connsiteX41" fmla="*/ 73819 w 302419"/>
              <a:gd name="connsiteY41" fmla="*/ 320508 h 827714"/>
              <a:gd name="connsiteX42" fmla="*/ 66675 w 302419"/>
              <a:gd name="connsiteY42" fmla="*/ 315745 h 827714"/>
              <a:gd name="connsiteX43" fmla="*/ 57150 w 302419"/>
              <a:gd name="connsiteY43" fmla="*/ 313364 h 827714"/>
              <a:gd name="connsiteX44" fmla="*/ 42862 w 302419"/>
              <a:gd name="connsiteY44" fmla="*/ 308602 h 827714"/>
              <a:gd name="connsiteX45" fmla="*/ 35719 w 302419"/>
              <a:gd name="connsiteY45" fmla="*/ 306220 h 827714"/>
              <a:gd name="connsiteX46" fmla="*/ 28575 w 302419"/>
              <a:gd name="connsiteY46" fmla="*/ 301458 h 827714"/>
              <a:gd name="connsiteX47" fmla="*/ 14287 w 302419"/>
              <a:gd name="connsiteY47" fmla="*/ 296695 h 827714"/>
              <a:gd name="connsiteX48" fmla="*/ 7144 w 302419"/>
              <a:gd name="connsiteY48" fmla="*/ 294314 h 827714"/>
              <a:gd name="connsiteX49" fmla="*/ 0 w 302419"/>
              <a:gd name="connsiteY49" fmla="*/ 289552 h 827714"/>
              <a:gd name="connsiteX50" fmla="*/ 2381 w 302419"/>
              <a:gd name="connsiteY50" fmla="*/ 280027 h 827714"/>
              <a:gd name="connsiteX51" fmla="*/ 9525 w 302419"/>
              <a:gd name="connsiteY51" fmla="*/ 275264 h 827714"/>
              <a:gd name="connsiteX52" fmla="*/ 14287 w 302419"/>
              <a:gd name="connsiteY52" fmla="*/ 268120 h 827714"/>
              <a:gd name="connsiteX53" fmla="*/ 21431 w 302419"/>
              <a:gd name="connsiteY53" fmla="*/ 265739 h 827714"/>
              <a:gd name="connsiteX54" fmla="*/ 28575 w 302419"/>
              <a:gd name="connsiteY54" fmla="*/ 260977 h 827714"/>
              <a:gd name="connsiteX55" fmla="*/ 35719 w 302419"/>
              <a:gd name="connsiteY55" fmla="*/ 258595 h 827714"/>
              <a:gd name="connsiteX56" fmla="*/ 42862 w 302419"/>
              <a:gd name="connsiteY56" fmla="*/ 253833 h 827714"/>
              <a:gd name="connsiteX57" fmla="*/ 59531 w 302419"/>
              <a:gd name="connsiteY57" fmla="*/ 244308 h 827714"/>
              <a:gd name="connsiteX58" fmla="*/ 71437 w 302419"/>
              <a:gd name="connsiteY58" fmla="*/ 232402 h 827714"/>
              <a:gd name="connsiteX59" fmla="*/ 76200 w 302419"/>
              <a:gd name="connsiteY59" fmla="*/ 225258 h 827714"/>
              <a:gd name="connsiteX60" fmla="*/ 90487 w 302419"/>
              <a:gd name="connsiteY60" fmla="*/ 215733 h 827714"/>
              <a:gd name="connsiteX61" fmla="*/ 97631 w 302419"/>
              <a:gd name="connsiteY61" fmla="*/ 210970 h 827714"/>
              <a:gd name="connsiteX62" fmla="*/ 104775 w 302419"/>
              <a:gd name="connsiteY62" fmla="*/ 208589 h 827714"/>
              <a:gd name="connsiteX63" fmla="*/ 119062 w 302419"/>
              <a:gd name="connsiteY63" fmla="*/ 199064 h 827714"/>
              <a:gd name="connsiteX64" fmla="*/ 126206 w 302419"/>
              <a:gd name="connsiteY64" fmla="*/ 191920 h 827714"/>
              <a:gd name="connsiteX65" fmla="*/ 140494 w 302419"/>
              <a:gd name="connsiteY65" fmla="*/ 187158 h 827714"/>
              <a:gd name="connsiteX66" fmla="*/ 147637 w 302419"/>
              <a:gd name="connsiteY66" fmla="*/ 182395 h 827714"/>
              <a:gd name="connsiteX67" fmla="*/ 161925 w 302419"/>
              <a:gd name="connsiteY67" fmla="*/ 177633 h 827714"/>
              <a:gd name="connsiteX68" fmla="*/ 176212 w 302419"/>
              <a:gd name="connsiteY68" fmla="*/ 168108 h 827714"/>
              <a:gd name="connsiteX69" fmla="*/ 190500 w 302419"/>
              <a:gd name="connsiteY69" fmla="*/ 156202 h 827714"/>
              <a:gd name="connsiteX70" fmla="*/ 197644 w 302419"/>
              <a:gd name="connsiteY70" fmla="*/ 153820 h 827714"/>
              <a:gd name="connsiteX71" fmla="*/ 204787 w 302419"/>
              <a:gd name="connsiteY71" fmla="*/ 146677 h 827714"/>
              <a:gd name="connsiteX72" fmla="*/ 214312 w 302419"/>
              <a:gd name="connsiteY72" fmla="*/ 144295 h 827714"/>
              <a:gd name="connsiteX73" fmla="*/ 221456 w 302419"/>
              <a:gd name="connsiteY73" fmla="*/ 139533 h 827714"/>
              <a:gd name="connsiteX74" fmla="*/ 223837 w 302419"/>
              <a:gd name="connsiteY74" fmla="*/ 132389 h 827714"/>
              <a:gd name="connsiteX75" fmla="*/ 233362 w 302419"/>
              <a:gd name="connsiteY75" fmla="*/ 118102 h 827714"/>
              <a:gd name="connsiteX76" fmla="*/ 240506 w 302419"/>
              <a:gd name="connsiteY76" fmla="*/ 103814 h 827714"/>
              <a:gd name="connsiteX77" fmla="*/ 242887 w 302419"/>
              <a:gd name="connsiteY77" fmla="*/ 80002 h 827714"/>
              <a:gd name="connsiteX78" fmla="*/ 245269 w 302419"/>
              <a:gd name="connsiteY78" fmla="*/ 46664 h 827714"/>
              <a:gd name="connsiteX79" fmla="*/ 250031 w 302419"/>
              <a:gd name="connsiteY79" fmla="*/ 32377 h 827714"/>
              <a:gd name="connsiteX80" fmla="*/ 252412 w 302419"/>
              <a:gd name="connsiteY80" fmla="*/ 8564 h 827714"/>
              <a:gd name="connsiteX81" fmla="*/ 290512 w 302419"/>
              <a:gd name="connsiteY81" fmla="*/ 18089 h 827714"/>
              <a:gd name="connsiteX82" fmla="*/ 288131 w 302419"/>
              <a:gd name="connsiteY82" fmla="*/ 53808 h 827714"/>
              <a:gd name="connsiteX83" fmla="*/ 283369 w 302419"/>
              <a:gd name="connsiteY83" fmla="*/ 68095 h 827714"/>
              <a:gd name="connsiteX84" fmla="*/ 280987 w 302419"/>
              <a:gd name="connsiteY84" fmla="*/ 80002 h 827714"/>
              <a:gd name="connsiteX85" fmla="*/ 273844 w 302419"/>
              <a:gd name="connsiteY85" fmla="*/ 120483 h 827714"/>
              <a:gd name="connsiteX86" fmla="*/ 271462 w 302419"/>
              <a:gd name="connsiteY86" fmla="*/ 130008 h 827714"/>
              <a:gd name="connsiteX87" fmla="*/ 266700 w 302419"/>
              <a:gd name="connsiteY87" fmla="*/ 137152 h 827714"/>
              <a:gd name="connsiteX88" fmla="*/ 261937 w 302419"/>
              <a:gd name="connsiteY88" fmla="*/ 149058 h 827714"/>
              <a:gd name="connsiteX89" fmla="*/ 257175 w 302419"/>
              <a:gd name="connsiteY89" fmla="*/ 163345 h 827714"/>
              <a:gd name="connsiteX90" fmla="*/ 254794 w 302419"/>
              <a:gd name="connsiteY90" fmla="*/ 184777 h 827714"/>
              <a:gd name="connsiteX91" fmla="*/ 252412 w 302419"/>
              <a:gd name="connsiteY91" fmla="*/ 191920 h 827714"/>
              <a:gd name="connsiteX92" fmla="*/ 247650 w 302419"/>
              <a:gd name="connsiteY92" fmla="*/ 227639 h 827714"/>
              <a:gd name="connsiteX93" fmla="*/ 252412 w 302419"/>
              <a:gd name="connsiteY93" fmla="*/ 296695 h 827714"/>
              <a:gd name="connsiteX94" fmla="*/ 254794 w 302419"/>
              <a:gd name="connsiteY94" fmla="*/ 303839 h 827714"/>
              <a:gd name="connsiteX95" fmla="*/ 259556 w 302419"/>
              <a:gd name="connsiteY95" fmla="*/ 332414 h 827714"/>
              <a:gd name="connsiteX96" fmla="*/ 261937 w 302419"/>
              <a:gd name="connsiteY96" fmla="*/ 339558 h 827714"/>
              <a:gd name="connsiteX97" fmla="*/ 266700 w 302419"/>
              <a:gd name="connsiteY97" fmla="*/ 372895 h 827714"/>
              <a:gd name="connsiteX98" fmla="*/ 269081 w 302419"/>
              <a:gd name="connsiteY98" fmla="*/ 382420 h 827714"/>
              <a:gd name="connsiteX99" fmla="*/ 273844 w 302419"/>
              <a:gd name="connsiteY99" fmla="*/ 406233 h 827714"/>
              <a:gd name="connsiteX100" fmla="*/ 276225 w 302419"/>
              <a:gd name="connsiteY100" fmla="*/ 420520 h 827714"/>
              <a:gd name="connsiteX101" fmla="*/ 280987 w 302419"/>
              <a:gd name="connsiteY101" fmla="*/ 461002 h 827714"/>
              <a:gd name="connsiteX102" fmla="*/ 283369 w 302419"/>
              <a:gd name="connsiteY102" fmla="*/ 468145 h 827714"/>
              <a:gd name="connsiteX103" fmla="*/ 285750 w 302419"/>
              <a:gd name="connsiteY103" fmla="*/ 477670 h 827714"/>
              <a:gd name="connsiteX104" fmla="*/ 288131 w 302419"/>
              <a:gd name="connsiteY104" fmla="*/ 558633 h 827714"/>
              <a:gd name="connsiteX105" fmla="*/ 292894 w 302419"/>
              <a:gd name="connsiteY105" fmla="*/ 565777 h 827714"/>
              <a:gd name="connsiteX106" fmla="*/ 302419 w 302419"/>
              <a:gd name="connsiteY106" fmla="*/ 827714 h 8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302419" h="827714">
                <a:moveTo>
                  <a:pt x="302419" y="827714"/>
                </a:moveTo>
                <a:lnTo>
                  <a:pt x="302419" y="827714"/>
                </a:lnTo>
                <a:cubicBezTo>
                  <a:pt x="298450" y="822158"/>
                  <a:pt x="294025" y="816900"/>
                  <a:pt x="290512" y="811045"/>
                </a:cubicBezTo>
                <a:cubicBezTo>
                  <a:pt x="280173" y="793814"/>
                  <a:pt x="299155" y="814926"/>
                  <a:pt x="280987" y="796758"/>
                </a:cubicBezTo>
                <a:cubicBezTo>
                  <a:pt x="279400" y="793583"/>
                  <a:pt x="277543" y="790529"/>
                  <a:pt x="276225" y="787233"/>
                </a:cubicBezTo>
                <a:cubicBezTo>
                  <a:pt x="274361" y="782572"/>
                  <a:pt x="273050" y="777708"/>
                  <a:pt x="271462" y="772945"/>
                </a:cubicBezTo>
                <a:lnTo>
                  <a:pt x="266700" y="758658"/>
                </a:lnTo>
                <a:cubicBezTo>
                  <a:pt x="265906" y="755483"/>
                  <a:pt x="265259" y="752268"/>
                  <a:pt x="264319" y="749133"/>
                </a:cubicBezTo>
                <a:cubicBezTo>
                  <a:pt x="262876" y="744324"/>
                  <a:pt x="261144" y="739608"/>
                  <a:pt x="259556" y="734845"/>
                </a:cubicBezTo>
                <a:lnTo>
                  <a:pt x="254794" y="720558"/>
                </a:lnTo>
                <a:cubicBezTo>
                  <a:pt x="254000" y="718177"/>
                  <a:pt x="253021" y="715849"/>
                  <a:pt x="252412" y="713414"/>
                </a:cubicBezTo>
                <a:cubicBezTo>
                  <a:pt x="251618" y="710239"/>
                  <a:pt x="251180" y="706953"/>
                  <a:pt x="250031" y="703889"/>
                </a:cubicBezTo>
                <a:cubicBezTo>
                  <a:pt x="248785" y="700565"/>
                  <a:pt x="246667" y="697627"/>
                  <a:pt x="245269" y="694364"/>
                </a:cubicBezTo>
                <a:cubicBezTo>
                  <a:pt x="244280" y="692057"/>
                  <a:pt x="243547" y="689642"/>
                  <a:pt x="242887" y="687220"/>
                </a:cubicBezTo>
                <a:cubicBezTo>
                  <a:pt x="241165" y="680905"/>
                  <a:pt x="241756" y="673616"/>
                  <a:pt x="238125" y="668170"/>
                </a:cubicBezTo>
                <a:lnTo>
                  <a:pt x="233362" y="661027"/>
                </a:lnTo>
                <a:cubicBezTo>
                  <a:pt x="227379" y="643077"/>
                  <a:pt x="235448" y="665197"/>
                  <a:pt x="226219" y="646739"/>
                </a:cubicBezTo>
                <a:cubicBezTo>
                  <a:pt x="216363" y="627027"/>
                  <a:pt x="232718" y="652916"/>
                  <a:pt x="219075" y="632452"/>
                </a:cubicBezTo>
                <a:cubicBezTo>
                  <a:pt x="213090" y="614496"/>
                  <a:pt x="221163" y="636629"/>
                  <a:pt x="211931" y="618164"/>
                </a:cubicBezTo>
                <a:cubicBezTo>
                  <a:pt x="210808" y="615919"/>
                  <a:pt x="211118" y="612980"/>
                  <a:pt x="209550" y="611020"/>
                </a:cubicBezTo>
                <a:cubicBezTo>
                  <a:pt x="207762" y="608785"/>
                  <a:pt x="204787" y="607845"/>
                  <a:pt x="202406" y="606258"/>
                </a:cubicBezTo>
                <a:cubicBezTo>
                  <a:pt x="201612" y="603877"/>
                  <a:pt x="201148" y="601359"/>
                  <a:pt x="200025" y="599114"/>
                </a:cubicBezTo>
                <a:cubicBezTo>
                  <a:pt x="198745" y="596554"/>
                  <a:pt x="196926" y="594299"/>
                  <a:pt x="195262" y="591970"/>
                </a:cubicBezTo>
                <a:cubicBezTo>
                  <a:pt x="180482" y="571277"/>
                  <a:pt x="194590" y="592149"/>
                  <a:pt x="183356" y="575302"/>
                </a:cubicBezTo>
                <a:cubicBezTo>
                  <a:pt x="178966" y="557739"/>
                  <a:pt x="183684" y="573687"/>
                  <a:pt x="176212" y="556252"/>
                </a:cubicBezTo>
                <a:cubicBezTo>
                  <a:pt x="170295" y="542445"/>
                  <a:pt x="178223" y="555697"/>
                  <a:pt x="169069" y="541964"/>
                </a:cubicBezTo>
                <a:cubicBezTo>
                  <a:pt x="168275" y="538789"/>
                  <a:pt x="167586" y="535586"/>
                  <a:pt x="166687" y="532439"/>
                </a:cubicBezTo>
                <a:cubicBezTo>
                  <a:pt x="163308" y="520614"/>
                  <a:pt x="164344" y="529113"/>
                  <a:pt x="161925" y="513389"/>
                </a:cubicBezTo>
                <a:cubicBezTo>
                  <a:pt x="160952" y="507064"/>
                  <a:pt x="160885" y="500596"/>
                  <a:pt x="159544" y="494339"/>
                </a:cubicBezTo>
                <a:cubicBezTo>
                  <a:pt x="158492" y="489430"/>
                  <a:pt x="155998" y="484922"/>
                  <a:pt x="154781" y="480052"/>
                </a:cubicBezTo>
                <a:cubicBezTo>
                  <a:pt x="153987" y="476877"/>
                  <a:pt x="153340" y="473662"/>
                  <a:pt x="152400" y="470527"/>
                </a:cubicBezTo>
                <a:cubicBezTo>
                  <a:pt x="150957" y="465718"/>
                  <a:pt x="147637" y="456239"/>
                  <a:pt x="147637" y="456239"/>
                </a:cubicBezTo>
                <a:cubicBezTo>
                  <a:pt x="146843" y="443539"/>
                  <a:pt x="146408" y="430812"/>
                  <a:pt x="145256" y="418139"/>
                </a:cubicBezTo>
                <a:cubicBezTo>
                  <a:pt x="144697" y="411985"/>
                  <a:pt x="142446" y="400835"/>
                  <a:pt x="140494" y="394327"/>
                </a:cubicBezTo>
                <a:cubicBezTo>
                  <a:pt x="138330" y="387114"/>
                  <a:pt x="135731" y="380039"/>
                  <a:pt x="133350" y="372895"/>
                </a:cubicBezTo>
                <a:cubicBezTo>
                  <a:pt x="133349" y="372891"/>
                  <a:pt x="128589" y="358611"/>
                  <a:pt x="128587" y="358608"/>
                </a:cubicBezTo>
                <a:cubicBezTo>
                  <a:pt x="127000" y="356227"/>
                  <a:pt x="125105" y="354024"/>
                  <a:pt x="123825" y="351464"/>
                </a:cubicBezTo>
                <a:cubicBezTo>
                  <a:pt x="120949" y="345711"/>
                  <a:pt x="122370" y="341728"/>
                  <a:pt x="116681" y="337177"/>
                </a:cubicBezTo>
                <a:cubicBezTo>
                  <a:pt x="114721" y="335609"/>
                  <a:pt x="111782" y="335918"/>
                  <a:pt x="109537" y="334795"/>
                </a:cubicBezTo>
                <a:cubicBezTo>
                  <a:pt x="93097" y="326574"/>
                  <a:pt x="112689" y="332606"/>
                  <a:pt x="92869" y="327652"/>
                </a:cubicBezTo>
                <a:cubicBezTo>
                  <a:pt x="89694" y="326064"/>
                  <a:pt x="86668" y="324135"/>
                  <a:pt x="83344" y="322889"/>
                </a:cubicBezTo>
                <a:cubicBezTo>
                  <a:pt x="80280" y="321740"/>
                  <a:pt x="76827" y="321797"/>
                  <a:pt x="73819" y="320508"/>
                </a:cubicBezTo>
                <a:cubicBezTo>
                  <a:pt x="71188" y="319381"/>
                  <a:pt x="69306" y="316872"/>
                  <a:pt x="66675" y="315745"/>
                </a:cubicBezTo>
                <a:cubicBezTo>
                  <a:pt x="63667" y="314456"/>
                  <a:pt x="60285" y="314304"/>
                  <a:pt x="57150" y="313364"/>
                </a:cubicBezTo>
                <a:cubicBezTo>
                  <a:pt x="52341" y="311922"/>
                  <a:pt x="47625" y="310190"/>
                  <a:pt x="42862" y="308602"/>
                </a:cubicBezTo>
                <a:cubicBezTo>
                  <a:pt x="40481" y="307808"/>
                  <a:pt x="37807" y="307612"/>
                  <a:pt x="35719" y="306220"/>
                </a:cubicBezTo>
                <a:cubicBezTo>
                  <a:pt x="33338" y="304633"/>
                  <a:pt x="31190" y="302620"/>
                  <a:pt x="28575" y="301458"/>
                </a:cubicBezTo>
                <a:cubicBezTo>
                  <a:pt x="23987" y="299419"/>
                  <a:pt x="19050" y="298283"/>
                  <a:pt x="14287" y="296695"/>
                </a:cubicBezTo>
                <a:cubicBezTo>
                  <a:pt x="11906" y="295901"/>
                  <a:pt x="9232" y="295706"/>
                  <a:pt x="7144" y="294314"/>
                </a:cubicBezTo>
                <a:lnTo>
                  <a:pt x="0" y="289552"/>
                </a:lnTo>
                <a:cubicBezTo>
                  <a:pt x="794" y="286377"/>
                  <a:pt x="566" y="282750"/>
                  <a:pt x="2381" y="280027"/>
                </a:cubicBezTo>
                <a:cubicBezTo>
                  <a:pt x="3969" y="277646"/>
                  <a:pt x="7501" y="277288"/>
                  <a:pt x="9525" y="275264"/>
                </a:cubicBezTo>
                <a:cubicBezTo>
                  <a:pt x="11549" y="273240"/>
                  <a:pt x="12052" y="269908"/>
                  <a:pt x="14287" y="268120"/>
                </a:cubicBezTo>
                <a:cubicBezTo>
                  <a:pt x="16247" y="266552"/>
                  <a:pt x="19186" y="266861"/>
                  <a:pt x="21431" y="265739"/>
                </a:cubicBezTo>
                <a:cubicBezTo>
                  <a:pt x="23991" y="264459"/>
                  <a:pt x="26015" y="262257"/>
                  <a:pt x="28575" y="260977"/>
                </a:cubicBezTo>
                <a:cubicBezTo>
                  <a:pt x="30820" y="259854"/>
                  <a:pt x="33474" y="259718"/>
                  <a:pt x="35719" y="258595"/>
                </a:cubicBezTo>
                <a:cubicBezTo>
                  <a:pt x="38278" y="257315"/>
                  <a:pt x="40377" y="255253"/>
                  <a:pt x="42862" y="253833"/>
                </a:cubicBezTo>
                <a:cubicBezTo>
                  <a:pt x="64018" y="241743"/>
                  <a:pt x="42120" y="255914"/>
                  <a:pt x="59531" y="244308"/>
                </a:cubicBezTo>
                <a:cubicBezTo>
                  <a:pt x="72233" y="225256"/>
                  <a:pt x="55562" y="248277"/>
                  <a:pt x="71437" y="232402"/>
                </a:cubicBezTo>
                <a:cubicBezTo>
                  <a:pt x="73461" y="230378"/>
                  <a:pt x="74046" y="227143"/>
                  <a:pt x="76200" y="225258"/>
                </a:cubicBezTo>
                <a:cubicBezTo>
                  <a:pt x="80507" y="221489"/>
                  <a:pt x="85725" y="218908"/>
                  <a:pt x="90487" y="215733"/>
                </a:cubicBezTo>
                <a:cubicBezTo>
                  <a:pt x="92868" y="214145"/>
                  <a:pt x="94916" y="211875"/>
                  <a:pt x="97631" y="210970"/>
                </a:cubicBezTo>
                <a:cubicBezTo>
                  <a:pt x="100012" y="210176"/>
                  <a:pt x="102581" y="209808"/>
                  <a:pt x="104775" y="208589"/>
                </a:cubicBezTo>
                <a:cubicBezTo>
                  <a:pt x="109778" y="205809"/>
                  <a:pt x="115015" y="203111"/>
                  <a:pt x="119062" y="199064"/>
                </a:cubicBezTo>
                <a:cubicBezTo>
                  <a:pt x="121443" y="196683"/>
                  <a:pt x="123262" y="193555"/>
                  <a:pt x="126206" y="191920"/>
                </a:cubicBezTo>
                <a:cubicBezTo>
                  <a:pt x="130595" y="189482"/>
                  <a:pt x="140494" y="187158"/>
                  <a:pt x="140494" y="187158"/>
                </a:cubicBezTo>
                <a:cubicBezTo>
                  <a:pt x="142875" y="185570"/>
                  <a:pt x="145022" y="183557"/>
                  <a:pt x="147637" y="182395"/>
                </a:cubicBezTo>
                <a:cubicBezTo>
                  <a:pt x="152225" y="180356"/>
                  <a:pt x="161925" y="177633"/>
                  <a:pt x="161925" y="177633"/>
                </a:cubicBezTo>
                <a:cubicBezTo>
                  <a:pt x="166687" y="174458"/>
                  <a:pt x="172165" y="172155"/>
                  <a:pt x="176212" y="168108"/>
                </a:cubicBezTo>
                <a:cubicBezTo>
                  <a:pt x="181480" y="162840"/>
                  <a:pt x="183867" y="159518"/>
                  <a:pt x="190500" y="156202"/>
                </a:cubicBezTo>
                <a:cubicBezTo>
                  <a:pt x="192745" y="155079"/>
                  <a:pt x="195263" y="154614"/>
                  <a:pt x="197644" y="153820"/>
                </a:cubicBezTo>
                <a:cubicBezTo>
                  <a:pt x="200025" y="151439"/>
                  <a:pt x="201863" y="148348"/>
                  <a:pt x="204787" y="146677"/>
                </a:cubicBezTo>
                <a:cubicBezTo>
                  <a:pt x="207629" y="145053"/>
                  <a:pt x="211304" y="145584"/>
                  <a:pt x="214312" y="144295"/>
                </a:cubicBezTo>
                <a:cubicBezTo>
                  <a:pt x="216942" y="143168"/>
                  <a:pt x="219075" y="141120"/>
                  <a:pt x="221456" y="139533"/>
                </a:cubicBezTo>
                <a:cubicBezTo>
                  <a:pt x="222250" y="137152"/>
                  <a:pt x="222618" y="134583"/>
                  <a:pt x="223837" y="132389"/>
                </a:cubicBezTo>
                <a:cubicBezTo>
                  <a:pt x="226617" y="127386"/>
                  <a:pt x="231552" y="123532"/>
                  <a:pt x="233362" y="118102"/>
                </a:cubicBezTo>
                <a:cubicBezTo>
                  <a:pt x="236649" y="108243"/>
                  <a:pt x="234352" y="113047"/>
                  <a:pt x="240506" y="103814"/>
                </a:cubicBezTo>
                <a:cubicBezTo>
                  <a:pt x="241300" y="95877"/>
                  <a:pt x="242224" y="87951"/>
                  <a:pt x="242887" y="80002"/>
                </a:cubicBezTo>
                <a:cubicBezTo>
                  <a:pt x="243812" y="68899"/>
                  <a:pt x="243616" y="57682"/>
                  <a:pt x="245269" y="46664"/>
                </a:cubicBezTo>
                <a:cubicBezTo>
                  <a:pt x="246014" y="41700"/>
                  <a:pt x="250031" y="32377"/>
                  <a:pt x="250031" y="32377"/>
                </a:cubicBezTo>
                <a:cubicBezTo>
                  <a:pt x="250825" y="24439"/>
                  <a:pt x="245459" y="12475"/>
                  <a:pt x="252412" y="8564"/>
                </a:cubicBezTo>
                <a:cubicBezTo>
                  <a:pt x="283886" y="-9141"/>
                  <a:pt x="285778" y="3885"/>
                  <a:pt x="290512" y="18089"/>
                </a:cubicBezTo>
                <a:cubicBezTo>
                  <a:pt x="289718" y="29995"/>
                  <a:pt x="289818" y="41995"/>
                  <a:pt x="288131" y="53808"/>
                </a:cubicBezTo>
                <a:cubicBezTo>
                  <a:pt x="287421" y="58777"/>
                  <a:pt x="284354" y="63173"/>
                  <a:pt x="283369" y="68095"/>
                </a:cubicBezTo>
                <a:cubicBezTo>
                  <a:pt x="282575" y="72064"/>
                  <a:pt x="281690" y="76016"/>
                  <a:pt x="280987" y="80002"/>
                </a:cubicBezTo>
                <a:cubicBezTo>
                  <a:pt x="278384" y="94753"/>
                  <a:pt x="276935" y="106575"/>
                  <a:pt x="273844" y="120483"/>
                </a:cubicBezTo>
                <a:cubicBezTo>
                  <a:pt x="273134" y="123678"/>
                  <a:pt x="272751" y="127000"/>
                  <a:pt x="271462" y="130008"/>
                </a:cubicBezTo>
                <a:cubicBezTo>
                  <a:pt x="270335" y="132638"/>
                  <a:pt x="267980" y="134592"/>
                  <a:pt x="266700" y="137152"/>
                </a:cubicBezTo>
                <a:cubicBezTo>
                  <a:pt x="264788" y="140975"/>
                  <a:pt x="263398" y="145041"/>
                  <a:pt x="261937" y="149058"/>
                </a:cubicBezTo>
                <a:cubicBezTo>
                  <a:pt x="260221" y="153776"/>
                  <a:pt x="257175" y="163345"/>
                  <a:pt x="257175" y="163345"/>
                </a:cubicBezTo>
                <a:cubicBezTo>
                  <a:pt x="256381" y="170489"/>
                  <a:pt x="255976" y="177687"/>
                  <a:pt x="254794" y="184777"/>
                </a:cubicBezTo>
                <a:cubicBezTo>
                  <a:pt x="254381" y="187253"/>
                  <a:pt x="252744" y="189432"/>
                  <a:pt x="252412" y="191920"/>
                </a:cubicBezTo>
                <a:cubicBezTo>
                  <a:pt x="247231" y="230772"/>
                  <a:pt x="253734" y="209385"/>
                  <a:pt x="247650" y="227639"/>
                </a:cubicBezTo>
                <a:cubicBezTo>
                  <a:pt x="248757" y="254208"/>
                  <a:pt x="246598" y="273442"/>
                  <a:pt x="252412" y="296695"/>
                </a:cubicBezTo>
                <a:cubicBezTo>
                  <a:pt x="253021" y="299130"/>
                  <a:pt x="254000" y="301458"/>
                  <a:pt x="254794" y="303839"/>
                </a:cubicBezTo>
                <a:cubicBezTo>
                  <a:pt x="256138" y="313249"/>
                  <a:pt x="257235" y="323128"/>
                  <a:pt x="259556" y="332414"/>
                </a:cubicBezTo>
                <a:cubicBezTo>
                  <a:pt x="260165" y="334849"/>
                  <a:pt x="261143" y="337177"/>
                  <a:pt x="261937" y="339558"/>
                </a:cubicBezTo>
                <a:cubicBezTo>
                  <a:pt x="263400" y="351256"/>
                  <a:pt x="264412" y="361456"/>
                  <a:pt x="266700" y="372895"/>
                </a:cubicBezTo>
                <a:cubicBezTo>
                  <a:pt x="267342" y="376104"/>
                  <a:pt x="268496" y="379200"/>
                  <a:pt x="269081" y="382420"/>
                </a:cubicBezTo>
                <a:cubicBezTo>
                  <a:pt x="273458" y="406495"/>
                  <a:pt x="268953" y="391564"/>
                  <a:pt x="273844" y="406233"/>
                </a:cubicBezTo>
                <a:cubicBezTo>
                  <a:pt x="274638" y="410995"/>
                  <a:pt x="275587" y="415734"/>
                  <a:pt x="276225" y="420520"/>
                </a:cubicBezTo>
                <a:cubicBezTo>
                  <a:pt x="277033" y="426582"/>
                  <a:pt x="279744" y="454166"/>
                  <a:pt x="280987" y="461002"/>
                </a:cubicBezTo>
                <a:cubicBezTo>
                  <a:pt x="281436" y="463471"/>
                  <a:pt x="282679" y="465732"/>
                  <a:pt x="283369" y="468145"/>
                </a:cubicBezTo>
                <a:cubicBezTo>
                  <a:pt x="284268" y="471292"/>
                  <a:pt x="284956" y="474495"/>
                  <a:pt x="285750" y="477670"/>
                </a:cubicBezTo>
                <a:cubicBezTo>
                  <a:pt x="286544" y="504658"/>
                  <a:pt x="285949" y="531722"/>
                  <a:pt x="288131" y="558633"/>
                </a:cubicBezTo>
                <a:cubicBezTo>
                  <a:pt x="288362" y="561486"/>
                  <a:pt x="292866" y="562915"/>
                  <a:pt x="292894" y="565777"/>
                </a:cubicBezTo>
                <a:cubicBezTo>
                  <a:pt x="293680" y="646739"/>
                  <a:pt x="300832" y="784058"/>
                  <a:pt x="302419" y="827714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Freeform 48"/>
          <p:cNvSpPr/>
          <p:nvPr/>
        </p:nvSpPr>
        <p:spPr>
          <a:xfrm flipH="1">
            <a:off x="7710061" y="2629861"/>
            <a:ext cx="323437" cy="827714"/>
          </a:xfrm>
          <a:custGeom>
            <a:avLst/>
            <a:gdLst>
              <a:gd name="connsiteX0" fmla="*/ 302419 w 302419"/>
              <a:gd name="connsiteY0" fmla="*/ 827714 h 827714"/>
              <a:gd name="connsiteX1" fmla="*/ 302419 w 302419"/>
              <a:gd name="connsiteY1" fmla="*/ 827714 h 827714"/>
              <a:gd name="connsiteX2" fmla="*/ 290512 w 302419"/>
              <a:gd name="connsiteY2" fmla="*/ 811045 h 827714"/>
              <a:gd name="connsiteX3" fmla="*/ 280987 w 302419"/>
              <a:gd name="connsiteY3" fmla="*/ 796758 h 827714"/>
              <a:gd name="connsiteX4" fmla="*/ 276225 w 302419"/>
              <a:gd name="connsiteY4" fmla="*/ 787233 h 827714"/>
              <a:gd name="connsiteX5" fmla="*/ 271462 w 302419"/>
              <a:gd name="connsiteY5" fmla="*/ 772945 h 827714"/>
              <a:gd name="connsiteX6" fmla="*/ 266700 w 302419"/>
              <a:gd name="connsiteY6" fmla="*/ 758658 h 827714"/>
              <a:gd name="connsiteX7" fmla="*/ 264319 w 302419"/>
              <a:gd name="connsiteY7" fmla="*/ 749133 h 827714"/>
              <a:gd name="connsiteX8" fmla="*/ 259556 w 302419"/>
              <a:gd name="connsiteY8" fmla="*/ 734845 h 827714"/>
              <a:gd name="connsiteX9" fmla="*/ 254794 w 302419"/>
              <a:gd name="connsiteY9" fmla="*/ 720558 h 827714"/>
              <a:gd name="connsiteX10" fmla="*/ 252412 w 302419"/>
              <a:gd name="connsiteY10" fmla="*/ 713414 h 827714"/>
              <a:gd name="connsiteX11" fmla="*/ 250031 w 302419"/>
              <a:gd name="connsiteY11" fmla="*/ 703889 h 827714"/>
              <a:gd name="connsiteX12" fmla="*/ 245269 w 302419"/>
              <a:gd name="connsiteY12" fmla="*/ 694364 h 827714"/>
              <a:gd name="connsiteX13" fmla="*/ 242887 w 302419"/>
              <a:gd name="connsiteY13" fmla="*/ 687220 h 827714"/>
              <a:gd name="connsiteX14" fmla="*/ 238125 w 302419"/>
              <a:gd name="connsiteY14" fmla="*/ 668170 h 827714"/>
              <a:gd name="connsiteX15" fmla="*/ 233362 w 302419"/>
              <a:gd name="connsiteY15" fmla="*/ 661027 h 827714"/>
              <a:gd name="connsiteX16" fmla="*/ 226219 w 302419"/>
              <a:gd name="connsiteY16" fmla="*/ 646739 h 827714"/>
              <a:gd name="connsiteX17" fmla="*/ 219075 w 302419"/>
              <a:gd name="connsiteY17" fmla="*/ 632452 h 827714"/>
              <a:gd name="connsiteX18" fmla="*/ 211931 w 302419"/>
              <a:gd name="connsiteY18" fmla="*/ 618164 h 827714"/>
              <a:gd name="connsiteX19" fmla="*/ 209550 w 302419"/>
              <a:gd name="connsiteY19" fmla="*/ 611020 h 827714"/>
              <a:gd name="connsiteX20" fmla="*/ 202406 w 302419"/>
              <a:gd name="connsiteY20" fmla="*/ 606258 h 827714"/>
              <a:gd name="connsiteX21" fmla="*/ 200025 w 302419"/>
              <a:gd name="connsiteY21" fmla="*/ 599114 h 827714"/>
              <a:gd name="connsiteX22" fmla="*/ 195262 w 302419"/>
              <a:gd name="connsiteY22" fmla="*/ 591970 h 827714"/>
              <a:gd name="connsiteX23" fmla="*/ 183356 w 302419"/>
              <a:gd name="connsiteY23" fmla="*/ 575302 h 827714"/>
              <a:gd name="connsiteX24" fmla="*/ 176212 w 302419"/>
              <a:gd name="connsiteY24" fmla="*/ 556252 h 827714"/>
              <a:gd name="connsiteX25" fmla="*/ 169069 w 302419"/>
              <a:gd name="connsiteY25" fmla="*/ 541964 h 827714"/>
              <a:gd name="connsiteX26" fmla="*/ 166687 w 302419"/>
              <a:gd name="connsiteY26" fmla="*/ 532439 h 827714"/>
              <a:gd name="connsiteX27" fmla="*/ 161925 w 302419"/>
              <a:gd name="connsiteY27" fmla="*/ 513389 h 827714"/>
              <a:gd name="connsiteX28" fmla="*/ 159544 w 302419"/>
              <a:gd name="connsiteY28" fmla="*/ 494339 h 827714"/>
              <a:gd name="connsiteX29" fmla="*/ 154781 w 302419"/>
              <a:gd name="connsiteY29" fmla="*/ 480052 h 827714"/>
              <a:gd name="connsiteX30" fmla="*/ 152400 w 302419"/>
              <a:gd name="connsiteY30" fmla="*/ 470527 h 827714"/>
              <a:gd name="connsiteX31" fmla="*/ 147637 w 302419"/>
              <a:gd name="connsiteY31" fmla="*/ 456239 h 827714"/>
              <a:gd name="connsiteX32" fmla="*/ 145256 w 302419"/>
              <a:gd name="connsiteY32" fmla="*/ 418139 h 827714"/>
              <a:gd name="connsiteX33" fmla="*/ 140494 w 302419"/>
              <a:gd name="connsiteY33" fmla="*/ 394327 h 827714"/>
              <a:gd name="connsiteX34" fmla="*/ 133350 w 302419"/>
              <a:gd name="connsiteY34" fmla="*/ 372895 h 827714"/>
              <a:gd name="connsiteX35" fmla="*/ 128587 w 302419"/>
              <a:gd name="connsiteY35" fmla="*/ 358608 h 827714"/>
              <a:gd name="connsiteX36" fmla="*/ 123825 w 302419"/>
              <a:gd name="connsiteY36" fmla="*/ 351464 h 827714"/>
              <a:gd name="connsiteX37" fmla="*/ 116681 w 302419"/>
              <a:gd name="connsiteY37" fmla="*/ 337177 h 827714"/>
              <a:gd name="connsiteX38" fmla="*/ 109537 w 302419"/>
              <a:gd name="connsiteY38" fmla="*/ 334795 h 827714"/>
              <a:gd name="connsiteX39" fmla="*/ 92869 w 302419"/>
              <a:gd name="connsiteY39" fmla="*/ 327652 h 827714"/>
              <a:gd name="connsiteX40" fmla="*/ 83344 w 302419"/>
              <a:gd name="connsiteY40" fmla="*/ 322889 h 827714"/>
              <a:gd name="connsiteX41" fmla="*/ 73819 w 302419"/>
              <a:gd name="connsiteY41" fmla="*/ 320508 h 827714"/>
              <a:gd name="connsiteX42" fmla="*/ 66675 w 302419"/>
              <a:gd name="connsiteY42" fmla="*/ 315745 h 827714"/>
              <a:gd name="connsiteX43" fmla="*/ 57150 w 302419"/>
              <a:gd name="connsiteY43" fmla="*/ 313364 h 827714"/>
              <a:gd name="connsiteX44" fmla="*/ 42862 w 302419"/>
              <a:gd name="connsiteY44" fmla="*/ 308602 h 827714"/>
              <a:gd name="connsiteX45" fmla="*/ 35719 w 302419"/>
              <a:gd name="connsiteY45" fmla="*/ 306220 h 827714"/>
              <a:gd name="connsiteX46" fmla="*/ 28575 w 302419"/>
              <a:gd name="connsiteY46" fmla="*/ 301458 h 827714"/>
              <a:gd name="connsiteX47" fmla="*/ 14287 w 302419"/>
              <a:gd name="connsiteY47" fmla="*/ 296695 h 827714"/>
              <a:gd name="connsiteX48" fmla="*/ 7144 w 302419"/>
              <a:gd name="connsiteY48" fmla="*/ 294314 h 827714"/>
              <a:gd name="connsiteX49" fmla="*/ 0 w 302419"/>
              <a:gd name="connsiteY49" fmla="*/ 289552 h 827714"/>
              <a:gd name="connsiteX50" fmla="*/ 2381 w 302419"/>
              <a:gd name="connsiteY50" fmla="*/ 280027 h 827714"/>
              <a:gd name="connsiteX51" fmla="*/ 9525 w 302419"/>
              <a:gd name="connsiteY51" fmla="*/ 275264 h 827714"/>
              <a:gd name="connsiteX52" fmla="*/ 14287 w 302419"/>
              <a:gd name="connsiteY52" fmla="*/ 268120 h 827714"/>
              <a:gd name="connsiteX53" fmla="*/ 21431 w 302419"/>
              <a:gd name="connsiteY53" fmla="*/ 265739 h 827714"/>
              <a:gd name="connsiteX54" fmla="*/ 28575 w 302419"/>
              <a:gd name="connsiteY54" fmla="*/ 260977 h 827714"/>
              <a:gd name="connsiteX55" fmla="*/ 35719 w 302419"/>
              <a:gd name="connsiteY55" fmla="*/ 258595 h 827714"/>
              <a:gd name="connsiteX56" fmla="*/ 42862 w 302419"/>
              <a:gd name="connsiteY56" fmla="*/ 253833 h 827714"/>
              <a:gd name="connsiteX57" fmla="*/ 59531 w 302419"/>
              <a:gd name="connsiteY57" fmla="*/ 244308 h 827714"/>
              <a:gd name="connsiteX58" fmla="*/ 71437 w 302419"/>
              <a:gd name="connsiteY58" fmla="*/ 232402 h 827714"/>
              <a:gd name="connsiteX59" fmla="*/ 76200 w 302419"/>
              <a:gd name="connsiteY59" fmla="*/ 225258 h 827714"/>
              <a:gd name="connsiteX60" fmla="*/ 90487 w 302419"/>
              <a:gd name="connsiteY60" fmla="*/ 215733 h 827714"/>
              <a:gd name="connsiteX61" fmla="*/ 97631 w 302419"/>
              <a:gd name="connsiteY61" fmla="*/ 210970 h 827714"/>
              <a:gd name="connsiteX62" fmla="*/ 104775 w 302419"/>
              <a:gd name="connsiteY62" fmla="*/ 208589 h 827714"/>
              <a:gd name="connsiteX63" fmla="*/ 119062 w 302419"/>
              <a:gd name="connsiteY63" fmla="*/ 199064 h 827714"/>
              <a:gd name="connsiteX64" fmla="*/ 126206 w 302419"/>
              <a:gd name="connsiteY64" fmla="*/ 191920 h 827714"/>
              <a:gd name="connsiteX65" fmla="*/ 140494 w 302419"/>
              <a:gd name="connsiteY65" fmla="*/ 187158 h 827714"/>
              <a:gd name="connsiteX66" fmla="*/ 147637 w 302419"/>
              <a:gd name="connsiteY66" fmla="*/ 182395 h 827714"/>
              <a:gd name="connsiteX67" fmla="*/ 161925 w 302419"/>
              <a:gd name="connsiteY67" fmla="*/ 177633 h 827714"/>
              <a:gd name="connsiteX68" fmla="*/ 176212 w 302419"/>
              <a:gd name="connsiteY68" fmla="*/ 168108 h 827714"/>
              <a:gd name="connsiteX69" fmla="*/ 190500 w 302419"/>
              <a:gd name="connsiteY69" fmla="*/ 156202 h 827714"/>
              <a:gd name="connsiteX70" fmla="*/ 197644 w 302419"/>
              <a:gd name="connsiteY70" fmla="*/ 153820 h 827714"/>
              <a:gd name="connsiteX71" fmla="*/ 204787 w 302419"/>
              <a:gd name="connsiteY71" fmla="*/ 146677 h 827714"/>
              <a:gd name="connsiteX72" fmla="*/ 214312 w 302419"/>
              <a:gd name="connsiteY72" fmla="*/ 144295 h 827714"/>
              <a:gd name="connsiteX73" fmla="*/ 221456 w 302419"/>
              <a:gd name="connsiteY73" fmla="*/ 139533 h 827714"/>
              <a:gd name="connsiteX74" fmla="*/ 223837 w 302419"/>
              <a:gd name="connsiteY74" fmla="*/ 132389 h 827714"/>
              <a:gd name="connsiteX75" fmla="*/ 233362 w 302419"/>
              <a:gd name="connsiteY75" fmla="*/ 118102 h 827714"/>
              <a:gd name="connsiteX76" fmla="*/ 240506 w 302419"/>
              <a:gd name="connsiteY76" fmla="*/ 103814 h 827714"/>
              <a:gd name="connsiteX77" fmla="*/ 242887 w 302419"/>
              <a:gd name="connsiteY77" fmla="*/ 80002 h 827714"/>
              <a:gd name="connsiteX78" fmla="*/ 245269 w 302419"/>
              <a:gd name="connsiteY78" fmla="*/ 46664 h 827714"/>
              <a:gd name="connsiteX79" fmla="*/ 250031 w 302419"/>
              <a:gd name="connsiteY79" fmla="*/ 32377 h 827714"/>
              <a:gd name="connsiteX80" fmla="*/ 252412 w 302419"/>
              <a:gd name="connsiteY80" fmla="*/ 8564 h 827714"/>
              <a:gd name="connsiteX81" fmla="*/ 290512 w 302419"/>
              <a:gd name="connsiteY81" fmla="*/ 18089 h 827714"/>
              <a:gd name="connsiteX82" fmla="*/ 288131 w 302419"/>
              <a:gd name="connsiteY82" fmla="*/ 53808 h 827714"/>
              <a:gd name="connsiteX83" fmla="*/ 283369 w 302419"/>
              <a:gd name="connsiteY83" fmla="*/ 68095 h 827714"/>
              <a:gd name="connsiteX84" fmla="*/ 280987 w 302419"/>
              <a:gd name="connsiteY84" fmla="*/ 80002 h 827714"/>
              <a:gd name="connsiteX85" fmla="*/ 273844 w 302419"/>
              <a:gd name="connsiteY85" fmla="*/ 120483 h 827714"/>
              <a:gd name="connsiteX86" fmla="*/ 271462 w 302419"/>
              <a:gd name="connsiteY86" fmla="*/ 130008 h 827714"/>
              <a:gd name="connsiteX87" fmla="*/ 266700 w 302419"/>
              <a:gd name="connsiteY87" fmla="*/ 137152 h 827714"/>
              <a:gd name="connsiteX88" fmla="*/ 261937 w 302419"/>
              <a:gd name="connsiteY88" fmla="*/ 149058 h 827714"/>
              <a:gd name="connsiteX89" fmla="*/ 257175 w 302419"/>
              <a:gd name="connsiteY89" fmla="*/ 163345 h 827714"/>
              <a:gd name="connsiteX90" fmla="*/ 254794 w 302419"/>
              <a:gd name="connsiteY90" fmla="*/ 184777 h 827714"/>
              <a:gd name="connsiteX91" fmla="*/ 252412 w 302419"/>
              <a:gd name="connsiteY91" fmla="*/ 191920 h 827714"/>
              <a:gd name="connsiteX92" fmla="*/ 247650 w 302419"/>
              <a:gd name="connsiteY92" fmla="*/ 227639 h 827714"/>
              <a:gd name="connsiteX93" fmla="*/ 252412 w 302419"/>
              <a:gd name="connsiteY93" fmla="*/ 296695 h 827714"/>
              <a:gd name="connsiteX94" fmla="*/ 254794 w 302419"/>
              <a:gd name="connsiteY94" fmla="*/ 303839 h 827714"/>
              <a:gd name="connsiteX95" fmla="*/ 259556 w 302419"/>
              <a:gd name="connsiteY95" fmla="*/ 332414 h 827714"/>
              <a:gd name="connsiteX96" fmla="*/ 261937 w 302419"/>
              <a:gd name="connsiteY96" fmla="*/ 339558 h 827714"/>
              <a:gd name="connsiteX97" fmla="*/ 266700 w 302419"/>
              <a:gd name="connsiteY97" fmla="*/ 372895 h 827714"/>
              <a:gd name="connsiteX98" fmla="*/ 269081 w 302419"/>
              <a:gd name="connsiteY98" fmla="*/ 382420 h 827714"/>
              <a:gd name="connsiteX99" fmla="*/ 273844 w 302419"/>
              <a:gd name="connsiteY99" fmla="*/ 406233 h 827714"/>
              <a:gd name="connsiteX100" fmla="*/ 276225 w 302419"/>
              <a:gd name="connsiteY100" fmla="*/ 420520 h 827714"/>
              <a:gd name="connsiteX101" fmla="*/ 280987 w 302419"/>
              <a:gd name="connsiteY101" fmla="*/ 461002 h 827714"/>
              <a:gd name="connsiteX102" fmla="*/ 283369 w 302419"/>
              <a:gd name="connsiteY102" fmla="*/ 468145 h 827714"/>
              <a:gd name="connsiteX103" fmla="*/ 285750 w 302419"/>
              <a:gd name="connsiteY103" fmla="*/ 477670 h 827714"/>
              <a:gd name="connsiteX104" fmla="*/ 288131 w 302419"/>
              <a:gd name="connsiteY104" fmla="*/ 558633 h 827714"/>
              <a:gd name="connsiteX105" fmla="*/ 292894 w 302419"/>
              <a:gd name="connsiteY105" fmla="*/ 565777 h 827714"/>
              <a:gd name="connsiteX106" fmla="*/ 302419 w 302419"/>
              <a:gd name="connsiteY106" fmla="*/ 827714 h 8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302419" h="827714">
                <a:moveTo>
                  <a:pt x="302419" y="827714"/>
                </a:moveTo>
                <a:lnTo>
                  <a:pt x="302419" y="827714"/>
                </a:lnTo>
                <a:cubicBezTo>
                  <a:pt x="298450" y="822158"/>
                  <a:pt x="294025" y="816900"/>
                  <a:pt x="290512" y="811045"/>
                </a:cubicBezTo>
                <a:cubicBezTo>
                  <a:pt x="280173" y="793814"/>
                  <a:pt x="299155" y="814926"/>
                  <a:pt x="280987" y="796758"/>
                </a:cubicBezTo>
                <a:cubicBezTo>
                  <a:pt x="279400" y="793583"/>
                  <a:pt x="277543" y="790529"/>
                  <a:pt x="276225" y="787233"/>
                </a:cubicBezTo>
                <a:cubicBezTo>
                  <a:pt x="274361" y="782572"/>
                  <a:pt x="273050" y="777708"/>
                  <a:pt x="271462" y="772945"/>
                </a:cubicBezTo>
                <a:lnTo>
                  <a:pt x="266700" y="758658"/>
                </a:lnTo>
                <a:cubicBezTo>
                  <a:pt x="265906" y="755483"/>
                  <a:pt x="265259" y="752268"/>
                  <a:pt x="264319" y="749133"/>
                </a:cubicBezTo>
                <a:cubicBezTo>
                  <a:pt x="262876" y="744324"/>
                  <a:pt x="261144" y="739608"/>
                  <a:pt x="259556" y="734845"/>
                </a:cubicBezTo>
                <a:lnTo>
                  <a:pt x="254794" y="720558"/>
                </a:lnTo>
                <a:cubicBezTo>
                  <a:pt x="254000" y="718177"/>
                  <a:pt x="253021" y="715849"/>
                  <a:pt x="252412" y="713414"/>
                </a:cubicBezTo>
                <a:cubicBezTo>
                  <a:pt x="251618" y="710239"/>
                  <a:pt x="251180" y="706953"/>
                  <a:pt x="250031" y="703889"/>
                </a:cubicBezTo>
                <a:cubicBezTo>
                  <a:pt x="248785" y="700565"/>
                  <a:pt x="246667" y="697627"/>
                  <a:pt x="245269" y="694364"/>
                </a:cubicBezTo>
                <a:cubicBezTo>
                  <a:pt x="244280" y="692057"/>
                  <a:pt x="243547" y="689642"/>
                  <a:pt x="242887" y="687220"/>
                </a:cubicBezTo>
                <a:cubicBezTo>
                  <a:pt x="241165" y="680905"/>
                  <a:pt x="241756" y="673616"/>
                  <a:pt x="238125" y="668170"/>
                </a:cubicBezTo>
                <a:lnTo>
                  <a:pt x="233362" y="661027"/>
                </a:lnTo>
                <a:cubicBezTo>
                  <a:pt x="227379" y="643077"/>
                  <a:pt x="235448" y="665197"/>
                  <a:pt x="226219" y="646739"/>
                </a:cubicBezTo>
                <a:cubicBezTo>
                  <a:pt x="216363" y="627027"/>
                  <a:pt x="232718" y="652916"/>
                  <a:pt x="219075" y="632452"/>
                </a:cubicBezTo>
                <a:cubicBezTo>
                  <a:pt x="213090" y="614496"/>
                  <a:pt x="221163" y="636629"/>
                  <a:pt x="211931" y="618164"/>
                </a:cubicBezTo>
                <a:cubicBezTo>
                  <a:pt x="210808" y="615919"/>
                  <a:pt x="211118" y="612980"/>
                  <a:pt x="209550" y="611020"/>
                </a:cubicBezTo>
                <a:cubicBezTo>
                  <a:pt x="207762" y="608785"/>
                  <a:pt x="204787" y="607845"/>
                  <a:pt x="202406" y="606258"/>
                </a:cubicBezTo>
                <a:cubicBezTo>
                  <a:pt x="201612" y="603877"/>
                  <a:pt x="201148" y="601359"/>
                  <a:pt x="200025" y="599114"/>
                </a:cubicBezTo>
                <a:cubicBezTo>
                  <a:pt x="198745" y="596554"/>
                  <a:pt x="196926" y="594299"/>
                  <a:pt x="195262" y="591970"/>
                </a:cubicBezTo>
                <a:cubicBezTo>
                  <a:pt x="180482" y="571277"/>
                  <a:pt x="194590" y="592149"/>
                  <a:pt x="183356" y="575302"/>
                </a:cubicBezTo>
                <a:cubicBezTo>
                  <a:pt x="178966" y="557739"/>
                  <a:pt x="183684" y="573687"/>
                  <a:pt x="176212" y="556252"/>
                </a:cubicBezTo>
                <a:cubicBezTo>
                  <a:pt x="170295" y="542445"/>
                  <a:pt x="178223" y="555697"/>
                  <a:pt x="169069" y="541964"/>
                </a:cubicBezTo>
                <a:cubicBezTo>
                  <a:pt x="168275" y="538789"/>
                  <a:pt x="167586" y="535586"/>
                  <a:pt x="166687" y="532439"/>
                </a:cubicBezTo>
                <a:cubicBezTo>
                  <a:pt x="163308" y="520614"/>
                  <a:pt x="164344" y="529113"/>
                  <a:pt x="161925" y="513389"/>
                </a:cubicBezTo>
                <a:cubicBezTo>
                  <a:pt x="160952" y="507064"/>
                  <a:pt x="160885" y="500596"/>
                  <a:pt x="159544" y="494339"/>
                </a:cubicBezTo>
                <a:cubicBezTo>
                  <a:pt x="158492" y="489430"/>
                  <a:pt x="155998" y="484922"/>
                  <a:pt x="154781" y="480052"/>
                </a:cubicBezTo>
                <a:cubicBezTo>
                  <a:pt x="153987" y="476877"/>
                  <a:pt x="153340" y="473662"/>
                  <a:pt x="152400" y="470527"/>
                </a:cubicBezTo>
                <a:cubicBezTo>
                  <a:pt x="150957" y="465718"/>
                  <a:pt x="147637" y="456239"/>
                  <a:pt x="147637" y="456239"/>
                </a:cubicBezTo>
                <a:cubicBezTo>
                  <a:pt x="146843" y="443539"/>
                  <a:pt x="146408" y="430812"/>
                  <a:pt x="145256" y="418139"/>
                </a:cubicBezTo>
                <a:cubicBezTo>
                  <a:pt x="144697" y="411985"/>
                  <a:pt x="142446" y="400835"/>
                  <a:pt x="140494" y="394327"/>
                </a:cubicBezTo>
                <a:cubicBezTo>
                  <a:pt x="138330" y="387114"/>
                  <a:pt x="135731" y="380039"/>
                  <a:pt x="133350" y="372895"/>
                </a:cubicBezTo>
                <a:cubicBezTo>
                  <a:pt x="133349" y="372891"/>
                  <a:pt x="128589" y="358611"/>
                  <a:pt x="128587" y="358608"/>
                </a:cubicBezTo>
                <a:cubicBezTo>
                  <a:pt x="127000" y="356227"/>
                  <a:pt x="125105" y="354024"/>
                  <a:pt x="123825" y="351464"/>
                </a:cubicBezTo>
                <a:cubicBezTo>
                  <a:pt x="120949" y="345711"/>
                  <a:pt x="122370" y="341728"/>
                  <a:pt x="116681" y="337177"/>
                </a:cubicBezTo>
                <a:cubicBezTo>
                  <a:pt x="114721" y="335609"/>
                  <a:pt x="111782" y="335918"/>
                  <a:pt x="109537" y="334795"/>
                </a:cubicBezTo>
                <a:cubicBezTo>
                  <a:pt x="93097" y="326574"/>
                  <a:pt x="112689" y="332606"/>
                  <a:pt x="92869" y="327652"/>
                </a:cubicBezTo>
                <a:cubicBezTo>
                  <a:pt x="89694" y="326064"/>
                  <a:pt x="86668" y="324135"/>
                  <a:pt x="83344" y="322889"/>
                </a:cubicBezTo>
                <a:cubicBezTo>
                  <a:pt x="80280" y="321740"/>
                  <a:pt x="76827" y="321797"/>
                  <a:pt x="73819" y="320508"/>
                </a:cubicBezTo>
                <a:cubicBezTo>
                  <a:pt x="71188" y="319381"/>
                  <a:pt x="69306" y="316872"/>
                  <a:pt x="66675" y="315745"/>
                </a:cubicBezTo>
                <a:cubicBezTo>
                  <a:pt x="63667" y="314456"/>
                  <a:pt x="60285" y="314304"/>
                  <a:pt x="57150" y="313364"/>
                </a:cubicBezTo>
                <a:cubicBezTo>
                  <a:pt x="52341" y="311922"/>
                  <a:pt x="47625" y="310190"/>
                  <a:pt x="42862" y="308602"/>
                </a:cubicBezTo>
                <a:cubicBezTo>
                  <a:pt x="40481" y="307808"/>
                  <a:pt x="37807" y="307612"/>
                  <a:pt x="35719" y="306220"/>
                </a:cubicBezTo>
                <a:cubicBezTo>
                  <a:pt x="33338" y="304633"/>
                  <a:pt x="31190" y="302620"/>
                  <a:pt x="28575" y="301458"/>
                </a:cubicBezTo>
                <a:cubicBezTo>
                  <a:pt x="23987" y="299419"/>
                  <a:pt x="19050" y="298283"/>
                  <a:pt x="14287" y="296695"/>
                </a:cubicBezTo>
                <a:cubicBezTo>
                  <a:pt x="11906" y="295901"/>
                  <a:pt x="9232" y="295706"/>
                  <a:pt x="7144" y="294314"/>
                </a:cubicBezTo>
                <a:lnTo>
                  <a:pt x="0" y="289552"/>
                </a:lnTo>
                <a:cubicBezTo>
                  <a:pt x="794" y="286377"/>
                  <a:pt x="566" y="282750"/>
                  <a:pt x="2381" y="280027"/>
                </a:cubicBezTo>
                <a:cubicBezTo>
                  <a:pt x="3969" y="277646"/>
                  <a:pt x="7501" y="277288"/>
                  <a:pt x="9525" y="275264"/>
                </a:cubicBezTo>
                <a:cubicBezTo>
                  <a:pt x="11549" y="273240"/>
                  <a:pt x="12052" y="269908"/>
                  <a:pt x="14287" y="268120"/>
                </a:cubicBezTo>
                <a:cubicBezTo>
                  <a:pt x="16247" y="266552"/>
                  <a:pt x="19186" y="266861"/>
                  <a:pt x="21431" y="265739"/>
                </a:cubicBezTo>
                <a:cubicBezTo>
                  <a:pt x="23991" y="264459"/>
                  <a:pt x="26015" y="262257"/>
                  <a:pt x="28575" y="260977"/>
                </a:cubicBezTo>
                <a:cubicBezTo>
                  <a:pt x="30820" y="259854"/>
                  <a:pt x="33474" y="259718"/>
                  <a:pt x="35719" y="258595"/>
                </a:cubicBezTo>
                <a:cubicBezTo>
                  <a:pt x="38278" y="257315"/>
                  <a:pt x="40377" y="255253"/>
                  <a:pt x="42862" y="253833"/>
                </a:cubicBezTo>
                <a:cubicBezTo>
                  <a:pt x="64018" y="241743"/>
                  <a:pt x="42120" y="255914"/>
                  <a:pt x="59531" y="244308"/>
                </a:cubicBezTo>
                <a:cubicBezTo>
                  <a:pt x="72233" y="225256"/>
                  <a:pt x="55562" y="248277"/>
                  <a:pt x="71437" y="232402"/>
                </a:cubicBezTo>
                <a:cubicBezTo>
                  <a:pt x="73461" y="230378"/>
                  <a:pt x="74046" y="227143"/>
                  <a:pt x="76200" y="225258"/>
                </a:cubicBezTo>
                <a:cubicBezTo>
                  <a:pt x="80507" y="221489"/>
                  <a:pt x="85725" y="218908"/>
                  <a:pt x="90487" y="215733"/>
                </a:cubicBezTo>
                <a:cubicBezTo>
                  <a:pt x="92868" y="214145"/>
                  <a:pt x="94916" y="211875"/>
                  <a:pt x="97631" y="210970"/>
                </a:cubicBezTo>
                <a:cubicBezTo>
                  <a:pt x="100012" y="210176"/>
                  <a:pt x="102581" y="209808"/>
                  <a:pt x="104775" y="208589"/>
                </a:cubicBezTo>
                <a:cubicBezTo>
                  <a:pt x="109778" y="205809"/>
                  <a:pt x="115015" y="203111"/>
                  <a:pt x="119062" y="199064"/>
                </a:cubicBezTo>
                <a:cubicBezTo>
                  <a:pt x="121443" y="196683"/>
                  <a:pt x="123262" y="193555"/>
                  <a:pt x="126206" y="191920"/>
                </a:cubicBezTo>
                <a:cubicBezTo>
                  <a:pt x="130595" y="189482"/>
                  <a:pt x="140494" y="187158"/>
                  <a:pt x="140494" y="187158"/>
                </a:cubicBezTo>
                <a:cubicBezTo>
                  <a:pt x="142875" y="185570"/>
                  <a:pt x="145022" y="183557"/>
                  <a:pt x="147637" y="182395"/>
                </a:cubicBezTo>
                <a:cubicBezTo>
                  <a:pt x="152225" y="180356"/>
                  <a:pt x="161925" y="177633"/>
                  <a:pt x="161925" y="177633"/>
                </a:cubicBezTo>
                <a:cubicBezTo>
                  <a:pt x="166687" y="174458"/>
                  <a:pt x="172165" y="172155"/>
                  <a:pt x="176212" y="168108"/>
                </a:cubicBezTo>
                <a:cubicBezTo>
                  <a:pt x="181480" y="162840"/>
                  <a:pt x="183867" y="159518"/>
                  <a:pt x="190500" y="156202"/>
                </a:cubicBezTo>
                <a:cubicBezTo>
                  <a:pt x="192745" y="155079"/>
                  <a:pt x="195263" y="154614"/>
                  <a:pt x="197644" y="153820"/>
                </a:cubicBezTo>
                <a:cubicBezTo>
                  <a:pt x="200025" y="151439"/>
                  <a:pt x="201863" y="148348"/>
                  <a:pt x="204787" y="146677"/>
                </a:cubicBezTo>
                <a:cubicBezTo>
                  <a:pt x="207629" y="145053"/>
                  <a:pt x="211304" y="145584"/>
                  <a:pt x="214312" y="144295"/>
                </a:cubicBezTo>
                <a:cubicBezTo>
                  <a:pt x="216942" y="143168"/>
                  <a:pt x="219075" y="141120"/>
                  <a:pt x="221456" y="139533"/>
                </a:cubicBezTo>
                <a:cubicBezTo>
                  <a:pt x="222250" y="137152"/>
                  <a:pt x="222618" y="134583"/>
                  <a:pt x="223837" y="132389"/>
                </a:cubicBezTo>
                <a:cubicBezTo>
                  <a:pt x="226617" y="127386"/>
                  <a:pt x="231552" y="123532"/>
                  <a:pt x="233362" y="118102"/>
                </a:cubicBezTo>
                <a:cubicBezTo>
                  <a:pt x="236649" y="108243"/>
                  <a:pt x="234352" y="113047"/>
                  <a:pt x="240506" y="103814"/>
                </a:cubicBezTo>
                <a:cubicBezTo>
                  <a:pt x="241300" y="95877"/>
                  <a:pt x="242224" y="87951"/>
                  <a:pt x="242887" y="80002"/>
                </a:cubicBezTo>
                <a:cubicBezTo>
                  <a:pt x="243812" y="68899"/>
                  <a:pt x="243616" y="57682"/>
                  <a:pt x="245269" y="46664"/>
                </a:cubicBezTo>
                <a:cubicBezTo>
                  <a:pt x="246014" y="41700"/>
                  <a:pt x="250031" y="32377"/>
                  <a:pt x="250031" y="32377"/>
                </a:cubicBezTo>
                <a:cubicBezTo>
                  <a:pt x="250825" y="24439"/>
                  <a:pt x="245459" y="12475"/>
                  <a:pt x="252412" y="8564"/>
                </a:cubicBezTo>
                <a:cubicBezTo>
                  <a:pt x="283886" y="-9141"/>
                  <a:pt x="285778" y="3885"/>
                  <a:pt x="290512" y="18089"/>
                </a:cubicBezTo>
                <a:cubicBezTo>
                  <a:pt x="289718" y="29995"/>
                  <a:pt x="289818" y="41995"/>
                  <a:pt x="288131" y="53808"/>
                </a:cubicBezTo>
                <a:cubicBezTo>
                  <a:pt x="287421" y="58777"/>
                  <a:pt x="284354" y="63173"/>
                  <a:pt x="283369" y="68095"/>
                </a:cubicBezTo>
                <a:cubicBezTo>
                  <a:pt x="282575" y="72064"/>
                  <a:pt x="281690" y="76016"/>
                  <a:pt x="280987" y="80002"/>
                </a:cubicBezTo>
                <a:cubicBezTo>
                  <a:pt x="278384" y="94753"/>
                  <a:pt x="276935" y="106575"/>
                  <a:pt x="273844" y="120483"/>
                </a:cubicBezTo>
                <a:cubicBezTo>
                  <a:pt x="273134" y="123678"/>
                  <a:pt x="272751" y="127000"/>
                  <a:pt x="271462" y="130008"/>
                </a:cubicBezTo>
                <a:cubicBezTo>
                  <a:pt x="270335" y="132638"/>
                  <a:pt x="267980" y="134592"/>
                  <a:pt x="266700" y="137152"/>
                </a:cubicBezTo>
                <a:cubicBezTo>
                  <a:pt x="264788" y="140975"/>
                  <a:pt x="263398" y="145041"/>
                  <a:pt x="261937" y="149058"/>
                </a:cubicBezTo>
                <a:cubicBezTo>
                  <a:pt x="260221" y="153776"/>
                  <a:pt x="257175" y="163345"/>
                  <a:pt x="257175" y="163345"/>
                </a:cubicBezTo>
                <a:cubicBezTo>
                  <a:pt x="256381" y="170489"/>
                  <a:pt x="255976" y="177687"/>
                  <a:pt x="254794" y="184777"/>
                </a:cubicBezTo>
                <a:cubicBezTo>
                  <a:pt x="254381" y="187253"/>
                  <a:pt x="252744" y="189432"/>
                  <a:pt x="252412" y="191920"/>
                </a:cubicBezTo>
                <a:cubicBezTo>
                  <a:pt x="247231" y="230772"/>
                  <a:pt x="253734" y="209385"/>
                  <a:pt x="247650" y="227639"/>
                </a:cubicBezTo>
                <a:cubicBezTo>
                  <a:pt x="248757" y="254208"/>
                  <a:pt x="246598" y="273442"/>
                  <a:pt x="252412" y="296695"/>
                </a:cubicBezTo>
                <a:cubicBezTo>
                  <a:pt x="253021" y="299130"/>
                  <a:pt x="254000" y="301458"/>
                  <a:pt x="254794" y="303839"/>
                </a:cubicBezTo>
                <a:cubicBezTo>
                  <a:pt x="256138" y="313249"/>
                  <a:pt x="257235" y="323128"/>
                  <a:pt x="259556" y="332414"/>
                </a:cubicBezTo>
                <a:cubicBezTo>
                  <a:pt x="260165" y="334849"/>
                  <a:pt x="261143" y="337177"/>
                  <a:pt x="261937" y="339558"/>
                </a:cubicBezTo>
                <a:cubicBezTo>
                  <a:pt x="263400" y="351256"/>
                  <a:pt x="264412" y="361456"/>
                  <a:pt x="266700" y="372895"/>
                </a:cubicBezTo>
                <a:cubicBezTo>
                  <a:pt x="267342" y="376104"/>
                  <a:pt x="268496" y="379200"/>
                  <a:pt x="269081" y="382420"/>
                </a:cubicBezTo>
                <a:cubicBezTo>
                  <a:pt x="273458" y="406495"/>
                  <a:pt x="268953" y="391564"/>
                  <a:pt x="273844" y="406233"/>
                </a:cubicBezTo>
                <a:cubicBezTo>
                  <a:pt x="274638" y="410995"/>
                  <a:pt x="275587" y="415734"/>
                  <a:pt x="276225" y="420520"/>
                </a:cubicBezTo>
                <a:cubicBezTo>
                  <a:pt x="277033" y="426582"/>
                  <a:pt x="279744" y="454166"/>
                  <a:pt x="280987" y="461002"/>
                </a:cubicBezTo>
                <a:cubicBezTo>
                  <a:pt x="281436" y="463471"/>
                  <a:pt x="282679" y="465732"/>
                  <a:pt x="283369" y="468145"/>
                </a:cubicBezTo>
                <a:cubicBezTo>
                  <a:pt x="284268" y="471292"/>
                  <a:pt x="284956" y="474495"/>
                  <a:pt x="285750" y="477670"/>
                </a:cubicBezTo>
                <a:cubicBezTo>
                  <a:pt x="286544" y="504658"/>
                  <a:pt x="285949" y="531722"/>
                  <a:pt x="288131" y="558633"/>
                </a:cubicBezTo>
                <a:cubicBezTo>
                  <a:pt x="288362" y="561486"/>
                  <a:pt x="292866" y="562915"/>
                  <a:pt x="292894" y="565777"/>
                </a:cubicBezTo>
                <a:cubicBezTo>
                  <a:pt x="293680" y="646739"/>
                  <a:pt x="300832" y="784058"/>
                  <a:pt x="302419" y="827714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0" name="Group 29"/>
          <p:cNvGrpSpPr/>
          <p:nvPr/>
        </p:nvGrpSpPr>
        <p:grpSpPr>
          <a:xfrm>
            <a:off x="4264200" y="3322484"/>
            <a:ext cx="630570" cy="632715"/>
            <a:chOff x="4545328" y="3365557"/>
            <a:chExt cx="630570" cy="6327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5328" y="3367702"/>
              <a:ext cx="630570" cy="630570"/>
            </a:xfrm>
            <a:prstGeom prst="rect">
              <a:avLst/>
            </a:prstGeom>
          </p:spPr>
        </p:pic>
        <p:sp>
          <p:nvSpPr>
            <p:cNvPr id="17" name="Down Arrow 16"/>
            <p:cNvSpPr/>
            <p:nvPr/>
          </p:nvSpPr>
          <p:spPr>
            <a:xfrm flipV="1">
              <a:off x="4902138" y="3365557"/>
              <a:ext cx="84984" cy="23783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452891" y="3936249"/>
            <a:ext cx="8428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/>
              <a:t>Elevation, e.g. a shrug</a:t>
            </a:r>
            <a:endParaRPr lang="en-GB" sz="1050" dirty="0"/>
          </a:p>
        </p:txBody>
      </p:sp>
      <p:grpSp>
        <p:nvGrpSpPr>
          <p:cNvPr id="33" name="Group 32"/>
          <p:cNvGrpSpPr/>
          <p:nvPr/>
        </p:nvGrpSpPr>
        <p:grpSpPr>
          <a:xfrm>
            <a:off x="5430388" y="3301042"/>
            <a:ext cx="1215878" cy="640279"/>
            <a:chOff x="5669954" y="3395787"/>
            <a:chExt cx="1215878" cy="640279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255262" y="3395787"/>
              <a:ext cx="630570" cy="640279"/>
            </a:xfrm>
            <a:prstGeom prst="rect">
              <a:avLst/>
            </a:prstGeom>
          </p:spPr>
        </p:pic>
        <p:grpSp>
          <p:nvGrpSpPr>
            <p:cNvPr id="74" name="Group 73"/>
            <p:cNvGrpSpPr/>
            <p:nvPr/>
          </p:nvGrpSpPr>
          <p:grpSpPr>
            <a:xfrm>
              <a:off x="5669954" y="3404479"/>
              <a:ext cx="796878" cy="630570"/>
              <a:chOff x="4545328" y="3367702"/>
              <a:chExt cx="796878" cy="630570"/>
            </a:xfrm>
          </p:grpSpPr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9778" r="8977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45328" y="3367702"/>
                <a:ext cx="630570" cy="630570"/>
              </a:xfrm>
              <a:prstGeom prst="rect">
                <a:avLst/>
              </a:prstGeom>
            </p:spPr>
          </p:pic>
          <p:sp>
            <p:nvSpPr>
              <p:cNvPr id="76" name="Down Arrow 75"/>
              <p:cNvSpPr/>
              <p:nvPr/>
            </p:nvSpPr>
            <p:spPr>
              <a:xfrm rot="5400000" flipV="1">
                <a:off x="4981915" y="3576125"/>
                <a:ext cx="127779" cy="182312"/>
              </a:xfrm>
              <a:prstGeom prst="down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7" name="Down Arrow 76"/>
              <p:cNvSpPr/>
              <p:nvPr/>
            </p:nvSpPr>
            <p:spPr>
              <a:xfrm rot="16200000" flipH="1" flipV="1">
                <a:off x="5187160" y="3573379"/>
                <a:ext cx="127779" cy="182312"/>
              </a:xfrm>
              <a:prstGeom prst="down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>
            <a:off x="5627519" y="3924656"/>
            <a:ext cx="8428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/>
              <a:t>Retraction, e.g. a row</a:t>
            </a:r>
            <a:endParaRPr lang="en-GB" sz="1050" dirty="0"/>
          </a:p>
        </p:txBody>
      </p:sp>
      <p:grpSp>
        <p:nvGrpSpPr>
          <p:cNvPr id="54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67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73" name="Picture 14" descr="sample_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15" descr="sample_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16" descr="sample_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71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1" grpId="0"/>
      <p:bldP spid="42" grpId="0"/>
      <p:bldP spid="120" grpId="0"/>
      <p:bldP spid="122" grpId="0"/>
      <p:bldP spid="123" grpId="0"/>
      <p:bldP spid="124" grpId="0"/>
      <p:bldP spid="43" grpId="0"/>
      <p:bldP spid="28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146244" y="953207"/>
            <a:ext cx="740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Let’s take a look at some examples of movements at the shoulder joint. </a:t>
            </a:r>
          </a:p>
          <a:p>
            <a:r>
              <a:rPr lang="en-GB" dirty="0" smtClean="0">
                <a:latin typeface="Roboto Condensed" panose="02000000000000000000" pitchFamily="2" charset="0"/>
              </a:rPr>
              <a:t>Mime or try the movements to feel the muscles working. 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77587" y="161939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The </a:t>
            </a:r>
            <a:r>
              <a:rPr lang="en-GB" sz="5400" b="1" dirty="0" smtClean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shoulder </a:t>
            </a:r>
            <a:r>
              <a: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j</a:t>
            </a:r>
            <a:r>
              <a:rPr lang="en-GB" sz="5400" b="1" dirty="0" smtClean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oint</a:t>
            </a:r>
            <a:endParaRPr lang="en-GB" sz="5400" b="1" dirty="0">
              <a:solidFill>
                <a:schemeClr val="tx1">
                  <a:alpha val="9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53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56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57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60" name="Slide Number Placeholder 1"/>
          <p:cNvSpPr txBox="1">
            <a:spLocks/>
          </p:cNvSpPr>
          <p:nvPr/>
        </p:nvSpPr>
        <p:spPr>
          <a:xfrm>
            <a:off x="179512" y="6385781"/>
            <a:ext cx="360000" cy="4722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DCC45C-CA15-4266-9163-65533D49AE30}" type="slidenum">
              <a:rPr lang="en-GB" smtClean="0"/>
              <a:pPr algn="ctr"/>
              <a:t>6</a:t>
            </a:fld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345770" y="2705806"/>
            <a:ext cx="2744162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Muscles in action:</a:t>
            </a:r>
          </a:p>
          <a:p>
            <a:r>
              <a:rPr lang="en-GB" i="1" dirty="0" smtClean="0">
                <a:latin typeface="Roboto Condensed" panose="02000000000000000000" pitchFamily="2" charset="0"/>
              </a:rPr>
              <a:t>Pectorals and (anterior/front) deltoids</a:t>
            </a:r>
          </a:p>
        </p:txBody>
      </p:sp>
      <p:sp>
        <p:nvSpPr>
          <p:cNvPr id="47" name="Flexion"/>
          <p:cNvSpPr txBox="1"/>
          <p:nvPr/>
        </p:nvSpPr>
        <p:spPr>
          <a:xfrm>
            <a:off x="3707904" y="2705806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Movement: </a:t>
            </a:r>
            <a:r>
              <a:rPr lang="en-GB" dirty="0" smtClean="0">
                <a:latin typeface="Roboto Condensed" panose="02000000000000000000" pitchFamily="2" charset="0"/>
              </a:rPr>
              <a:t>Flexion</a:t>
            </a:r>
            <a:endParaRPr lang="en-GB" i="1" dirty="0" smtClean="0">
              <a:latin typeface="Roboto Condensed" panose="02000000000000000000" pitchFamily="2" charset="0"/>
            </a:endParaRPr>
          </a:p>
        </p:txBody>
      </p:sp>
      <p:sp>
        <p:nvSpPr>
          <p:cNvPr id="49" name="Pectorals"/>
          <p:cNvSpPr txBox="1"/>
          <p:nvPr/>
        </p:nvSpPr>
        <p:spPr>
          <a:xfrm>
            <a:off x="5692194" y="2705806"/>
            <a:ext cx="327838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Example: </a:t>
            </a:r>
            <a:r>
              <a:rPr lang="en-GB" dirty="0" smtClean="0">
                <a:latin typeface="Roboto Condensed" panose="02000000000000000000" pitchFamily="2" charset="0"/>
              </a:rPr>
              <a:t>Upwards phase of a press-up.</a:t>
            </a:r>
            <a:endParaRPr lang="en-GB" i="1" dirty="0" smtClean="0">
              <a:latin typeface="Roboto Condensed" panose="02000000000000000000" pitchFamily="2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161940" y="2867388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0" name="Right Arrow 49"/>
          <p:cNvSpPr/>
          <p:nvPr/>
        </p:nvSpPr>
        <p:spPr>
          <a:xfrm flipH="1">
            <a:off x="5148064" y="2867388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5770" y="1771798"/>
            <a:ext cx="274416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Muscles in action:</a:t>
            </a:r>
          </a:p>
          <a:p>
            <a:r>
              <a:rPr lang="en-GB" i="1" dirty="0">
                <a:latin typeface="Roboto Condensed" panose="02000000000000000000" pitchFamily="2" charset="0"/>
              </a:rPr>
              <a:t>L</a:t>
            </a:r>
            <a:r>
              <a:rPr lang="en-GB" i="1" dirty="0" smtClean="0">
                <a:latin typeface="Roboto Condensed" panose="02000000000000000000" pitchFamily="2" charset="0"/>
              </a:rPr>
              <a:t>atissimus dorsi</a:t>
            </a:r>
          </a:p>
        </p:txBody>
      </p:sp>
      <p:sp>
        <p:nvSpPr>
          <p:cNvPr id="52" name="Extension"/>
          <p:cNvSpPr txBox="1"/>
          <p:nvPr/>
        </p:nvSpPr>
        <p:spPr>
          <a:xfrm>
            <a:off x="3707904" y="1771798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Movement: </a:t>
            </a:r>
            <a:r>
              <a:rPr lang="en-GB" dirty="0" smtClean="0">
                <a:latin typeface="Roboto Condensed" panose="02000000000000000000" pitchFamily="2" charset="0"/>
              </a:rPr>
              <a:t>Extension</a:t>
            </a:r>
          </a:p>
        </p:txBody>
      </p:sp>
      <p:sp>
        <p:nvSpPr>
          <p:cNvPr id="54" name="Lat 1"/>
          <p:cNvSpPr txBox="1"/>
          <p:nvPr/>
        </p:nvSpPr>
        <p:spPr>
          <a:xfrm>
            <a:off x="5692194" y="1771798"/>
            <a:ext cx="327838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Example: </a:t>
            </a:r>
            <a:r>
              <a:rPr lang="en-GB" dirty="0" smtClean="0">
                <a:latin typeface="Roboto Condensed" panose="02000000000000000000" pitchFamily="2" charset="0"/>
              </a:rPr>
              <a:t>Pulling back on an oar when rowing.</a:t>
            </a:r>
            <a:endParaRPr lang="en-GB" i="1" dirty="0" smtClean="0">
              <a:latin typeface="Roboto Condensed" panose="02000000000000000000" pitchFamily="2" charset="0"/>
            </a:endParaRPr>
          </a:p>
        </p:txBody>
      </p:sp>
      <p:sp>
        <p:nvSpPr>
          <p:cNvPr id="58" name="Right Arrow 57"/>
          <p:cNvSpPr/>
          <p:nvPr/>
        </p:nvSpPr>
        <p:spPr>
          <a:xfrm>
            <a:off x="3161940" y="1933380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62" name="Right Arrow 61"/>
          <p:cNvSpPr/>
          <p:nvPr/>
        </p:nvSpPr>
        <p:spPr>
          <a:xfrm flipH="1">
            <a:off x="5148064" y="1933380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6802" y="2604599"/>
            <a:ext cx="2662228" cy="1312214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359512" y="3916813"/>
            <a:ext cx="273042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Muscles in action:</a:t>
            </a:r>
          </a:p>
          <a:p>
            <a:r>
              <a:rPr lang="en-GB" i="1" dirty="0" smtClean="0">
                <a:latin typeface="Roboto Condensed" panose="02000000000000000000" pitchFamily="2" charset="0"/>
              </a:rPr>
              <a:t>Deltoid</a:t>
            </a:r>
          </a:p>
        </p:txBody>
      </p:sp>
      <p:sp>
        <p:nvSpPr>
          <p:cNvPr id="72" name="Abduction"/>
          <p:cNvSpPr txBox="1"/>
          <p:nvPr/>
        </p:nvSpPr>
        <p:spPr>
          <a:xfrm>
            <a:off x="3707904" y="3906147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Movement: </a:t>
            </a:r>
            <a:r>
              <a:rPr lang="en-GB" dirty="0" smtClean="0">
                <a:latin typeface="Roboto Condensed" panose="02000000000000000000" pitchFamily="2" charset="0"/>
              </a:rPr>
              <a:t>Abduction</a:t>
            </a:r>
            <a:endParaRPr lang="en-GB" i="1" dirty="0" smtClean="0">
              <a:latin typeface="Roboto Condensed" panose="02000000000000000000" pitchFamily="2" charset="0"/>
            </a:endParaRPr>
          </a:p>
        </p:txBody>
      </p:sp>
      <p:sp>
        <p:nvSpPr>
          <p:cNvPr id="73" name="Deltoid"/>
          <p:cNvSpPr txBox="1"/>
          <p:nvPr/>
        </p:nvSpPr>
        <p:spPr>
          <a:xfrm>
            <a:off x="5692194" y="3906147"/>
            <a:ext cx="327838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Example: </a:t>
            </a:r>
            <a:r>
              <a:rPr lang="en-GB" dirty="0" smtClean="0">
                <a:latin typeface="Roboto Condensed" panose="02000000000000000000" pitchFamily="2" charset="0"/>
              </a:rPr>
              <a:t>Lifting the arm away from the midline of the body when swinging a golf club.</a:t>
            </a:r>
            <a:endParaRPr lang="en-GB" i="1" dirty="0" smtClean="0">
              <a:latin typeface="Roboto Condensed" panose="02000000000000000000" pitchFamily="2" charset="0"/>
            </a:endParaRPr>
          </a:p>
        </p:txBody>
      </p:sp>
      <p:sp>
        <p:nvSpPr>
          <p:cNvPr id="74" name="Right Arrow 73"/>
          <p:cNvSpPr/>
          <p:nvPr/>
        </p:nvSpPr>
        <p:spPr>
          <a:xfrm>
            <a:off x="3161940" y="4067729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75" name="Right Arrow 74"/>
          <p:cNvSpPr/>
          <p:nvPr/>
        </p:nvSpPr>
        <p:spPr>
          <a:xfrm flipH="1">
            <a:off x="5148064" y="4067729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59512" y="4946818"/>
            <a:ext cx="273042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Muscles in action:</a:t>
            </a:r>
          </a:p>
          <a:p>
            <a:r>
              <a:rPr lang="en-GB" i="1" dirty="0">
                <a:latin typeface="Roboto Condensed" panose="02000000000000000000" pitchFamily="2" charset="0"/>
              </a:rPr>
              <a:t>L</a:t>
            </a:r>
            <a:r>
              <a:rPr lang="en-GB" i="1" dirty="0" smtClean="0">
                <a:latin typeface="Roboto Condensed" panose="02000000000000000000" pitchFamily="2" charset="0"/>
              </a:rPr>
              <a:t>atissimus dorsi</a:t>
            </a:r>
            <a:endParaRPr lang="en-GB" i="1" dirty="0">
              <a:latin typeface="Roboto Condensed" panose="02000000000000000000" pitchFamily="2" charset="0"/>
            </a:endParaRPr>
          </a:p>
        </p:txBody>
      </p:sp>
      <p:sp>
        <p:nvSpPr>
          <p:cNvPr id="77" name="Adduction"/>
          <p:cNvSpPr txBox="1"/>
          <p:nvPr/>
        </p:nvSpPr>
        <p:spPr>
          <a:xfrm>
            <a:off x="3707904" y="4936152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Movement: </a:t>
            </a:r>
            <a:r>
              <a:rPr lang="en-GB" dirty="0" smtClean="0">
                <a:latin typeface="Roboto Condensed" panose="02000000000000000000" pitchFamily="2" charset="0"/>
              </a:rPr>
              <a:t>Adduction</a:t>
            </a:r>
            <a:endParaRPr lang="en-GB" i="1" dirty="0" smtClean="0">
              <a:latin typeface="Roboto Condensed" panose="02000000000000000000" pitchFamily="2" charset="0"/>
            </a:endParaRPr>
          </a:p>
        </p:txBody>
      </p:sp>
      <p:sp>
        <p:nvSpPr>
          <p:cNvPr id="78" name="Lat 2"/>
          <p:cNvSpPr txBox="1"/>
          <p:nvPr/>
        </p:nvSpPr>
        <p:spPr>
          <a:xfrm>
            <a:off x="5692194" y="4936152"/>
            <a:ext cx="327838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Example: </a:t>
            </a:r>
            <a:r>
              <a:rPr lang="en-GB" dirty="0" smtClean="0">
                <a:latin typeface="Roboto Condensed" panose="02000000000000000000" pitchFamily="2" charset="0"/>
              </a:rPr>
              <a:t>Pulling the arm towards the midline of the body when performing a pull-up.</a:t>
            </a:r>
            <a:endParaRPr lang="en-GB" i="1" dirty="0" smtClean="0">
              <a:latin typeface="Roboto Condensed" panose="02000000000000000000" pitchFamily="2" charset="0"/>
            </a:endParaRPr>
          </a:p>
        </p:txBody>
      </p:sp>
      <p:sp>
        <p:nvSpPr>
          <p:cNvPr id="79" name="Right Arrow 78"/>
          <p:cNvSpPr/>
          <p:nvPr/>
        </p:nvSpPr>
        <p:spPr>
          <a:xfrm>
            <a:off x="3161940" y="5097734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80" name="Right Arrow 79"/>
          <p:cNvSpPr/>
          <p:nvPr/>
        </p:nvSpPr>
        <p:spPr>
          <a:xfrm flipH="1">
            <a:off x="5148064" y="5097734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5364088" y="337618"/>
            <a:ext cx="2249924" cy="952561"/>
            <a:chOff x="3438766" y="1588575"/>
            <a:chExt cx="2249924" cy="952561"/>
          </a:xfrm>
        </p:grpSpPr>
        <p:sp>
          <p:nvSpPr>
            <p:cNvPr id="82" name="TextBox 81"/>
            <p:cNvSpPr txBox="1"/>
            <p:nvPr/>
          </p:nvSpPr>
          <p:spPr>
            <a:xfrm>
              <a:off x="3438766" y="1588575"/>
              <a:ext cx="2131851" cy="56185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pPr algn="l"/>
              <a:r>
                <a:rPr lang="en-GB" dirty="0" smtClean="0"/>
                <a:t>Click </a:t>
              </a:r>
              <a:r>
                <a:rPr lang="en-GB" dirty="0"/>
                <a:t>on the </a:t>
              </a:r>
              <a:r>
                <a:rPr lang="en-GB" dirty="0" smtClean="0"/>
                <a:t>examples to reveal the movements, then click on the movements to reveal the muscles.</a:t>
              </a: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687" y="1915661"/>
              <a:ext cx="397003" cy="625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383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11" grpId="0" animBg="1"/>
      <p:bldP spid="50" grpId="0" animBg="1"/>
      <p:bldP spid="51" grpId="0" animBg="1"/>
      <p:bldP spid="52" grpId="0" animBg="1"/>
      <p:bldP spid="58" grpId="0" animBg="1"/>
      <p:bldP spid="62" grpId="0" animBg="1"/>
      <p:bldP spid="71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251520" y="2232248"/>
            <a:ext cx="8568952" cy="4005064"/>
            <a:chOff x="251520" y="2060848"/>
            <a:chExt cx="8568952" cy="400506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7" r="2381"/>
            <a:stretch/>
          </p:blipFill>
          <p:spPr>
            <a:xfrm>
              <a:off x="6717321" y="2060848"/>
              <a:ext cx="2103151" cy="4005064"/>
            </a:xfrm>
            <a:prstGeom prst="rect">
              <a:avLst/>
            </a:prstGeom>
            <a:effectLst>
              <a:softEdge rad="635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" r="48963"/>
            <a:stretch/>
          </p:blipFill>
          <p:spPr>
            <a:xfrm>
              <a:off x="251520" y="2060848"/>
              <a:ext cx="2232249" cy="4005064"/>
            </a:xfrm>
            <a:prstGeom prst="rect">
              <a:avLst/>
            </a:prstGeom>
            <a:effectLst>
              <a:softEdge rad="6350"/>
            </a:effectLst>
          </p:spPr>
        </p:pic>
        <p:cxnSp>
          <p:nvCxnSpPr>
            <p:cNvPr id="6" name="Straight Connector 5"/>
            <p:cNvCxnSpPr>
              <a:endCxn id="32" idx="1"/>
            </p:cNvCxnSpPr>
            <p:nvPr/>
          </p:nvCxnSpPr>
          <p:spPr>
            <a:xfrm flipV="1">
              <a:off x="1909789" y="2923082"/>
              <a:ext cx="718542" cy="267939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35" idx="3"/>
              <a:endCxn id="5" idx="16"/>
            </p:cNvCxnSpPr>
            <p:nvPr/>
          </p:nvCxnSpPr>
          <p:spPr>
            <a:xfrm>
              <a:off x="6061325" y="2904998"/>
              <a:ext cx="1088775" cy="222427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ounded Rectangle 31"/>
          <p:cNvSpPr/>
          <p:nvPr/>
        </p:nvSpPr>
        <p:spPr>
          <a:xfrm>
            <a:off x="2628331" y="2806482"/>
            <a:ext cx="1357714" cy="57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703611" y="2788398"/>
            <a:ext cx="1357714" cy="576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28368" y="290300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Biceps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789577" y="289071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 Condensed" panose="02000000000000000000" pitchFamily="2" charset="0"/>
              </a:rPr>
              <a:t>Triceps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1520" y="1032381"/>
            <a:ext cx="6284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The elbow is a hinge joint. It is limited in its movement and relies on only two </a:t>
            </a:r>
            <a:r>
              <a:rPr lang="en-GB" dirty="0" smtClean="0">
                <a:latin typeface="Roboto Condensed" panose="02000000000000000000" pitchFamily="2" charset="0"/>
              </a:rPr>
              <a:t>muscles </a:t>
            </a:r>
            <a:r>
              <a:rPr lang="en-GB" dirty="0">
                <a:latin typeface="Roboto Condensed" panose="02000000000000000000" pitchFamily="2" charset="0"/>
              </a:rPr>
              <a:t>to be able to move. 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665982" y="3468895"/>
            <a:ext cx="12395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Roboto Condensed" panose="02000000000000000000" pitchFamily="2" charset="0"/>
              </a:rPr>
              <a:t>- Flexion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4598681" y="3430750"/>
            <a:ext cx="150165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latin typeface="Roboto Condensed" panose="02000000000000000000" pitchFamily="2" charset="0"/>
              </a:rPr>
              <a:t> - Extension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179734" y="153307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The </a:t>
            </a:r>
            <a:r>
              <a:rPr lang="en-GB" sz="5400" b="1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elbow </a:t>
            </a:r>
            <a:r>
              <a:rPr lang="en-GB" sz="54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j</a:t>
            </a:r>
            <a:r>
              <a:rPr lang="en-GB" sz="5400" b="1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oint</a:t>
            </a:r>
            <a:endParaRPr lang="en-GB" sz="5400" b="1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708076" y="3162300"/>
            <a:ext cx="240027" cy="410716"/>
          </a:xfrm>
          <a:custGeom>
            <a:avLst/>
            <a:gdLst>
              <a:gd name="connsiteX0" fmla="*/ 6456 w 232288"/>
              <a:gd name="connsiteY0" fmla="*/ 0 h 433388"/>
              <a:gd name="connsiteX1" fmla="*/ 6456 w 232288"/>
              <a:gd name="connsiteY1" fmla="*/ 0 h 433388"/>
              <a:gd name="connsiteX2" fmla="*/ 63606 w 232288"/>
              <a:gd name="connsiteY2" fmla="*/ 52388 h 433388"/>
              <a:gd name="connsiteX3" fmla="*/ 77893 w 232288"/>
              <a:gd name="connsiteY3" fmla="*/ 71438 h 433388"/>
              <a:gd name="connsiteX4" fmla="*/ 92181 w 232288"/>
              <a:gd name="connsiteY4" fmla="*/ 80963 h 433388"/>
              <a:gd name="connsiteX5" fmla="*/ 106468 w 232288"/>
              <a:gd name="connsiteY5" fmla="*/ 95250 h 433388"/>
              <a:gd name="connsiteX6" fmla="*/ 149331 w 232288"/>
              <a:gd name="connsiteY6" fmla="*/ 119063 h 433388"/>
              <a:gd name="connsiteX7" fmla="*/ 163618 w 232288"/>
              <a:gd name="connsiteY7" fmla="*/ 133350 h 433388"/>
              <a:gd name="connsiteX8" fmla="*/ 177906 w 232288"/>
              <a:gd name="connsiteY8" fmla="*/ 142875 h 433388"/>
              <a:gd name="connsiteX9" fmla="*/ 187431 w 232288"/>
              <a:gd name="connsiteY9" fmla="*/ 180975 h 433388"/>
              <a:gd name="connsiteX10" fmla="*/ 196956 w 232288"/>
              <a:gd name="connsiteY10" fmla="*/ 223838 h 433388"/>
              <a:gd name="connsiteX11" fmla="*/ 201718 w 232288"/>
              <a:gd name="connsiteY11" fmla="*/ 280988 h 433388"/>
              <a:gd name="connsiteX12" fmla="*/ 206481 w 232288"/>
              <a:gd name="connsiteY12" fmla="*/ 304800 h 433388"/>
              <a:gd name="connsiteX13" fmla="*/ 225531 w 232288"/>
              <a:gd name="connsiteY13" fmla="*/ 333375 h 433388"/>
              <a:gd name="connsiteX14" fmla="*/ 225531 w 232288"/>
              <a:gd name="connsiteY14" fmla="*/ 414338 h 433388"/>
              <a:gd name="connsiteX15" fmla="*/ 216006 w 232288"/>
              <a:gd name="connsiteY15" fmla="*/ 428625 h 433388"/>
              <a:gd name="connsiteX16" fmla="*/ 201718 w 232288"/>
              <a:gd name="connsiteY16" fmla="*/ 433388 h 433388"/>
              <a:gd name="connsiteX17" fmla="*/ 154093 w 232288"/>
              <a:gd name="connsiteY17" fmla="*/ 419100 h 433388"/>
              <a:gd name="connsiteX18" fmla="*/ 111231 w 232288"/>
              <a:gd name="connsiteY18" fmla="*/ 400050 h 433388"/>
              <a:gd name="connsiteX19" fmla="*/ 96943 w 232288"/>
              <a:gd name="connsiteY19" fmla="*/ 385763 h 433388"/>
              <a:gd name="connsiteX20" fmla="*/ 87418 w 232288"/>
              <a:gd name="connsiteY20" fmla="*/ 357188 h 433388"/>
              <a:gd name="connsiteX21" fmla="*/ 82656 w 232288"/>
              <a:gd name="connsiteY21" fmla="*/ 342900 h 433388"/>
              <a:gd name="connsiteX22" fmla="*/ 77893 w 232288"/>
              <a:gd name="connsiteY22" fmla="*/ 300038 h 433388"/>
              <a:gd name="connsiteX23" fmla="*/ 68368 w 232288"/>
              <a:gd name="connsiteY23" fmla="*/ 285750 h 433388"/>
              <a:gd name="connsiteX24" fmla="*/ 49318 w 232288"/>
              <a:gd name="connsiteY24" fmla="*/ 242888 h 433388"/>
              <a:gd name="connsiteX25" fmla="*/ 44556 w 232288"/>
              <a:gd name="connsiteY25" fmla="*/ 228600 h 433388"/>
              <a:gd name="connsiteX26" fmla="*/ 25506 w 232288"/>
              <a:gd name="connsiteY26" fmla="*/ 200025 h 433388"/>
              <a:gd name="connsiteX27" fmla="*/ 15981 w 232288"/>
              <a:gd name="connsiteY27" fmla="*/ 171450 h 433388"/>
              <a:gd name="connsiteX28" fmla="*/ 11218 w 232288"/>
              <a:gd name="connsiteY28" fmla="*/ 114300 h 433388"/>
              <a:gd name="connsiteX29" fmla="*/ 6456 w 232288"/>
              <a:gd name="connsiteY29" fmla="*/ 90488 h 433388"/>
              <a:gd name="connsiteX30" fmla="*/ 1693 w 232288"/>
              <a:gd name="connsiteY30" fmla="*/ 61913 h 433388"/>
              <a:gd name="connsiteX31" fmla="*/ 6456 w 232288"/>
              <a:gd name="connsiteY31" fmla="*/ 0 h 43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2288" h="433388">
                <a:moveTo>
                  <a:pt x="6456" y="0"/>
                </a:moveTo>
                <a:lnTo>
                  <a:pt x="6456" y="0"/>
                </a:lnTo>
                <a:cubicBezTo>
                  <a:pt x="25506" y="17463"/>
                  <a:pt x="45333" y="34114"/>
                  <a:pt x="63606" y="52388"/>
                </a:cubicBezTo>
                <a:cubicBezTo>
                  <a:pt x="69219" y="58001"/>
                  <a:pt x="72280" y="65825"/>
                  <a:pt x="77893" y="71438"/>
                </a:cubicBezTo>
                <a:cubicBezTo>
                  <a:pt x="81940" y="75485"/>
                  <a:pt x="87784" y="77299"/>
                  <a:pt x="92181" y="80963"/>
                </a:cubicBezTo>
                <a:cubicBezTo>
                  <a:pt x="97355" y="85275"/>
                  <a:pt x="101152" y="91115"/>
                  <a:pt x="106468" y="95250"/>
                </a:cubicBezTo>
                <a:cubicBezTo>
                  <a:pt x="131032" y="114355"/>
                  <a:pt x="127774" y="111877"/>
                  <a:pt x="149331" y="119063"/>
                </a:cubicBezTo>
                <a:cubicBezTo>
                  <a:pt x="154093" y="123825"/>
                  <a:pt x="158444" y="129038"/>
                  <a:pt x="163618" y="133350"/>
                </a:cubicBezTo>
                <a:cubicBezTo>
                  <a:pt x="168015" y="137014"/>
                  <a:pt x="175346" y="137755"/>
                  <a:pt x="177906" y="142875"/>
                </a:cubicBezTo>
                <a:cubicBezTo>
                  <a:pt x="183761" y="154584"/>
                  <a:pt x="183292" y="168556"/>
                  <a:pt x="187431" y="180975"/>
                </a:cubicBezTo>
                <a:cubicBezTo>
                  <a:pt x="195246" y="204424"/>
                  <a:pt x="191368" y="190311"/>
                  <a:pt x="196956" y="223838"/>
                </a:cubicBezTo>
                <a:cubicBezTo>
                  <a:pt x="198543" y="242888"/>
                  <a:pt x="199484" y="262003"/>
                  <a:pt x="201718" y="280988"/>
                </a:cubicBezTo>
                <a:cubicBezTo>
                  <a:pt x="202664" y="289027"/>
                  <a:pt x="203131" y="297431"/>
                  <a:pt x="206481" y="304800"/>
                </a:cubicBezTo>
                <a:cubicBezTo>
                  <a:pt x="211218" y="315221"/>
                  <a:pt x="225531" y="333375"/>
                  <a:pt x="225531" y="333375"/>
                </a:cubicBezTo>
                <a:cubicBezTo>
                  <a:pt x="233945" y="367035"/>
                  <a:pt x="235119" y="363198"/>
                  <a:pt x="225531" y="414338"/>
                </a:cubicBezTo>
                <a:cubicBezTo>
                  <a:pt x="224476" y="419964"/>
                  <a:pt x="220475" y="425049"/>
                  <a:pt x="216006" y="428625"/>
                </a:cubicBezTo>
                <a:cubicBezTo>
                  <a:pt x="212086" y="431761"/>
                  <a:pt x="206481" y="431800"/>
                  <a:pt x="201718" y="433388"/>
                </a:cubicBezTo>
                <a:cubicBezTo>
                  <a:pt x="128572" y="422937"/>
                  <a:pt x="195131" y="437339"/>
                  <a:pt x="154093" y="419100"/>
                </a:cubicBezTo>
                <a:cubicBezTo>
                  <a:pt x="127390" y="407232"/>
                  <a:pt x="129709" y="415448"/>
                  <a:pt x="111231" y="400050"/>
                </a:cubicBezTo>
                <a:cubicBezTo>
                  <a:pt x="106057" y="395738"/>
                  <a:pt x="101706" y="390525"/>
                  <a:pt x="96943" y="385763"/>
                </a:cubicBezTo>
                <a:lnTo>
                  <a:pt x="87418" y="357188"/>
                </a:lnTo>
                <a:lnTo>
                  <a:pt x="82656" y="342900"/>
                </a:lnTo>
                <a:cubicBezTo>
                  <a:pt x="81068" y="328613"/>
                  <a:pt x="81380" y="313984"/>
                  <a:pt x="77893" y="300038"/>
                </a:cubicBezTo>
                <a:cubicBezTo>
                  <a:pt x="76505" y="294485"/>
                  <a:pt x="70693" y="290981"/>
                  <a:pt x="68368" y="285750"/>
                </a:cubicBezTo>
                <a:cubicBezTo>
                  <a:pt x="45700" y="234746"/>
                  <a:pt x="70873" y="275220"/>
                  <a:pt x="49318" y="242888"/>
                </a:cubicBezTo>
                <a:cubicBezTo>
                  <a:pt x="47731" y="238125"/>
                  <a:pt x="46994" y="232988"/>
                  <a:pt x="44556" y="228600"/>
                </a:cubicBezTo>
                <a:cubicBezTo>
                  <a:pt x="38997" y="218593"/>
                  <a:pt x="29126" y="210885"/>
                  <a:pt x="25506" y="200025"/>
                </a:cubicBezTo>
                <a:lnTo>
                  <a:pt x="15981" y="171450"/>
                </a:lnTo>
                <a:cubicBezTo>
                  <a:pt x="14393" y="152400"/>
                  <a:pt x="13452" y="133285"/>
                  <a:pt x="11218" y="114300"/>
                </a:cubicBezTo>
                <a:cubicBezTo>
                  <a:pt x="10272" y="106261"/>
                  <a:pt x="7904" y="98452"/>
                  <a:pt x="6456" y="90488"/>
                </a:cubicBezTo>
                <a:cubicBezTo>
                  <a:pt x="4729" y="80987"/>
                  <a:pt x="2969" y="71485"/>
                  <a:pt x="1693" y="61913"/>
                </a:cubicBezTo>
                <a:cubicBezTo>
                  <a:pt x="-3770" y="20939"/>
                  <a:pt x="5662" y="10319"/>
                  <a:pt x="6456" y="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4" name="Freeform 33"/>
          <p:cNvSpPr/>
          <p:nvPr/>
        </p:nvSpPr>
        <p:spPr>
          <a:xfrm flipH="1">
            <a:off x="829472" y="3167296"/>
            <a:ext cx="240027" cy="410716"/>
          </a:xfrm>
          <a:custGeom>
            <a:avLst/>
            <a:gdLst>
              <a:gd name="connsiteX0" fmla="*/ 6456 w 232288"/>
              <a:gd name="connsiteY0" fmla="*/ 0 h 433388"/>
              <a:gd name="connsiteX1" fmla="*/ 6456 w 232288"/>
              <a:gd name="connsiteY1" fmla="*/ 0 h 433388"/>
              <a:gd name="connsiteX2" fmla="*/ 63606 w 232288"/>
              <a:gd name="connsiteY2" fmla="*/ 52388 h 433388"/>
              <a:gd name="connsiteX3" fmla="*/ 77893 w 232288"/>
              <a:gd name="connsiteY3" fmla="*/ 71438 h 433388"/>
              <a:gd name="connsiteX4" fmla="*/ 92181 w 232288"/>
              <a:gd name="connsiteY4" fmla="*/ 80963 h 433388"/>
              <a:gd name="connsiteX5" fmla="*/ 106468 w 232288"/>
              <a:gd name="connsiteY5" fmla="*/ 95250 h 433388"/>
              <a:gd name="connsiteX6" fmla="*/ 149331 w 232288"/>
              <a:gd name="connsiteY6" fmla="*/ 119063 h 433388"/>
              <a:gd name="connsiteX7" fmla="*/ 163618 w 232288"/>
              <a:gd name="connsiteY7" fmla="*/ 133350 h 433388"/>
              <a:gd name="connsiteX8" fmla="*/ 177906 w 232288"/>
              <a:gd name="connsiteY8" fmla="*/ 142875 h 433388"/>
              <a:gd name="connsiteX9" fmla="*/ 187431 w 232288"/>
              <a:gd name="connsiteY9" fmla="*/ 180975 h 433388"/>
              <a:gd name="connsiteX10" fmla="*/ 196956 w 232288"/>
              <a:gd name="connsiteY10" fmla="*/ 223838 h 433388"/>
              <a:gd name="connsiteX11" fmla="*/ 201718 w 232288"/>
              <a:gd name="connsiteY11" fmla="*/ 280988 h 433388"/>
              <a:gd name="connsiteX12" fmla="*/ 206481 w 232288"/>
              <a:gd name="connsiteY12" fmla="*/ 304800 h 433388"/>
              <a:gd name="connsiteX13" fmla="*/ 225531 w 232288"/>
              <a:gd name="connsiteY13" fmla="*/ 333375 h 433388"/>
              <a:gd name="connsiteX14" fmla="*/ 225531 w 232288"/>
              <a:gd name="connsiteY14" fmla="*/ 414338 h 433388"/>
              <a:gd name="connsiteX15" fmla="*/ 216006 w 232288"/>
              <a:gd name="connsiteY15" fmla="*/ 428625 h 433388"/>
              <a:gd name="connsiteX16" fmla="*/ 201718 w 232288"/>
              <a:gd name="connsiteY16" fmla="*/ 433388 h 433388"/>
              <a:gd name="connsiteX17" fmla="*/ 154093 w 232288"/>
              <a:gd name="connsiteY17" fmla="*/ 419100 h 433388"/>
              <a:gd name="connsiteX18" fmla="*/ 111231 w 232288"/>
              <a:gd name="connsiteY18" fmla="*/ 400050 h 433388"/>
              <a:gd name="connsiteX19" fmla="*/ 96943 w 232288"/>
              <a:gd name="connsiteY19" fmla="*/ 385763 h 433388"/>
              <a:gd name="connsiteX20" fmla="*/ 87418 w 232288"/>
              <a:gd name="connsiteY20" fmla="*/ 357188 h 433388"/>
              <a:gd name="connsiteX21" fmla="*/ 82656 w 232288"/>
              <a:gd name="connsiteY21" fmla="*/ 342900 h 433388"/>
              <a:gd name="connsiteX22" fmla="*/ 77893 w 232288"/>
              <a:gd name="connsiteY22" fmla="*/ 300038 h 433388"/>
              <a:gd name="connsiteX23" fmla="*/ 68368 w 232288"/>
              <a:gd name="connsiteY23" fmla="*/ 285750 h 433388"/>
              <a:gd name="connsiteX24" fmla="*/ 49318 w 232288"/>
              <a:gd name="connsiteY24" fmla="*/ 242888 h 433388"/>
              <a:gd name="connsiteX25" fmla="*/ 44556 w 232288"/>
              <a:gd name="connsiteY25" fmla="*/ 228600 h 433388"/>
              <a:gd name="connsiteX26" fmla="*/ 25506 w 232288"/>
              <a:gd name="connsiteY26" fmla="*/ 200025 h 433388"/>
              <a:gd name="connsiteX27" fmla="*/ 15981 w 232288"/>
              <a:gd name="connsiteY27" fmla="*/ 171450 h 433388"/>
              <a:gd name="connsiteX28" fmla="*/ 11218 w 232288"/>
              <a:gd name="connsiteY28" fmla="*/ 114300 h 433388"/>
              <a:gd name="connsiteX29" fmla="*/ 6456 w 232288"/>
              <a:gd name="connsiteY29" fmla="*/ 90488 h 433388"/>
              <a:gd name="connsiteX30" fmla="*/ 1693 w 232288"/>
              <a:gd name="connsiteY30" fmla="*/ 61913 h 433388"/>
              <a:gd name="connsiteX31" fmla="*/ 6456 w 232288"/>
              <a:gd name="connsiteY31" fmla="*/ 0 h 43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2288" h="433388">
                <a:moveTo>
                  <a:pt x="6456" y="0"/>
                </a:moveTo>
                <a:lnTo>
                  <a:pt x="6456" y="0"/>
                </a:lnTo>
                <a:cubicBezTo>
                  <a:pt x="25506" y="17463"/>
                  <a:pt x="45333" y="34114"/>
                  <a:pt x="63606" y="52388"/>
                </a:cubicBezTo>
                <a:cubicBezTo>
                  <a:pt x="69219" y="58001"/>
                  <a:pt x="72280" y="65825"/>
                  <a:pt x="77893" y="71438"/>
                </a:cubicBezTo>
                <a:cubicBezTo>
                  <a:pt x="81940" y="75485"/>
                  <a:pt x="87784" y="77299"/>
                  <a:pt x="92181" y="80963"/>
                </a:cubicBezTo>
                <a:cubicBezTo>
                  <a:pt x="97355" y="85275"/>
                  <a:pt x="101152" y="91115"/>
                  <a:pt x="106468" y="95250"/>
                </a:cubicBezTo>
                <a:cubicBezTo>
                  <a:pt x="131032" y="114355"/>
                  <a:pt x="127774" y="111877"/>
                  <a:pt x="149331" y="119063"/>
                </a:cubicBezTo>
                <a:cubicBezTo>
                  <a:pt x="154093" y="123825"/>
                  <a:pt x="158444" y="129038"/>
                  <a:pt x="163618" y="133350"/>
                </a:cubicBezTo>
                <a:cubicBezTo>
                  <a:pt x="168015" y="137014"/>
                  <a:pt x="175346" y="137755"/>
                  <a:pt x="177906" y="142875"/>
                </a:cubicBezTo>
                <a:cubicBezTo>
                  <a:pt x="183761" y="154584"/>
                  <a:pt x="183292" y="168556"/>
                  <a:pt x="187431" y="180975"/>
                </a:cubicBezTo>
                <a:cubicBezTo>
                  <a:pt x="195246" y="204424"/>
                  <a:pt x="191368" y="190311"/>
                  <a:pt x="196956" y="223838"/>
                </a:cubicBezTo>
                <a:cubicBezTo>
                  <a:pt x="198543" y="242888"/>
                  <a:pt x="199484" y="262003"/>
                  <a:pt x="201718" y="280988"/>
                </a:cubicBezTo>
                <a:cubicBezTo>
                  <a:pt x="202664" y="289027"/>
                  <a:pt x="203131" y="297431"/>
                  <a:pt x="206481" y="304800"/>
                </a:cubicBezTo>
                <a:cubicBezTo>
                  <a:pt x="211218" y="315221"/>
                  <a:pt x="225531" y="333375"/>
                  <a:pt x="225531" y="333375"/>
                </a:cubicBezTo>
                <a:cubicBezTo>
                  <a:pt x="233945" y="367035"/>
                  <a:pt x="235119" y="363198"/>
                  <a:pt x="225531" y="414338"/>
                </a:cubicBezTo>
                <a:cubicBezTo>
                  <a:pt x="224476" y="419964"/>
                  <a:pt x="220475" y="425049"/>
                  <a:pt x="216006" y="428625"/>
                </a:cubicBezTo>
                <a:cubicBezTo>
                  <a:pt x="212086" y="431761"/>
                  <a:pt x="206481" y="431800"/>
                  <a:pt x="201718" y="433388"/>
                </a:cubicBezTo>
                <a:cubicBezTo>
                  <a:pt x="128572" y="422937"/>
                  <a:pt x="195131" y="437339"/>
                  <a:pt x="154093" y="419100"/>
                </a:cubicBezTo>
                <a:cubicBezTo>
                  <a:pt x="127390" y="407232"/>
                  <a:pt x="129709" y="415448"/>
                  <a:pt x="111231" y="400050"/>
                </a:cubicBezTo>
                <a:cubicBezTo>
                  <a:pt x="106057" y="395738"/>
                  <a:pt x="101706" y="390525"/>
                  <a:pt x="96943" y="385763"/>
                </a:cubicBezTo>
                <a:lnTo>
                  <a:pt x="87418" y="357188"/>
                </a:lnTo>
                <a:lnTo>
                  <a:pt x="82656" y="342900"/>
                </a:lnTo>
                <a:cubicBezTo>
                  <a:pt x="81068" y="328613"/>
                  <a:pt x="81380" y="313984"/>
                  <a:pt x="77893" y="300038"/>
                </a:cubicBezTo>
                <a:cubicBezTo>
                  <a:pt x="76505" y="294485"/>
                  <a:pt x="70693" y="290981"/>
                  <a:pt x="68368" y="285750"/>
                </a:cubicBezTo>
                <a:cubicBezTo>
                  <a:pt x="45700" y="234746"/>
                  <a:pt x="70873" y="275220"/>
                  <a:pt x="49318" y="242888"/>
                </a:cubicBezTo>
                <a:cubicBezTo>
                  <a:pt x="47731" y="238125"/>
                  <a:pt x="46994" y="232988"/>
                  <a:pt x="44556" y="228600"/>
                </a:cubicBezTo>
                <a:cubicBezTo>
                  <a:pt x="38997" y="218593"/>
                  <a:pt x="29126" y="210885"/>
                  <a:pt x="25506" y="200025"/>
                </a:cubicBezTo>
                <a:lnTo>
                  <a:pt x="15981" y="171450"/>
                </a:lnTo>
                <a:cubicBezTo>
                  <a:pt x="14393" y="152400"/>
                  <a:pt x="13452" y="133285"/>
                  <a:pt x="11218" y="114300"/>
                </a:cubicBezTo>
                <a:cubicBezTo>
                  <a:pt x="10272" y="106261"/>
                  <a:pt x="7904" y="98452"/>
                  <a:pt x="6456" y="90488"/>
                </a:cubicBezTo>
                <a:cubicBezTo>
                  <a:pt x="4729" y="80987"/>
                  <a:pt x="2969" y="71485"/>
                  <a:pt x="1693" y="61913"/>
                </a:cubicBezTo>
                <a:cubicBezTo>
                  <a:pt x="-3770" y="20939"/>
                  <a:pt x="5662" y="10319"/>
                  <a:pt x="6456" y="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092950" y="3079750"/>
            <a:ext cx="247650" cy="504825"/>
          </a:xfrm>
          <a:custGeom>
            <a:avLst/>
            <a:gdLst>
              <a:gd name="connsiteX0" fmla="*/ 231775 w 247650"/>
              <a:gd name="connsiteY0" fmla="*/ 0 h 504825"/>
              <a:gd name="connsiteX1" fmla="*/ 231775 w 247650"/>
              <a:gd name="connsiteY1" fmla="*/ 0 h 504825"/>
              <a:gd name="connsiteX2" fmla="*/ 206375 w 247650"/>
              <a:gd name="connsiteY2" fmla="*/ 31750 h 504825"/>
              <a:gd name="connsiteX3" fmla="*/ 200025 w 247650"/>
              <a:gd name="connsiteY3" fmla="*/ 50800 h 504825"/>
              <a:gd name="connsiteX4" fmla="*/ 196850 w 247650"/>
              <a:gd name="connsiteY4" fmla="*/ 60325 h 504825"/>
              <a:gd name="connsiteX5" fmla="*/ 187325 w 247650"/>
              <a:gd name="connsiteY5" fmla="*/ 69850 h 504825"/>
              <a:gd name="connsiteX6" fmla="*/ 177800 w 247650"/>
              <a:gd name="connsiteY6" fmla="*/ 76200 h 504825"/>
              <a:gd name="connsiteX7" fmla="*/ 161925 w 247650"/>
              <a:gd name="connsiteY7" fmla="*/ 92075 h 504825"/>
              <a:gd name="connsiteX8" fmla="*/ 146050 w 247650"/>
              <a:gd name="connsiteY8" fmla="*/ 104775 h 504825"/>
              <a:gd name="connsiteX9" fmla="*/ 127000 w 247650"/>
              <a:gd name="connsiteY9" fmla="*/ 120650 h 504825"/>
              <a:gd name="connsiteX10" fmla="*/ 117475 w 247650"/>
              <a:gd name="connsiteY10" fmla="*/ 123825 h 504825"/>
              <a:gd name="connsiteX11" fmla="*/ 101600 w 247650"/>
              <a:gd name="connsiteY11" fmla="*/ 139700 h 504825"/>
              <a:gd name="connsiteX12" fmla="*/ 95250 w 247650"/>
              <a:gd name="connsiteY12" fmla="*/ 149225 h 504825"/>
              <a:gd name="connsiteX13" fmla="*/ 85725 w 247650"/>
              <a:gd name="connsiteY13" fmla="*/ 158750 h 504825"/>
              <a:gd name="connsiteX14" fmla="*/ 73025 w 247650"/>
              <a:gd name="connsiteY14" fmla="*/ 177800 h 504825"/>
              <a:gd name="connsiteX15" fmla="*/ 63500 w 247650"/>
              <a:gd name="connsiteY15" fmla="*/ 200025 h 504825"/>
              <a:gd name="connsiteX16" fmla="*/ 57150 w 247650"/>
              <a:gd name="connsiteY16" fmla="*/ 219075 h 504825"/>
              <a:gd name="connsiteX17" fmla="*/ 53975 w 247650"/>
              <a:gd name="connsiteY17" fmla="*/ 228600 h 504825"/>
              <a:gd name="connsiteX18" fmla="*/ 47625 w 247650"/>
              <a:gd name="connsiteY18" fmla="*/ 247650 h 504825"/>
              <a:gd name="connsiteX19" fmla="*/ 44450 w 247650"/>
              <a:gd name="connsiteY19" fmla="*/ 257175 h 504825"/>
              <a:gd name="connsiteX20" fmla="*/ 41275 w 247650"/>
              <a:gd name="connsiteY20" fmla="*/ 273050 h 504825"/>
              <a:gd name="connsiteX21" fmla="*/ 38100 w 247650"/>
              <a:gd name="connsiteY21" fmla="*/ 307975 h 504825"/>
              <a:gd name="connsiteX22" fmla="*/ 34925 w 247650"/>
              <a:gd name="connsiteY22" fmla="*/ 317500 h 504825"/>
              <a:gd name="connsiteX23" fmla="*/ 25400 w 247650"/>
              <a:gd name="connsiteY23" fmla="*/ 327025 h 504825"/>
              <a:gd name="connsiteX24" fmla="*/ 22225 w 247650"/>
              <a:gd name="connsiteY24" fmla="*/ 336550 h 504825"/>
              <a:gd name="connsiteX25" fmla="*/ 15875 w 247650"/>
              <a:gd name="connsiteY25" fmla="*/ 346075 h 504825"/>
              <a:gd name="connsiteX26" fmla="*/ 12700 w 247650"/>
              <a:gd name="connsiteY26" fmla="*/ 374650 h 504825"/>
              <a:gd name="connsiteX27" fmla="*/ 6350 w 247650"/>
              <a:gd name="connsiteY27" fmla="*/ 393700 h 504825"/>
              <a:gd name="connsiteX28" fmla="*/ 0 w 247650"/>
              <a:gd name="connsiteY28" fmla="*/ 415925 h 504825"/>
              <a:gd name="connsiteX29" fmla="*/ 6350 w 247650"/>
              <a:gd name="connsiteY29" fmla="*/ 457200 h 504825"/>
              <a:gd name="connsiteX30" fmla="*/ 9525 w 247650"/>
              <a:gd name="connsiteY30" fmla="*/ 466725 h 504825"/>
              <a:gd name="connsiteX31" fmla="*/ 22225 w 247650"/>
              <a:gd name="connsiteY31" fmla="*/ 473075 h 504825"/>
              <a:gd name="connsiteX32" fmla="*/ 38100 w 247650"/>
              <a:gd name="connsiteY32" fmla="*/ 460375 h 504825"/>
              <a:gd name="connsiteX33" fmla="*/ 44450 w 247650"/>
              <a:gd name="connsiteY33" fmla="*/ 434975 h 504825"/>
              <a:gd name="connsiteX34" fmla="*/ 47625 w 247650"/>
              <a:gd name="connsiteY34" fmla="*/ 368300 h 504825"/>
              <a:gd name="connsiteX35" fmla="*/ 53975 w 247650"/>
              <a:gd name="connsiteY35" fmla="*/ 349250 h 504825"/>
              <a:gd name="connsiteX36" fmla="*/ 63500 w 247650"/>
              <a:gd name="connsiteY36" fmla="*/ 320675 h 504825"/>
              <a:gd name="connsiteX37" fmla="*/ 66675 w 247650"/>
              <a:gd name="connsiteY37" fmla="*/ 311150 h 504825"/>
              <a:gd name="connsiteX38" fmla="*/ 73025 w 247650"/>
              <a:gd name="connsiteY38" fmla="*/ 288925 h 504825"/>
              <a:gd name="connsiteX39" fmla="*/ 82550 w 247650"/>
              <a:gd name="connsiteY39" fmla="*/ 282575 h 504825"/>
              <a:gd name="connsiteX40" fmla="*/ 95250 w 247650"/>
              <a:gd name="connsiteY40" fmla="*/ 285750 h 504825"/>
              <a:gd name="connsiteX41" fmla="*/ 101600 w 247650"/>
              <a:gd name="connsiteY41" fmla="*/ 295275 h 504825"/>
              <a:gd name="connsiteX42" fmla="*/ 98425 w 247650"/>
              <a:gd name="connsiteY42" fmla="*/ 361950 h 504825"/>
              <a:gd name="connsiteX43" fmla="*/ 88900 w 247650"/>
              <a:gd name="connsiteY43" fmla="*/ 400050 h 504825"/>
              <a:gd name="connsiteX44" fmla="*/ 79375 w 247650"/>
              <a:gd name="connsiteY44" fmla="*/ 422275 h 504825"/>
              <a:gd name="connsiteX45" fmla="*/ 104775 w 247650"/>
              <a:gd name="connsiteY45" fmla="*/ 504825 h 504825"/>
              <a:gd name="connsiteX46" fmla="*/ 120650 w 247650"/>
              <a:gd name="connsiteY46" fmla="*/ 501650 h 504825"/>
              <a:gd name="connsiteX47" fmla="*/ 127000 w 247650"/>
              <a:gd name="connsiteY47" fmla="*/ 492125 h 504825"/>
              <a:gd name="connsiteX48" fmla="*/ 136525 w 247650"/>
              <a:gd name="connsiteY48" fmla="*/ 463550 h 504825"/>
              <a:gd name="connsiteX49" fmla="*/ 139700 w 247650"/>
              <a:gd name="connsiteY49" fmla="*/ 454025 h 504825"/>
              <a:gd name="connsiteX50" fmla="*/ 142875 w 247650"/>
              <a:gd name="connsiteY50" fmla="*/ 444500 h 504825"/>
              <a:gd name="connsiteX51" fmla="*/ 146050 w 247650"/>
              <a:gd name="connsiteY51" fmla="*/ 431800 h 504825"/>
              <a:gd name="connsiteX52" fmla="*/ 149225 w 247650"/>
              <a:gd name="connsiteY52" fmla="*/ 422275 h 504825"/>
              <a:gd name="connsiteX53" fmla="*/ 152400 w 247650"/>
              <a:gd name="connsiteY53" fmla="*/ 409575 h 504825"/>
              <a:gd name="connsiteX54" fmla="*/ 158750 w 247650"/>
              <a:gd name="connsiteY54" fmla="*/ 390525 h 504825"/>
              <a:gd name="connsiteX55" fmla="*/ 165100 w 247650"/>
              <a:gd name="connsiteY55" fmla="*/ 368300 h 504825"/>
              <a:gd name="connsiteX56" fmla="*/ 171450 w 247650"/>
              <a:gd name="connsiteY56" fmla="*/ 355600 h 504825"/>
              <a:gd name="connsiteX57" fmla="*/ 177800 w 247650"/>
              <a:gd name="connsiteY57" fmla="*/ 336550 h 504825"/>
              <a:gd name="connsiteX58" fmla="*/ 187325 w 247650"/>
              <a:gd name="connsiteY58" fmla="*/ 317500 h 504825"/>
              <a:gd name="connsiteX59" fmla="*/ 193675 w 247650"/>
              <a:gd name="connsiteY59" fmla="*/ 307975 h 504825"/>
              <a:gd name="connsiteX60" fmla="*/ 200025 w 247650"/>
              <a:gd name="connsiteY60" fmla="*/ 288925 h 504825"/>
              <a:gd name="connsiteX61" fmla="*/ 212725 w 247650"/>
              <a:gd name="connsiteY61" fmla="*/ 269875 h 504825"/>
              <a:gd name="connsiteX62" fmla="*/ 219075 w 247650"/>
              <a:gd name="connsiteY62" fmla="*/ 260350 h 504825"/>
              <a:gd name="connsiteX63" fmla="*/ 222250 w 247650"/>
              <a:gd name="connsiteY63" fmla="*/ 250825 h 504825"/>
              <a:gd name="connsiteX64" fmla="*/ 231775 w 247650"/>
              <a:gd name="connsiteY64" fmla="*/ 247650 h 504825"/>
              <a:gd name="connsiteX65" fmla="*/ 241300 w 247650"/>
              <a:gd name="connsiteY65" fmla="*/ 225425 h 504825"/>
              <a:gd name="connsiteX66" fmla="*/ 247650 w 247650"/>
              <a:gd name="connsiteY66" fmla="*/ 206375 h 504825"/>
              <a:gd name="connsiteX67" fmla="*/ 244475 w 247650"/>
              <a:gd name="connsiteY67" fmla="*/ 184150 h 504825"/>
              <a:gd name="connsiteX68" fmla="*/ 241300 w 247650"/>
              <a:gd name="connsiteY68" fmla="*/ 158750 h 504825"/>
              <a:gd name="connsiteX69" fmla="*/ 234950 w 247650"/>
              <a:gd name="connsiteY69" fmla="*/ 139700 h 504825"/>
              <a:gd name="connsiteX70" fmla="*/ 231775 w 247650"/>
              <a:gd name="connsiteY70" fmla="*/ 19050 h 504825"/>
              <a:gd name="connsiteX71" fmla="*/ 231775 w 247650"/>
              <a:gd name="connsiteY71" fmla="*/ 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47650" h="504825">
                <a:moveTo>
                  <a:pt x="231775" y="0"/>
                </a:moveTo>
                <a:lnTo>
                  <a:pt x="231775" y="0"/>
                </a:lnTo>
                <a:cubicBezTo>
                  <a:pt x="231064" y="829"/>
                  <a:pt x="209994" y="23607"/>
                  <a:pt x="206375" y="31750"/>
                </a:cubicBezTo>
                <a:cubicBezTo>
                  <a:pt x="203657" y="37867"/>
                  <a:pt x="202142" y="44450"/>
                  <a:pt x="200025" y="50800"/>
                </a:cubicBezTo>
                <a:cubicBezTo>
                  <a:pt x="198967" y="53975"/>
                  <a:pt x="199217" y="57958"/>
                  <a:pt x="196850" y="60325"/>
                </a:cubicBezTo>
                <a:cubicBezTo>
                  <a:pt x="193675" y="63500"/>
                  <a:pt x="190774" y="66975"/>
                  <a:pt x="187325" y="69850"/>
                </a:cubicBezTo>
                <a:cubicBezTo>
                  <a:pt x="184394" y="72293"/>
                  <a:pt x="180975" y="74083"/>
                  <a:pt x="177800" y="76200"/>
                </a:cubicBezTo>
                <a:cubicBezTo>
                  <a:pt x="160867" y="101600"/>
                  <a:pt x="183092" y="70908"/>
                  <a:pt x="161925" y="92075"/>
                </a:cubicBezTo>
                <a:cubicBezTo>
                  <a:pt x="147564" y="106436"/>
                  <a:pt x="164593" y="98594"/>
                  <a:pt x="146050" y="104775"/>
                </a:cubicBezTo>
                <a:cubicBezTo>
                  <a:pt x="139028" y="111797"/>
                  <a:pt x="135841" y="116230"/>
                  <a:pt x="127000" y="120650"/>
                </a:cubicBezTo>
                <a:cubicBezTo>
                  <a:pt x="124007" y="122147"/>
                  <a:pt x="120650" y="122767"/>
                  <a:pt x="117475" y="123825"/>
                </a:cubicBezTo>
                <a:cubicBezTo>
                  <a:pt x="100542" y="149225"/>
                  <a:pt x="122767" y="118533"/>
                  <a:pt x="101600" y="139700"/>
                </a:cubicBezTo>
                <a:cubicBezTo>
                  <a:pt x="98902" y="142398"/>
                  <a:pt x="97693" y="146294"/>
                  <a:pt x="95250" y="149225"/>
                </a:cubicBezTo>
                <a:cubicBezTo>
                  <a:pt x="92375" y="152674"/>
                  <a:pt x="88482" y="155206"/>
                  <a:pt x="85725" y="158750"/>
                </a:cubicBezTo>
                <a:cubicBezTo>
                  <a:pt x="81040" y="164774"/>
                  <a:pt x="73025" y="177800"/>
                  <a:pt x="73025" y="177800"/>
                </a:cubicBezTo>
                <a:cubicBezTo>
                  <a:pt x="64626" y="211395"/>
                  <a:pt x="76029" y="171834"/>
                  <a:pt x="63500" y="200025"/>
                </a:cubicBezTo>
                <a:cubicBezTo>
                  <a:pt x="60782" y="206142"/>
                  <a:pt x="59267" y="212725"/>
                  <a:pt x="57150" y="219075"/>
                </a:cubicBezTo>
                <a:lnTo>
                  <a:pt x="53975" y="228600"/>
                </a:lnTo>
                <a:lnTo>
                  <a:pt x="47625" y="247650"/>
                </a:lnTo>
                <a:cubicBezTo>
                  <a:pt x="46567" y="250825"/>
                  <a:pt x="45106" y="253893"/>
                  <a:pt x="44450" y="257175"/>
                </a:cubicBezTo>
                <a:lnTo>
                  <a:pt x="41275" y="273050"/>
                </a:lnTo>
                <a:cubicBezTo>
                  <a:pt x="40217" y="284692"/>
                  <a:pt x="39753" y="296403"/>
                  <a:pt x="38100" y="307975"/>
                </a:cubicBezTo>
                <a:cubicBezTo>
                  <a:pt x="37627" y="311288"/>
                  <a:pt x="36781" y="314715"/>
                  <a:pt x="34925" y="317500"/>
                </a:cubicBezTo>
                <a:cubicBezTo>
                  <a:pt x="32434" y="321236"/>
                  <a:pt x="28575" y="323850"/>
                  <a:pt x="25400" y="327025"/>
                </a:cubicBezTo>
                <a:cubicBezTo>
                  <a:pt x="24342" y="330200"/>
                  <a:pt x="23722" y="333557"/>
                  <a:pt x="22225" y="336550"/>
                </a:cubicBezTo>
                <a:cubicBezTo>
                  <a:pt x="20518" y="339963"/>
                  <a:pt x="16800" y="342373"/>
                  <a:pt x="15875" y="346075"/>
                </a:cubicBezTo>
                <a:cubicBezTo>
                  <a:pt x="13551" y="355372"/>
                  <a:pt x="14580" y="365252"/>
                  <a:pt x="12700" y="374650"/>
                </a:cubicBezTo>
                <a:cubicBezTo>
                  <a:pt x="11387" y="381214"/>
                  <a:pt x="8467" y="387350"/>
                  <a:pt x="6350" y="393700"/>
                </a:cubicBezTo>
                <a:cubicBezTo>
                  <a:pt x="1795" y="407365"/>
                  <a:pt x="3987" y="399978"/>
                  <a:pt x="0" y="415925"/>
                </a:cubicBezTo>
                <a:cubicBezTo>
                  <a:pt x="2117" y="429683"/>
                  <a:pt x="3785" y="443518"/>
                  <a:pt x="6350" y="457200"/>
                </a:cubicBezTo>
                <a:cubicBezTo>
                  <a:pt x="6967" y="460489"/>
                  <a:pt x="7158" y="464358"/>
                  <a:pt x="9525" y="466725"/>
                </a:cubicBezTo>
                <a:cubicBezTo>
                  <a:pt x="12872" y="470072"/>
                  <a:pt x="17992" y="470958"/>
                  <a:pt x="22225" y="473075"/>
                </a:cubicBezTo>
                <a:cubicBezTo>
                  <a:pt x="37013" y="469378"/>
                  <a:pt x="34434" y="473818"/>
                  <a:pt x="38100" y="460375"/>
                </a:cubicBezTo>
                <a:cubicBezTo>
                  <a:pt x="40396" y="451955"/>
                  <a:pt x="44450" y="434975"/>
                  <a:pt x="44450" y="434975"/>
                </a:cubicBezTo>
                <a:cubicBezTo>
                  <a:pt x="45508" y="412750"/>
                  <a:pt x="45168" y="390414"/>
                  <a:pt x="47625" y="368300"/>
                </a:cubicBezTo>
                <a:cubicBezTo>
                  <a:pt x="48364" y="361647"/>
                  <a:pt x="51858" y="355600"/>
                  <a:pt x="53975" y="349250"/>
                </a:cubicBezTo>
                <a:lnTo>
                  <a:pt x="63500" y="320675"/>
                </a:lnTo>
                <a:cubicBezTo>
                  <a:pt x="64558" y="317500"/>
                  <a:pt x="65863" y="314397"/>
                  <a:pt x="66675" y="311150"/>
                </a:cubicBezTo>
                <a:cubicBezTo>
                  <a:pt x="66882" y="310320"/>
                  <a:pt x="71369" y="290995"/>
                  <a:pt x="73025" y="288925"/>
                </a:cubicBezTo>
                <a:cubicBezTo>
                  <a:pt x="75409" y="285945"/>
                  <a:pt x="79375" y="284692"/>
                  <a:pt x="82550" y="282575"/>
                </a:cubicBezTo>
                <a:cubicBezTo>
                  <a:pt x="86783" y="283633"/>
                  <a:pt x="91619" y="283329"/>
                  <a:pt x="95250" y="285750"/>
                </a:cubicBezTo>
                <a:cubicBezTo>
                  <a:pt x="98425" y="287867"/>
                  <a:pt x="101441" y="291462"/>
                  <a:pt x="101600" y="295275"/>
                </a:cubicBezTo>
                <a:cubicBezTo>
                  <a:pt x="102526" y="317506"/>
                  <a:pt x="100069" y="339761"/>
                  <a:pt x="98425" y="361950"/>
                </a:cubicBezTo>
                <a:cubicBezTo>
                  <a:pt x="97203" y="378441"/>
                  <a:pt x="94110" y="384419"/>
                  <a:pt x="88900" y="400050"/>
                </a:cubicBezTo>
                <a:cubicBezTo>
                  <a:pt x="84228" y="414065"/>
                  <a:pt x="87222" y="406582"/>
                  <a:pt x="79375" y="422275"/>
                </a:cubicBezTo>
                <a:cubicBezTo>
                  <a:pt x="83752" y="476985"/>
                  <a:pt x="60146" y="504825"/>
                  <a:pt x="104775" y="504825"/>
                </a:cubicBezTo>
                <a:cubicBezTo>
                  <a:pt x="110171" y="504825"/>
                  <a:pt x="115358" y="502708"/>
                  <a:pt x="120650" y="501650"/>
                </a:cubicBezTo>
                <a:cubicBezTo>
                  <a:pt x="122767" y="498475"/>
                  <a:pt x="125450" y="495612"/>
                  <a:pt x="127000" y="492125"/>
                </a:cubicBezTo>
                <a:lnTo>
                  <a:pt x="136525" y="463550"/>
                </a:lnTo>
                <a:lnTo>
                  <a:pt x="139700" y="454025"/>
                </a:lnTo>
                <a:cubicBezTo>
                  <a:pt x="140758" y="450850"/>
                  <a:pt x="142063" y="447747"/>
                  <a:pt x="142875" y="444500"/>
                </a:cubicBezTo>
                <a:cubicBezTo>
                  <a:pt x="143933" y="440267"/>
                  <a:pt x="144851" y="435996"/>
                  <a:pt x="146050" y="431800"/>
                </a:cubicBezTo>
                <a:cubicBezTo>
                  <a:pt x="146969" y="428582"/>
                  <a:pt x="148306" y="425493"/>
                  <a:pt x="149225" y="422275"/>
                </a:cubicBezTo>
                <a:cubicBezTo>
                  <a:pt x="150424" y="418079"/>
                  <a:pt x="151146" y="413755"/>
                  <a:pt x="152400" y="409575"/>
                </a:cubicBezTo>
                <a:cubicBezTo>
                  <a:pt x="154323" y="403164"/>
                  <a:pt x="157127" y="397019"/>
                  <a:pt x="158750" y="390525"/>
                </a:cubicBezTo>
                <a:cubicBezTo>
                  <a:pt x="160361" y="384080"/>
                  <a:pt x="162367" y="374677"/>
                  <a:pt x="165100" y="368300"/>
                </a:cubicBezTo>
                <a:cubicBezTo>
                  <a:pt x="166964" y="363950"/>
                  <a:pt x="169692" y="359994"/>
                  <a:pt x="171450" y="355600"/>
                </a:cubicBezTo>
                <a:cubicBezTo>
                  <a:pt x="173936" y="349385"/>
                  <a:pt x="174087" y="342119"/>
                  <a:pt x="177800" y="336550"/>
                </a:cubicBezTo>
                <a:cubicBezTo>
                  <a:pt x="195998" y="309253"/>
                  <a:pt x="174180" y="343790"/>
                  <a:pt x="187325" y="317500"/>
                </a:cubicBezTo>
                <a:cubicBezTo>
                  <a:pt x="189032" y="314087"/>
                  <a:pt x="192125" y="311462"/>
                  <a:pt x="193675" y="307975"/>
                </a:cubicBezTo>
                <a:cubicBezTo>
                  <a:pt x="196393" y="301858"/>
                  <a:pt x="196312" y="294494"/>
                  <a:pt x="200025" y="288925"/>
                </a:cubicBezTo>
                <a:lnTo>
                  <a:pt x="212725" y="269875"/>
                </a:lnTo>
                <a:cubicBezTo>
                  <a:pt x="214842" y="266700"/>
                  <a:pt x="217868" y="263970"/>
                  <a:pt x="219075" y="260350"/>
                </a:cubicBezTo>
                <a:cubicBezTo>
                  <a:pt x="220133" y="257175"/>
                  <a:pt x="219883" y="253192"/>
                  <a:pt x="222250" y="250825"/>
                </a:cubicBezTo>
                <a:cubicBezTo>
                  <a:pt x="224617" y="248458"/>
                  <a:pt x="228600" y="248708"/>
                  <a:pt x="231775" y="247650"/>
                </a:cubicBezTo>
                <a:cubicBezTo>
                  <a:pt x="241849" y="232538"/>
                  <a:pt x="235708" y="244064"/>
                  <a:pt x="241300" y="225425"/>
                </a:cubicBezTo>
                <a:cubicBezTo>
                  <a:pt x="243223" y="219014"/>
                  <a:pt x="247650" y="206375"/>
                  <a:pt x="247650" y="206375"/>
                </a:cubicBezTo>
                <a:cubicBezTo>
                  <a:pt x="246592" y="198967"/>
                  <a:pt x="245464" y="191568"/>
                  <a:pt x="244475" y="184150"/>
                </a:cubicBezTo>
                <a:cubicBezTo>
                  <a:pt x="243347" y="175692"/>
                  <a:pt x="243088" y="167093"/>
                  <a:pt x="241300" y="158750"/>
                </a:cubicBezTo>
                <a:cubicBezTo>
                  <a:pt x="239898" y="152205"/>
                  <a:pt x="234950" y="139700"/>
                  <a:pt x="234950" y="139700"/>
                </a:cubicBezTo>
                <a:cubicBezTo>
                  <a:pt x="233892" y="99483"/>
                  <a:pt x="239254" y="58579"/>
                  <a:pt x="231775" y="19050"/>
                </a:cubicBezTo>
                <a:cubicBezTo>
                  <a:pt x="228858" y="3631"/>
                  <a:pt x="231775" y="3175"/>
                  <a:pt x="231775" y="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6" name="Freeform 35"/>
          <p:cNvSpPr/>
          <p:nvPr/>
        </p:nvSpPr>
        <p:spPr>
          <a:xfrm flipH="1">
            <a:off x="8076530" y="3120241"/>
            <a:ext cx="247650" cy="504825"/>
          </a:xfrm>
          <a:custGeom>
            <a:avLst/>
            <a:gdLst>
              <a:gd name="connsiteX0" fmla="*/ 231775 w 247650"/>
              <a:gd name="connsiteY0" fmla="*/ 0 h 504825"/>
              <a:gd name="connsiteX1" fmla="*/ 231775 w 247650"/>
              <a:gd name="connsiteY1" fmla="*/ 0 h 504825"/>
              <a:gd name="connsiteX2" fmla="*/ 206375 w 247650"/>
              <a:gd name="connsiteY2" fmla="*/ 31750 h 504825"/>
              <a:gd name="connsiteX3" fmla="*/ 200025 w 247650"/>
              <a:gd name="connsiteY3" fmla="*/ 50800 h 504825"/>
              <a:gd name="connsiteX4" fmla="*/ 196850 w 247650"/>
              <a:gd name="connsiteY4" fmla="*/ 60325 h 504825"/>
              <a:gd name="connsiteX5" fmla="*/ 187325 w 247650"/>
              <a:gd name="connsiteY5" fmla="*/ 69850 h 504825"/>
              <a:gd name="connsiteX6" fmla="*/ 177800 w 247650"/>
              <a:gd name="connsiteY6" fmla="*/ 76200 h 504825"/>
              <a:gd name="connsiteX7" fmla="*/ 161925 w 247650"/>
              <a:gd name="connsiteY7" fmla="*/ 92075 h 504825"/>
              <a:gd name="connsiteX8" fmla="*/ 146050 w 247650"/>
              <a:gd name="connsiteY8" fmla="*/ 104775 h 504825"/>
              <a:gd name="connsiteX9" fmla="*/ 127000 w 247650"/>
              <a:gd name="connsiteY9" fmla="*/ 120650 h 504825"/>
              <a:gd name="connsiteX10" fmla="*/ 117475 w 247650"/>
              <a:gd name="connsiteY10" fmla="*/ 123825 h 504825"/>
              <a:gd name="connsiteX11" fmla="*/ 101600 w 247650"/>
              <a:gd name="connsiteY11" fmla="*/ 139700 h 504825"/>
              <a:gd name="connsiteX12" fmla="*/ 95250 w 247650"/>
              <a:gd name="connsiteY12" fmla="*/ 149225 h 504825"/>
              <a:gd name="connsiteX13" fmla="*/ 85725 w 247650"/>
              <a:gd name="connsiteY13" fmla="*/ 158750 h 504825"/>
              <a:gd name="connsiteX14" fmla="*/ 73025 w 247650"/>
              <a:gd name="connsiteY14" fmla="*/ 177800 h 504825"/>
              <a:gd name="connsiteX15" fmla="*/ 63500 w 247650"/>
              <a:gd name="connsiteY15" fmla="*/ 200025 h 504825"/>
              <a:gd name="connsiteX16" fmla="*/ 57150 w 247650"/>
              <a:gd name="connsiteY16" fmla="*/ 219075 h 504825"/>
              <a:gd name="connsiteX17" fmla="*/ 53975 w 247650"/>
              <a:gd name="connsiteY17" fmla="*/ 228600 h 504825"/>
              <a:gd name="connsiteX18" fmla="*/ 47625 w 247650"/>
              <a:gd name="connsiteY18" fmla="*/ 247650 h 504825"/>
              <a:gd name="connsiteX19" fmla="*/ 44450 w 247650"/>
              <a:gd name="connsiteY19" fmla="*/ 257175 h 504825"/>
              <a:gd name="connsiteX20" fmla="*/ 41275 w 247650"/>
              <a:gd name="connsiteY20" fmla="*/ 273050 h 504825"/>
              <a:gd name="connsiteX21" fmla="*/ 38100 w 247650"/>
              <a:gd name="connsiteY21" fmla="*/ 307975 h 504825"/>
              <a:gd name="connsiteX22" fmla="*/ 34925 w 247650"/>
              <a:gd name="connsiteY22" fmla="*/ 317500 h 504825"/>
              <a:gd name="connsiteX23" fmla="*/ 25400 w 247650"/>
              <a:gd name="connsiteY23" fmla="*/ 327025 h 504825"/>
              <a:gd name="connsiteX24" fmla="*/ 22225 w 247650"/>
              <a:gd name="connsiteY24" fmla="*/ 336550 h 504825"/>
              <a:gd name="connsiteX25" fmla="*/ 15875 w 247650"/>
              <a:gd name="connsiteY25" fmla="*/ 346075 h 504825"/>
              <a:gd name="connsiteX26" fmla="*/ 12700 w 247650"/>
              <a:gd name="connsiteY26" fmla="*/ 374650 h 504825"/>
              <a:gd name="connsiteX27" fmla="*/ 6350 w 247650"/>
              <a:gd name="connsiteY27" fmla="*/ 393700 h 504825"/>
              <a:gd name="connsiteX28" fmla="*/ 0 w 247650"/>
              <a:gd name="connsiteY28" fmla="*/ 415925 h 504825"/>
              <a:gd name="connsiteX29" fmla="*/ 6350 w 247650"/>
              <a:gd name="connsiteY29" fmla="*/ 457200 h 504825"/>
              <a:gd name="connsiteX30" fmla="*/ 9525 w 247650"/>
              <a:gd name="connsiteY30" fmla="*/ 466725 h 504825"/>
              <a:gd name="connsiteX31" fmla="*/ 22225 w 247650"/>
              <a:gd name="connsiteY31" fmla="*/ 473075 h 504825"/>
              <a:gd name="connsiteX32" fmla="*/ 38100 w 247650"/>
              <a:gd name="connsiteY32" fmla="*/ 460375 h 504825"/>
              <a:gd name="connsiteX33" fmla="*/ 44450 w 247650"/>
              <a:gd name="connsiteY33" fmla="*/ 434975 h 504825"/>
              <a:gd name="connsiteX34" fmla="*/ 47625 w 247650"/>
              <a:gd name="connsiteY34" fmla="*/ 368300 h 504825"/>
              <a:gd name="connsiteX35" fmla="*/ 53975 w 247650"/>
              <a:gd name="connsiteY35" fmla="*/ 349250 h 504825"/>
              <a:gd name="connsiteX36" fmla="*/ 63500 w 247650"/>
              <a:gd name="connsiteY36" fmla="*/ 320675 h 504825"/>
              <a:gd name="connsiteX37" fmla="*/ 66675 w 247650"/>
              <a:gd name="connsiteY37" fmla="*/ 311150 h 504825"/>
              <a:gd name="connsiteX38" fmla="*/ 73025 w 247650"/>
              <a:gd name="connsiteY38" fmla="*/ 288925 h 504825"/>
              <a:gd name="connsiteX39" fmla="*/ 82550 w 247650"/>
              <a:gd name="connsiteY39" fmla="*/ 282575 h 504825"/>
              <a:gd name="connsiteX40" fmla="*/ 95250 w 247650"/>
              <a:gd name="connsiteY40" fmla="*/ 285750 h 504825"/>
              <a:gd name="connsiteX41" fmla="*/ 101600 w 247650"/>
              <a:gd name="connsiteY41" fmla="*/ 295275 h 504825"/>
              <a:gd name="connsiteX42" fmla="*/ 98425 w 247650"/>
              <a:gd name="connsiteY42" fmla="*/ 361950 h 504825"/>
              <a:gd name="connsiteX43" fmla="*/ 88900 w 247650"/>
              <a:gd name="connsiteY43" fmla="*/ 400050 h 504825"/>
              <a:gd name="connsiteX44" fmla="*/ 79375 w 247650"/>
              <a:gd name="connsiteY44" fmla="*/ 422275 h 504825"/>
              <a:gd name="connsiteX45" fmla="*/ 104775 w 247650"/>
              <a:gd name="connsiteY45" fmla="*/ 504825 h 504825"/>
              <a:gd name="connsiteX46" fmla="*/ 120650 w 247650"/>
              <a:gd name="connsiteY46" fmla="*/ 501650 h 504825"/>
              <a:gd name="connsiteX47" fmla="*/ 127000 w 247650"/>
              <a:gd name="connsiteY47" fmla="*/ 492125 h 504825"/>
              <a:gd name="connsiteX48" fmla="*/ 136525 w 247650"/>
              <a:gd name="connsiteY48" fmla="*/ 463550 h 504825"/>
              <a:gd name="connsiteX49" fmla="*/ 139700 w 247650"/>
              <a:gd name="connsiteY49" fmla="*/ 454025 h 504825"/>
              <a:gd name="connsiteX50" fmla="*/ 142875 w 247650"/>
              <a:gd name="connsiteY50" fmla="*/ 444500 h 504825"/>
              <a:gd name="connsiteX51" fmla="*/ 146050 w 247650"/>
              <a:gd name="connsiteY51" fmla="*/ 431800 h 504825"/>
              <a:gd name="connsiteX52" fmla="*/ 149225 w 247650"/>
              <a:gd name="connsiteY52" fmla="*/ 422275 h 504825"/>
              <a:gd name="connsiteX53" fmla="*/ 152400 w 247650"/>
              <a:gd name="connsiteY53" fmla="*/ 409575 h 504825"/>
              <a:gd name="connsiteX54" fmla="*/ 158750 w 247650"/>
              <a:gd name="connsiteY54" fmla="*/ 390525 h 504825"/>
              <a:gd name="connsiteX55" fmla="*/ 165100 w 247650"/>
              <a:gd name="connsiteY55" fmla="*/ 368300 h 504825"/>
              <a:gd name="connsiteX56" fmla="*/ 171450 w 247650"/>
              <a:gd name="connsiteY56" fmla="*/ 355600 h 504825"/>
              <a:gd name="connsiteX57" fmla="*/ 177800 w 247650"/>
              <a:gd name="connsiteY57" fmla="*/ 336550 h 504825"/>
              <a:gd name="connsiteX58" fmla="*/ 187325 w 247650"/>
              <a:gd name="connsiteY58" fmla="*/ 317500 h 504825"/>
              <a:gd name="connsiteX59" fmla="*/ 193675 w 247650"/>
              <a:gd name="connsiteY59" fmla="*/ 307975 h 504825"/>
              <a:gd name="connsiteX60" fmla="*/ 200025 w 247650"/>
              <a:gd name="connsiteY60" fmla="*/ 288925 h 504825"/>
              <a:gd name="connsiteX61" fmla="*/ 212725 w 247650"/>
              <a:gd name="connsiteY61" fmla="*/ 269875 h 504825"/>
              <a:gd name="connsiteX62" fmla="*/ 219075 w 247650"/>
              <a:gd name="connsiteY62" fmla="*/ 260350 h 504825"/>
              <a:gd name="connsiteX63" fmla="*/ 222250 w 247650"/>
              <a:gd name="connsiteY63" fmla="*/ 250825 h 504825"/>
              <a:gd name="connsiteX64" fmla="*/ 231775 w 247650"/>
              <a:gd name="connsiteY64" fmla="*/ 247650 h 504825"/>
              <a:gd name="connsiteX65" fmla="*/ 241300 w 247650"/>
              <a:gd name="connsiteY65" fmla="*/ 225425 h 504825"/>
              <a:gd name="connsiteX66" fmla="*/ 247650 w 247650"/>
              <a:gd name="connsiteY66" fmla="*/ 206375 h 504825"/>
              <a:gd name="connsiteX67" fmla="*/ 244475 w 247650"/>
              <a:gd name="connsiteY67" fmla="*/ 184150 h 504825"/>
              <a:gd name="connsiteX68" fmla="*/ 241300 w 247650"/>
              <a:gd name="connsiteY68" fmla="*/ 158750 h 504825"/>
              <a:gd name="connsiteX69" fmla="*/ 234950 w 247650"/>
              <a:gd name="connsiteY69" fmla="*/ 139700 h 504825"/>
              <a:gd name="connsiteX70" fmla="*/ 231775 w 247650"/>
              <a:gd name="connsiteY70" fmla="*/ 19050 h 504825"/>
              <a:gd name="connsiteX71" fmla="*/ 231775 w 247650"/>
              <a:gd name="connsiteY71" fmla="*/ 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47650" h="504825">
                <a:moveTo>
                  <a:pt x="231775" y="0"/>
                </a:moveTo>
                <a:lnTo>
                  <a:pt x="231775" y="0"/>
                </a:lnTo>
                <a:cubicBezTo>
                  <a:pt x="231064" y="829"/>
                  <a:pt x="209994" y="23607"/>
                  <a:pt x="206375" y="31750"/>
                </a:cubicBezTo>
                <a:cubicBezTo>
                  <a:pt x="203657" y="37867"/>
                  <a:pt x="202142" y="44450"/>
                  <a:pt x="200025" y="50800"/>
                </a:cubicBezTo>
                <a:cubicBezTo>
                  <a:pt x="198967" y="53975"/>
                  <a:pt x="199217" y="57958"/>
                  <a:pt x="196850" y="60325"/>
                </a:cubicBezTo>
                <a:cubicBezTo>
                  <a:pt x="193675" y="63500"/>
                  <a:pt x="190774" y="66975"/>
                  <a:pt x="187325" y="69850"/>
                </a:cubicBezTo>
                <a:cubicBezTo>
                  <a:pt x="184394" y="72293"/>
                  <a:pt x="180975" y="74083"/>
                  <a:pt x="177800" y="76200"/>
                </a:cubicBezTo>
                <a:cubicBezTo>
                  <a:pt x="160867" y="101600"/>
                  <a:pt x="183092" y="70908"/>
                  <a:pt x="161925" y="92075"/>
                </a:cubicBezTo>
                <a:cubicBezTo>
                  <a:pt x="147564" y="106436"/>
                  <a:pt x="164593" y="98594"/>
                  <a:pt x="146050" y="104775"/>
                </a:cubicBezTo>
                <a:cubicBezTo>
                  <a:pt x="139028" y="111797"/>
                  <a:pt x="135841" y="116230"/>
                  <a:pt x="127000" y="120650"/>
                </a:cubicBezTo>
                <a:cubicBezTo>
                  <a:pt x="124007" y="122147"/>
                  <a:pt x="120650" y="122767"/>
                  <a:pt x="117475" y="123825"/>
                </a:cubicBezTo>
                <a:cubicBezTo>
                  <a:pt x="100542" y="149225"/>
                  <a:pt x="122767" y="118533"/>
                  <a:pt x="101600" y="139700"/>
                </a:cubicBezTo>
                <a:cubicBezTo>
                  <a:pt x="98902" y="142398"/>
                  <a:pt x="97693" y="146294"/>
                  <a:pt x="95250" y="149225"/>
                </a:cubicBezTo>
                <a:cubicBezTo>
                  <a:pt x="92375" y="152674"/>
                  <a:pt x="88482" y="155206"/>
                  <a:pt x="85725" y="158750"/>
                </a:cubicBezTo>
                <a:cubicBezTo>
                  <a:pt x="81040" y="164774"/>
                  <a:pt x="73025" y="177800"/>
                  <a:pt x="73025" y="177800"/>
                </a:cubicBezTo>
                <a:cubicBezTo>
                  <a:pt x="64626" y="211395"/>
                  <a:pt x="76029" y="171834"/>
                  <a:pt x="63500" y="200025"/>
                </a:cubicBezTo>
                <a:cubicBezTo>
                  <a:pt x="60782" y="206142"/>
                  <a:pt x="59267" y="212725"/>
                  <a:pt x="57150" y="219075"/>
                </a:cubicBezTo>
                <a:lnTo>
                  <a:pt x="53975" y="228600"/>
                </a:lnTo>
                <a:lnTo>
                  <a:pt x="47625" y="247650"/>
                </a:lnTo>
                <a:cubicBezTo>
                  <a:pt x="46567" y="250825"/>
                  <a:pt x="45106" y="253893"/>
                  <a:pt x="44450" y="257175"/>
                </a:cubicBezTo>
                <a:lnTo>
                  <a:pt x="41275" y="273050"/>
                </a:lnTo>
                <a:cubicBezTo>
                  <a:pt x="40217" y="284692"/>
                  <a:pt x="39753" y="296403"/>
                  <a:pt x="38100" y="307975"/>
                </a:cubicBezTo>
                <a:cubicBezTo>
                  <a:pt x="37627" y="311288"/>
                  <a:pt x="36781" y="314715"/>
                  <a:pt x="34925" y="317500"/>
                </a:cubicBezTo>
                <a:cubicBezTo>
                  <a:pt x="32434" y="321236"/>
                  <a:pt x="28575" y="323850"/>
                  <a:pt x="25400" y="327025"/>
                </a:cubicBezTo>
                <a:cubicBezTo>
                  <a:pt x="24342" y="330200"/>
                  <a:pt x="23722" y="333557"/>
                  <a:pt x="22225" y="336550"/>
                </a:cubicBezTo>
                <a:cubicBezTo>
                  <a:pt x="20518" y="339963"/>
                  <a:pt x="16800" y="342373"/>
                  <a:pt x="15875" y="346075"/>
                </a:cubicBezTo>
                <a:cubicBezTo>
                  <a:pt x="13551" y="355372"/>
                  <a:pt x="14580" y="365252"/>
                  <a:pt x="12700" y="374650"/>
                </a:cubicBezTo>
                <a:cubicBezTo>
                  <a:pt x="11387" y="381214"/>
                  <a:pt x="8467" y="387350"/>
                  <a:pt x="6350" y="393700"/>
                </a:cubicBezTo>
                <a:cubicBezTo>
                  <a:pt x="1795" y="407365"/>
                  <a:pt x="3987" y="399978"/>
                  <a:pt x="0" y="415925"/>
                </a:cubicBezTo>
                <a:cubicBezTo>
                  <a:pt x="2117" y="429683"/>
                  <a:pt x="3785" y="443518"/>
                  <a:pt x="6350" y="457200"/>
                </a:cubicBezTo>
                <a:cubicBezTo>
                  <a:pt x="6967" y="460489"/>
                  <a:pt x="7158" y="464358"/>
                  <a:pt x="9525" y="466725"/>
                </a:cubicBezTo>
                <a:cubicBezTo>
                  <a:pt x="12872" y="470072"/>
                  <a:pt x="17992" y="470958"/>
                  <a:pt x="22225" y="473075"/>
                </a:cubicBezTo>
                <a:cubicBezTo>
                  <a:pt x="37013" y="469378"/>
                  <a:pt x="34434" y="473818"/>
                  <a:pt x="38100" y="460375"/>
                </a:cubicBezTo>
                <a:cubicBezTo>
                  <a:pt x="40396" y="451955"/>
                  <a:pt x="44450" y="434975"/>
                  <a:pt x="44450" y="434975"/>
                </a:cubicBezTo>
                <a:cubicBezTo>
                  <a:pt x="45508" y="412750"/>
                  <a:pt x="45168" y="390414"/>
                  <a:pt x="47625" y="368300"/>
                </a:cubicBezTo>
                <a:cubicBezTo>
                  <a:pt x="48364" y="361647"/>
                  <a:pt x="51858" y="355600"/>
                  <a:pt x="53975" y="349250"/>
                </a:cubicBezTo>
                <a:lnTo>
                  <a:pt x="63500" y="320675"/>
                </a:lnTo>
                <a:cubicBezTo>
                  <a:pt x="64558" y="317500"/>
                  <a:pt x="65863" y="314397"/>
                  <a:pt x="66675" y="311150"/>
                </a:cubicBezTo>
                <a:cubicBezTo>
                  <a:pt x="66882" y="310320"/>
                  <a:pt x="71369" y="290995"/>
                  <a:pt x="73025" y="288925"/>
                </a:cubicBezTo>
                <a:cubicBezTo>
                  <a:pt x="75409" y="285945"/>
                  <a:pt x="79375" y="284692"/>
                  <a:pt x="82550" y="282575"/>
                </a:cubicBezTo>
                <a:cubicBezTo>
                  <a:pt x="86783" y="283633"/>
                  <a:pt x="91619" y="283329"/>
                  <a:pt x="95250" y="285750"/>
                </a:cubicBezTo>
                <a:cubicBezTo>
                  <a:pt x="98425" y="287867"/>
                  <a:pt x="101441" y="291462"/>
                  <a:pt x="101600" y="295275"/>
                </a:cubicBezTo>
                <a:cubicBezTo>
                  <a:pt x="102526" y="317506"/>
                  <a:pt x="100069" y="339761"/>
                  <a:pt x="98425" y="361950"/>
                </a:cubicBezTo>
                <a:cubicBezTo>
                  <a:pt x="97203" y="378441"/>
                  <a:pt x="94110" y="384419"/>
                  <a:pt x="88900" y="400050"/>
                </a:cubicBezTo>
                <a:cubicBezTo>
                  <a:pt x="84228" y="414065"/>
                  <a:pt x="87222" y="406582"/>
                  <a:pt x="79375" y="422275"/>
                </a:cubicBezTo>
                <a:cubicBezTo>
                  <a:pt x="83752" y="476985"/>
                  <a:pt x="60146" y="504825"/>
                  <a:pt x="104775" y="504825"/>
                </a:cubicBezTo>
                <a:cubicBezTo>
                  <a:pt x="110171" y="504825"/>
                  <a:pt x="115358" y="502708"/>
                  <a:pt x="120650" y="501650"/>
                </a:cubicBezTo>
                <a:cubicBezTo>
                  <a:pt x="122767" y="498475"/>
                  <a:pt x="125450" y="495612"/>
                  <a:pt x="127000" y="492125"/>
                </a:cubicBezTo>
                <a:lnTo>
                  <a:pt x="136525" y="463550"/>
                </a:lnTo>
                <a:lnTo>
                  <a:pt x="139700" y="454025"/>
                </a:lnTo>
                <a:cubicBezTo>
                  <a:pt x="140758" y="450850"/>
                  <a:pt x="142063" y="447747"/>
                  <a:pt x="142875" y="444500"/>
                </a:cubicBezTo>
                <a:cubicBezTo>
                  <a:pt x="143933" y="440267"/>
                  <a:pt x="144851" y="435996"/>
                  <a:pt x="146050" y="431800"/>
                </a:cubicBezTo>
                <a:cubicBezTo>
                  <a:pt x="146969" y="428582"/>
                  <a:pt x="148306" y="425493"/>
                  <a:pt x="149225" y="422275"/>
                </a:cubicBezTo>
                <a:cubicBezTo>
                  <a:pt x="150424" y="418079"/>
                  <a:pt x="151146" y="413755"/>
                  <a:pt x="152400" y="409575"/>
                </a:cubicBezTo>
                <a:cubicBezTo>
                  <a:pt x="154323" y="403164"/>
                  <a:pt x="157127" y="397019"/>
                  <a:pt x="158750" y="390525"/>
                </a:cubicBezTo>
                <a:cubicBezTo>
                  <a:pt x="160361" y="384080"/>
                  <a:pt x="162367" y="374677"/>
                  <a:pt x="165100" y="368300"/>
                </a:cubicBezTo>
                <a:cubicBezTo>
                  <a:pt x="166964" y="363950"/>
                  <a:pt x="169692" y="359994"/>
                  <a:pt x="171450" y="355600"/>
                </a:cubicBezTo>
                <a:cubicBezTo>
                  <a:pt x="173936" y="349385"/>
                  <a:pt x="174087" y="342119"/>
                  <a:pt x="177800" y="336550"/>
                </a:cubicBezTo>
                <a:cubicBezTo>
                  <a:pt x="195998" y="309253"/>
                  <a:pt x="174180" y="343790"/>
                  <a:pt x="187325" y="317500"/>
                </a:cubicBezTo>
                <a:cubicBezTo>
                  <a:pt x="189032" y="314087"/>
                  <a:pt x="192125" y="311462"/>
                  <a:pt x="193675" y="307975"/>
                </a:cubicBezTo>
                <a:cubicBezTo>
                  <a:pt x="196393" y="301858"/>
                  <a:pt x="196312" y="294494"/>
                  <a:pt x="200025" y="288925"/>
                </a:cubicBezTo>
                <a:lnTo>
                  <a:pt x="212725" y="269875"/>
                </a:lnTo>
                <a:cubicBezTo>
                  <a:pt x="214842" y="266700"/>
                  <a:pt x="217868" y="263970"/>
                  <a:pt x="219075" y="260350"/>
                </a:cubicBezTo>
                <a:cubicBezTo>
                  <a:pt x="220133" y="257175"/>
                  <a:pt x="219883" y="253192"/>
                  <a:pt x="222250" y="250825"/>
                </a:cubicBezTo>
                <a:cubicBezTo>
                  <a:pt x="224617" y="248458"/>
                  <a:pt x="228600" y="248708"/>
                  <a:pt x="231775" y="247650"/>
                </a:cubicBezTo>
                <a:cubicBezTo>
                  <a:pt x="241849" y="232538"/>
                  <a:pt x="235708" y="244064"/>
                  <a:pt x="241300" y="225425"/>
                </a:cubicBezTo>
                <a:cubicBezTo>
                  <a:pt x="243223" y="219014"/>
                  <a:pt x="247650" y="206375"/>
                  <a:pt x="247650" y="206375"/>
                </a:cubicBezTo>
                <a:cubicBezTo>
                  <a:pt x="246592" y="198967"/>
                  <a:pt x="245464" y="191568"/>
                  <a:pt x="244475" y="184150"/>
                </a:cubicBezTo>
                <a:cubicBezTo>
                  <a:pt x="243347" y="175692"/>
                  <a:pt x="243088" y="167093"/>
                  <a:pt x="241300" y="158750"/>
                </a:cubicBezTo>
                <a:cubicBezTo>
                  <a:pt x="239898" y="152205"/>
                  <a:pt x="234950" y="139700"/>
                  <a:pt x="234950" y="139700"/>
                </a:cubicBezTo>
                <a:cubicBezTo>
                  <a:pt x="233892" y="99483"/>
                  <a:pt x="239254" y="58579"/>
                  <a:pt x="231775" y="19050"/>
                </a:cubicBezTo>
                <a:cubicBezTo>
                  <a:pt x="228858" y="3631"/>
                  <a:pt x="231775" y="3175"/>
                  <a:pt x="231775" y="0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0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41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51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52" name="Slide Number Placeholder 1"/>
          <p:cNvSpPr txBox="1">
            <a:spLocks/>
          </p:cNvSpPr>
          <p:nvPr/>
        </p:nvSpPr>
        <p:spPr>
          <a:xfrm>
            <a:off x="179512" y="6385781"/>
            <a:ext cx="360000" cy="4722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DD77BBA-ECC6-496A-AAB2-B64980A011F5}" type="slidenum">
              <a:rPr lang="en-GB" smtClean="0"/>
              <a:pPr algn="ctr"/>
              <a:t>7</a:t>
            </a:fld>
            <a:endParaRPr lang="en-GB" dirty="0"/>
          </a:p>
        </p:txBody>
      </p:sp>
      <p:grpSp>
        <p:nvGrpSpPr>
          <p:cNvPr id="33" name="Group 32"/>
          <p:cNvGrpSpPr/>
          <p:nvPr/>
        </p:nvGrpSpPr>
        <p:grpSpPr>
          <a:xfrm>
            <a:off x="2728368" y="1887136"/>
            <a:ext cx="3157596" cy="674754"/>
            <a:chOff x="2482871" y="1873167"/>
            <a:chExt cx="3157596" cy="674754"/>
          </a:xfrm>
        </p:grpSpPr>
        <p:sp>
          <p:nvSpPr>
            <p:cNvPr id="37" name="TextBox 36"/>
            <p:cNvSpPr txBox="1"/>
            <p:nvPr/>
          </p:nvSpPr>
          <p:spPr>
            <a:xfrm>
              <a:off x="2482871" y="1873167"/>
              <a:ext cx="3087746" cy="3745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pPr algn="l"/>
              <a:r>
                <a:rPr lang="en-GB" dirty="0" smtClean="0"/>
                <a:t>Click </a:t>
              </a:r>
              <a:r>
                <a:rPr lang="en-GB" dirty="0"/>
                <a:t>on the boxes to reveal the muscles, and click </a:t>
              </a:r>
              <a:r>
                <a:rPr lang="en-GB" dirty="0" smtClean="0"/>
                <a:t/>
              </a:r>
              <a:br>
                <a:rPr lang="en-GB" dirty="0" smtClean="0"/>
              </a:br>
              <a:r>
                <a:rPr lang="en-GB" dirty="0" smtClean="0"/>
                <a:t>again </a:t>
              </a:r>
              <a:r>
                <a:rPr lang="en-GB" dirty="0"/>
                <a:t>to reveal </a:t>
              </a:r>
              <a:r>
                <a:rPr lang="en-GB" dirty="0" smtClean="0"/>
                <a:t>examples of their movements.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149" y="1961337"/>
              <a:ext cx="372318" cy="586584"/>
            </a:xfrm>
            <a:prstGeom prst="rect">
              <a:avLst/>
            </a:prstGeom>
          </p:spPr>
        </p:pic>
      </p:grpSp>
      <p:pic>
        <p:nvPicPr>
          <p:cNvPr id="3074" name="Picture 2" descr="File:Standing-one-arm-curl-over-incline-bench-2.gif - Wikimedia Comm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03" y="3830827"/>
            <a:ext cx="1362480" cy="1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ile:Reverse-grip-triceps-pushdown-1.gif - Wikimedia Comm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577" y="3804879"/>
            <a:ext cx="1500463" cy="20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65589" y="5867980"/>
            <a:ext cx="212406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latin typeface="Roboto Condensed" panose="02000000000000000000" pitchFamily="2" charset="0"/>
              </a:rPr>
              <a:t>Biceps contracts to cause flexion to lift the weight during a biceps curl</a:t>
            </a:r>
            <a:endParaRPr lang="en-GB" sz="1400" i="1" dirty="0">
              <a:latin typeface="Roboto Condensed" panose="020000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89652" y="5869543"/>
            <a:ext cx="2349849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latin typeface="Roboto Condensed" panose="02000000000000000000" pitchFamily="2" charset="0"/>
              </a:rPr>
              <a:t>Triceps contracts to cause extension  and pull the weight down during a triceps extension</a:t>
            </a:r>
            <a:endParaRPr lang="en-GB" sz="1400" i="1" dirty="0">
              <a:latin typeface="Roboto Condensed" panose="02000000000000000000" pitchFamily="2" charset="0"/>
            </a:endParaRPr>
          </a:p>
        </p:txBody>
      </p:sp>
      <p:grpSp>
        <p:nvGrpSpPr>
          <p:cNvPr id="46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5" name="Picture 14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5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16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514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8" grpId="0"/>
      <p:bldP spid="44" grpId="0"/>
      <p:bldP spid="120" grpId="0"/>
      <p:bldP spid="12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237396" y="2423712"/>
            <a:ext cx="8588962" cy="4272916"/>
            <a:chOff x="237396" y="2252312"/>
            <a:chExt cx="8588962" cy="42729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17" t="39912" r="14265" b="-2137"/>
            <a:stretch/>
          </p:blipFill>
          <p:spPr>
            <a:xfrm>
              <a:off x="6895687" y="2263890"/>
              <a:ext cx="1930671" cy="4176218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5" t="41352" r="60126" b="-2481"/>
            <a:stretch/>
          </p:blipFill>
          <p:spPr>
            <a:xfrm>
              <a:off x="237396" y="2252312"/>
              <a:ext cx="2010784" cy="4272916"/>
            </a:xfrm>
            <a:prstGeom prst="rect">
              <a:avLst/>
            </a:prstGeom>
            <a:effectLst>
              <a:softEdge rad="12700"/>
            </a:effectLst>
          </p:spPr>
        </p:pic>
        <p:cxnSp>
          <p:nvCxnSpPr>
            <p:cNvPr id="17" name="Straight Connector 16"/>
            <p:cNvCxnSpPr>
              <a:cxnSpLocks/>
              <a:stCxn id="2" idx="104"/>
              <a:endCxn id="50" idx="1"/>
            </p:cNvCxnSpPr>
            <p:nvPr/>
          </p:nvCxnSpPr>
          <p:spPr>
            <a:xfrm>
              <a:off x="1674019" y="2650381"/>
              <a:ext cx="1037351" cy="751577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36" idx="3"/>
            </p:cNvCxnSpPr>
            <p:nvPr/>
          </p:nvCxnSpPr>
          <p:spPr>
            <a:xfrm flipV="1">
              <a:off x="6432497" y="2753544"/>
              <a:ext cx="875807" cy="73486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ounded Rectangle 35"/>
          <p:cNvSpPr/>
          <p:nvPr/>
        </p:nvSpPr>
        <p:spPr>
          <a:xfrm>
            <a:off x="4623541" y="3455500"/>
            <a:ext cx="1808956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53694" y="3483822"/>
            <a:ext cx="1820345" cy="369332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Gluteals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39571" y="982012"/>
            <a:ext cx="7168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 Condensed" panose="02000000000000000000" pitchFamily="2" charset="0"/>
              </a:rPr>
              <a:t>The hip joint, like the shoulder, is a ball-and-socket joint and has a wide range of movements that are initiated with the help of certain muscle groups.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4506774" y="3931351"/>
            <a:ext cx="207127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latin typeface="Roboto Condensed" panose="02000000000000000000" pitchFamily="2" charset="0"/>
              </a:rPr>
              <a:t> – Extension</a:t>
            </a:r>
          </a:p>
          <a:p>
            <a:pPr algn="ctr"/>
            <a:r>
              <a:rPr lang="en-GB" sz="1200" i="1" dirty="0">
                <a:latin typeface="Roboto Condensed" panose="02000000000000000000" pitchFamily="2" charset="0"/>
              </a:rPr>
              <a:t>– Abduction</a:t>
            </a:r>
          </a:p>
          <a:p>
            <a:pPr algn="ctr"/>
            <a:r>
              <a:rPr lang="en-GB" sz="1200" i="1" dirty="0">
                <a:latin typeface="Roboto Condensed" panose="02000000000000000000" pitchFamily="2" charset="0"/>
              </a:rPr>
              <a:t>– Adduction</a:t>
            </a:r>
          </a:p>
          <a:p>
            <a:pPr algn="ctr"/>
            <a:r>
              <a:rPr lang="en-GB" sz="1200" i="1" dirty="0">
                <a:latin typeface="Roboto Condensed" panose="02000000000000000000" pitchFamily="2" charset="0"/>
              </a:rPr>
              <a:t>– Rotation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2711370" y="3369046"/>
            <a:ext cx="1357714" cy="40862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71885" y="3401787"/>
            <a:ext cx="138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Roboto Condensed" panose="02000000000000000000" pitchFamily="2" charset="0"/>
              </a:rPr>
              <a:t>Hip flexors*</a:t>
            </a:r>
            <a:endParaRPr lang="en-GB" b="1" dirty="0">
              <a:latin typeface="Roboto Condensed" panose="02000000000000000000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746741" y="3806174"/>
            <a:ext cx="12241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latin typeface="Roboto Condensed" panose="02000000000000000000" pitchFamily="2" charset="0"/>
              </a:rPr>
              <a:t>– Flexion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107504" y="118736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The </a:t>
            </a:r>
            <a:r>
              <a:rPr lang="en-GB" sz="5400" b="1" dirty="0" smtClean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hip </a:t>
            </a:r>
            <a:r>
              <a: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j</a:t>
            </a:r>
            <a:r>
              <a:rPr lang="en-GB" sz="5400" b="1" dirty="0" smtClean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oint</a:t>
            </a:r>
            <a:endParaRPr lang="en-GB" sz="5400" b="1" dirty="0">
              <a:solidFill>
                <a:schemeClr val="tx1">
                  <a:alpha val="9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7308304" y="2486746"/>
            <a:ext cx="1103919" cy="892249"/>
          </a:xfrm>
          <a:custGeom>
            <a:avLst/>
            <a:gdLst>
              <a:gd name="connsiteX0" fmla="*/ 340519 w 1057275"/>
              <a:gd name="connsiteY0" fmla="*/ 46835 h 877891"/>
              <a:gd name="connsiteX1" fmla="*/ 340519 w 1057275"/>
              <a:gd name="connsiteY1" fmla="*/ 46835 h 877891"/>
              <a:gd name="connsiteX2" fmla="*/ 269081 w 1057275"/>
              <a:gd name="connsiteY2" fmla="*/ 11116 h 877891"/>
              <a:gd name="connsiteX3" fmla="*/ 207169 w 1057275"/>
              <a:gd name="connsiteY3" fmla="*/ 3972 h 877891"/>
              <a:gd name="connsiteX4" fmla="*/ 128588 w 1057275"/>
              <a:gd name="connsiteY4" fmla="*/ 3972 h 877891"/>
              <a:gd name="connsiteX5" fmla="*/ 119063 w 1057275"/>
              <a:gd name="connsiteY5" fmla="*/ 6353 h 877891"/>
              <a:gd name="connsiteX6" fmla="*/ 104775 w 1057275"/>
              <a:gd name="connsiteY6" fmla="*/ 11116 h 877891"/>
              <a:gd name="connsiteX7" fmla="*/ 97631 w 1057275"/>
              <a:gd name="connsiteY7" fmla="*/ 18260 h 877891"/>
              <a:gd name="connsiteX8" fmla="*/ 90488 w 1057275"/>
              <a:gd name="connsiteY8" fmla="*/ 23022 h 877891"/>
              <a:gd name="connsiteX9" fmla="*/ 88106 w 1057275"/>
              <a:gd name="connsiteY9" fmla="*/ 30166 h 877891"/>
              <a:gd name="connsiteX10" fmla="*/ 80963 w 1057275"/>
              <a:gd name="connsiteY10" fmla="*/ 37310 h 877891"/>
              <a:gd name="connsiteX11" fmla="*/ 73819 w 1057275"/>
              <a:gd name="connsiteY11" fmla="*/ 53978 h 877891"/>
              <a:gd name="connsiteX12" fmla="*/ 66675 w 1057275"/>
              <a:gd name="connsiteY12" fmla="*/ 58741 h 877891"/>
              <a:gd name="connsiteX13" fmla="*/ 59531 w 1057275"/>
              <a:gd name="connsiteY13" fmla="*/ 80172 h 877891"/>
              <a:gd name="connsiteX14" fmla="*/ 57150 w 1057275"/>
              <a:gd name="connsiteY14" fmla="*/ 87316 h 877891"/>
              <a:gd name="connsiteX15" fmla="*/ 52388 w 1057275"/>
              <a:gd name="connsiteY15" fmla="*/ 94460 h 877891"/>
              <a:gd name="connsiteX16" fmla="*/ 50006 w 1057275"/>
              <a:gd name="connsiteY16" fmla="*/ 106366 h 877891"/>
              <a:gd name="connsiteX17" fmla="*/ 45244 w 1057275"/>
              <a:gd name="connsiteY17" fmla="*/ 120653 h 877891"/>
              <a:gd name="connsiteX18" fmla="*/ 42863 w 1057275"/>
              <a:gd name="connsiteY18" fmla="*/ 132560 h 877891"/>
              <a:gd name="connsiteX19" fmla="*/ 38100 w 1057275"/>
              <a:gd name="connsiteY19" fmla="*/ 158753 h 877891"/>
              <a:gd name="connsiteX20" fmla="*/ 35719 w 1057275"/>
              <a:gd name="connsiteY20" fmla="*/ 165897 h 877891"/>
              <a:gd name="connsiteX21" fmla="*/ 33338 w 1057275"/>
              <a:gd name="connsiteY21" fmla="*/ 182566 h 877891"/>
              <a:gd name="connsiteX22" fmla="*/ 30956 w 1057275"/>
              <a:gd name="connsiteY22" fmla="*/ 189710 h 877891"/>
              <a:gd name="connsiteX23" fmla="*/ 28575 w 1057275"/>
              <a:gd name="connsiteY23" fmla="*/ 206378 h 877891"/>
              <a:gd name="connsiteX24" fmla="*/ 23813 w 1057275"/>
              <a:gd name="connsiteY24" fmla="*/ 234953 h 877891"/>
              <a:gd name="connsiteX25" fmla="*/ 16669 w 1057275"/>
              <a:gd name="connsiteY25" fmla="*/ 294485 h 877891"/>
              <a:gd name="connsiteX26" fmla="*/ 14288 w 1057275"/>
              <a:gd name="connsiteY26" fmla="*/ 311153 h 877891"/>
              <a:gd name="connsiteX27" fmla="*/ 11906 w 1057275"/>
              <a:gd name="connsiteY27" fmla="*/ 325441 h 877891"/>
              <a:gd name="connsiteX28" fmla="*/ 9525 w 1057275"/>
              <a:gd name="connsiteY28" fmla="*/ 356397 h 877891"/>
              <a:gd name="connsiteX29" fmla="*/ 7144 w 1057275"/>
              <a:gd name="connsiteY29" fmla="*/ 454028 h 877891"/>
              <a:gd name="connsiteX30" fmla="*/ 4763 w 1057275"/>
              <a:gd name="connsiteY30" fmla="*/ 461172 h 877891"/>
              <a:gd name="connsiteX31" fmla="*/ 0 w 1057275"/>
              <a:gd name="connsiteY31" fmla="*/ 487366 h 877891"/>
              <a:gd name="connsiteX32" fmla="*/ 2381 w 1057275"/>
              <a:gd name="connsiteY32" fmla="*/ 611191 h 877891"/>
              <a:gd name="connsiteX33" fmla="*/ 7144 w 1057275"/>
              <a:gd name="connsiteY33" fmla="*/ 642147 h 877891"/>
              <a:gd name="connsiteX34" fmla="*/ 11906 w 1057275"/>
              <a:gd name="connsiteY34" fmla="*/ 649291 h 877891"/>
              <a:gd name="connsiteX35" fmla="*/ 19050 w 1057275"/>
              <a:gd name="connsiteY35" fmla="*/ 663578 h 877891"/>
              <a:gd name="connsiteX36" fmla="*/ 26194 w 1057275"/>
              <a:gd name="connsiteY36" fmla="*/ 685010 h 877891"/>
              <a:gd name="connsiteX37" fmla="*/ 28575 w 1057275"/>
              <a:gd name="connsiteY37" fmla="*/ 692153 h 877891"/>
              <a:gd name="connsiteX38" fmla="*/ 33338 w 1057275"/>
              <a:gd name="connsiteY38" fmla="*/ 699297 h 877891"/>
              <a:gd name="connsiteX39" fmla="*/ 38100 w 1057275"/>
              <a:gd name="connsiteY39" fmla="*/ 713585 h 877891"/>
              <a:gd name="connsiteX40" fmla="*/ 42863 w 1057275"/>
              <a:gd name="connsiteY40" fmla="*/ 735016 h 877891"/>
              <a:gd name="connsiteX41" fmla="*/ 45244 w 1057275"/>
              <a:gd name="connsiteY41" fmla="*/ 742160 h 877891"/>
              <a:gd name="connsiteX42" fmla="*/ 47625 w 1057275"/>
              <a:gd name="connsiteY42" fmla="*/ 754066 h 877891"/>
              <a:gd name="connsiteX43" fmla="*/ 50006 w 1057275"/>
              <a:gd name="connsiteY43" fmla="*/ 761210 h 877891"/>
              <a:gd name="connsiteX44" fmla="*/ 54769 w 1057275"/>
              <a:gd name="connsiteY44" fmla="*/ 777878 h 877891"/>
              <a:gd name="connsiteX45" fmla="*/ 59531 w 1057275"/>
              <a:gd name="connsiteY45" fmla="*/ 801691 h 877891"/>
              <a:gd name="connsiteX46" fmla="*/ 61913 w 1057275"/>
              <a:gd name="connsiteY46" fmla="*/ 808835 h 877891"/>
              <a:gd name="connsiteX47" fmla="*/ 78581 w 1057275"/>
              <a:gd name="connsiteY47" fmla="*/ 830266 h 877891"/>
              <a:gd name="connsiteX48" fmla="*/ 92869 w 1057275"/>
              <a:gd name="connsiteY48" fmla="*/ 839791 h 877891"/>
              <a:gd name="connsiteX49" fmla="*/ 100013 w 1057275"/>
              <a:gd name="connsiteY49" fmla="*/ 846935 h 877891"/>
              <a:gd name="connsiteX50" fmla="*/ 107156 w 1057275"/>
              <a:gd name="connsiteY50" fmla="*/ 849316 h 877891"/>
              <a:gd name="connsiteX51" fmla="*/ 116681 w 1057275"/>
              <a:gd name="connsiteY51" fmla="*/ 854078 h 877891"/>
              <a:gd name="connsiteX52" fmla="*/ 128588 w 1057275"/>
              <a:gd name="connsiteY52" fmla="*/ 861222 h 877891"/>
              <a:gd name="connsiteX53" fmla="*/ 150019 w 1057275"/>
              <a:gd name="connsiteY53" fmla="*/ 868366 h 877891"/>
              <a:gd name="connsiteX54" fmla="*/ 157163 w 1057275"/>
              <a:gd name="connsiteY54" fmla="*/ 870747 h 877891"/>
              <a:gd name="connsiteX55" fmla="*/ 180975 w 1057275"/>
              <a:gd name="connsiteY55" fmla="*/ 873128 h 877891"/>
              <a:gd name="connsiteX56" fmla="*/ 207169 w 1057275"/>
              <a:gd name="connsiteY56" fmla="*/ 877891 h 877891"/>
              <a:gd name="connsiteX57" fmla="*/ 311944 w 1057275"/>
              <a:gd name="connsiteY57" fmla="*/ 875510 h 877891"/>
              <a:gd name="connsiteX58" fmla="*/ 338138 w 1057275"/>
              <a:gd name="connsiteY58" fmla="*/ 873128 h 877891"/>
              <a:gd name="connsiteX59" fmla="*/ 352425 w 1057275"/>
              <a:gd name="connsiteY59" fmla="*/ 868366 h 877891"/>
              <a:gd name="connsiteX60" fmla="*/ 361950 w 1057275"/>
              <a:gd name="connsiteY60" fmla="*/ 865985 h 877891"/>
              <a:gd name="connsiteX61" fmla="*/ 369094 w 1057275"/>
              <a:gd name="connsiteY61" fmla="*/ 863603 h 877891"/>
              <a:gd name="connsiteX62" fmla="*/ 385763 w 1057275"/>
              <a:gd name="connsiteY62" fmla="*/ 861222 h 877891"/>
              <a:gd name="connsiteX63" fmla="*/ 400050 w 1057275"/>
              <a:gd name="connsiteY63" fmla="*/ 856460 h 877891"/>
              <a:gd name="connsiteX64" fmla="*/ 407194 w 1057275"/>
              <a:gd name="connsiteY64" fmla="*/ 854078 h 877891"/>
              <a:gd name="connsiteX65" fmla="*/ 421481 w 1057275"/>
              <a:gd name="connsiteY65" fmla="*/ 844553 h 877891"/>
              <a:gd name="connsiteX66" fmla="*/ 435769 w 1057275"/>
              <a:gd name="connsiteY66" fmla="*/ 823122 h 877891"/>
              <a:gd name="connsiteX67" fmla="*/ 440531 w 1057275"/>
              <a:gd name="connsiteY67" fmla="*/ 815978 h 877891"/>
              <a:gd name="connsiteX68" fmla="*/ 450056 w 1057275"/>
              <a:gd name="connsiteY68" fmla="*/ 801691 h 877891"/>
              <a:gd name="connsiteX69" fmla="*/ 459581 w 1057275"/>
              <a:gd name="connsiteY69" fmla="*/ 789785 h 877891"/>
              <a:gd name="connsiteX70" fmla="*/ 461963 w 1057275"/>
              <a:gd name="connsiteY70" fmla="*/ 782641 h 877891"/>
              <a:gd name="connsiteX71" fmla="*/ 466725 w 1057275"/>
              <a:gd name="connsiteY71" fmla="*/ 775497 h 877891"/>
              <a:gd name="connsiteX72" fmla="*/ 473869 w 1057275"/>
              <a:gd name="connsiteY72" fmla="*/ 751685 h 877891"/>
              <a:gd name="connsiteX73" fmla="*/ 481013 w 1057275"/>
              <a:gd name="connsiteY73" fmla="*/ 737397 h 877891"/>
              <a:gd name="connsiteX74" fmla="*/ 490538 w 1057275"/>
              <a:gd name="connsiteY74" fmla="*/ 718347 h 877891"/>
              <a:gd name="connsiteX75" fmla="*/ 500063 w 1057275"/>
              <a:gd name="connsiteY75" fmla="*/ 696916 h 877891"/>
              <a:gd name="connsiteX76" fmla="*/ 507206 w 1057275"/>
              <a:gd name="connsiteY76" fmla="*/ 673103 h 877891"/>
              <a:gd name="connsiteX77" fmla="*/ 511969 w 1057275"/>
              <a:gd name="connsiteY77" fmla="*/ 665960 h 877891"/>
              <a:gd name="connsiteX78" fmla="*/ 514350 w 1057275"/>
              <a:gd name="connsiteY78" fmla="*/ 658816 h 877891"/>
              <a:gd name="connsiteX79" fmla="*/ 521494 w 1057275"/>
              <a:gd name="connsiteY79" fmla="*/ 644528 h 877891"/>
              <a:gd name="connsiteX80" fmla="*/ 526256 w 1057275"/>
              <a:gd name="connsiteY80" fmla="*/ 651672 h 877891"/>
              <a:gd name="connsiteX81" fmla="*/ 528638 w 1057275"/>
              <a:gd name="connsiteY81" fmla="*/ 658816 h 877891"/>
              <a:gd name="connsiteX82" fmla="*/ 535781 w 1057275"/>
              <a:gd name="connsiteY82" fmla="*/ 689772 h 877891"/>
              <a:gd name="connsiteX83" fmla="*/ 545306 w 1057275"/>
              <a:gd name="connsiteY83" fmla="*/ 711203 h 877891"/>
              <a:gd name="connsiteX84" fmla="*/ 547688 w 1057275"/>
              <a:gd name="connsiteY84" fmla="*/ 718347 h 877891"/>
              <a:gd name="connsiteX85" fmla="*/ 552450 w 1057275"/>
              <a:gd name="connsiteY85" fmla="*/ 727872 h 877891"/>
              <a:gd name="connsiteX86" fmla="*/ 557213 w 1057275"/>
              <a:gd name="connsiteY86" fmla="*/ 742160 h 877891"/>
              <a:gd name="connsiteX87" fmla="*/ 559594 w 1057275"/>
              <a:gd name="connsiteY87" fmla="*/ 751685 h 877891"/>
              <a:gd name="connsiteX88" fmla="*/ 564356 w 1057275"/>
              <a:gd name="connsiteY88" fmla="*/ 761210 h 877891"/>
              <a:gd name="connsiteX89" fmla="*/ 569119 w 1057275"/>
              <a:gd name="connsiteY89" fmla="*/ 768353 h 877891"/>
              <a:gd name="connsiteX90" fmla="*/ 576263 w 1057275"/>
              <a:gd name="connsiteY90" fmla="*/ 773116 h 877891"/>
              <a:gd name="connsiteX91" fmla="*/ 578644 w 1057275"/>
              <a:gd name="connsiteY91" fmla="*/ 780260 h 877891"/>
              <a:gd name="connsiteX92" fmla="*/ 590550 w 1057275"/>
              <a:gd name="connsiteY92" fmla="*/ 794547 h 877891"/>
              <a:gd name="connsiteX93" fmla="*/ 602456 w 1057275"/>
              <a:gd name="connsiteY93" fmla="*/ 811216 h 877891"/>
              <a:gd name="connsiteX94" fmla="*/ 607219 w 1057275"/>
              <a:gd name="connsiteY94" fmla="*/ 818360 h 877891"/>
              <a:gd name="connsiteX95" fmla="*/ 623888 w 1057275"/>
              <a:gd name="connsiteY95" fmla="*/ 832647 h 877891"/>
              <a:gd name="connsiteX96" fmla="*/ 631031 w 1057275"/>
              <a:gd name="connsiteY96" fmla="*/ 835028 h 877891"/>
              <a:gd name="connsiteX97" fmla="*/ 638175 w 1057275"/>
              <a:gd name="connsiteY97" fmla="*/ 839791 h 877891"/>
              <a:gd name="connsiteX98" fmla="*/ 652463 w 1057275"/>
              <a:gd name="connsiteY98" fmla="*/ 844553 h 877891"/>
              <a:gd name="connsiteX99" fmla="*/ 659606 w 1057275"/>
              <a:gd name="connsiteY99" fmla="*/ 846935 h 877891"/>
              <a:gd name="connsiteX100" fmla="*/ 669131 w 1057275"/>
              <a:gd name="connsiteY100" fmla="*/ 849316 h 877891"/>
              <a:gd name="connsiteX101" fmla="*/ 683419 w 1057275"/>
              <a:gd name="connsiteY101" fmla="*/ 854078 h 877891"/>
              <a:gd name="connsiteX102" fmla="*/ 735806 w 1057275"/>
              <a:gd name="connsiteY102" fmla="*/ 858841 h 877891"/>
              <a:gd name="connsiteX103" fmla="*/ 835819 w 1057275"/>
              <a:gd name="connsiteY103" fmla="*/ 858841 h 877891"/>
              <a:gd name="connsiteX104" fmla="*/ 850106 w 1057275"/>
              <a:gd name="connsiteY104" fmla="*/ 854078 h 877891"/>
              <a:gd name="connsiteX105" fmla="*/ 866775 w 1057275"/>
              <a:gd name="connsiteY105" fmla="*/ 849316 h 877891"/>
              <a:gd name="connsiteX106" fmla="*/ 873919 w 1057275"/>
              <a:gd name="connsiteY106" fmla="*/ 844553 h 877891"/>
              <a:gd name="connsiteX107" fmla="*/ 883444 w 1057275"/>
              <a:gd name="connsiteY107" fmla="*/ 842172 h 877891"/>
              <a:gd name="connsiteX108" fmla="*/ 888206 w 1057275"/>
              <a:gd name="connsiteY108" fmla="*/ 835028 h 877891"/>
              <a:gd name="connsiteX109" fmla="*/ 895350 w 1057275"/>
              <a:gd name="connsiteY109" fmla="*/ 832647 h 877891"/>
              <a:gd name="connsiteX110" fmla="*/ 902494 w 1057275"/>
              <a:gd name="connsiteY110" fmla="*/ 827885 h 877891"/>
              <a:gd name="connsiteX111" fmla="*/ 912019 w 1057275"/>
              <a:gd name="connsiteY111" fmla="*/ 823122 h 877891"/>
              <a:gd name="connsiteX112" fmla="*/ 928688 w 1057275"/>
              <a:gd name="connsiteY112" fmla="*/ 811216 h 877891"/>
              <a:gd name="connsiteX113" fmla="*/ 945356 w 1057275"/>
              <a:gd name="connsiteY113" fmla="*/ 801691 h 877891"/>
              <a:gd name="connsiteX114" fmla="*/ 966788 w 1057275"/>
              <a:gd name="connsiteY114" fmla="*/ 780260 h 877891"/>
              <a:gd name="connsiteX115" fmla="*/ 973931 w 1057275"/>
              <a:gd name="connsiteY115" fmla="*/ 773116 h 877891"/>
              <a:gd name="connsiteX116" fmla="*/ 978694 w 1057275"/>
              <a:gd name="connsiteY116" fmla="*/ 763591 h 877891"/>
              <a:gd name="connsiteX117" fmla="*/ 988219 w 1057275"/>
              <a:gd name="connsiteY117" fmla="*/ 758828 h 877891"/>
              <a:gd name="connsiteX118" fmla="*/ 995363 w 1057275"/>
              <a:gd name="connsiteY118" fmla="*/ 751685 h 877891"/>
              <a:gd name="connsiteX119" fmla="*/ 1002506 w 1057275"/>
              <a:gd name="connsiteY119" fmla="*/ 746922 h 877891"/>
              <a:gd name="connsiteX120" fmla="*/ 1014413 w 1057275"/>
              <a:gd name="connsiteY120" fmla="*/ 730253 h 877891"/>
              <a:gd name="connsiteX121" fmla="*/ 1019175 w 1057275"/>
              <a:gd name="connsiteY121" fmla="*/ 723110 h 877891"/>
              <a:gd name="connsiteX122" fmla="*/ 1023938 w 1057275"/>
              <a:gd name="connsiteY122" fmla="*/ 704060 h 877891"/>
              <a:gd name="connsiteX123" fmla="*/ 1028700 w 1057275"/>
              <a:gd name="connsiteY123" fmla="*/ 682628 h 877891"/>
              <a:gd name="connsiteX124" fmla="*/ 1033463 w 1057275"/>
              <a:gd name="connsiteY124" fmla="*/ 675485 h 877891"/>
              <a:gd name="connsiteX125" fmla="*/ 1040606 w 1057275"/>
              <a:gd name="connsiteY125" fmla="*/ 635003 h 877891"/>
              <a:gd name="connsiteX126" fmla="*/ 1047750 w 1057275"/>
              <a:gd name="connsiteY126" fmla="*/ 608810 h 877891"/>
              <a:gd name="connsiteX127" fmla="*/ 1050131 w 1057275"/>
              <a:gd name="connsiteY127" fmla="*/ 525466 h 877891"/>
              <a:gd name="connsiteX128" fmla="*/ 1057275 w 1057275"/>
              <a:gd name="connsiteY128" fmla="*/ 499272 h 877891"/>
              <a:gd name="connsiteX129" fmla="*/ 1054894 w 1057275"/>
              <a:gd name="connsiteY129" fmla="*/ 368303 h 877891"/>
              <a:gd name="connsiteX130" fmla="*/ 1050131 w 1057275"/>
              <a:gd name="connsiteY130" fmla="*/ 349253 h 877891"/>
              <a:gd name="connsiteX131" fmla="*/ 1047750 w 1057275"/>
              <a:gd name="connsiteY131" fmla="*/ 339728 h 877891"/>
              <a:gd name="connsiteX132" fmla="*/ 1042988 w 1057275"/>
              <a:gd name="connsiteY132" fmla="*/ 330203 h 877891"/>
              <a:gd name="connsiteX133" fmla="*/ 1038225 w 1057275"/>
              <a:gd name="connsiteY133" fmla="*/ 161135 h 877891"/>
              <a:gd name="connsiteX134" fmla="*/ 1033463 w 1057275"/>
              <a:gd name="connsiteY134" fmla="*/ 144466 h 877891"/>
              <a:gd name="connsiteX135" fmla="*/ 1031081 w 1057275"/>
              <a:gd name="connsiteY135" fmla="*/ 134941 h 877891"/>
              <a:gd name="connsiteX136" fmla="*/ 1021556 w 1057275"/>
              <a:gd name="connsiteY136" fmla="*/ 120653 h 877891"/>
              <a:gd name="connsiteX137" fmla="*/ 1019175 w 1057275"/>
              <a:gd name="connsiteY137" fmla="*/ 113510 h 877891"/>
              <a:gd name="connsiteX138" fmla="*/ 1009650 w 1057275"/>
              <a:gd name="connsiteY138" fmla="*/ 99222 h 877891"/>
              <a:gd name="connsiteX139" fmla="*/ 1000125 w 1057275"/>
              <a:gd name="connsiteY139" fmla="*/ 82553 h 877891"/>
              <a:gd name="connsiteX140" fmla="*/ 995363 w 1057275"/>
              <a:gd name="connsiteY140" fmla="*/ 68266 h 877891"/>
              <a:gd name="connsiteX141" fmla="*/ 992981 w 1057275"/>
              <a:gd name="connsiteY141" fmla="*/ 61122 h 877891"/>
              <a:gd name="connsiteX142" fmla="*/ 990600 w 1057275"/>
              <a:gd name="connsiteY142" fmla="*/ 53978 h 877891"/>
              <a:gd name="connsiteX143" fmla="*/ 981075 w 1057275"/>
              <a:gd name="connsiteY143" fmla="*/ 39691 h 877891"/>
              <a:gd name="connsiteX144" fmla="*/ 966788 w 1057275"/>
              <a:gd name="connsiteY144" fmla="*/ 30166 h 877891"/>
              <a:gd name="connsiteX145" fmla="*/ 957263 w 1057275"/>
              <a:gd name="connsiteY145" fmla="*/ 23022 h 877891"/>
              <a:gd name="connsiteX146" fmla="*/ 945356 w 1057275"/>
              <a:gd name="connsiteY146" fmla="*/ 18260 h 877891"/>
              <a:gd name="connsiteX147" fmla="*/ 919163 w 1057275"/>
              <a:gd name="connsiteY147" fmla="*/ 11116 h 877891"/>
              <a:gd name="connsiteX148" fmla="*/ 859631 w 1057275"/>
              <a:gd name="connsiteY148" fmla="*/ 13497 h 877891"/>
              <a:gd name="connsiteX149" fmla="*/ 821531 w 1057275"/>
              <a:gd name="connsiteY149" fmla="*/ 18260 h 877891"/>
              <a:gd name="connsiteX150" fmla="*/ 797719 w 1057275"/>
              <a:gd name="connsiteY150" fmla="*/ 20641 h 877891"/>
              <a:gd name="connsiteX151" fmla="*/ 788194 w 1057275"/>
              <a:gd name="connsiteY151" fmla="*/ 23022 h 877891"/>
              <a:gd name="connsiteX152" fmla="*/ 757238 w 1057275"/>
              <a:gd name="connsiteY152" fmla="*/ 30166 h 877891"/>
              <a:gd name="connsiteX153" fmla="*/ 742950 w 1057275"/>
              <a:gd name="connsiteY153" fmla="*/ 34928 h 877891"/>
              <a:gd name="connsiteX154" fmla="*/ 735806 w 1057275"/>
              <a:gd name="connsiteY154" fmla="*/ 37310 h 877891"/>
              <a:gd name="connsiteX155" fmla="*/ 719138 w 1057275"/>
              <a:gd name="connsiteY155" fmla="*/ 44453 h 877891"/>
              <a:gd name="connsiteX156" fmla="*/ 692944 w 1057275"/>
              <a:gd name="connsiteY156" fmla="*/ 58741 h 877891"/>
              <a:gd name="connsiteX157" fmla="*/ 683419 w 1057275"/>
              <a:gd name="connsiteY157" fmla="*/ 61122 h 877891"/>
              <a:gd name="connsiteX158" fmla="*/ 676275 w 1057275"/>
              <a:gd name="connsiteY158" fmla="*/ 65885 h 877891"/>
              <a:gd name="connsiteX159" fmla="*/ 669131 w 1057275"/>
              <a:gd name="connsiteY159" fmla="*/ 68266 h 877891"/>
              <a:gd name="connsiteX160" fmla="*/ 659606 w 1057275"/>
              <a:gd name="connsiteY160" fmla="*/ 82553 h 877891"/>
              <a:gd name="connsiteX161" fmla="*/ 645319 w 1057275"/>
              <a:gd name="connsiteY161" fmla="*/ 96841 h 877891"/>
              <a:gd name="connsiteX162" fmla="*/ 635794 w 1057275"/>
              <a:gd name="connsiteY162" fmla="*/ 111128 h 877891"/>
              <a:gd name="connsiteX163" fmla="*/ 631031 w 1057275"/>
              <a:gd name="connsiteY163" fmla="*/ 118272 h 877891"/>
              <a:gd name="connsiteX164" fmla="*/ 623888 w 1057275"/>
              <a:gd name="connsiteY164" fmla="*/ 134941 h 877891"/>
              <a:gd name="connsiteX165" fmla="*/ 616744 w 1057275"/>
              <a:gd name="connsiteY165" fmla="*/ 142085 h 877891"/>
              <a:gd name="connsiteX166" fmla="*/ 609600 w 1057275"/>
              <a:gd name="connsiteY166" fmla="*/ 161135 h 877891"/>
              <a:gd name="connsiteX167" fmla="*/ 607219 w 1057275"/>
              <a:gd name="connsiteY167" fmla="*/ 168278 h 877891"/>
              <a:gd name="connsiteX168" fmla="*/ 602456 w 1057275"/>
              <a:gd name="connsiteY168" fmla="*/ 177803 h 877891"/>
              <a:gd name="connsiteX169" fmla="*/ 597694 w 1057275"/>
              <a:gd name="connsiteY169" fmla="*/ 192091 h 877891"/>
              <a:gd name="connsiteX170" fmla="*/ 595313 w 1057275"/>
              <a:gd name="connsiteY170" fmla="*/ 201616 h 877891"/>
              <a:gd name="connsiteX171" fmla="*/ 590550 w 1057275"/>
              <a:gd name="connsiteY171" fmla="*/ 208760 h 877891"/>
              <a:gd name="connsiteX172" fmla="*/ 581025 w 1057275"/>
              <a:gd name="connsiteY172" fmla="*/ 230191 h 877891"/>
              <a:gd name="connsiteX173" fmla="*/ 578644 w 1057275"/>
              <a:gd name="connsiteY173" fmla="*/ 237335 h 877891"/>
              <a:gd name="connsiteX174" fmla="*/ 569119 w 1057275"/>
              <a:gd name="connsiteY174" fmla="*/ 251622 h 877891"/>
              <a:gd name="connsiteX175" fmla="*/ 557213 w 1057275"/>
              <a:gd name="connsiteY175" fmla="*/ 268291 h 877891"/>
              <a:gd name="connsiteX176" fmla="*/ 547688 w 1057275"/>
              <a:gd name="connsiteY176" fmla="*/ 282578 h 877891"/>
              <a:gd name="connsiteX177" fmla="*/ 533400 w 1057275"/>
              <a:gd name="connsiteY177" fmla="*/ 299247 h 877891"/>
              <a:gd name="connsiteX178" fmla="*/ 523875 w 1057275"/>
              <a:gd name="connsiteY178" fmla="*/ 301628 h 877891"/>
              <a:gd name="connsiteX179" fmla="*/ 516731 w 1057275"/>
              <a:gd name="connsiteY179" fmla="*/ 304010 h 877891"/>
              <a:gd name="connsiteX180" fmla="*/ 495300 w 1057275"/>
              <a:gd name="connsiteY180" fmla="*/ 296866 h 877891"/>
              <a:gd name="connsiteX181" fmla="*/ 490538 w 1057275"/>
              <a:gd name="connsiteY181" fmla="*/ 289722 h 877891"/>
              <a:gd name="connsiteX182" fmla="*/ 485775 w 1057275"/>
              <a:gd name="connsiteY182" fmla="*/ 280197 h 877891"/>
              <a:gd name="connsiteX183" fmla="*/ 483394 w 1057275"/>
              <a:gd name="connsiteY183" fmla="*/ 273053 h 877891"/>
              <a:gd name="connsiteX184" fmla="*/ 478631 w 1057275"/>
              <a:gd name="connsiteY184" fmla="*/ 265910 h 877891"/>
              <a:gd name="connsiteX185" fmla="*/ 471488 w 1057275"/>
              <a:gd name="connsiteY185" fmla="*/ 249241 h 877891"/>
              <a:gd name="connsiteX186" fmla="*/ 464344 w 1057275"/>
              <a:gd name="connsiteY186" fmla="*/ 234953 h 877891"/>
              <a:gd name="connsiteX187" fmla="*/ 459581 w 1057275"/>
              <a:gd name="connsiteY187" fmla="*/ 215903 h 877891"/>
              <a:gd name="connsiteX188" fmla="*/ 454819 w 1057275"/>
              <a:gd name="connsiteY188" fmla="*/ 196853 h 877891"/>
              <a:gd name="connsiteX189" fmla="*/ 452438 w 1057275"/>
              <a:gd name="connsiteY189" fmla="*/ 189710 h 877891"/>
              <a:gd name="connsiteX190" fmla="*/ 447675 w 1057275"/>
              <a:gd name="connsiteY190" fmla="*/ 182566 h 877891"/>
              <a:gd name="connsiteX191" fmla="*/ 435769 w 1057275"/>
              <a:gd name="connsiteY191" fmla="*/ 153991 h 877891"/>
              <a:gd name="connsiteX192" fmla="*/ 435769 w 1057275"/>
              <a:gd name="connsiteY192" fmla="*/ 153991 h 877891"/>
              <a:gd name="connsiteX193" fmla="*/ 433388 w 1057275"/>
              <a:gd name="connsiteY193" fmla="*/ 146847 h 877891"/>
              <a:gd name="connsiteX194" fmla="*/ 423863 w 1057275"/>
              <a:gd name="connsiteY194" fmla="*/ 132560 h 877891"/>
              <a:gd name="connsiteX195" fmla="*/ 421481 w 1057275"/>
              <a:gd name="connsiteY195" fmla="*/ 123035 h 877891"/>
              <a:gd name="connsiteX196" fmla="*/ 409575 w 1057275"/>
              <a:gd name="connsiteY196" fmla="*/ 108747 h 877891"/>
              <a:gd name="connsiteX197" fmla="*/ 404813 w 1057275"/>
              <a:gd name="connsiteY197" fmla="*/ 101603 h 877891"/>
              <a:gd name="connsiteX198" fmla="*/ 397669 w 1057275"/>
              <a:gd name="connsiteY198" fmla="*/ 96841 h 877891"/>
              <a:gd name="connsiteX199" fmla="*/ 369094 w 1057275"/>
              <a:gd name="connsiteY199" fmla="*/ 77791 h 877891"/>
              <a:gd name="connsiteX200" fmla="*/ 361950 w 1057275"/>
              <a:gd name="connsiteY200" fmla="*/ 75410 h 877891"/>
              <a:gd name="connsiteX201" fmla="*/ 338138 w 1057275"/>
              <a:gd name="connsiteY201" fmla="*/ 63503 h 877891"/>
              <a:gd name="connsiteX202" fmla="*/ 340519 w 1057275"/>
              <a:gd name="connsiteY202" fmla="*/ 46835 h 87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</a:cxnLst>
            <a:rect l="l" t="t" r="r" b="b"/>
            <a:pathLst>
              <a:path w="1057275" h="877891">
                <a:moveTo>
                  <a:pt x="340519" y="46835"/>
                </a:moveTo>
                <a:lnTo>
                  <a:pt x="340519" y="46835"/>
                </a:lnTo>
                <a:cubicBezTo>
                  <a:pt x="316706" y="34929"/>
                  <a:pt x="293155" y="22485"/>
                  <a:pt x="269081" y="11116"/>
                </a:cubicBezTo>
                <a:cubicBezTo>
                  <a:pt x="249372" y="1809"/>
                  <a:pt x="229231" y="5075"/>
                  <a:pt x="207169" y="3972"/>
                </a:cubicBezTo>
                <a:cubicBezTo>
                  <a:pt x="174769" y="-2507"/>
                  <a:pt x="192091" y="3"/>
                  <a:pt x="128588" y="3972"/>
                </a:cubicBezTo>
                <a:cubicBezTo>
                  <a:pt x="125322" y="4176"/>
                  <a:pt x="122198" y="5413"/>
                  <a:pt x="119063" y="6353"/>
                </a:cubicBezTo>
                <a:cubicBezTo>
                  <a:pt x="114254" y="7796"/>
                  <a:pt x="104775" y="11116"/>
                  <a:pt x="104775" y="11116"/>
                </a:cubicBezTo>
                <a:cubicBezTo>
                  <a:pt x="102394" y="13497"/>
                  <a:pt x="100218" y="16104"/>
                  <a:pt x="97631" y="18260"/>
                </a:cubicBezTo>
                <a:cubicBezTo>
                  <a:pt x="95433" y="20092"/>
                  <a:pt x="92276" y="20787"/>
                  <a:pt x="90488" y="23022"/>
                </a:cubicBezTo>
                <a:cubicBezTo>
                  <a:pt x="88920" y="24982"/>
                  <a:pt x="89498" y="28077"/>
                  <a:pt x="88106" y="30166"/>
                </a:cubicBezTo>
                <a:cubicBezTo>
                  <a:pt x="86238" y="32968"/>
                  <a:pt x="83344" y="34929"/>
                  <a:pt x="80963" y="37310"/>
                </a:cubicBezTo>
                <a:cubicBezTo>
                  <a:pt x="79141" y="44596"/>
                  <a:pt x="79300" y="48497"/>
                  <a:pt x="73819" y="53978"/>
                </a:cubicBezTo>
                <a:cubicBezTo>
                  <a:pt x="71795" y="56002"/>
                  <a:pt x="69056" y="57153"/>
                  <a:pt x="66675" y="58741"/>
                </a:cubicBezTo>
                <a:lnTo>
                  <a:pt x="59531" y="80172"/>
                </a:lnTo>
                <a:cubicBezTo>
                  <a:pt x="58737" y="82553"/>
                  <a:pt x="58542" y="85227"/>
                  <a:pt x="57150" y="87316"/>
                </a:cubicBezTo>
                <a:lnTo>
                  <a:pt x="52388" y="94460"/>
                </a:lnTo>
                <a:cubicBezTo>
                  <a:pt x="51594" y="98429"/>
                  <a:pt x="51071" y="102461"/>
                  <a:pt x="50006" y="106366"/>
                </a:cubicBezTo>
                <a:cubicBezTo>
                  <a:pt x="48685" y="111209"/>
                  <a:pt x="46228" y="115731"/>
                  <a:pt x="45244" y="120653"/>
                </a:cubicBezTo>
                <a:cubicBezTo>
                  <a:pt x="44450" y="124622"/>
                  <a:pt x="43587" y="128578"/>
                  <a:pt x="42863" y="132560"/>
                </a:cubicBezTo>
                <a:cubicBezTo>
                  <a:pt x="41450" y="140329"/>
                  <a:pt x="40057" y="150923"/>
                  <a:pt x="38100" y="158753"/>
                </a:cubicBezTo>
                <a:cubicBezTo>
                  <a:pt x="37491" y="161188"/>
                  <a:pt x="36513" y="163516"/>
                  <a:pt x="35719" y="165897"/>
                </a:cubicBezTo>
                <a:cubicBezTo>
                  <a:pt x="34925" y="171453"/>
                  <a:pt x="34439" y="177062"/>
                  <a:pt x="33338" y="182566"/>
                </a:cubicBezTo>
                <a:cubicBezTo>
                  <a:pt x="32846" y="185027"/>
                  <a:pt x="31448" y="187249"/>
                  <a:pt x="30956" y="189710"/>
                </a:cubicBezTo>
                <a:cubicBezTo>
                  <a:pt x="29855" y="195213"/>
                  <a:pt x="29271" y="200809"/>
                  <a:pt x="28575" y="206378"/>
                </a:cubicBezTo>
                <a:cubicBezTo>
                  <a:pt x="25385" y="231900"/>
                  <a:pt x="28653" y="220434"/>
                  <a:pt x="23813" y="234953"/>
                </a:cubicBezTo>
                <a:cubicBezTo>
                  <a:pt x="18823" y="289841"/>
                  <a:pt x="24594" y="270706"/>
                  <a:pt x="16669" y="294485"/>
                </a:cubicBezTo>
                <a:cubicBezTo>
                  <a:pt x="15875" y="300041"/>
                  <a:pt x="15142" y="305606"/>
                  <a:pt x="14288" y="311153"/>
                </a:cubicBezTo>
                <a:cubicBezTo>
                  <a:pt x="13554" y="315925"/>
                  <a:pt x="12412" y="320639"/>
                  <a:pt x="11906" y="325441"/>
                </a:cubicBezTo>
                <a:cubicBezTo>
                  <a:pt x="10822" y="335733"/>
                  <a:pt x="10319" y="346078"/>
                  <a:pt x="9525" y="356397"/>
                </a:cubicBezTo>
                <a:cubicBezTo>
                  <a:pt x="8731" y="388941"/>
                  <a:pt x="8622" y="421508"/>
                  <a:pt x="7144" y="454028"/>
                </a:cubicBezTo>
                <a:cubicBezTo>
                  <a:pt x="7030" y="456536"/>
                  <a:pt x="5255" y="458711"/>
                  <a:pt x="4763" y="461172"/>
                </a:cubicBezTo>
                <a:cubicBezTo>
                  <a:pt x="-3772" y="503843"/>
                  <a:pt x="7060" y="459124"/>
                  <a:pt x="0" y="487366"/>
                </a:cubicBezTo>
                <a:cubicBezTo>
                  <a:pt x="794" y="528641"/>
                  <a:pt x="1028" y="569931"/>
                  <a:pt x="2381" y="611191"/>
                </a:cubicBezTo>
                <a:cubicBezTo>
                  <a:pt x="2494" y="614639"/>
                  <a:pt x="4218" y="635318"/>
                  <a:pt x="7144" y="642147"/>
                </a:cubicBezTo>
                <a:cubicBezTo>
                  <a:pt x="8271" y="644778"/>
                  <a:pt x="10626" y="646731"/>
                  <a:pt x="11906" y="649291"/>
                </a:cubicBezTo>
                <a:cubicBezTo>
                  <a:pt x="21762" y="669003"/>
                  <a:pt x="5407" y="643114"/>
                  <a:pt x="19050" y="663578"/>
                </a:cubicBezTo>
                <a:lnTo>
                  <a:pt x="26194" y="685010"/>
                </a:lnTo>
                <a:cubicBezTo>
                  <a:pt x="26988" y="687391"/>
                  <a:pt x="27183" y="690065"/>
                  <a:pt x="28575" y="692153"/>
                </a:cubicBezTo>
                <a:lnTo>
                  <a:pt x="33338" y="699297"/>
                </a:lnTo>
                <a:cubicBezTo>
                  <a:pt x="34925" y="704060"/>
                  <a:pt x="37116" y="708662"/>
                  <a:pt x="38100" y="713585"/>
                </a:cubicBezTo>
                <a:cubicBezTo>
                  <a:pt x="39739" y="721783"/>
                  <a:pt x="40618" y="727158"/>
                  <a:pt x="42863" y="735016"/>
                </a:cubicBezTo>
                <a:cubicBezTo>
                  <a:pt x="43553" y="737430"/>
                  <a:pt x="44635" y="739725"/>
                  <a:pt x="45244" y="742160"/>
                </a:cubicBezTo>
                <a:cubicBezTo>
                  <a:pt x="46226" y="746086"/>
                  <a:pt x="46643" y="750140"/>
                  <a:pt x="47625" y="754066"/>
                </a:cubicBezTo>
                <a:cubicBezTo>
                  <a:pt x="48234" y="756501"/>
                  <a:pt x="49316" y="758796"/>
                  <a:pt x="50006" y="761210"/>
                </a:cubicBezTo>
                <a:cubicBezTo>
                  <a:pt x="55984" y="782131"/>
                  <a:pt x="49062" y="760758"/>
                  <a:pt x="54769" y="777878"/>
                </a:cubicBezTo>
                <a:cubicBezTo>
                  <a:pt x="56639" y="789099"/>
                  <a:pt x="56690" y="791749"/>
                  <a:pt x="59531" y="801691"/>
                </a:cubicBezTo>
                <a:cubicBezTo>
                  <a:pt x="60221" y="804105"/>
                  <a:pt x="60694" y="806641"/>
                  <a:pt x="61913" y="808835"/>
                </a:cubicBezTo>
                <a:cubicBezTo>
                  <a:pt x="65825" y="815877"/>
                  <a:pt x="71792" y="824986"/>
                  <a:pt x="78581" y="830266"/>
                </a:cubicBezTo>
                <a:cubicBezTo>
                  <a:pt x="83099" y="833780"/>
                  <a:pt x="88822" y="835744"/>
                  <a:pt x="92869" y="839791"/>
                </a:cubicBezTo>
                <a:cubicBezTo>
                  <a:pt x="95250" y="842172"/>
                  <a:pt x="97211" y="845067"/>
                  <a:pt x="100013" y="846935"/>
                </a:cubicBezTo>
                <a:cubicBezTo>
                  <a:pt x="102101" y="848327"/>
                  <a:pt x="104849" y="848327"/>
                  <a:pt x="107156" y="849316"/>
                </a:cubicBezTo>
                <a:cubicBezTo>
                  <a:pt x="110419" y="850714"/>
                  <a:pt x="113578" y="852354"/>
                  <a:pt x="116681" y="854078"/>
                </a:cubicBezTo>
                <a:cubicBezTo>
                  <a:pt x="120727" y="856326"/>
                  <a:pt x="124374" y="859307"/>
                  <a:pt x="128588" y="861222"/>
                </a:cubicBezTo>
                <a:cubicBezTo>
                  <a:pt x="128601" y="861228"/>
                  <a:pt x="146441" y="867173"/>
                  <a:pt x="150019" y="868366"/>
                </a:cubicBezTo>
                <a:cubicBezTo>
                  <a:pt x="152400" y="869160"/>
                  <a:pt x="154665" y="870497"/>
                  <a:pt x="157163" y="870747"/>
                </a:cubicBezTo>
                <a:lnTo>
                  <a:pt x="180975" y="873128"/>
                </a:lnTo>
                <a:cubicBezTo>
                  <a:pt x="184852" y="873904"/>
                  <a:pt x="204115" y="877891"/>
                  <a:pt x="207169" y="877891"/>
                </a:cubicBezTo>
                <a:cubicBezTo>
                  <a:pt x="242103" y="877891"/>
                  <a:pt x="277019" y="876304"/>
                  <a:pt x="311944" y="875510"/>
                </a:cubicBezTo>
                <a:cubicBezTo>
                  <a:pt x="320675" y="874716"/>
                  <a:pt x="329504" y="874652"/>
                  <a:pt x="338138" y="873128"/>
                </a:cubicBezTo>
                <a:cubicBezTo>
                  <a:pt x="343082" y="872256"/>
                  <a:pt x="347555" y="869583"/>
                  <a:pt x="352425" y="868366"/>
                </a:cubicBezTo>
                <a:cubicBezTo>
                  <a:pt x="355600" y="867572"/>
                  <a:pt x="358803" y="866884"/>
                  <a:pt x="361950" y="865985"/>
                </a:cubicBezTo>
                <a:cubicBezTo>
                  <a:pt x="364364" y="865295"/>
                  <a:pt x="366633" y="864095"/>
                  <a:pt x="369094" y="863603"/>
                </a:cubicBezTo>
                <a:cubicBezTo>
                  <a:pt x="374598" y="862502"/>
                  <a:pt x="380207" y="862016"/>
                  <a:pt x="385763" y="861222"/>
                </a:cubicBezTo>
                <a:lnTo>
                  <a:pt x="400050" y="856460"/>
                </a:lnTo>
                <a:cubicBezTo>
                  <a:pt x="402431" y="855666"/>
                  <a:pt x="405105" y="855470"/>
                  <a:pt x="407194" y="854078"/>
                </a:cubicBezTo>
                <a:lnTo>
                  <a:pt x="421481" y="844553"/>
                </a:lnTo>
                <a:lnTo>
                  <a:pt x="435769" y="823122"/>
                </a:lnTo>
                <a:cubicBezTo>
                  <a:pt x="437356" y="820741"/>
                  <a:pt x="439626" y="818693"/>
                  <a:pt x="440531" y="815978"/>
                </a:cubicBezTo>
                <a:cubicBezTo>
                  <a:pt x="443978" y="805640"/>
                  <a:pt x="441138" y="810610"/>
                  <a:pt x="450056" y="801691"/>
                </a:cubicBezTo>
                <a:cubicBezTo>
                  <a:pt x="456044" y="783733"/>
                  <a:pt x="447271" y="805172"/>
                  <a:pt x="459581" y="789785"/>
                </a:cubicBezTo>
                <a:cubicBezTo>
                  <a:pt x="461149" y="787825"/>
                  <a:pt x="460840" y="784886"/>
                  <a:pt x="461963" y="782641"/>
                </a:cubicBezTo>
                <a:cubicBezTo>
                  <a:pt x="463243" y="780081"/>
                  <a:pt x="465138" y="777878"/>
                  <a:pt x="466725" y="775497"/>
                </a:cubicBezTo>
                <a:cubicBezTo>
                  <a:pt x="468057" y="770170"/>
                  <a:pt x="471548" y="755167"/>
                  <a:pt x="473869" y="751685"/>
                </a:cubicBezTo>
                <a:cubicBezTo>
                  <a:pt x="484305" y="736029"/>
                  <a:pt x="473971" y="752890"/>
                  <a:pt x="481013" y="737397"/>
                </a:cubicBezTo>
                <a:cubicBezTo>
                  <a:pt x="483951" y="730934"/>
                  <a:pt x="488293" y="725082"/>
                  <a:pt x="490538" y="718347"/>
                </a:cubicBezTo>
                <a:cubicBezTo>
                  <a:pt x="496205" y="701345"/>
                  <a:pt x="492515" y="708237"/>
                  <a:pt x="500063" y="696916"/>
                </a:cubicBezTo>
                <a:cubicBezTo>
                  <a:pt x="501394" y="691593"/>
                  <a:pt x="504888" y="676579"/>
                  <a:pt x="507206" y="673103"/>
                </a:cubicBezTo>
                <a:lnTo>
                  <a:pt x="511969" y="665960"/>
                </a:lnTo>
                <a:cubicBezTo>
                  <a:pt x="512763" y="663579"/>
                  <a:pt x="513227" y="661061"/>
                  <a:pt x="514350" y="658816"/>
                </a:cubicBezTo>
                <a:cubicBezTo>
                  <a:pt x="523582" y="640351"/>
                  <a:pt x="515509" y="662484"/>
                  <a:pt x="521494" y="644528"/>
                </a:cubicBezTo>
                <a:cubicBezTo>
                  <a:pt x="523081" y="646909"/>
                  <a:pt x="524976" y="649112"/>
                  <a:pt x="526256" y="651672"/>
                </a:cubicBezTo>
                <a:cubicBezTo>
                  <a:pt x="527379" y="653917"/>
                  <a:pt x="527948" y="656402"/>
                  <a:pt x="528638" y="658816"/>
                </a:cubicBezTo>
                <a:cubicBezTo>
                  <a:pt x="531817" y="669940"/>
                  <a:pt x="532494" y="677445"/>
                  <a:pt x="535781" y="689772"/>
                </a:cubicBezTo>
                <a:cubicBezTo>
                  <a:pt x="542801" y="716096"/>
                  <a:pt x="536989" y="694570"/>
                  <a:pt x="545306" y="711203"/>
                </a:cubicBezTo>
                <a:cubicBezTo>
                  <a:pt x="546429" y="713448"/>
                  <a:pt x="546699" y="716040"/>
                  <a:pt x="547688" y="718347"/>
                </a:cubicBezTo>
                <a:cubicBezTo>
                  <a:pt x="549086" y="721610"/>
                  <a:pt x="551132" y="724576"/>
                  <a:pt x="552450" y="727872"/>
                </a:cubicBezTo>
                <a:cubicBezTo>
                  <a:pt x="554314" y="732533"/>
                  <a:pt x="555996" y="737290"/>
                  <a:pt x="557213" y="742160"/>
                </a:cubicBezTo>
                <a:cubicBezTo>
                  <a:pt x="558007" y="745335"/>
                  <a:pt x="558445" y="748621"/>
                  <a:pt x="559594" y="751685"/>
                </a:cubicBezTo>
                <a:cubicBezTo>
                  <a:pt x="560840" y="755009"/>
                  <a:pt x="562595" y="758128"/>
                  <a:pt x="564356" y="761210"/>
                </a:cubicBezTo>
                <a:cubicBezTo>
                  <a:pt x="565776" y="763695"/>
                  <a:pt x="567095" y="766329"/>
                  <a:pt x="569119" y="768353"/>
                </a:cubicBezTo>
                <a:cubicBezTo>
                  <a:pt x="571143" y="770377"/>
                  <a:pt x="573882" y="771528"/>
                  <a:pt x="576263" y="773116"/>
                </a:cubicBezTo>
                <a:cubicBezTo>
                  <a:pt x="577057" y="775497"/>
                  <a:pt x="577252" y="778171"/>
                  <a:pt x="578644" y="780260"/>
                </a:cubicBezTo>
                <a:cubicBezTo>
                  <a:pt x="598352" y="809821"/>
                  <a:pt x="574963" y="767269"/>
                  <a:pt x="590550" y="794547"/>
                </a:cubicBezTo>
                <a:cubicBezTo>
                  <a:pt x="603365" y="816974"/>
                  <a:pt x="586593" y="792179"/>
                  <a:pt x="602456" y="811216"/>
                </a:cubicBezTo>
                <a:cubicBezTo>
                  <a:pt x="604288" y="813415"/>
                  <a:pt x="605387" y="816161"/>
                  <a:pt x="607219" y="818360"/>
                </a:cubicBezTo>
                <a:cubicBezTo>
                  <a:pt x="611056" y="822964"/>
                  <a:pt x="618874" y="829782"/>
                  <a:pt x="623888" y="832647"/>
                </a:cubicBezTo>
                <a:cubicBezTo>
                  <a:pt x="626067" y="833892"/>
                  <a:pt x="628650" y="834234"/>
                  <a:pt x="631031" y="835028"/>
                </a:cubicBezTo>
                <a:cubicBezTo>
                  <a:pt x="633412" y="836616"/>
                  <a:pt x="635560" y="838629"/>
                  <a:pt x="638175" y="839791"/>
                </a:cubicBezTo>
                <a:cubicBezTo>
                  <a:pt x="642763" y="841830"/>
                  <a:pt x="647700" y="842965"/>
                  <a:pt x="652463" y="844553"/>
                </a:cubicBezTo>
                <a:cubicBezTo>
                  <a:pt x="654844" y="845347"/>
                  <a:pt x="657171" y="846326"/>
                  <a:pt x="659606" y="846935"/>
                </a:cubicBezTo>
                <a:cubicBezTo>
                  <a:pt x="662781" y="847729"/>
                  <a:pt x="665996" y="848376"/>
                  <a:pt x="669131" y="849316"/>
                </a:cubicBezTo>
                <a:cubicBezTo>
                  <a:pt x="673940" y="850758"/>
                  <a:pt x="678424" y="853578"/>
                  <a:pt x="683419" y="854078"/>
                </a:cubicBezTo>
                <a:cubicBezTo>
                  <a:pt x="716742" y="857411"/>
                  <a:pt x="699282" y="855798"/>
                  <a:pt x="735806" y="858841"/>
                </a:cubicBezTo>
                <a:cubicBezTo>
                  <a:pt x="773265" y="868205"/>
                  <a:pt x="754399" y="864393"/>
                  <a:pt x="835819" y="858841"/>
                </a:cubicBezTo>
                <a:cubicBezTo>
                  <a:pt x="840827" y="858500"/>
                  <a:pt x="845236" y="855295"/>
                  <a:pt x="850106" y="854078"/>
                </a:cubicBezTo>
                <a:cubicBezTo>
                  <a:pt x="862066" y="851088"/>
                  <a:pt x="856526" y="852732"/>
                  <a:pt x="866775" y="849316"/>
                </a:cubicBezTo>
                <a:cubicBezTo>
                  <a:pt x="869156" y="847728"/>
                  <a:pt x="871288" y="845680"/>
                  <a:pt x="873919" y="844553"/>
                </a:cubicBezTo>
                <a:cubicBezTo>
                  <a:pt x="876927" y="843264"/>
                  <a:pt x="880721" y="843987"/>
                  <a:pt x="883444" y="842172"/>
                </a:cubicBezTo>
                <a:cubicBezTo>
                  <a:pt x="885825" y="840584"/>
                  <a:pt x="885971" y="836816"/>
                  <a:pt x="888206" y="835028"/>
                </a:cubicBezTo>
                <a:cubicBezTo>
                  <a:pt x="890166" y="833460"/>
                  <a:pt x="893105" y="833769"/>
                  <a:pt x="895350" y="832647"/>
                </a:cubicBezTo>
                <a:cubicBezTo>
                  <a:pt x="897910" y="831367"/>
                  <a:pt x="900009" y="829305"/>
                  <a:pt x="902494" y="827885"/>
                </a:cubicBezTo>
                <a:cubicBezTo>
                  <a:pt x="905576" y="826124"/>
                  <a:pt x="908937" y="824883"/>
                  <a:pt x="912019" y="823122"/>
                </a:cubicBezTo>
                <a:cubicBezTo>
                  <a:pt x="917637" y="819912"/>
                  <a:pt x="923569" y="814873"/>
                  <a:pt x="928688" y="811216"/>
                </a:cubicBezTo>
                <a:cubicBezTo>
                  <a:pt x="936545" y="805603"/>
                  <a:pt x="936049" y="806344"/>
                  <a:pt x="945356" y="801691"/>
                </a:cubicBezTo>
                <a:lnTo>
                  <a:pt x="966788" y="780260"/>
                </a:lnTo>
                <a:cubicBezTo>
                  <a:pt x="969169" y="777879"/>
                  <a:pt x="972425" y="776128"/>
                  <a:pt x="973931" y="773116"/>
                </a:cubicBezTo>
                <a:cubicBezTo>
                  <a:pt x="975519" y="769941"/>
                  <a:pt x="976184" y="766101"/>
                  <a:pt x="978694" y="763591"/>
                </a:cubicBezTo>
                <a:cubicBezTo>
                  <a:pt x="981204" y="761081"/>
                  <a:pt x="985330" y="760891"/>
                  <a:pt x="988219" y="758828"/>
                </a:cubicBezTo>
                <a:cubicBezTo>
                  <a:pt x="990959" y="756871"/>
                  <a:pt x="992776" y="753841"/>
                  <a:pt x="995363" y="751685"/>
                </a:cubicBezTo>
                <a:cubicBezTo>
                  <a:pt x="997561" y="749853"/>
                  <a:pt x="1000125" y="748510"/>
                  <a:pt x="1002506" y="746922"/>
                </a:cubicBezTo>
                <a:cubicBezTo>
                  <a:pt x="1013735" y="730080"/>
                  <a:pt x="999639" y="750936"/>
                  <a:pt x="1014413" y="730253"/>
                </a:cubicBezTo>
                <a:cubicBezTo>
                  <a:pt x="1016076" y="727924"/>
                  <a:pt x="1017588" y="725491"/>
                  <a:pt x="1019175" y="723110"/>
                </a:cubicBezTo>
                <a:cubicBezTo>
                  <a:pt x="1020763" y="716760"/>
                  <a:pt x="1022655" y="710478"/>
                  <a:pt x="1023938" y="704060"/>
                </a:cubicBezTo>
                <a:cubicBezTo>
                  <a:pt x="1024362" y="701942"/>
                  <a:pt x="1027439" y="685570"/>
                  <a:pt x="1028700" y="682628"/>
                </a:cubicBezTo>
                <a:cubicBezTo>
                  <a:pt x="1029827" y="679998"/>
                  <a:pt x="1031875" y="677866"/>
                  <a:pt x="1033463" y="675485"/>
                </a:cubicBezTo>
                <a:cubicBezTo>
                  <a:pt x="1034955" y="665038"/>
                  <a:pt x="1037676" y="643790"/>
                  <a:pt x="1040606" y="635003"/>
                </a:cubicBezTo>
                <a:cubicBezTo>
                  <a:pt x="1045059" y="621651"/>
                  <a:pt x="1042379" y="630295"/>
                  <a:pt x="1047750" y="608810"/>
                </a:cubicBezTo>
                <a:cubicBezTo>
                  <a:pt x="1048544" y="581029"/>
                  <a:pt x="1048197" y="553191"/>
                  <a:pt x="1050131" y="525466"/>
                </a:cubicBezTo>
                <a:cubicBezTo>
                  <a:pt x="1050605" y="518678"/>
                  <a:pt x="1054703" y="506990"/>
                  <a:pt x="1057275" y="499272"/>
                </a:cubicBezTo>
                <a:cubicBezTo>
                  <a:pt x="1056481" y="455616"/>
                  <a:pt x="1056971" y="411917"/>
                  <a:pt x="1054894" y="368303"/>
                </a:cubicBezTo>
                <a:cubicBezTo>
                  <a:pt x="1054583" y="361765"/>
                  <a:pt x="1051719" y="355603"/>
                  <a:pt x="1050131" y="349253"/>
                </a:cubicBezTo>
                <a:cubicBezTo>
                  <a:pt x="1049337" y="346078"/>
                  <a:pt x="1049213" y="342655"/>
                  <a:pt x="1047750" y="339728"/>
                </a:cubicBezTo>
                <a:lnTo>
                  <a:pt x="1042988" y="330203"/>
                </a:lnTo>
                <a:cubicBezTo>
                  <a:pt x="1042628" y="315806"/>
                  <a:pt x="1039585" y="184945"/>
                  <a:pt x="1038225" y="161135"/>
                </a:cubicBezTo>
                <a:cubicBezTo>
                  <a:pt x="1037959" y="156485"/>
                  <a:pt x="1034790" y="149108"/>
                  <a:pt x="1033463" y="144466"/>
                </a:cubicBezTo>
                <a:cubicBezTo>
                  <a:pt x="1032564" y="141319"/>
                  <a:pt x="1032545" y="137868"/>
                  <a:pt x="1031081" y="134941"/>
                </a:cubicBezTo>
                <a:cubicBezTo>
                  <a:pt x="1028521" y="129821"/>
                  <a:pt x="1021556" y="120653"/>
                  <a:pt x="1021556" y="120653"/>
                </a:cubicBezTo>
                <a:cubicBezTo>
                  <a:pt x="1020762" y="118272"/>
                  <a:pt x="1020394" y="115704"/>
                  <a:pt x="1019175" y="113510"/>
                </a:cubicBezTo>
                <a:cubicBezTo>
                  <a:pt x="1016395" y="108506"/>
                  <a:pt x="1009650" y="99222"/>
                  <a:pt x="1009650" y="99222"/>
                </a:cubicBezTo>
                <a:cubicBezTo>
                  <a:pt x="1002368" y="77373"/>
                  <a:pt x="1014540" y="111383"/>
                  <a:pt x="1000125" y="82553"/>
                </a:cubicBezTo>
                <a:cubicBezTo>
                  <a:pt x="997880" y="78063"/>
                  <a:pt x="996950" y="73028"/>
                  <a:pt x="995363" y="68266"/>
                </a:cubicBezTo>
                <a:lnTo>
                  <a:pt x="992981" y="61122"/>
                </a:lnTo>
                <a:cubicBezTo>
                  <a:pt x="992187" y="58741"/>
                  <a:pt x="991992" y="56067"/>
                  <a:pt x="990600" y="53978"/>
                </a:cubicBezTo>
                <a:cubicBezTo>
                  <a:pt x="987425" y="49216"/>
                  <a:pt x="985837" y="42866"/>
                  <a:pt x="981075" y="39691"/>
                </a:cubicBezTo>
                <a:cubicBezTo>
                  <a:pt x="976313" y="36516"/>
                  <a:pt x="971367" y="33600"/>
                  <a:pt x="966788" y="30166"/>
                </a:cubicBezTo>
                <a:cubicBezTo>
                  <a:pt x="963613" y="27785"/>
                  <a:pt x="960732" y="24949"/>
                  <a:pt x="957263" y="23022"/>
                </a:cubicBezTo>
                <a:cubicBezTo>
                  <a:pt x="953526" y="20946"/>
                  <a:pt x="949373" y="19721"/>
                  <a:pt x="945356" y="18260"/>
                </a:cubicBezTo>
                <a:cubicBezTo>
                  <a:pt x="930580" y="12887"/>
                  <a:pt x="933290" y="13941"/>
                  <a:pt x="919163" y="11116"/>
                </a:cubicBezTo>
                <a:lnTo>
                  <a:pt x="859631" y="13497"/>
                </a:lnTo>
                <a:cubicBezTo>
                  <a:pt x="805064" y="16528"/>
                  <a:pt x="853274" y="14027"/>
                  <a:pt x="821531" y="18260"/>
                </a:cubicBezTo>
                <a:cubicBezTo>
                  <a:pt x="813624" y="19314"/>
                  <a:pt x="805656" y="19847"/>
                  <a:pt x="797719" y="20641"/>
                </a:cubicBezTo>
                <a:cubicBezTo>
                  <a:pt x="794544" y="21435"/>
                  <a:pt x="791389" y="22312"/>
                  <a:pt x="788194" y="23022"/>
                </a:cubicBezTo>
                <a:cubicBezTo>
                  <a:pt x="776853" y="25542"/>
                  <a:pt x="768921" y="26272"/>
                  <a:pt x="757238" y="30166"/>
                </a:cubicBezTo>
                <a:lnTo>
                  <a:pt x="742950" y="34928"/>
                </a:lnTo>
                <a:cubicBezTo>
                  <a:pt x="740569" y="35722"/>
                  <a:pt x="738051" y="36187"/>
                  <a:pt x="735806" y="37310"/>
                </a:cubicBezTo>
                <a:cubicBezTo>
                  <a:pt x="724036" y="43194"/>
                  <a:pt x="729649" y="40949"/>
                  <a:pt x="719138" y="44453"/>
                </a:cubicBezTo>
                <a:cubicBezTo>
                  <a:pt x="711314" y="49670"/>
                  <a:pt x="701589" y="56580"/>
                  <a:pt x="692944" y="58741"/>
                </a:cubicBezTo>
                <a:lnTo>
                  <a:pt x="683419" y="61122"/>
                </a:lnTo>
                <a:cubicBezTo>
                  <a:pt x="681038" y="62710"/>
                  <a:pt x="678835" y="64605"/>
                  <a:pt x="676275" y="65885"/>
                </a:cubicBezTo>
                <a:cubicBezTo>
                  <a:pt x="674030" y="67008"/>
                  <a:pt x="670906" y="66491"/>
                  <a:pt x="669131" y="68266"/>
                </a:cubicBezTo>
                <a:cubicBezTo>
                  <a:pt x="665084" y="72313"/>
                  <a:pt x="663653" y="78506"/>
                  <a:pt x="659606" y="82553"/>
                </a:cubicBezTo>
                <a:cubicBezTo>
                  <a:pt x="654844" y="87316"/>
                  <a:pt x="649055" y="91237"/>
                  <a:pt x="645319" y="96841"/>
                </a:cubicBezTo>
                <a:lnTo>
                  <a:pt x="635794" y="111128"/>
                </a:lnTo>
                <a:lnTo>
                  <a:pt x="631031" y="118272"/>
                </a:lnTo>
                <a:cubicBezTo>
                  <a:pt x="629088" y="124101"/>
                  <a:pt x="627566" y="129792"/>
                  <a:pt x="623888" y="134941"/>
                </a:cubicBezTo>
                <a:cubicBezTo>
                  <a:pt x="621931" y="137681"/>
                  <a:pt x="619125" y="139704"/>
                  <a:pt x="616744" y="142085"/>
                </a:cubicBezTo>
                <a:cubicBezTo>
                  <a:pt x="612354" y="159645"/>
                  <a:pt x="617072" y="143702"/>
                  <a:pt x="609600" y="161135"/>
                </a:cubicBezTo>
                <a:cubicBezTo>
                  <a:pt x="608611" y="163442"/>
                  <a:pt x="608208" y="165971"/>
                  <a:pt x="607219" y="168278"/>
                </a:cubicBezTo>
                <a:cubicBezTo>
                  <a:pt x="605821" y="171541"/>
                  <a:pt x="603774" y="174507"/>
                  <a:pt x="602456" y="177803"/>
                </a:cubicBezTo>
                <a:cubicBezTo>
                  <a:pt x="600592" y="182464"/>
                  <a:pt x="598911" y="187221"/>
                  <a:pt x="597694" y="192091"/>
                </a:cubicBezTo>
                <a:cubicBezTo>
                  <a:pt x="596900" y="195266"/>
                  <a:pt x="596602" y="198608"/>
                  <a:pt x="595313" y="201616"/>
                </a:cubicBezTo>
                <a:cubicBezTo>
                  <a:pt x="594186" y="204247"/>
                  <a:pt x="592138" y="206379"/>
                  <a:pt x="590550" y="208760"/>
                </a:cubicBezTo>
                <a:cubicBezTo>
                  <a:pt x="584883" y="225762"/>
                  <a:pt x="588573" y="218870"/>
                  <a:pt x="581025" y="230191"/>
                </a:cubicBezTo>
                <a:cubicBezTo>
                  <a:pt x="580231" y="232572"/>
                  <a:pt x="579863" y="235141"/>
                  <a:pt x="578644" y="237335"/>
                </a:cubicBezTo>
                <a:cubicBezTo>
                  <a:pt x="575864" y="242338"/>
                  <a:pt x="572294" y="246860"/>
                  <a:pt x="569119" y="251622"/>
                </a:cubicBezTo>
                <a:cubicBezTo>
                  <a:pt x="553635" y="274846"/>
                  <a:pt x="577886" y="238757"/>
                  <a:pt x="557213" y="268291"/>
                </a:cubicBezTo>
                <a:cubicBezTo>
                  <a:pt x="553931" y="272980"/>
                  <a:pt x="551122" y="277999"/>
                  <a:pt x="547688" y="282578"/>
                </a:cubicBezTo>
                <a:cubicBezTo>
                  <a:pt x="545120" y="286002"/>
                  <a:pt x="537753" y="296760"/>
                  <a:pt x="533400" y="299247"/>
                </a:cubicBezTo>
                <a:cubicBezTo>
                  <a:pt x="530558" y="300871"/>
                  <a:pt x="527022" y="300729"/>
                  <a:pt x="523875" y="301628"/>
                </a:cubicBezTo>
                <a:cubicBezTo>
                  <a:pt x="521461" y="302318"/>
                  <a:pt x="519112" y="303216"/>
                  <a:pt x="516731" y="304010"/>
                </a:cubicBezTo>
                <a:cubicBezTo>
                  <a:pt x="509235" y="302510"/>
                  <a:pt x="501525" y="302053"/>
                  <a:pt x="495300" y="296866"/>
                </a:cubicBezTo>
                <a:cubicBezTo>
                  <a:pt x="493101" y="295034"/>
                  <a:pt x="491958" y="292207"/>
                  <a:pt x="490538" y="289722"/>
                </a:cubicBezTo>
                <a:cubicBezTo>
                  <a:pt x="488777" y="286640"/>
                  <a:pt x="487173" y="283460"/>
                  <a:pt x="485775" y="280197"/>
                </a:cubicBezTo>
                <a:cubicBezTo>
                  <a:pt x="484786" y="277890"/>
                  <a:pt x="484517" y="275298"/>
                  <a:pt x="483394" y="273053"/>
                </a:cubicBezTo>
                <a:cubicBezTo>
                  <a:pt x="482114" y="270493"/>
                  <a:pt x="480219" y="268291"/>
                  <a:pt x="478631" y="265910"/>
                </a:cubicBezTo>
                <a:cubicBezTo>
                  <a:pt x="473677" y="246091"/>
                  <a:pt x="479708" y="265682"/>
                  <a:pt x="471488" y="249241"/>
                </a:cubicBezTo>
                <a:cubicBezTo>
                  <a:pt x="461629" y="229523"/>
                  <a:pt x="477991" y="255426"/>
                  <a:pt x="464344" y="234953"/>
                </a:cubicBezTo>
                <a:cubicBezTo>
                  <a:pt x="458516" y="205812"/>
                  <a:pt x="465076" y="236049"/>
                  <a:pt x="459581" y="215903"/>
                </a:cubicBezTo>
                <a:cubicBezTo>
                  <a:pt x="457859" y="209588"/>
                  <a:pt x="456889" y="203063"/>
                  <a:pt x="454819" y="196853"/>
                </a:cubicBezTo>
                <a:cubicBezTo>
                  <a:pt x="454025" y="194472"/>
                  <a:pt x="453560" y="191955"/>
                  <a:pt x="452438" y="189710"/>
                </a:cubicBezTo>
                <a:cubicBezTo>
                  <a:pt x="451158" y="187150"/>
                  <a:pt x="449263" y="184947"/>
                  <a:pt x="447675" y="182566"/>
                </a:cubicBezTo>
                <a:cubicBezTo>
                  <a:pt x="443572" y="166153"/>
                  <a:pt x="446758" y="175968"/>
                  <a:pt x="435769" y="153991"/>
                </a:cubicBezTo>
                <a:lnTo>
                  <a:pt x="435769" y="153991"/>
                </a:lnTo>
                <a:cubicBezTo>
                  <a:pt x="434975" y="151610"/>
                  <a:pt x="434607" y="149041"/>
                  <a:pt x="433388" y="146847"/>
                </a:cubicBezTo>
                <a:cubicBezTo>
                  <a:pt x="430608" y="141844"/>
                  <a:pt x="423863" y="132560"/>
                  <a:pt x="423863" y="132560"/>
                </a:cubicBezTo>
                <a:cubicBezTo>
                  <a:pt x="423069" y="129385"/>
                  <a:pt x="422770" y="126043"/>
                  <a:pt x="421481" y="123035"/>
                </a:cubicBezTo>
                <a:cubicBezTo>
                  <a:pt x="418350" y="115729"/>
                  <a:pt x="414626" y="114808"/>
                  <a:pt x="409575" y="108747"/>
                </a:cubicBezTo>
                <a:cubicBezTo>
                  <a:pt x="407743" y="106548"/>
                  <a:pt x="406837" y="103627"/>
                  <a:pt x="404813" y="101603"/>
                </a:cubicBezTo>
                <a:cubicBezTo>
                  <a:pt x="402789" y="99579"/>
                  <a:pt x="399998" y="98504"/>
                  <a:pt x="397669" y="96841"/>
                </a:cubicBezTo>
                <a:cubicBezTo>
                  <a:pt x="389793" y="91216"/>
                  <a:pt x="377095" y="80458"/>
                  <a:pt x="369094" y="77791"/>
                </a:cubicBezTo>
                <a:cubicBezTo>
                  <a:pt x="366713" y="76997"/>
                  <a:pt x="364229" y="76462"/>
                  <a:pt x="361950" y="75410"/>
                </a:cubicBezTo>
                <a:cubicBezTo>
                  <a:pt x="353893" y="71691"/>
                  <a:pt x="346557" y="66309"/>
                  <a:pt x="338138" y="63503"/>
                </a:cubicBezTo>
                <a:cubicBezTo>
                  <a:pt x="329310" y="60561"/>
                  <a:pt x="340122" y="49613"/>
                  <a:pt x="340519" y="46835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90F58DA0-308A-487B-B8DF-DE84B000948A}" type="slidenum">
              <a:rPr lang="en-GB" smtClean="0"/>
              <a:pPr algn="ctr"/>
              <a:t>8</a:t>
            </a:fld>
            <a:endParaRPr lang="en-GB" dirty="0"/>
          </a:p>
        </p:txBody>
      </p:sp>
      <p:sp>
        <p:nvSpPr>
          <p:cNvPr id="34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35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37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95701478-7819-4938-A2DC-BF65212FE59A}"/>
              </a:ext>
            </a:extLst>
          </p:cNvPr>
          <p:cNvSpPr/>
          <p:nvPr/>
        </p:nvSpPr>
        <p:spPr>
          <a:xfrm>
            <a:off x="1418524" y="2538413"/>
            <a:ext cx="284070" cy="1359693"/>
          </a:xfrm>
          <a:custGeom>
            <a:avLst/>
            <a:gdLst>
              <a:gd name="connsiteX0" fmla="*/ 64995 w 284070"/>
              <a:gd name="connsiteY0" fmla="*/ 235743 h 1359693"/>
              <a:gd name="connsiteX1" fmla="*/ 64995 w 284070"/>
              <a:gd name="connsiteY1" fmla="*/ 235743 h 1359693"/>
              <a:gd name="connsiteX2" fmla="*/ 81664 w 284070"/>
              <a:gd name="connsiteY2" fmla="*/ 264318 h 1359693"/>
              <a:gd name="connsiteX3" fmla="*/ 86426 w 284070"/>
              <a:gd name="connsiteY3" fmla="*/ 271462 h 1359693"/>
              <a:gd name="connsiteX4" fmla="*/ 88807 w 284070"/>
              <a:gd name="connsiteY4" fmla="*/ 278606 h 1359693"/>
              <a:gd name="connsiteX5" fmla="*/ 93570 w 284070"/>
              <a:gd name="connsiteY5" fmla="*/ 297656 h 1359693"/>
              <a:gd name="connsiteX6" fmla="*/ 95951 w 284070"/>
              <a:gd name="connsiteY6" fmla="*/ 307181 h 1359693"/>
              <a:gd name="connsiteX7" fmla="*/ 98332 w 284070"/>
              <a:gd name="connsiteY7" fmla="*/ 319087 h 1359693"/>
              <a:gd name="connsiteX8" fmla="*/ 103095 w 284070"/>
              <a:gd name="connsiteY8" fmla="*/ 326231 h 1359693"/>
              <a:gd name="connsiteX9" fmla="*/ 107857 w 284070"/>
              <a:gd name="connsiteY9" fmla="*/ 335756 h 1359693"/>
              <a:gd name="connsiteX10" fmla="*/ 115001 w 284070"/>
              <a:gd name="connsiteY10" fmla="*/ 340518 h 1359693"/>
              <a:gd name="connsiteX11" fmla="*/ 119764 w 284070"/>
              <a:gd name="connsiteY11" fmla="*/ 357187 h 1359693"/>
              <a:gd name="connsiteX12" fmla="*/ 126907 w 284070"/>
              <a:gd name="connsiteY12" fmla="*/ 361950 h 1359693"/>
              <a:gd name="connsiteX13" fmla="*/ 131670 w 284070"/>
              <a:gd name="connsiteY13" fmla="*/ 369093 h 1359693"/>
              <a:gd name="connsiteX14" fmla="*/ 134051 w 284070"/>
              <a:gd name="connsiteY14" fmla="*/ 376237 h 1359693"/>
              <a:gd name="connsiteX15" fmla="*/ 138814 w 284070"/>
              <a:gd name="connsiteY15" fmla="*/ 385762 h 1359693"/>
              <a:gd name="connsiteX16" fmla="*/ 141195 w 284070"/>
              <a:gd name="connsiteY16" fmla="*/ 397668 h 1359693"/>
              <a:gd name="connsiteX17" fmla="*/ 138814 w 284070"/>
              <a:gd name="connsiteY17" fmla="*/ 459581 h 1359693"/>
              <a:gd name="connsiteX18" fmla="*/ 131670 w 284070"/>
              <a:gd name="connsiteY18" fmla="*/ 481012 h 1359693"/>
              <a:gd name="connsiteX19" fmla="*/ 117382 w 284070"/>
              <a:gd name="connsiteY19" fmla="*/ 507206 h 1359693"/>
              <a:gd name="connsiteX20" fmla="*/ 115001 w 284070"/>
              <a:gd name="connsiteY20" fmla="*/ 516731 h 1359693"/>
              <a:gd name="connsiteX21" fmla="*/ 103095 w 284070"/>
              <a:gd name="connsiteY21" fmla="*/ 533400 h 1359693"/>
              <a:gd name="connsiteX22" fmla="*/ 98332 w 284070"/>
              <a:gd name="connsiteY22" fmla="*/ 550068 h 1359693"/>
              <a:gd name="connsiteX23" fmla="*/ 93570 w 284070"/>
              <a:gd name="connsiteY23" fmla="*/ 578643 h 1359693"/>
              <a:gd name="connsiteX24" fmla="*/ 88807 w 284070"/>
              <a:gd name="connsiteY24" fmla="*/ 590550 h 1359693"/>
              <a:gd name="connsiteX25" fmla="*/ 84045 w 284070"/>
              <a:gd name="connsiteY25" fmla="*/ 597693 h 1359693"/>
              <a:gd name="connsiteX26" fmla="*/ 72139 w 284070"/>
              <a:gd name="connsiteY26" fmla="*/ 621506 h 1359693"/>
              <a:gd name="connsiteX27" fmla="*/ 69757 w 284070"/>
              <a:gd name="connsiteY27" fmla="*/ 638175 h 1359693"/>
              <a:gd name="connsiteX28" fmla="*/ 64995 w 284070"/>
              <a:gd name="connsiteY28" fmla="*/ 645318 h 1359693"/>
              <a:gd name="connsiteX29" fmla="*/ 62614 w 284070"/>
              <a:gd name="connsiteY29" fmla="*/ 652462 h 1359693"/>
              <a:gd name="connsiteX30" fmla="*/ 55470 w 284070"/>
              <a:gd name="connsiteY30" fmla="*/ 681037 h 1359693"/>
              <a:gd name="connsiteX31" fmla="*/ 53089 w 284070"/>
              <a:gd name="connsiteY31" fmla="*/ 690562 h 1359693"/>
              <a:gd name="connsiteX32" fmla="*/ 45945 w 284070"/>
              <a:gd name="connsiteY32" fmla="*/ 697706 h 1359693"/>
              <a:gd name="connsiteX33" fmla="*/ 43564 w 284070"/>
              <a:gd name="connsiteY33" fmla="*/ 714375 h 1359693"/>
              <a:gd name="connsiteX34" fmla="*/ 41182 w 284070"/>
              <a:gd name="connsiteY34" fmla="*/ 721518 h 1359693"/>
              <a:gd name="connsiteX35" fmla="*/ 38801 w 284070"/>
              <a:gd name="connsiteY35" fmla="*/ 735806 h 1359693"/>
              <a:gd name="connsiteX36" fmla="*/ 34039 w 284070"/>
              <a:gd name="connsiteY36" fmla="*/ 752475 h 1359693"/>
              <a:gd name="connsiteX37" fmla="*/ 31657 w 284070"/>
              <a:gd name="connsiteY37" fmla="*/ 769143 h 1359693"/>
              <a:gd name="connsiteX38" fmla="*/ 29276 w 284070"/>
              <a:gd name="connsiteY38" fmla="*/ 790575 h 1359693"/>
              <a:gd name="connsiteX39" fmla="*/ 22132 w 284070"/>
              <a:gd name="connsiteY39" fmla="*/ 807243 h 1359693"/>
              <a:gd name="connsiteX40" fmla="*/ 17370 w 284070"/>
              <a:gd name="connsiteY40" fmla="*/ 888206 h 1359693"/>
              <a:gd name="connsiteX41" fmla="*/ 14989 w 284070"/>
              <a:gd name="connsiteY41" fmla="*/ 909637 h 1359693"/>
              <a:gd name="connsiteX42" fmla="*/ 12607 w 284070"/>
              <a:gd name="connsiteY42" fmla="*/ 928687 h 1359693"/>
              <a:gd name="connsiteX43" fmla="*/ 10226 w 284070"/>
              <a:gd name="connsiteY43" fmla="*/ 952500 h 1359693"/>
              <a:gd name="connsiteX44" fmla="*/ 5464 w 284070"/>
              <a:gd name="connsiteY44" fmla="*/ 969168 h 1359693"/>
              <a:gd name="connsiteX45" fmla="*/ 10226 w 284070"/>
              <a:gd name="connsiteY45" fmla="*/ 1226343 h 1359693"/>
              <a:gd name="connsiteX46" fmla="*/ 12607 w 284070"/>
              <a:gd name="connsiteY46" fmla="*/ 1235868 h 1359693"/>
              <a:gd name="connsiteX47" fmla="*/ 17370 w 284070"/>
              <a:gd name="connsiteY47" fmla="*/ 1257300 h 1359693"/>
              <a:gd name="connsiteX48" fmla="*/ 22132 w 284070"/>
              <a:gd name="connsiteY48" fmla="*/ 1295400 h 1359693"/>
              <a:gd name="connsiteX49" fmla="*/ 29276 w 284070"/>
              <a:gd name="connsiteY49" fmla="*/ 1326356 h 1359693"/>
              <a:gd name="connsiteX50" fmla="*/ 36420 w 284070"/>
              <a:gd name="connsiteY50" fmla="*/ 1354931 h 1359693"/>
              <a:gd name="connsiteX51" fmla="*/ 43564 w 284070"/>
              <a:gd name="connsiteY51" fmla="*/ 1359693 h 1359693"/>
              <a:gd name="connsiteX52" fmla="*/ 50707 w 284070"/>
              <a:gd name="connsiteY52" fmla="*/ 1357312 h 1359693"/>
              <a:gd name="connsiteX53" fmla="*/ 53089 w 284070"/>
              <a:gd name="connsiteY53" fmla="*/ 1350168 h 1359693"/>
              <a:gd name="connsiteX54" fmla="*/ 55470 w 284070"/>
              <a:gd name="connsiteY54" fmla="*/ 1328737 h 1359693"/>
              <a:gd name="connsiteX55" fmla="*/ 57851 w 284070"/>
              <a:gd name="connsiteY55" fmla="*/ 1319212 h 1359693"/>
              <a:gd name="connsiteX56" fmla="*/ 60232 w 284070"/>
              <a:gd name="connsiteY56" fmla="*/ 1307306 h 1359693"/>
              <a:gd name="connsiteX57" fmla="*/ 62614 w 284070"/>
              <a:gd name="connsiteY57" fmla="*/ 1238250 h 1359693"/>
              <a:gd name="connsiteX58" fmla="*/ 67376 w 284070"/>
              <a:gd name="connsiteY58" fmla="*/ 1223962 h 1359693"/>
              <a:gd name="connsiteX59" fmla="*/ 62614 w 284070"/>
              <a:gd name="connsiteY59" fmla="*/ 1185862 h 1359693"/>
              <a:gd name="connsiteX60" fmla="*/ 69757 w 284070"/>
              <a:gd name="connsiteY60" fmla="*/ 1140618 h 1359693"/>
              <a:gd name="connsiteX61" fmla="*/ 72139 w 284070"/>
              <a:gd name="connsiteY61" fmla="*/ 1121568 h 1359693"/>
              <a:gd name="connsiteX62" fmla="*/ 74520 w 284070"/>
              <a:gd name="connsiteY62" fmla="*/ 1097756 h 1359693"/>
              <a:gd name="connsiteX63" fmla="*/ 76901 w 284070"/>
              <a:gd name="connsiteY63" fmla="*/ 1085850 h 1359693"/>
              <a:gd name="connsiteX64" fmla="*/ 81664 w 284070"/>
              <a:gd name="connsiteY64" fmla="*/ 1021556 h 1359693"/>
              <a:gd name="connsiteX65" fmla="*/ 86426 w 284070"/>
              <a:gd name="connsiteY65" fmla="*/ 1000125 h 1359693"/>
              <a:gd name="connsiteX66" fmla="*/ 91189 w 284070"/>
              <a:gd name="connsiteY66" fmla="*/ 976312 h 1359693"/>
              <a:gd name="connsiteX67" fmla="*/ 93570 w 284070"/>
              <a:gd name="connsiteY67" fmla="*/ 969168 h 1359693"/>
              <a:gd name="connsiteX68" fmla="*/ 98332 w 284070"/>
              <a:gd name="connsiteY68" fmla="*/ 931068 h 1359693"/>
              <a:gd name="connsiteX69" fmla="*/ 100714 w 284070"/>
              <a:gd name="connsiteY69" fmla="*/ 921543 h 1359693"/>
              <a:gd name="connsiteX70" fmla="*/ 107857 w 284070"/>
              <a:gd name="connsiteY70" fmla="*/ 909637 h 1359693"/>
              <a:gd name="connsiteX71" fmla="*/ 110239 w 284070"/>
              <a:gd name="connsiteY71" fmla="*/ 892968 h 1359693"/>
              <a:gd name="connsiteX72" fmla="*/ 112620 w 284070"/>
              <a:gd name="connsiteY72" fmla="*/ 878681 h 1359693"/>
              <a:gd name="connsiteX73" fmla="*/ 117382 w 284070"/>
              <a:gd name="connsiteY73" fmla="*/ 835818 h 1359693"/>
              <a:gd name="connsiteX74" fmla="*/ 119764 w 284070"/>
              <a:gd name="connsiteY74" fmla="*/ 828675 h 1359693"/>
              <a:gd name="connsiteX75" fmla="*/ 126907 w 284070"/>
              <a:gd name="connsiteY75" fmla="*/ 823912 h 1359693"/>
              <a:gd name="connsiteX76" fmla="*/ 131670 w 284070"/>
              <a:gd name="connsiteY76" fmla="*/ 807243 h 1359693"/>
              <a:gd name="connsiteX77" fmla="*/ 134051 w 284070"/>
              <a:gd name="connsiteY77" fmla="*/ 800100 h 1359693"/>
              <a:gd name="connsiteX78" fmla="*/ 138814 w 284070"/>
              <a:gd name="connsiteY78" fmla="*/ 790575 h 1359693"/>
              <a:gd name="connsiteX79" fmla="*/ 145957 w 284070"/>
              <a:gd name="connsiteY79" fmla="*/ 773906 h 1359693"/>
              <a:gd name="connsiteX80" fmla="*/ 155482 w 284070"/>
              <a:gd name="connsiteY80" fmla="*/ 754856 h 1359693"/>
              <a:gd name="connsiteX81" fmla="*/ 160245 w 284070"/>
              <a:gd name="connsiteY81" fmla="*/ 745331 h 1359693"/>
              <a:gd name="connsiteX82" fmla="*/ 165007 w 284070"/>
              <a:gd name="connsiteY82" fmla="*/ 733425 h 1359693"/>
              <a:gd name="connsiteX83" fmla="*/ 169770 w 284070"/>
              <a:gd name="connsiteY83" fmla="*/ 716756 h 1359693"/>
              <a:gd name="connsiteX84" fmla="*/ 174532 w 284070"/>
              <a:gd name="connsiteY84" fmla="*/ 692943 h 1359693"/>
              <a:gd name="connsiteX85" fmla="*/ 176914 w 284070"/>
              <a:gd name="connsiteY85" fmla="*/ 676275 h 1359693"/>
              <a:gd name="connsiteX86" fmla="*/ 181676 w 284070"/>
              <a:gd name="connsiteY86" fmla="*/ 638175 h 1359693"/>
              <a:gd name="connsiteX87" fmla="*/ 186439 w 284070"/>
              <a:gd name="connsiteY87" fmla="*/ 631031 h 1359693"/>
              <a:gd name="connsiteX88" fmla="*/ 191201 w 284070"/>
              <a:gd name="connsiteY88" fmla="*/ 607218 h 1359693"/>
              <a:gd name="connsiteX89" fmla="*/ 195964 w 284070"/>
              <a:gd name="connsiteY89" fmla="*/ 569118 h 1359693"/>
              <a:gd name="connsiteX90" fmla="*/ 205489 w 284070"/>
              <a:gd name="connsiteY90" fmla="*/ 542925 h 1359693"/>
              <a:gd name="connsiteX91" fmla="*/ 207870 w 284070"/>
              <a:gd name="connsiteY91" fmla="*/ 531018 h 1359693"/>
              <a:gd name="connsiteX92" fmla="*/ 210251 w 284070"/>
              <a:gd name="connsiteY92" fmla="*/ 523875 h 1359693"/>
              <a:gd name="connsiteX93" fmla="*/ 215014 w 284070"/>
              <a:gd name="connsiteY93" fmla="*/ 497681 h 1359693"/>
              <a:gd name="connsiteX94" fmla="*/ 217395 w 284070"/>
              <a:gd name="connsiteY94" fmla="*/ 478631 h 1359693"/>
              <a:gd name="connsiteX95" fmla="*/ 219776 w 284070"/>
              <a:gd name="connsiteY95" fmla="*/ 471487 h 1359693"/>
              <a:gd name="connsiteX96" fmla="*/ 226920 w 284070"/>
              <a:gd name="connsiteY96" fmla="*/ 452437 h 1359693"/>
              <a:gd name="connsiteX97" fmla="*/ 231682 w 284070"/>
              <a:gd name="connsiteY97" fmla="*/ 431006 h 1359693"/>
              <a:gd name="connsiteX98" fmla="*/ 234064 w 284070"/>
              <a:gd name="connsiteY98" fmla="*/ 421481 h 1359693"/>
              <a:gd name="connsiteX99" fmla="*/ 238826 w 284070"/>
              <a:gd name="connsiteY99" fmla="*/ 383381 h 1359693"/>
              <a:gd name="connsiteX100" fmla="*/ 243589 w 284070"/>
              <a:gd name="connsiteY100" fmla="*/ 364331 h 1359693"/>
              <a:gd name="connsiteX101" fmla="*/ 245970 w 284070"/>
              <a:gd name="connsiteY101" fmla="*/ 357187 h 1359693"/>
              <a:gd name="connsiteX102" fmla="*/ 248351 w 284070"/>
              <a:gd name="connsiteY102" fmla="*/ 345281 h 1359693"/>
              <a:gd name="connsiteX103" fmla="*/ 250732 w 284070"/>
              <a:gd name="connsiteY103" fmla="*/ 335756 h 1359693"/>
              <a:gd name="connsiteX104" fmla="*/ 255495 w 284070"/>
              <a:gd name="connsiteY104" fmla="*/ 283368 h 1359693"/>
              <a:gd name="connsiteX105" fmla="*/ 257876 w 284070"/>
              <a:gd name="connsiteY105" fmla="*/ 257175 h 1359693"/>
              <a:gd name="connsiteX106" fmla="*/ 267401 w 284070"/>
              <a:gd name="connsiteY106" fmla="*/ 207168 h 1359693"/>
              <a:gd name="connsiteX107" fmla="*/ 269782 w 284070"/>
              <a:gd name="connsiteY107" fmla="*/ 195262 h 1359693"/>
              <a:gd name="connsiteX108" fmla="*/ 272164 w 284070"/>
              <a:gd name="connsiteY108" fmla="*/ 185737 h 1359693"/>
              <a:gd name="connsiteX109" fmla="*/ 274545 w 284070"/>
              <a:gd name="connsiteY109" fmla="*/ 142875 h 1359693"/>
              <a:gd name="connsiteX110" fmla="*/ 276926 w 284070"/>
              <a:gd name="connsiteY110" fmla="*/ 123825 h 1359693"/>
              <a:gd name="connsiteX111" fmla="*/ 279307 w 284070"/>
              <a:gd name="connsiteY111" fmla="*/ 88106 h 1359693"/>
              <a:gd name="connsiteX112" fmla="*/ 284070 w 284070"/>
              <a:gd name="connsiteY112" fmla="*/ 66675 h 1359693"/>
              <a:gd name="connsiteX113" fmla="*/ 279307 w 284070"/>
              <a:gd name="connsiteY113" fmla="*/ 16668 h 1359693"/>
              <a:gd name="connsiteX114" fmla="*/ 276926 w 284070"/>
              <a:gd name="connsiteY114" fmla="*/ 9525 h 1359693"/>
              <a:gd name="connsiteX115" fmla="*/ 269782 w 284070"/>
              <a:gd name="connsiteY115" fmla="*/ 2381 h 1359693"/>
              <a:gd name="connsiteX116" fmla="*/ 262639 w 284070"/>
              <a:gd name="connsiteY116" fmla="*/ 0 h 1359693"/>
              <a:gd name="connsiteX117" fmla="*/ 241207 w 284070"/>
              <a:gd name="connsiteY117" fmla="*/ 2381 h 1359693"/>
              <a:gd name="connsiteX118" fmla="*/ 231682 w 284070"/>
              <a:gd name="connsiteY118" fmla="*/ 16668 h 1359693"/>
              <a:gd name="connsiteX119" fmla="*/ 219776 w 284070"/>
              <a:gd name="connsiteY119" fmla="*/ 28575 h 1359693"/>
              <a:gd name="connsiteX120" fmla="*/ 207870 w 284070"/>
              <a:gd name="connsiteY120" fmla="*/ 45243 h 1359693"/>
              <a:gd name="connsiteX121" fmla="*/ 198345 w 284070"/>
              <a:gd name="connsiteY121" fmla="*/ 57150 h 1359693"/>
              <a:gd name="connsiteX122" fmla="*/ 191201 w 284070"/>
              <a:gd name="connsiteY122" fmla="*/ 64293 h 1359693"/>
              <a:gd name="connsiteX123" fmla="*/ 181676 w 284070"/>
              <a:gd name="connsiteY123" fmla="*/ 76200 h 1359693"/>
              <a:gd name="connsiteX124" fmla="*/ 174532 w 284070"/>
              <a:gd name="connsiteY124" fmla="*/ 85725 h 1359693"/>
              <a:gd name="connsiteX125" fmla="*/ 167389 w 284070"/>
              <a:gd name="connsiteY125" fmla="*/ 92868 h 1359693"/>
              <a:gd name="connsiteX126" fmla="*/ 162626 w 284070"/>
              <a:gd name="connsiteY126" fmla="*/ 100012 h 1359693"/>
              <a:gd name="connsiteX127" fmla="*/ 153101 w 284070"/>
              <a:gd name="connsiteY127" fmla="*/ 107156 h 1359693"/>
              <a:gd name="connsiteX128" fmla="*/ 148339 w 284070"/>
              <a:gd name="connsiteY128" fmla="*/ 116681 h 1359693"/>
              <a:gd name="connsiteX129" fmla="*/ 141195 w 284070"/>
              <a:gd name="connsiteY129" fmla="*/ 121443 h 1359693"/>
              <a:gd name="connsiteX130" fmla="*/ 122145 w 284070"/>
              <a:gd name="connsiteY130" fmla="*/ 142875 h 1359693"/>
              <a:gd name="connsiteX131" fmla="*/ 112620 w 284070"/>
              <a:gd name="connsiteY131" fmla="*/ 154781 h 1359693"/>
              <a:gd name="connsiteX132" fmla="*/ 105476 w 284070"/>
              <a:gd name="connsiteY132" fmla="*/ 161925 h 1359693"/>
              <a:gd name="connsiteX133" fmla="*/ 91189 w 284070"/>
              <a:gd name="connsiteY133" fmla="*/ 178593 h 1359693"/>
              <a:gd name="connsiteX134" fmla="*/ 84045 w 284070"/>
              <a:gd name="connsiteY134" fmla="*/ 180975 h 1359693"/>
              <a:gd name="connsiteX135" fmla="*/ 74520 w 284070"/>
              <a:gd name="connsiteY135" fmla="*/ 192881 h 1359693"/>
              <a:gd name="connsiteX136" fmla="*/ 64995 w 284070"/>
              <a:gd name="connsiteY136" fmla="*/ 204787 h 1359693"/>
              <a:gd name="connsiteX137" fmla="*/ 62614 w 284070"/>
              <a:gd name="connsiteY137" fmla="*/ 214312 h 1359693"/>
              <a:gd name="connsiteX138" fmla="*/ 72139 w 284070"/>
              <a:gd name="connsiteY138" fmla="*/ 242887 h 1359693"/>
              <a:gd name="connsiteX139" fmla="*/ 64995 w 284070"/>
              <a:gd name="connsiteY139" fmla="*/ 235743 h 135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284070" h="1359693">
                <a:moveTo>
                  <a:pt x="64995" y="235743"/>
                </a:moveTo>
                <a:lnTo>
                  <a:pt x="64995" y="235743"/>
                </a:lnTo>
                <a:cubicBezTo>
                  <a:pt x="70551" y="245268"/>
                  <a:pt x="75991" y="254862"/>
                  <a:pt x="81664" y="264318"/>
                </a:cubicBezTo>
                <a:cubicBezTo>
                  <a:pt x="83136" y="266772"/>
                  <a:pt x="85146" y="268902"/>
                  <a:pt x="86426" y="271462"/>
                </a:cubicBezTo>
                <a:cubicBezTo>
                  <a:pt x="87548" y="273707"/>
                  <a:pt x="88147" y="276184"/>
                  <a:pt x="88807" y="278606"/>
                </a:cubicBezTo>
                <a:cubicBezTo>
                  <a:pt x="90529" y="284921"/>
                  <a:pt x="91982" y="291306"/>
                  <a:pt x="93570" y="297656"/>
                </a:cubicBezTo>
                <a:cubicBezTo>
                  <a:pt x="94364" y="300831"/>
                  <a:pt x="95309" y="303972"/>
                  <a:pt x="95951" y="307181"/>
                </a:cubicBezTo>
                <a:cubicBezTo>
                  <a:pt x="96745" y="311150"/>
                  <a:pt x="96911" y="315297"/>
                  <a:pt x="98332" y="319087"/>
                </a:cubicBezTo>
                <a:cubicBezTo>
                  <a:pt x="99337" y="321767"/>
                  <a:pt x="101675" y="323746"/>
                  <a:pt x="103095" y="326231"/>
                </a:cubicBezTo>
                <a:cubicBezTo>
                  <a:pt x="104856" y="329313"/>
                  <a:pt x="105585" y="333029"/>
                  <a:pt x="107857" y="335756"/>
                </a:cubicBezTo>
                <a:cubicBezTo>
                  <a:pt x="109689" y="337955"/>
                  <a:pt x="112620" y="338931"/>
                  <a:pt x="115001" y="340518"/>
                </a:cubicBezTo>
                <a:cubicBezTo>
                  <a:pt x="115158" y="341144"/>
                  <a:pt x="118520" y="355632"/>
                  <a:pt x="119764" y="357187"/>
                </a:cubicBezTo>
                <a:cubicBezTo>
                  <a:pt x="121552" y="359422"/>
                  <a:pt x="124526" y="360362"/>
                  <a:pt x="126907" y="361950"/>
                </a:cubicBezTo>
                <a:cubicBezTo>
                  <a:pt x="128495" y="364331"/>
                  <a:pt x="130390" y="366533"/>
                  <a:pt x="131670" y="369093"/>
                </a:cubicBezTo>
                <a:cubicBezTo>
                  <a:pt x="132793" y="371338"/>
                  <a:pt x="133062" y="373930"/>
                  <a:pt x="134051" y="376237"/>
                </a:cubicBezTo>
                <a:cubicBezTo>
                  <a:pt x="135449" y="379500"/>
                  <a:pt x="137226" y="382587"/>
                  <a:pt x="138814" y="385762"/>
                </a:cubicBezTo>
                <a:cubicBezTo>
                  <a:pt x="139608" y="389731"/>
                  <a:pt x="141195" y="393621"/>
                  <a:pt x="141195" y="397668"/>
                </a:cubicBezTo>
                <a:cubicBezTo>
                  <a:pt x="141195" y="418321"/>
                  <a:pt x="141159" y="439062"/>
                  <a:pt x="138814" y="459581"/>
                </a:cubicBezTo>
                <a:cubicBezTo>
                  <a:pt x="137959" y="467062"/>
                  <a:pt x="135038" y="474277"/>
                  <a:pt x="131670" y="481012"/>
                </a:cubicBezTo>
                <a:cubicBezTo>
                  <a:pt x="122456" y="499440"/>
                  <a:pt x="127266" y="490734"/>
                  <a:pt x="117382" y="507206"/>
                </a:cubicBezTo>
                <a:cubicBezTo>
                  <a:pt x="116588" y="510381"/>
                  <a:pt x="116290" y="513723"/>
                  <a:pt x="115001" y="516731"/>
                </a:cubicBezTo>
                <a:cubicBezTo>
                  <a:pt x="113839" y="519443"/>
                  <a:pt x="103911" y="532312"/>
                  <a:pt x="103095" y="533400"/>
                </a:cubicBezTo>
                <a:cubicBezTo>
                  <a:pt x="101507" y="538956"/>
                  <a:pt x="99522" y="544414"/>
                  <a:pt x="98332" y="550068"/>
                </a:cubicBezTo>
                <a:cubicBezTo>
                  <a:pt x="96343" y="559517"/>
                  <a:pt x="97156" y="569677"/>
                  <a:pt x="93570" y="578643"/>
                </a:cubicBezTo>
                <a:cubicBezTo>
                  <a:pt x="91982" y="582612"/>
                  <a:pt x="90719" y="586727"/>
                  <a:pt x="88807" y="590550"/>
                </a:cubicBezTo>
                <a:cubicBezTo>
                  <a:pt x="87527" y="593109"/>
                  <a:pt x="85207" y="595078"/>
                  <a:pt x="84045" y="597693"/>
                </a:cubicBezTo>
                <a:cubicBezTo>
                  <a:pt x="73103" y="622311"/>
                  <a:pt x="86186" y="602775"/>
                  <a:pt x="72139" y="621506"/>
                </a:cubicBezTo>
                <a:cubicBezTo>
                  <a:pt x="71345" y="627062"/>
                  <a:pt x="71370" y="632799"/>
                  <a:pt x="69757" y="638175"/>
                </a:cubicBezTo>
                <a:cubicBezTo>
                  <a:pt x="68935" y="640916"/>
                  <a:pt x="66275" y="642758"/>
                  <a:pt x="64995" y="645318"/>
                </a:cubicBezTo>
                <a:cubicBezTo>
                  <a:pt x="63873" y="647563"/>
                  <a:pt x="63261" y="650037"/>
                  <a:pt x="62614" y="652462"/>
                </a:cubicBezTo>
                <a:cubicBezTo>
                  <a:pt x="60084" y="661949"/>
                  <a:pt x="57851" y="671512"/>
                  <a:pt x="55470" y="681037"/>
                </a:cubicBezTo>
                <a:cubicBezTo>
                  <a:pt x="54676" y="684212"/>
                  <a:pt x="55403" y="688248"/>
                  <a:pt x="53089" y="690562"/>
                </a:cubicBezTo>
                <a:lnTo>
                  <a:pt x="45945" y="697706"/>
                </a:lnTo>
                <a:cubicBezTo>
                  <a:pt x="45151" y="703262"/>
                  <a:pt x="44665" y="708871"/>
                  <a:pt x="43564" y="714375"/>
                </a:cubicBezTo>
                <a:cubicBezTo>
                  <a:pt x="43072" y="716836"/>
                  <a:pt x="41727" y="719068"/>
                  <a:pt x="41182" y="721518"/>
                </a:cubicBezTo>
                <a:cubicBezTo>
                  <a:pt x="40134" y="726231"/>
                  <a:pt x="39848" y="731093"/>
                  <a:pt x="38801" y="735806"/>
                </a:cubicBezTo>
                <a:cubicBezTo>
                  <a:pt x="33695" y="758784"/>
                  <a:pt x="39232" y="723918"/>
                  <a:pt x="34039" y="752475"/>
                </a:cubicBezTo>
                <a:cubicBezTo>
                  <a:pt x="33035" y="757997"/>
                  <a:pt x="32353" y="763574"/>
                  <a:pt x="31657" y="769143"/>
                </a:cubicBezTo>
                <a:cubicBezTo>
                  <a:pt x="30765" y="776275"/>
                  <a:pt x="31019" y="783602"/>
                  <a:pt x="29276" y="790575"/>
                </a:cubicBezTo>
                <a:cubicBezTo>
                  <a:pt x="27810" y="796439"/>
                  <a:pt x="24513" y="801687"/>
                  <a:pt x="22132" y="807243"/>
                </a:cubicBezTo>
                <a:cubicBezTo>
                  <a:pt x="20960" y="829509"/>
                  <a:pt x="19305" y="864989"/>
                  <a:pt x="17370" y="888206"/>
                </a:cubicBezTo>
                <a:cubicBezTo>
                  <a:pt x="16773" y="895369"/>
                  <a:pt x="15829" y="902499"/>
                  <a:pt x="14989" y="909637"/>
                </a:cubicBezTo>
                <a:cubicBezTo>
                  <a:pt x="14241" y="915993"/>
                  <a:pt x="13314" y="922327"/>
                  <a:pt x="12607" y="928687"/>
                </a:cubicBezTo>
                <a:cubicBezTo>
                  <a:pt x="11726" y="936615"/>
                  <a:pt x="11612" y="944644"/>
                  <a:pt x="10226" y="952500"/>
                </a:cubicBezTo>
                <a:cubicBezTo>
                  <a:pt x="9222" y="958190"/>
                  <a:pt x="7051" y="963612"/>
                  <a:pt x="5464" y="969168"/>
                </a:cubicBezTo>
                <a:cubicBezTo>
                  <a:pt x="7051" y="1054893"/>
                  <a:pt x="-10567" y="1143163"/>
                  <a:pt x="10226" y="1226343"/>
                </a:cubicBezTo>
                <a:cubicBezTo>
                  <a:pt x="11020" y="1229518"/>
                  <a:pt x="11965" y="1232659"/>
                  <a:pt x="12607" y="1235868"/>
                </a:cubicBezTo>
                <a:cubicBezTo>
                  <a:pt x="16798" y="1256821"/>
                  <a:pt x="12736" y="1243397"/>
                  <a:pt x="17370" y="1257300"/>
                </a:cubicBezTo>
                <a:cubicBezTo>
                  <a:pt x="19359" y="1277190"/>
                  <a:pt x="18968" y="1278526"/>
                  <a:pt x="22132" y="1295400"/>
                </a:cubicBezTo>
                <a:cubicBezTo>
                  <a:pt x="26635" y="1319417"/>
                  <a:pt x="24569" y="1312232"/>
                  <a:pt x="29276" y="1326356"/>
                </a:cubicBezTo>
                <a:cubicBezTo>
                  <a:pt x="30496" y="1334896"/>
                  <a:pt x="30917" y="1347228"/>
                  <a:pt x="36420" y="1354931"/>
                </a:cubicBezTo>
                <a:cubicBezTo>
                  <a:pt x="38084" y="1357260"/>
                  <a:pt x="41183" y="1358106"/>
                  <a:pt x="43564" y="1359693"/>
                </a:cubicBezTo>
                <a:cubicBezTo>
                  <a:pt x="45945" y="1358899"/>
                  <a:pt x="48932" y="1359087"/>
                  <a:pt x="50707" y="1357312"/>
                </a:cubicBezTo>
                <a:cubicBezTo>
                  <a:pt x="52482" y="1355537"/>
                  <a:pt x="52676" y="1352644"/>
                  <a:pt x="53089" y="1350168"/>
                </a:cubicBezTo>
                <a:cubicBezTo>
                  <a:pt x="54271" y="1343078"/>
                  <a:pt x="54377" y="1335841"/>
                  <a:pt x="55470" y="1328737"/>
                </a:cubicBezTo>
                <a:cubicBezTo>
                  <a:pt x="55968" y="1325502"/>
                  <a:pt x="57141" y="1322407"/>
                  <a:pt x="57851" y="1319212"/>
                </a:cubicBezTo>
                <a:cubicBezTo>
                  <a:pt x="58729" y="1315261"/>
                  <a:pt x="59438" y="1311275"/>
                  <a:pt x="60232" y="1307306"/>
                </a:cubicBezTo>
                <a:cubicBezTo>
                  <a:pt x="61026" y="1284287"/>
                  <a:pt x="60647" y="1261198"/>
                  <a:pt x="62614" y="1238250"/>
                </a:cubicBezTo>
                <a:cubicBezTo>
                  <a:pt x="63043" y="1233248"/>
                  <a:pt x="67376" y="1228982"/>
                  <a:pt x="67376" y="1223962"/>
                </a:cubicBezTo>
                <a:cubicBezTo>
                  <a:pt x="67376" y="1211163"/>
                  <a:pt x="62614" y="1185862"/>
                  <a:pt x="62614" y="1185862"/>
                </a:cubicBezTo>
                <a:cubicBezTo>
                  <a:pt x="66155" y="1164614"/>
                  <a:pt x="67257" y="1159369"/>
                  <a:pt x="69757" y="1140618"/>
                </a:cubicBezTo>
                <a:cubicBezTo>
                  <a:pt x="70603" y="1134275"/>
                  <a:pt x="71432" y="1127928"/>
                  <a:pt x="72139" y="1121568"/>
                </a:cubicBezTo>
                <a:cubicBezTo>
                  <a:pt x="73020" y="1113640"/>
                  <a:pt x="73466" y="1105663"/>
                  <a:pt x="74520" y="1097756"/>
                </a:cubicBezTo>
                <a:cubicBezTo>
                  <a:pt x="75055" y="1093744"/>
                  <a:pt x="76107" y="1089819"/>
                  <a:pt x="76901" y="1085850"/>
                </a:cubicBezTo>
                <a:cubicBezTo>
                  <a:pt x="78489" y="1064419"/>
                  <a:pt x="77003" y="1042534"/>
                  <a:pt x="81664" y="1021556"/>
                </a:cubicBezTo>
                <a:cubicBezTo>
                  <a:pt x="83251" y="1014412"/>
                  <a:pt x="84918" y="1007286"/>
                  <a:pt x="86426" y="1000125"/>
                </a:cubicBezTo>
                <a:cubicBezTo>
                  <a:pt x="88094" y="992204"/>
                  <a:pt x="88629" y="983992"/>
                  <a:pt x="91189" y="976312"/>
                </a:cubicBezTo>
                <a:cubicBezTo>
                  <a:pt x="91983" y="973931"/>
                  <a:pt x="93026" y="971618"/>
                  <a:pt x="93570" y="969168"/>
                </a:cubicBezTo>
                <a:cubicBezTo>
                  <a:pt x="97126" y="953163"/>
                  <a:pt x="95695" y="949522"/>
                  <a:pt x="98332" y="931068"/>
                </a:cubicBezTo>
                <a:cubicBezTo>
                  <a:pt x="98795" y="927828"/>
                  <a:pt x="99385" y="924534"/>
                  <a:pt x="100714" y="921543"/>
                </a:cubicBezTo>
                <a:cubicBezTo>
                  <a:pt x="102594" y="917314"/>
                  <a:pt x="105476" y="913606"/>
                  <a:pt x="107857" y="909637"/>
                </a:cubicBezTo>
                <a:cubicBezTo>
                  <a:pt x="108651" y="904081"/>
                  <a:pt x="109385" y="898515"/>
                  <a:pt x="110239" y="892968"/>
                </a:cubicBezTo>
                <a:cubicBezTo>
                  <a:pt x="110973" y="888196"/>
                  <a:pt x="112115" y="883482"/>
                  <a:pt x="112620" y="878681"/>
                </a:cubicBezTo>
                <a:cubicBezTo>
                  <a:pt x="114972" y="856340"/>
                  <a:pt x="113105" y="852926"/>
                  <a:pt x="117382" y="835818"/>
                </a:cubicBezTo>
                <a:cubicBezTo>
                  <a:pt x="117991" y="833383"/>
                  <a:pt x="118196" y="830635"/>
                  <a:pt x="119764" y="828675"/>
                </a:cubicBezTo>
                <a:cubicBezTo>
                  <a:pt x="121552" y="826440"/>
                  <a:pt x="124526" y="825500"/>
                  <a:pt x="126907" y="823912"/>
                </a:cubicBezTo>
                <a:cubicBezTo>
                  <a:pt x="128495" y="818356"/>
                  <a:pt x="130009" y="812778"/>
                  <a:pt x="131670" y="807243"/>
                </a:cubicBezTo>
                <a:cubicBezTo>
                  <a:pt x="132391" y="804839"/>
                  <a:pt x="133062" y="802407"/>
                  <a:pt x="134051" y="800100"/>
                </a:cubicBezTo>
                <a:cubicBezTo>
                  <a:pt x="135449" y="796837"/>
                  <a:pt x="137345" y="793807"/>
                  <a:pt x="138814" y="790575"/>
                </a:cubicBezTo>
                <a:cubicBezTo>
                  <a:pt x="141315" y="785072"/>
                  <a:pt x="143401" y="779384"/>
                  <a:pt x="145957" y="773906"/>
                </a:cubicBezTo>
                <a:cubicBezTo>
                  <a:pt x="148959" y="767472"/>
                  <a:pt x="152307" y="761206"/>
                  <a:pt x="155482" y="754856"/>
                </a:cubicBezTo>
                <a:cubicBezTo>
                  <a:pt x="157070" y="751681"/>
                  <a:pt x="158927" y="748627"/>
                  <a:pt x="160245" y="745331"/>
                </a:cubicBezTo>
                <a:cubicBezTo>
                  <a:pt x="161832" y="741362"/>
                  <a:pt x="163506" y="737427"/>
                  <a:pt x="165007" y="733425"/>
                </a:cubicBezTo>
                <a:cubicBezTo>
                  <a:pt x="166809" y="728619"/>
                  <a:pt x="168886" y="721620"/>
                  <a:pt x="169770" y="716756"/>
                </a:cubicBezTo>
                <a:cubicBezTo>
                  <a:pt x="174148" y="692676"/>
                  <a:pt x="169642" y="707615"/>
                  <a:pt x="174532" y="692943"/>
                </a:cubicBezTo>
                <a:cubicBezTo>
                  <a:pt x="175326" y="687387"/>
                  <a:pt x="176326" y="681857"/>
                  <a:pt x="176914" y="676275"/>
                </a:cubicBezTo>
                <a:cubicBezTo>
                  <a:pt x="177300" y="672606"/>
                  <a:pt x="177753" y="647328"/>
                  <a:pt x="181676" y="638175"/>
                </a:cubicBezTo>
                <a:cubicBezTo>
                  <a:pt x="182803" y="635544"/>
                  <a:pt x="184851" y="633412"/>
                  <a:pt x="186439" y="631031"/>
                </a:cubicBezTo>
                <a:cubicBezTo>
                  <a:pt x="188026" y="623093"/>
                  <a:pt x="190396" y="615273"/>
                  <a:pt x="191201" y="607218"/>
                </a:cubicBezTo>
                <a:cubicBezTo>
                  <a:pt x="192030" y="598926"/>
                  <a:pt x="193500" y="578972"/>
                  <a:pt x="195964" y="569118"/>
                </a:cubicBezTo>
                <a:cubicBezTo>
                  <a:pt x="198004" y="560959"/>
                  <a:pt x="202330" y="550821"/>
                  <a:pt x="205489" y="542925"/>
                </a:cubicBezTo>
                <a:cubicBezTo>
                  <a:pt x="206283" y="538956"/>
                  <a:pt x="206888" y="534945"/>
                  <a:pt x="207870" y="531018"/>
                </a:cubicBezTo>
                <a:cubicBezTo>
                  <a:pt x="208479" y="528583"/>
                  <a:pt x="209802" y="526344"/>
                  <a:pt x="210251" y="523875"/>
                </a:cubicBezTo>
                <a:cubicBezTo>
                  <a:pt x="215635" y="494262"/>
                  <a:pt x="209552" y="514062"/>
                  <a:pt x="215014" y="497681"/>
                </a:cubicBezTo>
                <a:cubicBezTo>
                  <a:pt x="215808" y="491331"/>
                  <a:pt x="216250" y="484927"/>
                  <a:pt x="217395" y="478631"/>
                </a:cubicBezTo>
                <a:cubicBezTo>
                  <a:pt x="217844" y="476161"/>
                  <a:pt x="218895" y="473837"/>
                  <a:pt x="219776" y="471487"/>
                </a:cubicBezTo>
                <a:cubicBezTo>
                  <a:pt x="222800" y="463424"/>
                  <a:pt x="224756" y="460011"/>
                  <a:pt x="226920" y="452437"/>
                </a:cubicBezTo>
                <a:cubicBezTo>
                  <a:pt x="229825" y="442267"/>
                  <a:pt x="229225" y="442063"/>
                  <a:pt x="231682" y="431006"/>
                </a:cubicBezTo>
                <a:cubicBezTo>
                  <a:pt x="232392" y="427811"/>
                  <a:pt x="233270" y="424656"/>
                  <a:pt x="234064" y="421481"/>
                </a:cubicBezTo>
                <a:cubicBezTo>
                  <a:pt x="235923" y="401035"/>
                  <a:pt x="235136" y="399370"/>
                  <a:pt x="238826" y="383381"/>
                </a:cubicBezTo>
                <a:cubicBezTo>
                  <a:pt x="240298" y="377003"/>
                  <a:pt x="241867" y="370646"/>
                  <a:pt x="243589" y="364331"/>
                </a:cubicBezTo>
                <a:cubicBezTo>
                  <a:pt x="244249" y="361909"/>
                  <a:pt x="245361" y="359622"/>
                  <a:pt x="245970" y="357187"/>
                </a:cubicBezTo>
                <a:cubicBezTo>
                  <a:pt x="246952" y="353261"/>
                  <a:pt x="247473" y="349232"/>
                  <a:pt x="248351" y="345281"/>
                </a:cubicBezTo>
                <a:cubicBezTo>
                  <a:pt x="249061" y="342086"/>
                  <a:pt x="250194" y="338984"/>
                  <a:pt x="250732" y="335756"/>
                </a:cubicBezTo>
                <a:cubicBezTo>
                  <a:pt x="253716" y="317857"/>
                  <a:pt x="254017" y="301840"/>
                  <a:pt x="255495" y="283368"/>
                </a:cubicBezTo>
                <a:cubicBezTo>
                  <a:pt x="256194" y="274629"/>
                  <a:pt x="257251" y="265920"/>
                  <a:pt x="257876" y="257175"/>
                </a:cubicBezTo>
                <a:cubicBezTo>
                  <a:pt x="261109" y="211906"/>
                  <a:pt x="251965" y="227749"/>
                  <a:pt x="267401" y="207168"/>
                </a:cubicBezTo>
                <a:cubicBezTo>
                  <a:pt x="268195" y="203199"/>
                  <a:pt x="268904" y="199213"/>
                  <a:pt x="269782" y="195262"/>
                </a:cubicBezTo>
                <a:cubicBezTo>
                  <a:pt x="270492" y="192067"/>
                  <a:pt x="271868" y="188996"/>
                  <a:pt x="272164" y="185737"/>
                </a:cubicBezTo>
                <a:cubicBezTo>
                  <a:pt x="273460" y="171486"/>
                  <a:pt x="273448" y="157142"/>
                  <a:pt x="274545" y="142875"/>
                </a:cubicBezTo>
                <a:cubicBezTo>
                  <a:pt x="275036" y="136494"/>
                  <a:pt x="276372" y="130200"/>
                  <a:pt x="276926" y="123825"/>
                </a:cubicBezTo>
                <a:cubicBezTo>
                  <a:pt x="277960" y="111937"/>
                  <a:pt x="277827" y="99947"/>
                  <a:pt x="279307" y="88106"/>
                </a:cubicBezTo>
                <a:cubicBezTo>
                  <a:pt x="280215" y="80845"/>
                  <a:pt x="282482" y="73819"/>
                  <a:pt x="284070" y="66675"/>
                </a:cubicBezTo>
                <a:cubicBezTo>
                  <a:pt x="282482" y="50006"/>
                  <a:pt x="284602" y="32553"/>
                  <a:pt x="279307" y="16668"/>
                </a:cubicBezTo>
                <a:cubicBezTo>
                  <a:pt x="278513" y="14287"/>
                  <a:pt x="278318" y="11613"/>
                  <a:pt x="276926" y="9525"/>
                </a:cubicBezTo>
                <a:cubicBezTo>
                  <a:pt x="275058" y="6723"/>
                  <a:pt x="272584" y="4249"/>
                  <a:pt x="269782" y="2381"/>
                </a:cubicBezTo>
                <a:cubicBezTo>
                  <a:pt x="267694" y="989"/>
                  <a:pt x="265020" y="794"/>
                  <a:pt x="262639" y="0"/>
                </a:cubicBezTo>
                <a:cubicBezTo>
                  <a:pt x="255495" y="794"/>
                  <a:pt x="247536" y="-1027"/>
                  <a:pt x="241207" y="2381"/>
                </a:cubicBezTo>
                <a:cubicBezTo>
                  <a:pt x="236167" y="5094"/>
                  <a:pt x="234857" y="11906"/>
                  <a:pt x="231682" y="16668"/>
                </a:cubicBezTo>
                <a:cubicBezTo>
                  <a:pt x="225331" y="26194"/>
                  <a:pt x="229303" y="22224"/>
                  <a:pt x="219776" y="28575"/>
                </a:cubicBezTo>
                <a:cubicBezTo>
                  <a:pt x="215598" y="45289"/>
                  <a:pt x="221025" y="32088"/>
                  <a:pt x="207870" y="45243"/>
                </a:cubicBezTo>
                <a:cubicBezTo>
                  <a:pt x="204276" y="48837"/>
                  <a:pt x="201692" y="53325"/>
                  <a:pt x="198345" y="57150"/>
                </a:cubicBezTo>
                <a:cubicBezTo>
                  <a:pt x="196127" y="59684"/>
                  <a:pt x="193582" y="61912"/>
                  <a:pt x="191201" y="64293"/>
                </a:cubicBezTo>
                <a:cubicBezTo>
                  <a:pt x="186102" y="84691"/>
                  <a:pt x="193542" y="66311"/>
                  <a:pt x="181676" y="76200"/>
                </a:cubicBezTo>
                <a:cubicBezTo>
                  <a:pt x="178627" y="78741"/>
                  <a:pt x="177115" y="82712"/>
                  <a:pt x="174532" y="85725"/>
                </a:cubicBezTo>
                <a:cubicBezTo>
                  <a:pt x="172341" y="88282"/>
                  <a:pt x="169545" y="90281"/>
                  <a:pt x="167389" y="92868"/>
                </a:cubicBezTo>
                <a:cubicBezTo>
                  <a:pt x="165557" y="95067"/>
                  <a:pt x="164650" y="97988"/>
                  <a:pt x="162626" y="100012"/>
                </a:cubicBezTo>
                <a:cubicBezTo>
                  <a:pt x="159820" y="102818"/>
                  <a:pt x="156276" y="104775"/>
                  <a:pt x="153101" y="107156"/>
                </a:cubicBezTo>
                <a:cubicBezTo>
                  <a:pt x="151514" y="110331"/>
                  <a:pt x="150611" y="113954"/>
                  <a:pt x="148339" y="116681"/>
                </a:cubicBezTo>
                <a:cubicBezTo>
                  <a:pt x="146507" y="118880"/>
                  <a:pt x="142912" y="119154"/>
                  <a:pt x="141195" y="121443"/>
                </a:cubicBezTo>
                <a:cubicBezTo>
                  <a:pt x="123603" y="144898"/>
                  <a:pt x="145899" y="128622"/>
                  <a:pt x="122145" y="142875"/>
                </a:cubicBezTo>
                <a:cubicBezTo>
                  <a:pt x="118970" y="146844"/>
                  <a:pt x="115967" y="150956"/>
                  <a:pt x="112620" y="154781"/>
                </a:cubicBezTo>
                <a:cubicBezTo>
                  <a:pt x="110402" y="157315"/>
                  <a:pt x="107668" y="159368"/>
                  <a:pt x="105476" y="161925"/>
                </a:cubicBezTo>
                <a:cubicBezTo>
                  <a:pt x="101075" y="167059"/>
                  <a:pt x="97097" y="174654"/>
                  <a:pt x="91189" y="178593"/>
                </a:cubicBezTo>
                <a:cubicBezTo>
                  <a:pt x="89100" y="179985"/>
                  <a:pt x="86426" y="180181"/>
                  <a:pt x="84045" y="180975"/>
                </a:cubicBezTo>
                <a:cubicBezTo>
                  <a:pt x="78060" y="198930"/>
                  <a:pt x="86830" y="177493"/>
                  <a:pt x="74520" y="192881"/>
                </a:cubicBezTo>
                <a:cubicBezTo>
                  <a:pt x="61377" y="209310"/>
                  <a:pt x="85466" y="191142"/>
                  <a:pt x="64995" y="204787"/>
                </a:cubicBezTo>
                <a:cubicBezTo>
                  <a:pt x="64201" y="207962"/>
                  <a:pt x="62363" y="211049"/>
                  <a:pt x="62614" y="214312"/>
                </a:cubicBezTo>
                <a:cubicBezTo>
                  <a:pt x="64018" y="232570"/>
                  <a:pt x="64873" y="231988"/>
                  <a:pt x="72139" y="242887"/>
                </a:cubicBezTo>
                <a:lnTo>
                  <a:pt x="64995" y="235743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673C3865-2483-464E-A451-6DC0EF7FA274}"/>
              </a:ext>
            </a:extLst>
          </p:cNvPr>
          <p:cNvSpPr/>
          <p:nvPr/>
        </p:nvSpPr>
        <p:spPr>
          <a:xfrm>
            <a:off x="738188" y="2538272"/>
            <a:ext cx="326231" cy="1327651"/>
          </a:xfrm>
          <a:custGeom>
            <a:avLst/>
            <a:gdLst>
              <a:gd name="connsiteX0" fmla="*/ 0 w 326231"/>
              <a:gd name="connsiteY0" fmla="*/ 7284 h 1327651"/>
              <a:gd name="connsiteX1" fmla="*/ 0 w 326231"/>
              <a:gd name="connsiteY1" fmla="*/ 7284 h 1327651"/>
              <a:gd name="connsiteX2" fmla="*/ 2381 w 326231"/>
              <a:gd name="connsiteY2" fmla="*/ 97772 h 1327651"/>
              <a:gd name="connsiteX3" fmla="*/ 9525 w 326231"/>
              <a:gd name="connsiteY3" fmla="*/ 126347 h 1327651"/>
              <a:gd name="connsiteX4" fmla="*/ 11906 w 326231"/>
              <a:gd name="connsiteY4" fmla="*/ 135872 h 1327651"/>
              <a:gd name="connsiteX5" fmla="*/ 14287 w 326231"/>
              <a:gd name="connsiteY5" fmla="*/ 143016 h 1327651"/>
              <a:gd name="connsiteX6" fmla="*/ 21431 w 326231"/>
              <a:gd name="connsiteY6" fmla="*/ 181116 h 1327651"/>
              <a:gd name="connsiteX7" fmla="*/ 26193 w 326231"/>
              <a:gd name="connsiteY7" fmla="*/ 247791 h 1327651"/>
              <a:gd name="connsiteX8" fmla="*/ 28575 w 326231"/>
              <a:gd name="connsiteY8" fmla="*/ 271603 h 1327651"/>
              <a:gd name="connsiteX9" fmla="*/ 33337 w 326231"/>
              <a:gd name="connsiteY9" fmla="*/ 285891 h 1327651"/>
              <a:gd name="connsiteX10" fmla="*/ 40481 w 326231"/>
              <a:gd name="connsiteY10" fmla="*/ 309703 h 1327651"/>
              <a:gd name="connsiteX11" fmla="*/ 42862 w 326231"/>
              <a:gd name="connsiteY11" fmla="*/ 319228 h 1327651"/>
              <a:gd name="connsiteX12" fmla="*/ 45243 w 326231"/>
              <a:gd name="connsiteY12" fmla="*/ 331134 h 1327651"/>
              <a:gd name="connsiteX13" fmla="*/ 47625 w 326231"/>
              <a:gd name="connsiteY13" fmla="*/ 338278 h 1327651"/>
              <a:gd name="connsiteX14" fmla="*/ 50006 w 326231"/>
              <a:gd name="connsiteY14" fmla="*/ 354947 h 1327651"/>
              <a:gd name="connsiteX15" fmla="*/ 54768 w 326231"/>
              <a:gd name="connsiteY15" fmla="*/ 400191 h 1327651"/>
              <a:gd name="connsiteX16" fmla="*/ 61912 w 326231"/>
              <a:gd name="connsiteY16" fmla="*/ 431147 h 1327651"/>
              <a:gd name="connsiteX17" fmla="*/ 64293 w 326231"/>
              <a:gd name="connsiteY17" fmla="*/ 438291 h 1327651"/>
              <a:gd name="connsiteX18" fmla="*/ 71437 w 326231"/>
              <a:gd name="connsiteY18" fmla="*/ 466866 h 1327651"/>
              <a:gd name="connsiteX19" fmla="*/ 78581 w 326231"/>
              <a:gd name="connsiteY19" fmla="*/ 478772 h 1327651"/>
              <a:gd name="connsiteX20" fmla="*/ 80962 w 326231"/>
              <a:gd name="connsiteY20" fmla="*/ 490678 h 1327651"/>
              <a:gd name="connsiteX21" fmla="*/ 85725 w 326231"/>
              <a:gd name="connsiteY21" fmla="*/ 497822 h 1327651"/>
              <a:gd name="connsiteX22" fmla="*/ 88106 w 326231"/>
              <a:gd name="connsiteY22" fmla="*/ 509728 h 1327651"/>
              <a:gd name="connsiteX23" fmla="*/ 97631 w 326231"/>
              <a:gd name="connsiteY23" fmla="*/ 526397 h 1327651"/>
              <a:gd name="connsiteX24" fmla="*/ 102393 w 326231"/>
              <a:gd name="connsiteY24" fmla="*/ 540684 h 1327651"/>
              <a:gd name="connsiteX25" fmla="*/ 107156 w 326231"/>
              <a:gd name="connsiteY25" fmla="*/ 550209 h 1327651"/>
              <a:gd name="connsiteX26" fmla="*/ 111918 w 326231"/>
              <a:gd name="connsiteY26" fmla="*/ 578784 h 1327651"/>
              <a:gd name="connsiteX27" fmla="*/ 114300 w 326231"/>
              <a:gd name="connsiteY27" fmla="*/ 593072 h 1327651"/>
              <a:gd name="connsiteX28" fmla="*/ 119062 w 326231"/>
              <a:gd name="connsiteY28" fmla="*/ 604978 h 1327651"/>
              <a:gd name="connsiteX29" fmla="*/ 121443 w 326231"/>
              <a:gd name="connsiteY29" fmla="*/ 612122 h 1327651"/>
              <a:gd name="connsiteX30" fmla="*/ 126206 w 326231"/>
              <a:gd name="connsiteY30" fmla="*/ 631172 h 1327651"/>
              <a:gd name="connsiteX31" fmla="*/ 133350 w 326231"/>
              <a:gd name="connsiteY31" fmla="*/ 654984 h 1327651"/>
              <a:gd name="connsiteX32" fmla="*/ 138112 w 326231"/>
              <a:gd name="connsiteY32" fmla="*/ 678797 h 1327651"/>
              <a:gd name="connsiteX33" fmla="*/ 142875 w 326231"/>
              <a:gd name="connsiteY33" fmla="*/ 685941 h 1327651"/>
              <a:gd name="connsiteX34" fmla="*/ 154781 w 326231"/>
              <a:gd name="connsiteY34" fmla="*/ 724041 h 1327651"/>
              <a:gd name="connsiteX35" fmla="*/ 164306 w 326231"/>
              <a:gd name="connsiteY35" fmla="*/ 747853 h 1327651"/>
              <a:gd name="connsiteX36" fmla="*/ 166687 w 326231"/>
              <a:gd name="connsiteY36" fmla="*/ 757378 h 1327651"/>
              <a:gd name="connsiteX37" fmla="*/ 183356 w 326231"/>
              <a:gd name="connsiteY37" fmla="*/ 790716 h 1327651"/>
              <a:gd name="connsiteX38" fmla="*/ 185737 w 326231"/>
              <a:gd name="connsiteY38" fmla="*/ 807384 h 1327651"/>
              <a:gd name="connsiteX39" fmla="*/ 192881 w 326231"/>
              <a:gd name="connsiteY39" fmla="*/ 819291 h 1327651"/>
              <a:gd name="connsiteX40" fmla="*/ 197643 w 326231"/>
              <a:gd name="connsiteY40" fmla="*/ 828816 h 1327651"/>
              <a:gd name="connsiteX41" fmla="*/ 202406 w 326231"/>
              <a:gd name="connsiteY41" fmla="*/ 847866 h 1327651"/>
              <a:gd name="connsiteX42" fmla="*/ 209550 w 326231"/>
              <a:gd name="connsiteY42" fmla="*/ 864534 h 1327651"/>
              <a:gd name="connsiteX43" fmla="*/ 211931 w 326231"/>
              <a:gd name="connsiteY43" fmla="*/ 874059 h 1327651"/>
              <a:gd name="connsiteX44" fmla="*/ 214312 w 326231"/>
              <a:gd name="connsiteY44" fmla="*/ 888347 h 1327651"/>
              <a:gd name="connsiteX45" fmla="*/ 223837 w 326231"/>
              <a:gd name="connsiteY45" fmla="*/ 914541 h 1327651"/>
              <a:gd name="connsiteX46" fmla="*/ 226218 w 326231"/>
              <a:gd name="connsiteY46" fmla="*/ 928828 h 1327651"/>
              <a:gd name="connsiteX47" fmla="*/ 230981 w 326231"/>
              <a:gd name="connsiteY47" fmla="*/ 935972 h 1327651"/>
              <a:gd name="connsiteX48" fmla="*/ 233362 w 326231"/>
              <a:gd name="connsiteY48" fmla="*/ 955022 h 1327651"/>
              <a:gd name="connsiteX49" fmla="*/ 245268 w 326231"/>
              <a:gd name="connsiteY49" fmla="*/ 990741 h 1327651"/>
              <a:gd name="connsiteX50" fmla="*/ 247650 w 326231"/>
              <a:gd name="connsiteY50" fmla="*/ 1000266 h 1327651"/>
              <a:gd name="connsiteX51" fmla="*/ 259556 w 326231"/>
              <a:gd name="connsiteY51" fmla="*/ 1024078 h 1327651"/>
              <a:gd name="connsiteX52" fmla="*/ 271462 w 326231"/>
              <a:gd name="connsiteY52" fmla="*/ 1059797 h 1327651"/>
              <a:gd name="connsiteX53" fmla="*/ 278606 w 326231"/>
              <a:gd name="connsiteY53" fmla="*/ 1100278 h 1327651"/>
              <a:gd name="connsiteX54" fmla="*/ 285750 w 326231"/>
              <a:gd name="connsiteY54" fmla="*/ 1121709 h 1327651"/>
              <a:gd name="connsiteX55" fmla="*/ 290512 w 326231"/>
              <a:gd name="connsiteY55" fmla="*/ 1140759 h 1327651"/>
              <a:gd name="connsiteX56" fmla="*/ 292893 w 326231"/>
              <a:gd name="connsiteY56" fmla="*/ 1159809 h 1327651"/>
              <a:gd name="connsiteX57" fmla="*/ 300037 w 326231"/>
              <a:gd name="connsiteY57" fmla="*/ 1186003 h 1327651"/>
              <a:gd name="connsiteX58" fmla="*/ 302418 w 326231"/>
              <a:gd name="connsiteY58" fmla="*/ 1243153 h 1327651"/>
              <a:gd name="connsiteX59" fmla="*/ 304800 w 326231"/>
              <a:gd name="connsiteY59" fmla="*/ 1257441 h 1327651"/>
              <a:gd name="connsiteX60" fmla="*/ 307181 w 326231"/>
              <a:gd name="connsiteY60" fmla="*/ 1274109 h 1327651"/>
              <a:gd name="connsiteX61" fmla="*/ 309562 w 326231"/>
              <a:gd name="connsiteY61" fmla="*/ 1326497 h 1327651"/>
              <a:gd name="connsiteX62" fmla="*/ 314325 w 326231"/>
              <a:gd name="connsiteY62" fmla="*/ 1309828 h 1327651"/>
              <a:gd name="connsiteX63" fmla="*/ 319087 w 326231"/>
              <a:gd name="connsiteY63" fmla="*/ 1288397 h 1327651"/>
              <a:gd name="connsiteX64" fmla="*/ 316706 w 326231"/>
              <a:gd name="connsiteY64" fmla="*/ 1257441 h 1327651"/>
              <a:gd name="connsiteX65" fmla="*/ 321468 w 326231"/>
              <a:gd name="connsiteY65" fmla="*/ 1169334 h 1327651"/>
              <a:gd name="connsiteX66" fmla="*/ 326231 w 326231"/>
              <a:gd name="connsiteY66" fmla="*/ 1143141 h 1327651"/>
              <a:gd name="connsiteX67" fmla="*/ 323850 w 326231"/>
              <a:gd name="connsiteY67" fmla="*/ 1107422 h 1327651"/>
              <a:gd name="connsiteX68" fmla="*/ 316706 w 326231"/>
              <a:gd name="connsiteY68" fmla="*/ 1071703 h 1327651"/>
              <a:gd name="connsiteX69" fmla="*/ 311943 w 326231"/>
              <a:gd name="connsiteY69" fmla="*/ 1028841 h 1327651"/>
              <a:gd name="connsiteX70" fmla="*/ 309562 w 326231"/>
              <a:gd name="connsiteY70" fmla="*/ 993122 h 1327651"/>
              <a:gd name="connsiteX71" fmla="*/ 304800 w 326231"/>
              <a:gd name="connsiteY71" fmla="*/ 957403 h 1327651"/>
              <a:gd name="connsiteX72" fmla="*/ 302418 w 326231"/>
              <a:gd name="connsiteY72" fmla="*/ 921684 h 1327651"/>
              <a:gd name="connsiteX73" fmla="*/ 295275 w 326231"/>
              <a:gd name="connsiteY73" fmla="*/ 878822 h 1327651"/>
              <a:gd name="connsiteX74" fmla="*/ 292893 w 326231"/>
              <a:gd name="connsiteY74" fmla="*/ 859772 h 1327651"/>
              <a:gd name="connsiteX75" fmla="*/ 283368 w 326231"/>
              <a:gd name="connsiteY75" fmla="*/ 835959 h 1327651"/>
              <a:gd name="connsiteX76" fmla="*/ 280987 w 326231"/>
              <a:gd name="connsiteY76" fmla="*/ 819291 h 1327651"/>
              <a:gd name="connsiteX77" fmla="*/ 269081 w 326231"/>
              <a:gd name="connsiteY77" fmla="*/ 788334 h 1327651"/>
              <a:gd name="connsiteX78" fmla="*/ 266700 w 326231"/>
              <a:gd name="connsiteY78" fmla="*/ 743091 h 1327651"/>
              <a:gd name="connsiteX79" fmla="*/ 257175 w 326231"/>
              <a:gd name="connsiteY79" fmla="*/ 721659 h 1327651"/>
              <a:gd name="connsiteX80" fmla="*/ 247650 w 326231"/>
              <a:gd name="connsiteY80" fmla="*/ 700228 h 1327651"/>
              <a:gd name="connsiteX81" fmla="*/ 242887 w 326231"/>
              <a:gd name="connsiteY81" fmla="*/ 674034 h 1327651"/>
              <a:gd name="connsiteX82" fmla="*/ 238125 w 326231"/>
              <a:gd name="connsiteY82" fmla="*/ 666891 h 1327651"/>
              <a:gd name="connsiteX83" fmla="*/ 230981 w 326231"/>
              <a:gd name="connsiteY83" fmla="*/ 645459 h 1327651"/>
              <a:gd name="connsiteX84" fmla="*/ 226218 w 326231"/>
              <a:gd name="connsiteY84" fmla="*/ 628791 h 1327651"/>
              <a:gd name="connsiteX85" fmla="*/ 223837 w 326231"/>
              <a:gd name="connsiteY85" fmla="*/ 621647 h 1327651"/>
              <a:gd name="connsiteX86" fmla="*/ 211931 w 326231"/>
              <a:gd name="connsiteY86" fmla="*/ 574022 h 1327651"/>
              <a:gd name="connsiteX87" fmla="*/ 207168 w 326231"/>
              <a:gd name="connsiteY87" fmla="*/ 566878 h 1327651"/>
              <a:gd name="connsiteX88" fmla="*/ 202406 w 326231"/>
              <a:gd name="connsiteY88" fmla="*/ 543066 h 1327651"/>
              <a:gd name="connsiteX89" fmla="*/ 197643 w 326231"/>
              <a:gd name="connsiteY89" fmla="*/ 535922 h 1327651"/>
              <a:gd name="connsiteX90" fmla="*/ 190500 w 326231"/>
              <a:gd name="connsiteY90" fmla="*/ 504966 h 1327651"/>
              <a:gd name="connsiteX91" fmla="*/ 188118 w 326231"/>
              <a:gd name="connsiteY91" fmla="*/ 493059 h 1327651"/>
              <a:gd name="connsiteX92" fmla="*/ 183356 w 326231"/>
              <a:gd name="connsiteY92" fmla="*/ 474009 h 1327651"/>
              <a:gd name="connsiteX93" fmla="*/ 176212 w 326231"/>
              <a:gd name="connsiteY93" fmla="*/ 469247 h 1327651"/>
              <a:gd name="connsiteX94" fmla="*/ 166687 w 326231"/>
              <a:gd name="connsiteY94" fmla="*/ 445434 h 1327651"/>
              <a:gd name="connsiteX95" fmla="*/ 159543 w 326231"/>
              <a:gd name="connsiteY95" fmla="*/ 433528 h 1327651"/>
              <a:gd name="connsiteX96" fmla="*/ 150018 w 326231"/>
              <a:gd name="connsiteY96" fmla="*/ 416859 h 1327651"/>
              <a:gd name="connsiteX97" fmla="*/ 152400 w 326231"/>
              <a:gd name="connsiteY97" fmla="*/ 378759 h 1327651"/>
              <a:gd name="connsiteX98" fmla="*/ 154781 w 326231"/>
              <a:gd name="connsiteY98" fmla="*/ 369234 h 1327651"/>
              <a:gd name="connsiteX99" fmla="*/ 169068 w 326231"/>
              <a:gd name="connsiteY99" fmla="*/ 350184 h 1327651"/>
              <a:gd name="connsiteX100" fmla="*/ 183356 w 326231"/>
              <a:gd name="connsiteY100" fmla="*/ 331134 h 1327651"/>
              <a:gd name="connsiteX101" fmla="*/ 190500 w 326231"/>
              <a:gd name="connsiteY101" fmla="*/ 316847 h 1327651"/>
              <a:gd name="connsiteX102" fmla="*/ 192881 w 326231"/>
              <a:gd name="connsiteY102" fmla="*/ 309703 h 1327651"/>
              <a:gd name="connsiteX103" fmla="*/ 200025 w 326231"/>
              <a:gd name="connsiteY103" fmla="*/ 300178 h 1327651"/>
              <a:gd name="connsiteX104" fmla="*/ 207168 w 326231"/>
              <a:gd name="connsiteY104" fmla="*/ 266841 h 1327651"/>
              <a:gd name="connsiteX105" fmla="*/ 204787 w 326231"/>
              <a:gd name="connsiteY105" fmla="*/ 183497 h 1327651"/>
              <a:gd name="connsiteX106" fmla="*/ 195262 w 326231"/>
              <a:gd name="connsiteY106" fmla="*/ 178734 h 1327651"/>
              <a:gd name="connsiteX107" fmla="*/ 192881 w 326231"/>
              <a:gd name="connsiteY107" fmla="*/ 171591 h 1327651"/>
              <a:gd name="connsiteX108" fmla="*/ 185737 w 326231"/>
              <a:gd name="connsiteY108" fmla="*/ 166828 h 1327651"/>
              <a:gd name="connsiteX109" fmla="*/ 178593 w 326231"/>
              <a:gd name="connsiteY109" fmla="*/ 159684 h 1327651"/>
              <a:gd name="connsiteX110" fmla="*/ 176212 w 326231"/>
              <a:gd name="connsiteY110" fmla="*/ 152541 h 1327651"/>
              <a:gd name="connsiteX111" fmla="*/ 173831 w 326231"/>
              <a:gd name="connsiteY111" fmla="*/ 143016 h 1327651"/>
              <a:gd name="connsiteX112" fmla="*/ 159543 w 326231"/>
              <a:gd name="connsiteY112" fmla="*/ 133491 h 1327651"/>
              <a:gd name="connsiteX113" fmla="*/ 147637 w 326231"/>
              <a:gd name="connsiteY113" fmla="*/ 116822 h 1327651"/>
              <a:gd name="connsiteX114" fmla="*/ 140493 w 326231"/>
              <a:gd name="connsiteY114" fmla="*/ 104916 h 1327651"/>
              <a:gd name="connsiteX115" fmla="*/ 130968 w 326231"/>
              <a:gd name="connsiteY115" fmla="*/ 95391 h 1327651"/>
              <a:gd name="connsiteX116" fmla="*/ 123825 w 326231"/>
              <a:gd name="connsiteY116" fmla="*/ 81103 h 1327651"/>
              <a:gd name="connsiteX117" fmla="*/ 114300 w 326231"/>
              <a:gd name="connsiteY117" fmla="*/ 76341 h 1327651"/>
              <a:gd name="connsiteX118" fmla="*/ 104775 w 326231"/>
              <a:gd name="connsiteY118" fmla="*/ 57291 h 1327651"/>
              <a:gd name="connsiteX119" fmla="*/ 97631 w 326231"/>
              <a:gd name="connsiteY119" fmla="*/ 54909 h 1327651"/>
              <a:gd name="connsiteX120" fmla="*/ 95250 w 326231"/>
              <a:gd name="connsiteY120" fmla="*/ 45384 h 1327651"/>
              <a:gd name="connsiteX121" fmla="*/ 88106 w 326231"/>
              <a:gd name="connsiteY121" fmla="*/ 43003 h 1327651"/>
              <a:gd name="connsiteX122" fmla="*/ 73818 w 326231"/>
              <a:gd name="connsiteY122" fmla="*/ 33478 h 1327651"/>
              <a:gd name="connsiteX123" fmla="*/ 61912 w 326231"/>
              <a:gd name="connsiteY123" fmla="*/ 23953 h 1327651"/>
              <a:gd name="connsiteX124" fmla="*/ 38100 w 326231"/>
              <a:gd name="connsiteY124" fmla="*/ 12047 h 1327651"/>
              <a:gd name="connsiteX125" fmla="*/ 30956 w 326231"/>
              <a:gd name="connsiteY125" fmla="*/ 2522 h 1327651"/>
              <a:gd name="connsiteX126" fmla="*/ 7143 w 326231"/>
              <a:gd name="connsiteY126" fmla="*/ 2522 h 1327651"/>
              <a:gd name="connsiteX127" fmla="*/ 0 w 326231"/>
              <a:gd name="connsiteY127" fmla="*/ 7284 h 132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326231" h="1327651">
                <a:moveTo>
                  <a:pt x="0" y="7284"/>
                </a:moveTo>
                <a:lnTo>
                  <a:pt x="0" y="7284"/>
                </a:lnTo>
                <a:cubicBezTo>
                  <a:pt x="794" y="37447"/>
                  <a:pt x="459" y="67660"/>
                  <a:pt x="2381" y="97772"/>
                </a:cubicBezTo>
                <a:cubicBezTo>
                  <a:pt x="3381" y="113434"/>
                  <a:pt x="6306" y="115080"/>
                  <a:pt x="9525" y="126347"/>
                </a:cubicBezTo>
                <a:cubicBezTo>
                  <a:pt x="10424" y="129494"/>
                  <a:pt x="11007" y="132725"/>
                  <a:pt x="11906" y="135872"/>
                </a:cubicBezTo>
                <a:cubicBezTo>
                  <a:pt x="12596" y="138286"/>
                  <a:pt x="13723" y="140570"/>
                  <a:pt x="14287" y="143016"/>
                </a:cubicBezTo>
                <a:cubicBezTo>
                  <a:pt x="17716" y="157874"/>
                  <a:pt x="19080" y="167009"/>
                  <a:pt x="21431" y="181116"/>
                </a:cubicBezTo>
                <a:cubicBezTo>
                  <a:pt x="22870" y="202699"/>
                  <a:pt x="24311" y="226153"/>
                  <a:pt x="26193" y="247791"/>
                </a:cubicBezTo>
                <a:cubicBezTo>
                  <a:pt x="26884" y="255738"/>
                  <a:pt x="27105" y="263763"/>
                  <a:pt x="28575" y="271603"/>
                </a:cubicBezTo>
                <a:cubicBezTo>
                  <a:pt x="29500" y="276537"/>
                  <a:pt x="32512" y="280939"/>
                  <a:pt x="33337" y="285891"/>
                </a:cubicBezTo>
                <a:cubicBezTo>
                  <a:pt x="36302" y="303680"/>
                  <a:pt x="33559" y="295860"/>
                  <a:pt x="40481" y="309703"/>
                </a:cubicBezTo>
                <a:cubicBezTo>
                  <a:pt x="41275" y="312878"/>
                  <a:pt x="42152" y="316033"/>
                  <a:pt x="42862" y="319228"/>
                </a:cubicBezTo>
                <a:cubicBezTo>
                  <a:pt x="43740" y="323179"/>
                  <a:pt x="44261" y="327208"/>
                  <a:pt x="45243" y="331134"/>
                </a:cubicBezTo>
                <a:cubicBezTo>
                  <a:pt x="45852" y="333569"/>
                  <a:pt x="46831" y="335897"/>
                  <a:pt x="47625" y="338278"/>
                </a:cubicBezTo>
                <a:cubicBezTo>
                  <a:pt x="48419" y="343834"/>
                  <a:pt x="49418" y="349365"/>
                  <a:pt x="50006" y="354947"/>
                </a:cubicBezTo>
                <a:cubicBezTo>
                  <a:pt x="52018" y="374060"/>
                  <a:pt x="51526" y="382901"/>
                  <a:pt x="54768" y="400191"/>
                </a:cubicBezTo>
                <a:cubicBezTo>
                  <a:pt x="55216" y="402582"/>
                  <a:pt x="60003" y="424466"/>
                  <a:pt x="61912" y="431147"/>
                </a:cubicBezTo>
                <a:cubicBezTo>
                  <a:pt x="62602" y="433561"/>
                  <a:pt x="63684" y="435856"/>
                  <a:pt x="64293" y="438291"/>
                </a:cubicBezTo>
                <a:cubicBezTo>
                  <a:pt x="67174" y="449813"/>
                  <a:pt x="66470" y="454945"/>
                  <a:pt x="71437" y="466866"/>
                </a:cubicBezTo>
                <a:cubicBezTo>
                  <a:pt x="73217" y="471138"/>
                  <a:pt x="76200" y="474803"/>
                  <a:pt x="78581" y="478772"/>
                </a:cubicBezTo>
                <a:cubicBezTo>
                  <a:pt x="79375" y="482741"/>
                  <a:pt x="79541" y="486888"/>
                  <a:pt x="80962" y="490678"/>
                </a:cubicBezTo>
                <a:cubicBezTo>
                  <a:pt x="81967" y="493358"/>
                  <a:pt x="84720" y="495142"/>
                  <a:pt x="85725" y="497822"/>
                </a:cubicBezTo>
                <a:cubicBezTo>
                  <a:pt x="87146" y="501612"/>
                  <a:pt x="86549" y="505992"/>
                  <a:pt x="88106" y="509728"/>
                </a:cubicBezTo>
                <a:cubicBezTo>
                  <a:pt x="90567" y="515635"/>
                  <a:pt x="94949" y="520586"/>
                  <a:pt x="97631" y="526397"/>
                </a:cubicBezTo>
                <a:cubicBezTo>
                  <a:pt x="99735" y="530955"/>
                  <a:pt x="100148" y="536194"/>
                  <a:pt x="102393" y="540684"/>
                </a:cubicBezTo>
                <a:lnTo>
                  <a:pt x="107156" y="550209"/>
                </a:lnTo>
                <a:cubicBezTo>
                  <a:pt x="112503" y="592991"/>
                  <a:pt x="106676" y="552575"/>
                  <a:pt x="111918" y="578784"/>
                </a:cubicBezTo>
                <a:cubicBezTo>
                  <a:pt x="112865" y="583519"/>
                  <a:pt x="113030" y="588414"/>
                  <a:pt x="114300" y="593072"/>
                </a:cubicBezTo>
                <a:cubicBezTo>
                  <a:pt x="115425" y="597196"/>
                  <a:pt x="117561" y="600976"/>
                  <a:pt x="119062" y="604978"/>
                </a:cubicBezTo>
                <a:cubicBezTo>
                  <a:pt x="119943" y="607328"/>
                  <a:pt x="120783" y="609700"/>
                  <a:pt x="121443" y="612122"/>
                </a:cubicBezTo>
                <a:cubicBezTo>
                  <a:pt x="123165" y="618437"/>
                  <a:pt x="124454" y="624865"/>
                  <a:pt x="126206" y="631172"/>
                </a:cubicBezTo>
                <a:cubicBezTo>
                  <a:pt x="128424" y="639156"/>
                  <a:pt x="131340" y="646945"/>
                  <a:pt x="133350" y="654984"/>
                </a:cubicBezTo>
                <a:cubicBezTo>
                  <a:pt x="134531" y="659710"/>
                  <a:pt x="135738" y="673257"/>
                  <a:pt x="138112" y="678797"/>
                </a:cubicBezTo>
                <a:cubicBezTo>
                  <a:pt x="139239" y="681428"/>
                  <a:pt x="141287" y="683560"/>
                  <a:pt x="142875" y="685941"/>
                </a:cubicBezTo>
                <a:cubicBezTo>
                  <a:pt x="150295" y="715623"/>
                  <a:pt x="144289" y="694663"/>
                  <a:pt x="154781" y="724041"/>
                </a:cubicBezTo>
                <a:cubicBezTo>
                  <a:pt x="162138" y="744640"/>
                  <a:pt x="156257" y="731756"/>
                  <a:pt x="164306" y="747853"/>
                </a:cubicBezTo>
                <a:cubicBezTo>
                  <a:pt x="165100" y="751028"/>
                  <a:pt x="165358" y="754387"/>
                  <a:pt x="166687" y="757378"/>
                </a:cubicBezTo>
                <a:cubicBezTo>
                  <a:pt x="171733" y="768732"/>
                  <a:pt x="183356" y="790716"/>
                  <a:pt x="183356" y="790716"/>
                </a:cubicBezTo>
                <a:cubicBezTo>
                  <a:pt x="184150" y="796272"/>
                  <a:pt x="183962" y="802060"/>
                  <a:pt x="185737" y="807384"/>
                </a:cubicBezTo>
                <a:cubicBezTo>
                  <a:pt x="187201" y="811775"/>
                  <a:pt x="190633" y="815245"/>
                  <a:pt x="192881" y="819291"/>
                </a:cubicBezTo>
                <a:cubicBezTo>
                  <a:pt x="194605" y="822394"/>
                  <a:pt x="196520" y="825448"/>
                  <a:pt x="197643" y="828816"/>
                </a:cubicBezTo>
                <a:cubicBezTo>
                  <a:pt x="199713" y="835026"/>
                  <a:pt x="200684" y="841551"/>
                  <a:pt x="202406" y="847866"/>
                </a:cubicBezTo>
                <a:cubicBezTo>
                  <a:pt x="204509" y="855575"/>
                  <a:pt x="205646" y="856727"/>
                  <a:pt x="209550" y="864534"/>
                </a:cubicBezTo>
                <a:cubicBezTo>
                  <a:pt x="210344" y="867709"/>
                  <a:pt x="211289" y="870850"/>
                  <a:pt x="211931" y="874059"/>
                </a:cubicBezTo>
                <a:cubicBezTo>
                  <a:pt x="212878" y="878794"/>
                  <a:pt x="212950" y="883715"/>
                  <a:pt x="214312" y="888347"/>
                </a:cubicBezTo>
                <a:cubicBezTo>
                  <a:pt x="216933" y="897260"/>
                  <a:pt x="220662" y="905810"/>
                  <a:pt x="223837" y="914541"/>
                </a:cubicBezTo>
                <a:cubicBezTo>
                  <a:pt x="224631" y="919303"/>
                  <a:pt x="224691" y="924248"/>
                  <a:pt x="226218" y="928828"/>
                </a:cubicBezTo>
                <a:cubicBezTo>
                  <a:pt x="227123" y="931543"/>
                  <a:pt x="230228" y="933211"/>
                  <a:pt x="230981" y="935972"/>
                </a:cubicBezTo>
                <a:cubicBezTo>
                  <a:pt x="232665" y="942146"/>
                  <a:pt x="232183" y="948732"/>
                  <a:pt x="233362" y="955022"/>
                </a:cubicBezTo>
                <a:cubicBezTo>
                  <a:pt x="238072" y="980142"/>
                  <a:pt x="236950" y="967866"/>
                  <a:pt x="245268" y="990741"/>
                </a:cubicBezTo>
                <a:cubicBezTo>
                  <a:pt x="246386" y="993817"/>
                  <a:pt x="246361" y="997258"/>
                  <a:pt x="247650" y="1000266"/>
                </a:cubicBezTo>
                <a:cubicBezTo>
                  <a:pt x="251146" y="1008423"/>
                  <a:pt x="256260" y="1015838"/>
                  <a:pt x="259556" y="1024078"/>
                </a:cubicBezTo>
                <a:cubicBezTo>
                  <a:pt x="264217" y="1035731"/>
                  <a:pt x="271462" y="1059797"/>
                  <a:pt x="271462" y="1059797"/>
                </a:cubicBezTo>
                <a:cubicBezTo>
                  <a:pt x="275076" y="1092329"/>
                  <a:pt x="271635" y="1070070"/>
                  <a:pt x="278606" y="1100278"/>
                </a:cubicBezTo>
                <a:cubicBezTo>
                  <a:pt x="282563" y="1117425"/>
                  <a:pt x="278405" y="1107021"/>
                  <a:pt x="285750" y="1121709"/>
                </a:cubicBezTo>
                <a:cubicBezTo>
                  <a:pt x="287337" y="1128059"/>
                  <a:pt x="289700" y="1134264"/>
                  <a:pt x="290512" y="1140759"/>
                </a:cubicBezTo>
                <a:cubicBezTo>
                  <a:pt x="291306" y="1147109"/>
                  <a:pt x="291575" y="1153547"/>
                  <a:pt x="292893" y="1159809"/>
                </a:cubicBezTo>
                <a:cubicBezTo>
                  <a:pt x="294757" y="1168665"/>
                  <a:pt x="297656" y="1177272"/>
                  <a:pt x="300037" y="1186003"/>
                </a:cubicBezTo>
                <a:cubicBezTo>
                  <a:pt x="300831" y="1205053"/>
                  <a:pt x="301150" y="1224129"/>
                  <a:pt x="302418" y="1243153"/>
                </a:cubicBezTo>
                <a:cubicBezTo>
                  <a:pt x="302739" y="1247971"/>
                  <a:pt x="304066" y="1252669"/>
                  <a:pt x="304800" y="1257441"/>
                </a:cubicBezTo>
                <a:cubicBezTo>
                  <a:pt x="305654" y="1262988"/>
                  <a:pt x="306387" y="1268553"/>
                  <a:pt x="307181" y="1274109"/>
                </a:cubicBezTo>
                <a:cubicBezTo>
                  <a:pt x="307975" y="1291572"/>
                  <a:pt x="306134" y="1309356"/>
                  <a:pt x="309562" y="1326497"/>
                </a:cubicBezTo>
                <a:cubicBezTo>
                  <a:pt x="310695" y="1332163"/>
                  <a:pt x="312923" y="1315434"/>
                  <a:pt x="314325" y="1309828"/>
                </a:cubicBezTo>
                <a:cubicBezTo>
                  <a:pt x="316100" y="1302729"/>
                  <a:pt x="317500" y="1295541"/>
                  <a:pt x="319087" y="1288397"/>
                </a:cubicBezTo>
                <a:cubicBezTo>
                  <a:pt x="318293" y="1278078"/>
                  <a:pt x="316706" y="1267790"/>
                  <a:pt x="316706" y="1257441"/>
                </a:cubicBezTo>
                <a:cubicBezTo>
                  <a:pt x="316706" y="1225838"/>
                  <a:pt x="317484" y="1199212"/>
                  <a:pt x="321468" y="1169334"/>
                </a:cubicBezTo>
                <a:cubicBezTo>
                  <a:pt x="322685" y="1160211"/>
                  <a:pt x="324438" y="1152106"/>
                  <a:pt x="326231" y="1143141"/>
                </a:cubicBezTo>
                <a:cubicBezTo>
                  <a:pt x="325437" y="1131235"/>
                  <a:pt x="325427" y="1119250"/>
                  <a:pt x="323850" y="1107422"/>
                </a:cubicBezTo>
                <a:cubicBezTo>
                  <a:pt x="322245" y="1095386"/>
                  <a:pt x="318423" y="1083723"/>
                  <a:pt x="316706" y="1071703"/>
                </a:cubicBezTo>
                <a:cubicBezTo>
                  <a:pt x="313703" y="1050680"/>
                  <a:pt x="313868" y="1053868"/>
                  <a:pt x="311943" y="1028841"/>
                </a:cubicBezTo>
                <a:cubicBezTo>
                  <a:pt x="311028" y="1016943"/>
                  <a:pt x="310443" y="1005022"/>
                  <a:pt x="309562" y="993122"/>
                </a:cubicBezTo>
                <a:cubicBezTo>
                  <a:pt x="307343" y="963156"/>
                  <a:pt x="310106" y="973323"/>
                  <a:pt x="304800" y="957403"/>
                </a:cubicBezTo>
                <a:cubicBezTo>
                  <a:pt x="304006" y="945497"/>
                  <a:pt x="303689" y="933549"/>
                  <a:pt x="302418" y="921684"/>
                </a:cubicBezTo>
                <a:cubicBezTo>
                  <a:pt x="296373" y="865270"/>
                  <a:pt x="299962" y="909284"/>
                  <a:pt x="295275" y="878822"/>
                </a:cubicBezTo>
                <a:cubicBezTo>
                  <a:pt x="294302" y="872497"/>
                  <a:pt x="294234" y="866029"/>
                  <a:pt x="292893" y="859772"/>
                </a:cubicBezTo>
                <a:cubicBezTo>
                  <a:pt x="290685" y="849468"/>
                  <a:pt x="287777" y="844775"/>
                  <a:pt x="283368" y="835959"/>
                </a:cubicBezTo>
                <a:cubicBezTo>
                  <a:pt x="282574" y="830403"/>
                  <a:pt x="282875" y="824576"/>
                  <a:pt x="280987" y="819291"/>
                </a:cubicBezTo>
                <a:cubicBezTo>
                  <a:pt x="265156" y="774964"/>
                  <a:pt x="275464" y="826639"/>
                  <a:pt x="269081" y="788334"/>
                </a:cubicBezTo>
                <a:cubicBezTo>
                  <a:pt x="268287" y="773253"/>
                  <a:pt x="268573" y="758076"/>
                  <a:pt x="266700" y="743091"/>
                </a:cubicBezTo>
                <a:cubicBezTo>
                  <a:pt x="265970" y="737250"/>
                  <a:pt x="259405" y="727234"/>
                  <a:pt x="257175" y="721659"/>
                </a:cubicBezTo>
                <a:cubicBezTo>
                  <a:pt x="248674" y="700407"/>
                  <a:pt x="256811" y="713972"/>
                  <a:pt x="247650" y="700228"/>
                </a:cubicBezTo>
                <a:cubicBezTo>
                  <a:pt x="247384" y="698630"/>
                  <a:pt x="243883" y="676691"/>
                  <a:pt x="242887" y="674034"/>
                </a:cubicBezTo>
                <a:cubicBezTo>
                  <a:pt x="241882" y="671355"/>
                  <a:pt x="239405" y="669450"/>
                  <a:pt x="238125" y="666891"/>
                </a:cubicBezTo>
                <a:cubicBezTo>
                  <a:pt x="233045" y="656731"/>
                  <a:pt x="233711" y="655467"/>
                  <a:pt x="230981" y="645459"/>
                </a:cubicBezTo>
                <a:cubicBezTo>
                  <a:pt x="229461" y="639884"/>
                  <a:pt x="227878" y="634326"/>
                  <a:pt x="226218" y="628791"/>
                </a:cubicBezTo>
                <a:cubicBezTo>
                  <a:pt x="225497" y="626387"/>
                  <a:pt x="224363" y="624101"/>
                  <a:pt x="223837" y="621647"/>
                </a:cubicBezTo>
                <a:cubicBezTo>
                  <a:pt x="221674" y="611553"/>
                  <a:pt x="218533" y="583924"/>
                  <a:pt x="211931" y="574022"/>
                </a:cubicBezTo>
                <a:lnTo>
                  <a:pt x="207168" y="566878"/>
                </a:lnTo>
                <a:cubicBezTo>
                  <a:pt x="206631" y="563656"/>
                  <a:pt x="204343" y="547586"/>
                  <a:pt x="202406" y="543066"/>
                </a:cubicBezTo>
                <a:cubicBezTo>
                  <a:pt x="201279" y="540435"/>
                  <a:pt x="199231" y="538303"/>
                  <a:pt x="197643" y="535922"/>
                </a:cubicBezTo>
                <a:cubicBezTo>
                  <a:pt x="194098" y="521739"/>
                  <a:pt x="194607" y="524132"/>
                  <a:pt x="190500" y="504966"/>
                </a:cubicBezTo>
                <a:cubicBezTo>
                  <a:pt x="189652" y="501008"/>
                  <a:pt x="189028" y="497003"/>
                  <a:pt x="188118" y="493059"/>
                </a:cubicBezTo>
                <a:cubicBezTo>
                  <a:pt x="186646" y="486681"/>
                  <a:pt x="186283" y="479863"/>
                  <a:pt x="183356" y="474009"/>
                </a:cubicBezTo>
                <a:cubicBezTo>
                  <a:pt x="182076" y="471449"/>
                  <a:pt x="178593" y="470834"/>
                  <a:pt x="176212" y="469247"/>
                </a:cubicBezTo>
                <a:cubicBezTo>
                  <a:pt x="173037" y="461309"/>
                  <a:pt x="171086" y="452765"/>
                  <a:pt x="166687" y="445434"/>
                </a:cubicBezTo>
                <a:cubicBezTo>
                  <a:pt x="164306" y="441465"/>
                  <a:pt x="161791" y="437574"/>
                  <a:pt x="159543" y="433528"/>
                </a:cubicBezTo>
                <a:cubicBezTo>
                  <a:pt x="149471" y="415398"/>
                  <a:pt x="160000" y="431830"/>
                  <a:pt x="150018" y="416859"/>
                </a:cubicBezTo>
                <a:cubicBezTo>
                  <a:pt x="144454" y="400168"/>
                  <a:pt x="146761" y="410713"/>
                  <a:pt x="152400" y="378759"/>
                </a:cubicBezTo>
                <a:cubicBezTo>
                  <a:pt x="152969" y="375536"/>
                  <a:pt x="153192" y="372095"/>
                  <a:pt x="154781" y="369234"/>
                </a:cubicBezTo>
                <a:cubicBezTo>
                  <a:pt x="163563" y="353426"/>
                  <a:pt x="162912" y="362496"/>
                  <a:pt x="169068" y="350184"/>
                </a:cubicBezTo>
                <a:cubicBezTo>
                  <a:pt x="177798" y="332723"/>
                  <a:pt x="168096" y="342579"/>
                  <a:pt x="183356" y="331134"/>
                </a:cubicBezTo>
                <a:cubicBezTo>
                  <a:pt x="185737" y="326372"/>
                  <a:pt x="188337" y="321713"/>
                  <a:pt x="190500" y="316847"/>
                </a:cubicBezTo>
                <a:cubicBezTo>
                  <a:pt x="191519" y="314553"/>
                  <a:pt x="191636" y="311882"/>
                  <a:pt x="192881" y="309703"/>
                </a:cubicBezTo>
                <a:cubicBezTo>
                  <a:pt x="194850" y="306257"/>
                  <a:pt x="197644" y="303353"/>
                  <a:pt x="200025" y="300178"/>
                </a:cubicBezTo>
                <a:cubicBezTo>
                  <a:pt x="205429" y="273157"/>
                  <a:pt x="202824" y="284219"/>
                  <a:pt x="207168" y="266841"/>
                </a:cubicBezTo>
                <a:cubicBezTo>
                  <a:pt x="206374" y="239060"/>
                  <a:pt x="208509" y="211039"/>
                  <a:pt x="204787" y="183497"/>
                </a:cubicBezTo>
                <a:cubicBezTo>
                  <a:pt x="204312" y="179979"/>
                  <a:pt x="197772" y="181244"/>
                  <a:pt x="195262" y="178734"/>
                </a:cubicBezTo>
                <a:cubicBezTo>
                  <a:pt x="193487" y="176959"/>
                  <a:pt x="194449" y="173551"/>
                  <a:pt x="192881" y="171591"/>
                </a:cubicBezTo>
                <a:cubicBezTo>
                  <a:pt x="191093" y="169356"/>
                  <a:pt x="187936" y="168660"/>
                  <a:pt x="185737" y="166828"/>
                </a:cubicBezTo>
                <a:cubicBezTo>
                  <a:pt x="183150" y="164672"/>
                  <a:pt x="180974" y="162065"/>
                  <a:pt x="178593" y="159684"/>
                </a:cubicBezTo>
                <a:cubicBezTo>
                  <a:pt x="177799" y="157303"/>
                  <a:pt x="176901" y="154954"/>
                  <a:pt x="176212" y="152541"/>
                </a:cubicBezTo>
                <a:cubicBezTo>
                  <a:pt x="175313" y="149394"/>
                  <a:pt x="175986" y="145479"/>
                  <a:pt x="173831" y="143016"/>
                </a:cubicBezTo>
                <a:cubicBezTo>
                  <a:pt x="170062" y="138708"/>
                  <a:pt x="164306" y="136666"/>
                  <a:pt x="159543" y="133491"/>
                </a:cubicBezTo>
                <a:cubicBezTo>
                  <a:pt x="154823" y="114609"/>
                  <a:pt x="161449" y="132607"/>
                  <a:pt x="147637" y="116822"/>
                </a:cubicBezTo>
                <a:cubicBezTo>
                  <a:pt x="144589" y="113339"/>
                  <a:pt x="143335" y="108569"/>
                  <a:pt x="140493" y="104916"/>
                </a:cubicBezTo>
                <a:cubicBezTo>
                  <a:pt x="137736" y="101372"/>
                  <a:pt x="134143" y="98566"/>
                  <a:pt x="130968" y="95391"/>
                </a:cubicBezTo>
                <a:cubicBezTo>
                  <a:pt x="129343" y="90516"/>
                  <a:pt x="128085" y="84653"/>
                  <a:pt x="123825" y="81103"/>
                </a:cubicBezTo>
                <a:cubicBezTo>
                  <a:pt x="121098" y="78831"/>
                  <a:pt x="117475" y="77928"/>
                  <a:pt x="114300" y="76341"/>
                </a:cubicBezTo>
                <a:cubicBezTo>
                  <a:pt x="112862" y="72746"/>
                  <a:pt x="108971" y="60648"/>
                  <a:pt x="104775" y="57291"/>
                </a:cubicBezTo>
                <a:cubicBezTo>
                  <a:pt x="102815" y="55723"/>
                  <a:pt x="100012" y="55703"/>
                  <a:pt x="97631" y="54909"/>
                </a:cubicBezTo>
                <a:cubicBezTo>
                  <a:pt x="96837" y="51734"/>
                  <a:pt x="97294" y="47940"/>
                  <a:pt x="95250" y="45384"/>
                </a:cubicBezTo>
                <a:cubicBezTo>
                  <a:pt x="93682" y="43424"/>
                  <a:pt x="90195" y="44395"/>
                  <a:pt x="88106" y="43003"/>
                </a:cubicBezTo>
                <a:cubicBezTo>
                  <a:pt x="70268" y="31112"/>
                  <a:pt x="90805" y="39139"/>
                  <a:pt x="73818" y="33478"/>
                </a:cubicBezTo>
                <a:cubicBezTo>
                  <a:pt x="65019" y="20278"/>
                  <a:pt x="74091" y="30719"/>
                  <a:pt x="61912" y="23953"/>
                </a:cubicBezTo>
                <a:cubicBezTo>
                  <a:pt x="38715" y="11066"/>
                  <a:pt x="56715" y="16700"/>
                  <a:pt x="38100" y="12047"/>
                </a:cubicBezTo>
                <a:cubicBezTo>
                  <a:pt x="35719" y="8872"/>
                  <a:pt x="34322" y="4625"/>
                  <a:pt x="30956" y="2522"/>
                </a:cubicBezTo>
                <a:cubicBezTo>
                  <a:pt x="23260" y="-2288"/>
                  <a:pt x="14839" y="983"/>
                  <a:pt x="7143" y="2522"/>
                </a:cubicBezTo>
                <a:cubicBezTo>
                  <a:pt x="1671" y="13467"/>
                  <a:pt x="1190" y="6490"/>
                  <a:pt x="0" y="7284"/>
                </a:cubicBez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987824" y="1936982"/>
            <a:ext cx="3038718" cy="831678"/>
            <a:chOff x="2654157" y="1873167"/>
            <a:chExt cx="3038718" cy="831678"/>
          </a:xfrm>
        </p:grpSpPr>
        <p:sp>
          <p:nvSpPr>
            <p:cNvPr id="27" name="TextBox 26"/>
            <p:cNvSpPr txBox="1"/>
            <p:nvPr/>
          </p:nvSpPr>
          <p:spPr>
            <a:xfrm>
              <a:off x="2654157" y="1873167"/>
              <a:ext cx="2916460" cy="3745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pPr algn="l"/>
              <a:r>
                <a:rPr lang="en-GB" dirty="0" smtClean="0"/>
                <a:t>Click </a:t>
              </a:r>
              <a:r>
                <a:rPr lang="en-GB" dirty="0"/>
                <a:t>on the boxes to reveal the muscles, and click again to reveal </a:t>
              </a:r>
              <a:r>
                <a:rPr lang="en-GB" dirty="0" smtClean="0"/>
                <a:t>examples of their movements.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557" y="2118261"/>
              <a:ext cx="372318" cy="586584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2174459" y="6160726"/>
            <a:ext cx="471979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80975" indent="-180975" algn="ctr"/>
            <a:r>
              <a:rPr lang="en-GB" sz="1200" i="1" dirty="0" smtClean="0">
                <a:latin typeface="Roboto Condensed" panose="02000000000000000000" pitchFamily="2" charset="0"/>
              </a:rPr>
              <a:t>* You do not need to know the hip flexor muscle groups for your exam, but it is useful to be aware that the hip flexors cause flexion at the hip.</a:t>
            </a:r>
            <a:endParaRPr lang="en-GB" sz="1200" i="1" dirty="0">
              <a:latin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5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1" grpId="0"/>
      <p:bldP spid="123" grpId="0"/>
      <p:bldP spid="51" grpId="0"/>
      <p:bldP spid="52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Deadlift.JPG - Wikimedia Common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3"/>
          <a:stretch/>
        </p:blipFill>
        <p:spPr bwMode="auto">
          <a:xfrm rot="328814">
            <a:off x="7215469" y="3767814"/>
            <a:ext cx="1474476" cy="13276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476">
            <a:off x="6836560" y="1656947"/>
            <a:ext cx="2123728" cy="14149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TextBox 44"/>
          <p:cNvSpPr txBox="1"/>
          <p:nvPr/>
        </p:nvSpPr>
        <p:spPr>
          <a:xfrm>
            <a:off x="146244" y="953207"/>
            <a:ext cx="740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Let’s take a look at some examples of movements at the hip joint. </a:t>
            </a:r>
          </a:p>
          <a:p>
            <a:r>
              <a:rPr lang="en-GB" dirty="0" smtClean="0">
                <a:latin typeface="Roboto Condensed" panose="02000000000000000000" pitchFamily="2" charset="0"/>
              </a:rPr>
              <a:t>Mime or try the movements to feel the muscles working. 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77587" y="161939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The </a:t>
            </a:r>
            <a:r>
              <a:rPr lang="en-GB" sz="5400" b="1" dirty="0" smtClean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hip </a:t>
            </a:r>
            <a:r>
              <a:rPr lang="en-GB" sz="5400" b="1" dirty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j</a:t>
            </a:r>
            <a:r>
              <a:rPr lang="en-GB" sz="5400" b="1" dirty="0" smtClean="0">
                <a:solidFill>
                  <a:schemeClr val="tx1">
                    <a:alpha val="9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oint</a:t>
            </a:r>
            <a:endParaRPr lang="en-GB" sz="5400" b="1" dirty="0">
              <a:solidFill>
                <a:schemeClr val="tx1">
                  <a:alpha val="9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53" name="Freeform 5">
            <a:extLst>
              <a:ext uri="{FF2B5EF4-FFF2-40B4-BE49-F238E27FC236}">
                <a16:creationId xmlns="" xmlns:a16="http://schemas.microsoft.com/office/drawing/2014/main" id="{3EEE5409-3F6C-485D-B4C2-5247917F10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56" name="Freeform 5">
            <a:extLst>
              <a:ext uri="{FF2B5EF4-FFF2-40B4-BE49-F238E27FC236}">
                <a16:creationId xmlns="" xmlns:a16="http://schemas.microsoft.com/office/drawing/2014/main" id="{0D74D4D5-6A4C-4248-8A92-B8CA1C918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57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60" name="Slide Number Placeholder 1"/>
          <p:cNvSpPr txBox="1">
            <a:spLocks/>
          </p:cNvSpPr>
          <p:nvPr/>
        </p:nvSpPr>
        <p:spPr>
          <a:xfrm>
            <a:off x="179512" y="6385781"/>
            <a:ext cx="360000" cy="4722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DCC45C-CA15-4266-9163-65533D49AE30}" type="slidenum">
              <a:rPr lang="en-GB" smtClean="0"/>
              <a:pPr algn="ctr"/>
              <a:t>9</a:t>
            </a:fld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338494" y="3717927"/>
            <a:ext cx="274416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Muscles in action:</a:t>
            </a:r>
          </a:p>
          <a:p>
            <a:r>
              <a:rPr lang="en-GB" i="1" dirty="0" smtClean="0">
                <a:latin typeface="Roboto Condensed" panose="02000000000000000000" pitchFamily="2" charset="0"/>
              </a:rPr>
              <a:t>Gluteals</a:t>
            </a:r>
          </a:p>
        </p:txBody>
      </p:sp>
      <p:sp>
        <p:nvSpPr>
          <p:cNvPr id="47" name="Flexion"/>
          <p:cNvSpPr txBox="1"/>
          <p:nvPr/>
        </p:nvSpPr>
        <p:spPr>
          <a:xfrm>
            <a:off x="3700628" y="3717927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Movement: </a:t>
            </a:r>
            <a:r>
              <a:rPr lang="en-GB" dirty="0" smtClean="0">
                <a:latin typeface="Roboto Condensed" panose="02000000000000000000" pitchFamily="2" charset="0"/>
              </a:rPr>
              <a:t>Extension</a:t>
            </a:r>
            <a:endParaRPr lang="en-GB" i="1" dirty="0" smtClean="0">
              <a:latin typeface="Roboto Condensed" panose="02000000000000000000" pitchFamily="2" charset="0"/>
            </a:endParaRPr>
          </a:p>
        </p:txBody>
      </p:sp>
      <p:sp>
        <p:nvSpPr>
          <p:cNvPr id="49" name="Pectorals"/>
          <p:cNvSpPr txBox="1"/>
          <p:nvPr/>
        </p:nvSpPr>
        <p:spPr>
          <a:xfrm>
            <a:off x="5684918" y="3315690"/>
            <a:ext cx="1792764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Example: </a:t>
            </a:r>
            <a:r>
              <a:rPr lang="en-GB" dirty="0" smtClean="0">
                <a:latin typeface="Roboto Condensed" panose="02000000000000000000" pitchFamily="2" charset="0"/>
              </a:rPr>
              <a:t>Straightening at the hip when performing a deadlift or upwards phase of a squat.</a:t>
            </a:r>
            <a:endParaRPr lang="en-GB" i="1" dirty="0" smtClean="0">
              <a:latin typeface="Roboto Condensed" panose="02000000000000000000" pitchFamily="2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170233" y="3920652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0" name="Right Arrow 49"/>
          <p:cNvSpPr/>
          <p:nvPr/>
        </p:nvSpPr>
        <p:spPr>
          <a:xfrm flipH="1">
            <a:off x="5140788" y="3879509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63762" y="2054715"/>
            <a:ext cx="274416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Muscles in action:</a:t>
            </a:r>
          </a:p>
          <a:p>
            <a:r>
              <a:rPr lang="en-GB" i="1" dirty="0" smtClean="0">
                <a:latin typeface="Roboto Condensed" panose="02000000000000000000" pitchFamily="2" charset="0"/>
              </a:rPr>
              <a:t>Hip flexors*</a:t>
            </a:r>
          </a:p>
        </p:txBody>
      </p:sp>
      <p:sp>
        <p:nvSpPr>
          <p:cNvPr id="52" name="Extension"/>
          <p:cNvSpPr txBox="1"/>
          <p:nvPr/>
        </p:nvSpPr>
        <p:spPr>
          <a:xfrm>
            <a:off x="3725896" y="2054715"/>
            <a:ext cx="1297964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Movement: </a:t>
            </a:r>
            <a:r>
              <a:rPr lang="en-GB" dirty="0" smtClean="0">
                <a:latin typeface="Roboto Condensed" panose="02000000000000000000" pitchFamily="2" charset="0"/>
              </a:rPr>
              <a:t>Flexion</a:t>
            </a:r>
            <a:endParaRPr lang="en-GB" i="1" dirty="0" smtClean="0">
              <a:latin typeface="Roboto Condensed" panose="02000000000000000000" pitchFamily="2" charset="0"/>
            </a:endParaRPr>
          </a:p>
        </p:txBody>
      </p:sp>
      <p:sp>
        <p:nvSpPr>
          <p:cNvPr id="54" name="Lat 1"/>
          <p:cNvSpPr txBox="1"/>
          <p:nvPr/>
        </p:nvSpPr>
        <p:spPr>
          <a:xfrm>
            <a:off x="5710187" y="1761381"/>
            <a:ext cx="1767496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Example: </a:t>
            </a:r>
            <a:r>
              <a:rPr lang="en-GB" dirty="0" smtClean="0">
                <a:latin typeface="Roboto Condensed" panose="02000000000000000000" pitchFamily="2" charset="0"/>
              </a:rPr>
              <a:t>Lifting the leg in front of you to jump over a hurdle.</a:t>
            </a:r>
            <a:endParaRPr lang="en-GB" i="1" dirty="0" smtClean="0">
              <a:latin typeface="Roboto Condensed" panose="02000000000000000000" pitchFamily="2" charset="0"/>
            </a:endParaRPr>
          </a:p>
        </p:txBody>
      </p:sp>
      <p:sp>
        <p:nvSpPr>
          <p:cNvPr id="58" name="Right Arrow 57"/>
          <p:cNvSpPr/>
          <p:nvPr/>
        </p:nvSpPr>
        <p:spPr>
          <a:xfrm>
            <a:off x="3179932" y="2216297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62" name="Right Arrow 61"/>
          <p:cNvSpPr/>
          <p:nvPr/>
        </p:nvSpPr>
        <p:spPr>
          <a:xfrm flipH="1">
            <a:off x="5166056" y="2216297"/>
            <a:ext cx="473956" cy="3231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4768" y="5218193"/>
            <a:ext cx="78612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Roboto Condensed" panose="02000000000000000000" pitchFamily="2" charset="0"/>
              </a:rPr>
              <a:t>The hip joint also performs the following movements: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Roboto Condensed" panose="02000000000000000000" pitchFamily="2" charset="0"/>
              </a:rPr>
              <a:t>Abduction</a:t>
            </a:r>
            <a:r>
              <a:rPr lang="en-GB" sz="1600" dirty="0" smtClean="0">
                <a:latin typeface="Roboto Condensed" panose="02000000000000000000" pitchFamily="2" charset="0"/>
              </a:rPr>
              <a:t> – caused by gluteus medius* and gluteus minimus* (part of the gluteals)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Roboto Condensed" panose="02000000000000000000" pitchFamily="2" charset="0"/>
              </a:rPr>
              <a:t>Adduction</a:t>
            </a:r>
            <a:r>
              <a:rPr lang="en-GB" sz="1600" dirty="0" smtClean="0">
                <a:latin typeface="Roboto Condensed" panose="02000000000000000000" pitchFamily="2" charset="0"/>
              </a:rPr>
              <a:t> – caused by hip adductors*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Roboto Condensed" panose="02000000000000000000" pitchFamily="2" charset="0"/>
              </a:rPr>
              <a:t>Rotation</a:t>
            </a:r>
            <a:r>
              <a:rPr lang="en-GB" sz="1600" dirty="0" smtClean="0">
                <a:latin typeface="Roboto Condensed" panose="02000000000000000000" pitchFamily="2" charset="0"/>
              </a:rPr>
              <a:t> – caused mostly by the gluteals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 smtClean="0">
                <a:latin typeface="Roboto Condensed" panose="02000000000000000000" pitchFamily="2" charset="0"/>
              </a:rPr>
              <a:t>Circumduction</a:t>
            </a:r>
            <a:r>
              <a:rPr lang="en-GB" sz="1600" dirty="0" smtClean="0">
                <a:latin typeface="Roboto Condensed" panose="02000000000000000000" pitchFamily="2" charset="0"/>
              </a:rPr>
              <a:t> – caused by a combination of all muscles in the hip</a:t>
            </a:r>
            <a:endParaRPr lang="en-GB" sz="1600" dirty="0">
              <a:latin typeface="Roboto Condensed" panose="02000000000000000000" pitchFamily="2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5140788" y="337618"/>
            <a:ext cx="2473224" cy="952561"/>
            <a:chOff x="3215466" y="1588575"/>
            <a:chExt cx="2473224" cy="952561"/>
          </a:xfrm>
        </p:grpSpPr>
        <p:sp>
          <p:nvSpPr>
            <p:cNvPr id="82" name="TextBox 81"/>
            <p:cNvSpPr txBox="1"/>
            <p:nvPr/>
          </p:nvSpPr>
          <p:spPr>
            <a:xfrm>
              <a:off x="3215466" y="1588575"/>
              <a:ext cx="2355151" cy="56185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pPr algn="l"/>
              <a:r>
                <a:rPr lang="en-GB" dirty="0" smtClean="0"/>
                <a:t>Click </a:t>
              </a:r>
              <a:r>
                <a:rPr lang="en-GB" dirty="0"/>
                <a:t>on the </a:t>
              </a:r>
              <a:r>
                <a:rPr lang="en-GB" dirty="0" smtClean="0"/>
                <a:t>examples to reveal the movements, then click on the movements to reveal the muscles.</a:t>
              </a: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687" y="1915661"/>
              <a:ext cx="397003" cy="625475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7729192" y="5437064"/>
            <a:ext cx="1434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latin typeface="Roboto Condensed" panose="02000000000000000000" pitchFamily="2" charset="0"/>
              </a:rPr>
              <a:t>* You do not need to know these muscles!</a:t>
            </a:r>
            <a:endParaRPr lang="en-GB" sz="1100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23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3" grpId="0" animBg="1"/>
      <p:bldP spid="47" grpId="0" animBg="1"/>
      <p:bldP spid="11" grpId="0" animBg="1"/>
      <p:bldP spid="50" grpId="0" animBg="1"/>
      <p:bldP spid="51" grpId="0" animBg="1"/>
      <p:bldP spid="52" grpId="0" animBg="1"/>
      <p:bldP spid="58" grpId="0" animBg="1"/>
      <p:bldP spid="62" grpId="0" animBg="1"/>
      <p:bldP spid="70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4795</TotalTime>
  <Words>2502</Words>
  <Application>Microsoft Office PowerPoint</Application>
  <PresentationFormat>On-screen Show (4:3)</PresentationFormat>
  <Paragraphs>420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Century Gothic</vt:lpstr>
      <vt:lpstr>Calibri</vt:lpstr>
      <vt:lpstr>Times New Roman</vt:lpstr>
      <vt:lpstr>Roboto</vt:lpstr>
      <vt:lpstr>Arial</vt:lpstr>
      <vt:lpstr>Wingdings</vt:lpstr>
      <vt:lpstr>Segoe Print</vt:lpstr>
      <vt:lpstr>Aharoni</vt:lpstr>
      <vt:lpstr>Lato Medium</vt:lpstr>
      <vt:lpstr>Calibri Light</vt:lpstr>
      <vt:lpstr>Palatino Linotype</vt:lpstr>
      <vt:lpstr>Roboto Condensed</vt:lpstr>
      <vt:lpstr>Office Theme</vt:lpstr>
      <vt:lpstr>1_Office Theme</vt:lpstr>
      <vt:lpstr>The Muscular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Applied Anatomy and Exercise Physiology</dc:title>
  <dc:creator>Adam Howells</dc:creator>
  <cp:lastModifiedBy>Natasha Andrew</cp:lastModifiedBy>
  <cp:revision>445</cp:revision>
  <dcterms:created xsi:type="dcterms:W3CDTF">2016-05-10T20:25:22Z</dcterms:created>
  <dcterms:modified xsi:type="dcterms:W3CDTF">2023-03-23T10:13:20Z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37F7B6B5-FEB1-4063-A08D-04E2BD0C73C8</vt:lpwstr>
  </property>
  <property fmtid="{D5CDD505-2E9C-101B-9397-08002B2CF9AE}" pid="3" name="ArticulatePath">
    <vt:lpwstr>PP1_Introduction_to_the_cardiovascular_system</vt:lpwstr>
  </property>
</Properties>
</file>