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ms-powerpoint.slideshow.macroEnabled.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65" r:id="rId1"/>
    <p:sldMasterId id="2147484077" r:id="rId2"/>
    <p:sldMasterId id="2147484089" r:id="rId3"/>
  </p:sldMasterIdLst>
  <p:notesMasterIdLst>
    <p:notesMasterId r:id="rId14"/>
  </p:notesMasterIdLst>
  <p:handoutMasterIdLst>
    <p:handoutMasterId r:id="rId15"/>
  </p:handoutMasterIdLst>
  <p:sldIdLst>
    <p:sldId id="344" r:id="rId4"/>
    <p:sldId id="356" r:id="rId5"/>
    <p:sldId id="357" r:id="rId6"/>
    <p:sldId id="359" r:id="rId7"/>
    <p:sldId id="352" r:id="rId8"/>
    <p:sldId id="353" r:id="rId9"/>
    <p:sldId id="354" r:id="rId10"/>
    <p:sldId id="348" r:id="rId11"/>
    <p:sldId id="355" r:id="rId12"/>
    <p:sldId id="350" r:id="rId13"/>
  </p:sldIdLst>
  <p:sldSz cx="9144000" cy="6858000" type="screen4x3"/>
  <p:notesSz cx="6858000" cy="9144000"/>
  <p:embeddedFontLst>
    <p:embeddedFont>
      <p:font typeface="Century Gothic" panose="020B0502020202020204" pitchFamily="34" charset="0"/>
      <p:regular r:id="rId16"/>
      <p:bold r:id="rId17"/>
      <p:italic r:id="rId18"/>
      <p:boldItalic r:id="rId19"/>
    </p:embeddedFont>
    <p:embeddedFont>
      <p:font typeface="Roboto Condensed" panose="02000000000000000000" pitchFamily="2" charset="0"/>
      <p:regular r:id="rId20"/>
      <p:bold r:id="rId21"/>
      <p:italic r:id="rId22"/>
      <p:boldItalic r:id="rId23"/>
    </p:embeddedFont>
    <p:embeddedFont>
      <p:font typeface="Calibri Light" panose="020F0302020204030204" pitchFamily="34" charset="0"/>
      <p:regular r:id="rId24"/>
      <p:italic r:id="rId25"/>
    </p:embeddedFont>
    <p:embeddedFont>
      <p:font typeface="Aharoni" panose="02010803020104030203" pitchFamily="2" charset="-79"/>
      <p:bold r:id="rId26"/>
    </p:embeddedFont>
    <p:embeddedFont>
      <p:font typeface="Lato Medium" panose="020F0502020204030203" pitchFamily="34" charset="0"/>
      <p:regular r:id="rId27"/>
      <p:italic r:id="rId28"/>
    </p:embeddedFont>
    <p:embeddedFont>
      <p:font typeface="Roboto" pitchFamily="2"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Palatino Linotype" panose="02040502050505030304" pitchFamily="18" charset="0"/>
      <p:regular r:id="rId37"/>
      <p:bold r:id="rId38"/>
      <p:italic r:id="rId39"/>
      <p:boldItalic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 Principles of Training" id="{A46B1110-DC9C-4F21-B5B4-2707017DED1E}">
          <p14:sldIdLst>
            <p14:sldId id="344"/>
            <p14:sldId id="356"/>
            <p14:sldId id="357"/>
            <p14:sldId id="359"/>
            <p14:sldId id="352"/>
            <p14:sldId id="353"/>
            <p14:sldId id="354"/>
            <p14:sldId id="348"/>
            <p14:sldId id="355"/>
            <p14:sldId id="3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Howells" initials="AH" lastIdx="16" clrIdx="0"/>
  <p:cmAuthor id="2" name="Jacques Robertson" initials="JR" lastIdx="1" clrIdx="1"/>
  <p:cmAuthor id="3" name="Naomi Laws" initials="NL" lastIdx="4" clrIdx="2"/>
  <p:cmAuthor id="4" name="Daniel Embleton" initials="DE" lastIdx="2" clrIdx="3">
    <p:extLst>
      <p:ext uri="{19B8F6BF-5375-455C-9EA6-DF929625EA0E}">
        <p15:presenceInfo xmlns:p15="http://schemas.microsoft.com/office/powerpoint/2012/main" userId="S-1-5-21-2820689681-846540486-1616979966-16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F61"/>
    <a:srgbClr val="FFFF66"/>
    <a:srgbClr val="FFDF9F"/>
    <a:srgbClr val="FF8181"/>
    <a:srgbClr val="CCCCFF"/>
    <a:srgbClr val="CC99FF"/>
    <a:srgbClr val="B989FF"/>
    <a:srgbClr val="00FF00"/>
    <a:srgbClr val="9966FF"/>
    <a:srgbClr val="3898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76" autoAdjust="0"/>
    <p:restoredTop sz="86370" autoAdjust="0"/>
  </p:normalViewPr>
  <p:slideViewPr>
    <p:cSldViewPr>
      <p:cViewPr varScale="1">
        <p:scale>
          <a:sx n="111" d="100"/>
          <a:sy n="111" d="100"/>
        </p:scale>
        <p:origin x="1224"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font" Target="fonts/font24.fntdata"/><Relationship Id="rId3" Type="http://schemas.openxmlformats.org/officeDocument/2006/relationships/slideMaster" Target="slideMasters/slideMaster3.xml"/><Relationship Id="rId21" Type="http://schemas.openxmlformats.org/officeDocument/2006/relationships/font" Target="fonts/font6.fntdata"/><Relationship Id="rId34" Type="http://schemas.openxmlformats.org/officeDocument/2006/relationships/font" Target="fonts/font19.fntdata"/><Relationship Id="rId42"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font" Target="fonts/font23.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40" Type="http://schemas.openxmlformats.org/officeDocument/2006/relationships/font" Target="fonts/font25.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7.xml"/><Relationship Id="rId19" Type="http://schemas.openxmlformats.org/officeDocument/2006/relationships/font" Target="fonts/font4.fntdata"/><Relationship Id="rId31" Type="http://schemas.openxmlformats.org/officeDocument/2006/relationships/font" Target="fonts/font16.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645024" cy="458788"/>
          </a:xfrm>
          <a:prstGeom prst="rect">
            <a:avLst/>
          </a:prstGeom>
        </p:spPr>
        <p:txBody>
          <a:bodyPr vert="horz" lIns="91440" tIns="45720" rIns="91440" bIns="45720" rtlCol="0"/>
          <a:lstStyle>
            <a:lvl1pPr algn="l">
              <a:defRPr sz="1200"/>
            </a:lvl1pPr>
          </a:lstStyle>
          <a:p>
            <a:r>
              <a:rPr lang="en-GB" dirty="0">
                <a:latin typeface="Roboto Condensed" panose="02000000000000000000" pitchFamily="2" charset="0"/>
              </a:rPr>
              <a:t>Interactive PowerPoints for GCSE (9-1) OCR PE: Paper 1</a:t>
            </a: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fld id="{2D0EA8CE-90DE-4747-AD72-8FEE56D4F893}" type="slidenum">
              <a:rPr lang="en-GB">
                <a:latin typeface="Roboto Condensed" panose="02000000000000000000" pitchFamily="2" charset="0"/>
              </a:rPr>
              <a:pPr/>
              <a:t>‹#›</a:t>
            </a:fld>
            <a:endParaRPr lang="en-GB" dirty="0">
              <a:latin typeface="Roboto Condensed"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GB" dirty="0">
                <a:latin typeface="Roboto Condensed" panose="02000000000000000000" pitchFamily="2" charset="0"/>
              </a:rPr>
              <a:t>© ZigZag Education, 2023</a:t>
            </a:r>
          </a:p>
        </p:txBody>
      </p:sp>
    </p:spTree>
    <p:extLst>
      <p:ext uri="{BB962C8B-B14F-4D97-AF65-F5344CB8AC3E}">
        <p14:creationId xmlns:p14="http://schemas.microsoft.com/office/powerpoint/2010/main" val="3760661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Roboto Condensed"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Roboto Condensed" panose="02000000000000000000" pitchFamily="2" charset="0"/>
              </a:defRPr>
            </a:lvl1pPr>
          </a:lstStyle>
          <a:p>
            <a:fld id="{90436802-1A97-4582-A2A9-92FE4E99E8C1}" type="datetimeFigureOut">
              <a:rPr lang="en-GB" smtClean="0"/>
              <a:pPr/>
              <a:t>23/03/2023</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Roboto Condensed"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Roboto Condensed" panose="02000000000000000000" pitchFamily="2" charset="0"/>
              </a:defRPr>
            </a:lvl1pPr>
          </a:lstStyle>
          <a:p>
            <a:fld id="{8C5E9862-D56C-4F44-BE50-9B69531FB6F9}" type="slidenum">
              <a:rPr lang="en-GB" smtClean="0"/>
              <a:pPr/>
              <a:t>‹#›</a:t>
            </a:fld>
            <a:endParaRPr lang="en-GB" dirty="0"/>
          </a:p>
        </p:txBody>
      </p:sp>
    </p:spTree>
    <p:extLst>
      <p:ext uri="{BB962C8B-B14F-4D97-AF65-F5344CB8AC3E}">
        <p14:creationId xmlns:p14="http://schemas.microsoft.com/office/powerpoint/2010/main" val="177009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Condensed" panose="02000000000000000000" pitchFamily="2" charset="0"/>
        <a:ea typeface="+mn-ea"/>
        <a:cs typeface="+mn-cs"/>
      </a:defRPr>
    </a:lvl1pPr>
    <a:lvl2pPr marL="457200" algn="l" defTabSz="914400" rtl="0" eaLnBrk="1" latinLnBrk="0" hangingPunct="1">
      <a:defRPr sz="1200" kern="1200">
        <a:solidFill>
          <a:schemeClr val="tx1"/>
        </a:solidFill>
        <a:latin typeface="Roboto Condensed" panose="02000000000000000000" pitchFamily="2" charset="0"/>
        <a:ea typeface="+mn-ea"/>
        <a:cs typeface="+mn-cs"/>
      </a:defRPr>
    </a:lvl2pPr>
    <a:lvl3pPr marL="914400" algn="l" defTabSz="914400" rtl="0" eaLnBrk="1" latinLnBrk="0" hangingPunct="1">
      <a:defRPr sz="1200" kern="1200">
        <a:solidFill>
          <a:schemeClr val="tx1"/>
        </a:solidFill>
        <a:latin typeface="Roboto Condensed" panose="02000000000000000000" pitchFamily="2" charset="0"/>
        <a:ea typeface="+mn-ea"/>
        <a:cs typeface="+mn-cs"/>
      </a:defRPr>
    </a:lvl3pPr>
    <a:lvl4pPr marL="1371600" algn="l" defTabSz="914400" rtl="0" eaLnBrk="1" latinLnBrk="0" hangingPunct="1">
      <a:defRPr sz="1200" kern="1200">
        <a:solidFill>
          <a:schemeClr val="tx1"/>
        </a:solidFill>
        <a:latin typeface="Roboto Condensed" panose="02000000000000000000" pitchFamily="2" charset="0"/>
        <a:ea typeface="+mn-ea"/>
        <a:cs typeface="+mn-cs"/>
      </a:defRPr>
    </a:lvl4pPr>
    <a:lvl5pPr marL="1828800" algn="l" defTabSz="914400" rtl="0" eaLnBrk="1" latinLnBrk="0" hangingPunct="1">
      <a:defRPr sz="1200" kern="1200">
        <a:solidFill>
          <a:schemeClr val="tx1"/>
        </a:solidFill>
        <a:latin typeface="Roboto Condensed"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a:t>
            </a:fld>
            <a:endParaRPr lang="en-GB" dirty="0"/>
          </a:p>
        </p:txBody>
      </p:sp>
    </p:spTree>
    <p:extLst>
      <p:ext uri="{BB962C8B-B14F-4D97-AF65-F5344CB8AC3E}">
        <p14:creationId xmlns:p14="http://schemas.microsoft.com/office/powerpoint/2010/main" val="2491535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dirty="0" smtClean="0"/>
              <a:t>Students to</a:t>
            </a:r>
            <a:r>
              <a:rPr lang="en-GB" baseline="0" dirty="0" smtClean="0"/>
              <a:t> answer the exam-style question under exam conditions (approx. 1 minute per mark).</a:t>
            </a:r>
          </a:p>
          <a:p>
            <a:pPr marL="228600" indent="-228600">
              <a:buFont typeface="Arial" panose="020B0604020202020204" pitchFamily="34" charset="0"/>
              <a:buChar char="•"/>
            </a:pPr>
            <a:r>
              <a:rPr lang="en-GB" baseline="0" dirty="0" smtClean="0"/>
              <a:t>Click to reveal answers. Students to peer-mark or self-mark answers. </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10</a:t>
            </a:fld>
            <a:endParaRPr lang="en-GB" dirty="0"/>
          </a:p>
        </p:txBody>
      </p:sp>
    </p:spTree>
    <p:extLst>
      <p:ext uri="{BB962C8B-B14F-4D97-AF65-F5344CB8AC3E}">
        <p14:creationId xmlns:p14="http://schemas.microsoft.com/office/powerpoint/2010/main" val="2771395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Introduction</a:t>
            </a:r>
            <a:r>
              <a:rPr lang="en-GB" sz="1200" kern="1200" baseline="0" dirty="0" smtClean="0">
                <a:solidFill>
                  <a:schemeClr val="tx1"/>
                </a:solidFill>
                <a:effectLst/>
                <a:latin typeface="Roboto Condensed" panose="02000000000000000000" pitchFamily="2" charset="0"/>
                <a:ea typeface="+mn-ea"/>
                <a:cs typeface="+mn-cs"/>
              </a:rPr>
              <a:t> to the acronyms for the principles of training that can be applied in sport.</a:t>
            </a:r>
            <a:endParaRPr lang="en-GB" sz="1200" kern="1200" dirty="0" smtClean="0">
              <a:solidFill>
                <a:schemeClr val="tx1"/>
              </a:solidFill>
              <a:effectLst/>
              <a:latin typeface="Roboto Condensed" panose="02000000000000000000" pitchFamily="2" charset="0"/>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Learn </a:t>
            </a:r>
            <a:r>
              <a:rPr lang="en-GB" sz="1200" kern="1200" dirty="0">
                <a:solidFill>
                  <a:schemeClr val="tx1"/>
                </a:solidFill>
                <a:effectLst/>
                <a:latin typeface="Roboto Condensed" panose="02000000000000000000" pitchFamily="2" charset="0"/>
                <a:ea typeface="+mn-ea"/>
                <a:cs typeface="+mn-cs"/>
              </a:rPr>
              <a:t>the two acronyms for identifying the different principles of training involved in planning effective sessions/programmes. </a:t>
            </a:r>
          </a:p>
          <a:p>
            <a:pPr marL="171450" lvl="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Move to the next slides to find out more about each principle in greater detail.</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1531160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Define ‘specificity’.</a:t>
            </a:r>
          </a:p>
          <a:p>
            <a:pPr marL="171450" lvl="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Discuss the importance of applying the principle of specificity.</a:t>
            </a:r>
          </a:p>
          <a:p>
            <a:pPr marL="17145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Read the example application given – can students think of more?</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3</a:t>
            </a:fld>
            <a:endParaRPr lang="en-GB" dirty="0">
              <a:solidFill>
                <a:prstClr val="black"/>
              </a:solidFill>
            </a:endParaRPr>
          </a:p>
        </p:txBody>
      </p:sp>
    </p:spTree>
    <p:extLst>
      <p:ext uri="{BB962C8B-B14F-4D97-AF65-F5344CB8AC3E}">
        <p14:creationId xmlns:p14="http://schemas.microsoft.com/office/powerpoint/2010/main" val="915922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Define ‘progressive overload’.</a:t>
            </a:r>
          </a:p>
          <a:p>
            <a:pPr marL="171450" lvl="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Discuss the importance of applying the principle of progressive overload.</a:t>
            </a:r>
          </a:p>
          <a:p>
            <a:pPr marL="17145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Read the example application given – can students think of more?</a:t>
            </a:r>
            <a:endParaRPr lang="en-GB" baseline="0" dirty="0">
              <a:solidFill>
                <a:schemeClr val="tx1"/>
              </a:solidFill>
            </a:endParaRP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3916574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Define ‘progressive overload’.</a:t>
            </a:r>
          </a:p>
          <a:p>
            <a:pPr marL="171450" lvl="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Discuss the importance of applying the principle of progressive overload.</a:t>
            </a:r>
          </a:p>
          <a:p>
            <a:pPr marL="17145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Read the example application given – can students think of more?</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5</a:t>
            </a:fld>
            <a:endParaRPr lang="en-GB" dirty="0">
              <a:solidFill>
                <a:prstClr val="black"/>
              </a:solidFill>
            </a:endParaRPr>
          </a:p>
        </p:txBody>
      </p:sp>
    </p:spTree>
    <p:extLst>
      <p:ext uri="{BB962C8B-B14F-4D97-AF65-F5344CB8AC3E}">
        <p14:creationId xmlns:p14="http://schemas.microsoft.com/office/powerpoint/2010/main" val="3949697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Define ‘reversibility’.</a:t>
            </a:r>
          </a:p>
          <a:p>
            <a:pPr marL="171450" lvl="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Discuss the importance of ensuring that reversibility does not occur.</a:t>
            </a:r>
          </a:p>
          <a:p>
            <a:pPr marL="171450" lvl="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Read the practical example given – can students think of more? </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6</a:t>
            </a:fld>
            <a:endParaRPr lang="en-GB" dirty="0">
              <a:solidFill>
                <a:prstClr val="black"/>
              </a:solidFill>
            </a:endParaRPr>
          </a:p>
        </p:txBody>
      </p:sp>
    </p:spTree>
    <p:extLst>
      <p:ext uri="{BB962C8B-B14F-4D97-AF65-F5344CB8AC3E}">
        <p14:creationId xmlns:p14="http://schemas.microsoft.com/office/powerpoint/2010/main" val="1477572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Understand that FITT principles are applied as part of the progressive overload of </a:t>
            </a:r>
            <a:r>
              <a:rPr lang="en-GB" sz="1200" kern="1200" dirty="0" smtClean="0">
                <a:solidFill>
                  <a:schemeClr val="tx1"/>
                </a:solidFill>
                <a:effectLst/>
                <a:latin typeface="Roboto Condensed" panose="02000000000000000000" pitchFamily="2" charset="0"/>
                <a:ea typeface="+mn-ea"/>
                <a:cs typeface="+mn-cs"/>
              </a:rPr>
              <a:t>training.</a:t>
            </a:r>
            <a:endParaRPr lang="en-GB" sz="1200" kern="1200" dirty="0">
              <a:solidFill>
                <a:schemeClr val="tx1"/>
              </a:solidFill>
              <a:effectLst/>
              <a:latin typeface="Roboto Condensed" panose="02000000000000000000" pitchFamily="2" charset="0"/>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Identify the different principles of FITT.</a:t>
            </a:r>
          </a:p>
          <a:p>
            <a:pPr marL="171450" lvl="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Describe what is meant by each principle.</a:t>
            </a:r>
          </a:p>
          <a:p>
            <a:pPr marL="17145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Discuss how these principles can be applied to different sporting examples.</a:t>
            </a:r>
          </a:p>
          <a:p>
            <a:pPr marL="171450" indent="-171450">
              <a:buFont typeface="Arial" panose="020B0604020202020204" pitchFamily="34" charset="0"/>
              <a:buChar char="•"/>
            </a:pPr>
            <a:r>
              <a:rPr lang="en-GB" sz="1200" kern="1200" baseline="0" dirty="0">
                <a:solidFill>
                  <a:schemeClr val="tx1"/>
                </a:solidFill>
                <a:effectLst/>
                <a:latin typeface="Roboto Condensed" panose="02000000000000000000" pitchFamily="2" charset="0"/>
                <a:ea typeface="+mn-ea"/>
                <a:cs typeface="+mn-cs"/>
              </a:rPr>
              <a:t>Click on the ‘info’ button to read through a </a:t>
            </a:r>
            <a:r>
              <a:rPr lang="en-GB" sz="1200" kern="1200" baseline="0" dirty="0" smtClean="0">
                <a:solidFill>
                  <a:schemeClr val="tx1"/>
                </a:solidFill>
                <a:effectLst/>
                <a:latin typeface="Roboto Condensed" panose="02000000000000000000" pitchFamily="2" charset="0"/>
                <a:ea typeface="+mn-ea"/>
                <a:cs typeface="+mn-cs"/>
              </a:rPr>
              <a:t>web page </a:t>
            </a:r>
            <a:r>
              <a:rPr lang="en-GB" sz="1200" kern="1200" baseline="0" dirty="0">
                <a:solidFill>
                  <a:schemeClr val="tx1"/>
                </a:solidFill>
                <a:effectLst/>
                <a:latin typeface="Roboto Condensed" panose="02000000000000000000" pitchFamily="2" charset="0"/>
                <a:ea typeface="+mn-ea"/>
                <a:cs typeface="+mn-cs"/>
              </a:rPr>
              <a:t>on the application of different FITT principles.</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2104482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dirty="0"/>
              <a:t>Take this opportunity to reflect on what</a:t>
            </a:r>
            <a:r>
              <a:rPr lang="en-GB" baseline="0" dirty="0"/>
              <a:t> has been learnt about the principles of training and </a:t>
            </a:r>
            <a:r>
              <a:rPr lang="en-GB" baseline="0" dirty="0" smtClean="0"/>
              <a:t>their </a:t>
            </a:r>
            <a:r>
              <a:rPr lang="en-GB" baseline="0" dirty="0"/>
              <a:t>impacts on sport in a wider </a:t>
            </a:r>
            <a:r>
              <a:rPr lang="en-GB" baseline="0" dirty="0" smtClean="0"/>
              <a:t>context.</a:t>
            </a:r>
          </a:p>
          <a:p>
            <a:pPr marL="171450" indent="-171450">
              <a:buFont typeface="Arial" panose="020B0604020202020204" pitchFamily="34" charset="0"/>
              <a:buChar char="•"/>
            </a:pPr>
            <a:r>
              <a:rPr lang="en-GB" baseline="0" dirty="0" smtClean="0"/>
              <a:t>Students can discuss these questions with their peers or respond individually by writing down their answers.</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8</a:t>
            </a:fld>
            <a:endParaRPr lang="en-GB" dirty="0"/>
          </a:p>
        </p:txBody>
      </p:sp>
    </p:spTree>
    <p:extLst>
      <p:ext uri="{BB962C8B-B14F-4D97-AF65-F5344CB8AC3E}">
        <p14:creationId xmlns:p14="http://schemas.microsoft.com/office/powerpoint/2010/main" val="254651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Ask students to match up answers on paper or work in </a:t>
            </a:r>
            <a:r>
              <a:rPr lang="en-GB" baseline="0" dirty="0" smtClean="0"/>
              <a:t>pairs </a:t>
            </a:r>
            <a:r>
              <a:rPr lang="en-GB" baseline="0" dirty="0"/>
              <a:t>/ as a whole class.</a:t>
            </a:r>
          </a:p>
          <a:p>
            <a:pPr marL="228600" indent="-228600">
              <a:buFont typeface="Arial" panose="020B0604020202020204" pitchFamily="34" charset="0"/>
              <a:buChar char="•"/>
            </a:pPr>
            <a:r>
              <a:rPr lang="en-GB" baseline="0" dirty="0"/>
              <a:t>Click on each principle from top to bottom to reveal the correct match-up.</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9</a:t>
            </a:fld>
            <a:endParaRPr lang="en-GB" dirty="0">
              <a:solidFill>
                <a:prstClr val="black"/>
              </a:solidFill>
            </a:endParaRPr>
          </a:p>
        </p:txBody>
      </p:sp>
    </p:spTree>
    <p:extLst>
      <p:ext uri="{BB962C8B-B14F-4D97-AF65-F5344CB8AC3E}">
        <p14:creationId xmlns:p14="http://schemas.microsoft.com/office/powerpoint/2010/main" val="1089100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00AF81-E82F-46FD-A8EE-B3D9644FDF45}" type="datetime1">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8697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83A411-42A2-4CFD-A332-BAAD4BB10DD2}" type="datetime1">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705953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7B486D-05DE-4D11-B2E2-14FC0526CA18}" type="datetime1">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416927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C54706A-A69F-49D9-B698-A85B599555A3}" type="datetime1">
              <a:rPr lang="en-GB" smtClean="0">
                <a:solidFill>
                  <a:prstClr val="black">
                    <a:tint val="75000"/>
                  </a:prstClr>
                </a:solidFill>
              </a:rPr>
              <a:pPr/>
              <a:t>23/03/2023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401365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AC5D20-7E54-464B-8BC7-EC4C46DF5965}" type="datetime1">
              <a:rPr lang="en-GB" smtClean="0">
                <a:solidFill>
                  <a:prstClr val="black">
                    <a:tint val="75000"/>
                  </a:prstClr>
                </a:solidFill>
              </a:rPr>
              <a:pPr/>
              <a:t>23/03/2023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72666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AA0208-A31F-462A-A76D-2DDB94C73F03}" type="datetime1">
              <a:rPr lang="en-GB" smtClean="0">
                <a:solidFill>
                  <a:prstClr val="black">
                    <a:tint val="75000"/>
                  </a:prstClr>
                </a:solidFill>
              </a:rPr>
              <a:pPr/>
              <a:t>23/03/2023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916601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6FA46AC-46BB-445E-8E7E-18E8E2A7F246}" type="datetime1">
              <a:rPr lang="en-GB" smtClean="0">
                <a:solidFill>
                  <a:prstClr val="black">
                    <a:tint val="75000"/>
                  </a:prstClr>
                </a:solidFill>
              </a:rPr>
              <a:pPr/>
              <a:t>23/03/2023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436001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BEEE82-1A0D-45B3-B7BA-F753BA04202D}" type="datetime1">
              <a:rPr lang="en-GB" smtClean="0">
                <a:solidFill>
                  <a:prstClr val="black">
                    <a:tint val="75000"/>
                  </a:prstClr>
                </a:solidFill>
              </a:rPr>
              <a:pPr/>
              <a:t>23/03/2023</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4160899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8249E06-D87C-43BA-B7EB-FCBE5DF6135B}" type="datetime1">
              <a:rPr lang="en-GB" smtClean="0">
                <a:solidFill>
                  <a:prstClr val="black">
                    <a:tint val="75000"/>
                  </a:prstClr>
                </a:solidFill>
              </a:rPr>
              <a:pPr/>
              <a:t>23/03/2023</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503539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EAC5F-AD8A-452B-B3EB-26CDE9967684}" type="datetime1">
              <a:rPr lang="en-GB" smtClean="0">
                <a:solidFill>
                  <a:prstClr val="black">
                    <a:tint val="75000"/>
                  </a:prstClr>
                </a:solidFill>
              </a:rPr>
              <a:pPr/>
              <a:t>23/03/2023</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91252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4BCB8EA-78C6-45B6-8555-7D84013A5DCC}" type="datetime1">
              <a:rPr lang="en-GB" smtClean="0">
                <a:solidFill>
                  <a:prstClr val="black">
                    <a:tint val="75000"/>
                  </a:prstClr>
                </a:solidFill>
              </a:rPr>
              <a:pPr/>
              <a:t>23/03/2023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4218927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FA0C8E-5F07-48C7-BB4E-426E857FEB1F}" type="datetime1">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352803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CC2113E-CE26-4A5A-9784-1BDE73C9A703}" type="datetime1">
              <a:rPr lang="en-GB" smtClean="0">
                <a:solidFill>
                  <a:prstClr val="black">
                    <a:tint val="75000"/>
                  </a:prstClr>
                </a:solidFill>
              </a:rPr>
              <a:pPr/>
              <a:t>23/03/2023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222475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B33308-00B4-4065-92DD-DF485BE87333}" type="datetime1">
              <a:rPr lang="en-GB" smtClean="0">
                <a:solidFill>
                  <a:prstClr val="black">
                    <a:tint val="75000"/>
                  </a:prstClr>
                </a:solidFill>
              </a:rPr>
              <a:pPr/>
              <a:t>23/03/2023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043905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5531E3B-7478-4A1C-8DA9-78E8B254C742}" type="datetime1">
              <a:rPr lang="en-GB" smtClean="0">
                <a:solidFill>
                  <a:prstClr val="black">
                    <a:tint val="75000"/>
                  </a:prstClr>
                </a:solidFill>
              </a:rPr>
              <a:pPr/>
              <a:t>23/03/2023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879059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C54706A-A69F-49D9-B698-A85B599555A3}" type="datetime1">
              <a:rPr lang="en-GB" smtClean="0">
                <a:solidFill>
                  <a:prstClr val="black">
                    <a:tint val="75000"/>
                  </a:prstClr>
                </a:solidFill>
              </a:rPr>
              <a:pPr/>
              <a:t>23/03/2023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249367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AC5D20-7E54-464B-8BC7-EC4C46DF5965}" type="datetime1">
              <a:rPr lang="en-GB" smtClean="0">
                <a:solidFill>
                  <a:prstClr val="black">
                    <a:tint val="75000"/>
                  </a:prstClr>
                </a:solidFill>
              </a:rPr>
              <a:pPr/>
              <a:t>23/03/2023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012775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AA0208-A31F-462A-A76D-2DDB94C73F03}" type="datetime1">
              <a:rPr lang="en-GB" smtClean="0">
                <a:solidFill>
                  <a:prstClr val="black">
                    <a:tint val="75000"/>
                  </a:prstClr>
                </a:solidFill>
              </a:rPr>
              <a:pPr/>
              <a:t>23/03/2023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210653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6FA46AC-46BB-445E-8E7E-18E8E2A7F246}" type="datetime1">
              <a:rPr lang="en-GB" smtClean="0">
                <a:solidFill>
                  <a:prstClr val="black">
                    <a:tint val="75000"/>
                  </a:prstClr>
                </a:solidFill>
              </a:rPr>
              <a:pPr/>
              <a:t>23/03/2023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1640169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BEEE82-1A0D-45B3-B7BA-F753BA04202D}" type="datetime1">
              <a:rPr lang="en-GB" smtClean="0">
                <a:solidFill>
                  <a:prstClr val="black">
                    <a:tint val="75000"/>
                  </a:prstClr>
                </a:solidFill>
              </a:rPr>
              <a:pPr/>
              <a:t>23/03/2023</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910965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8249E06-D87C-43BA-B7EB-FCBE5DF6135B}" type="datetime1">
              <a:rPr lang="en-GB" smtClean="0">
                <a:solidFill>
                  <a:prstClr val="black">
                    <a:tint val="75000"/>
                  </a:prstClr>
                </a:solidFill>
              </a:rPr>
              <a:pPr/>
              <a:t>23/03/2023</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327120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EAC5F-AD8A-452B-B3EB-26CDE9967684}" type="datetime1">
              <a:rPr lang="en-GB" smtClean="0">
                <a:solidFill>
                  <a:prstClr val="black">
                    <a:tint val="75000"/>
                  </a:prstClr>
                </a:solidFill>
              </a:rPr>
              <a:pPr/>
              <a:t>23/03/2023</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58087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1F09D8-B0A7-4C88-8731-F5E8CD6FED8E}" type="datetime1">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367978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4BCB8EA-78C6-45B6-8555-7D84013A5DCC}" type="datetime1">
              <a:rPr lang="en-GB" smtClean="0">
                <a:solidFill>
                  <a:prstClr val="black">
                    <a:tint val="75000"/>
                  </a:prstClr>
                </a:solidFill>
              </a:rPr>
              <a:pPr/>
              <a:t>23/03/2023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757095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CC2113E-CE26-4A5A-9784-1BDE73C9A703}" type="datetime1">
              <a:rPr lang="en-GB" smtClean="0">
                <a:solidFill>
                  <a:prstClr val="black">
                    <a:tint val="75000"/>
                  </a:prstClr>
                </a:solidFill>
              </a:rPr>
              <a:pPr/>
              <a:t>23/03/2023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9574291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B33308-00B4-4065-92DD-DF485BE87333}" type="datetime1">
              <a:rPr lang="en-GB" smtClean="0">
                <a:solidFill>
                  <a:prstClr val="black">
                    <a:tint val="75000"/>
                  </a:prstClr>
                </a:solidFill>
              </a:rPr>
              <a:pPr/>
              <a:t>23/03/2023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304561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5531E3B-7478-4A1C-8DA9-78E8B254C742}" type="datetime1">
              <a:rPr lang="en-GB" smtClean="0">
                <a:solidFill>
                  <a:prstClr val="black">
                    <a:tint val="75000"/>
                  </a:prstClr>
                </a:solidFill>
              </a:rPr>
              <a:pPr/>
              <a:t>23/03/2023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510506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97DF36-B898-43D5-9B7F-498E5F86D17F}" type="datetime1">
              <a:rPr lang="en-GB" smtClean="0"/>
              <a:t>23/03/2023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54019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D49ACD-703C-4D51-8410-EF603400DF4A}" type="datetime1">
              <a:rPr lang="en-GB" smtClean="0"/>
              <a:t>23/03/2023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9943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E42E59-C619-418E-8663-65EDE8D9C616}" type="datetime1">
              <a:rPr lang="en-GB" smtClean="0"/>
              <a:t>23/03/2023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6240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7C168-1B3A-4A65-91C4-2ED63E56EFCE}" type="datetime1">
              <a:rPr lang="en-GB" smtClean="0"/>
              <a:t>23/03/2023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505470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1718BB-7248-4581-9AA8-34EFD701B051}" type="datetime1">
              <a:rPr lang="en-GB" smtClean="0"/>
              <a:t>23/03/2023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4156971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1609AE-4B6F-4FFD-B7BF-5E1B0A80339B}" type="datetime1">
              <a:rPr lang="en-GB" smtClean="0"/>
              <a:t>23/03/2023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7266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Roboto Condensed" panose="02000000000000000000" pitchFamily="2" charset="0"/>
              </a:defRPr>
            </a:lvl1pPr>
          </a:lstStyle>
          <a:p>
            <a:fld id="{BCDA9934-114D-4B4E-B1C5-8D4413BAD422}" type="datetime1">
              <a:rPr lang="en-GB" smtClean="0">
                <a:solidFill>
                  <a:prstClr val="black">
                    <a:tint val="75000"/>
                  </a:prstClr>
                </a:solidFill>
              </a:rPr>
              <a:t>23/03/2023</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Roboto Condensed" panose="02000000000000000000" pitchFamily="2"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6328" y="6492875"/>
            <a:ext cx="2057400" cy="365125"/>
          </a:xfrm>
          <a:prstGeom prst="rect">
            <a:avLst/>
          </a:prstGeom>
        </p:spPr>
        <p:txBody>
          <a:bodyPr vert="horz" lIns="91440" tIns="45720" rIns="91440" bIns="45720" rtlCol="0" anchor="ctr"/>
          <a:lstStyle>
            <a:lvl1pPr algn="l">
              <a:defRPr lang="en-GB" sz="1050" b="1" kern="1200" smtClean="0">
                <a:solidFill>
                  <a:schemeClr val="tx1"/>
                </a:solidFill>
                <a:latin typeface="Roboto Condensed" panose="02000000000000000000" pitchFamily="2" charset="0"/>
                <a:ea typeface="+mn-ea"/>
                <a:cs typeface="+mn-cs"/>
              </a:defRPr>
            </a:lvl1p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224175435"/>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latin typeface="Roboto Condensed" panose="02000000000000000000" pitchFamily="2" charset="0"/>
              </a:defRPr>
            </a:lvl1pPr>
          </a:lstStyle>
          <a:p>
            <a:fld id="{A6CAA7E8-13F1-4DA1-95B8-ADCF66BB4323}" type="datetime1">
              <a:rPr lang="en-GB" smtClean="0">
                <a:solidFill>
                  <a:prstClr val="black">
                    <a:tint val="75000"/>
                  </a:prstClr>
                </a:solidFill>
              </a:rPr>
              <a:pPr/>
              <a:t>23/03/2023</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latin typeface="Roboto Condensed" panose="02000000000000000000" pitchFamily="2"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6328" y="6492875"/>
            <a:ext cx="2057400" cy="365125"/>
          </a:xfrm>
          <a:prstGeom prst="rect">
            <a:avLst/>
          </a:prstGeom>
        </p:spPr>
        <p:txBody>
          <a:bodyPr vert="horz" lIns="91440" tIns="45720" rIns="91440" bIns="45720" rtlCol="0" anchor="ctr"/>
          <a:lstStyle>
            <a:lvl1pPr algn="l">
              <a:defRPr lang="en-GB" sz="1050" b="1" kern="1200" smtClean="0">
                <a:solidFill>
                  <a:schemeClr val="tx1"/>
                </a:solidFill>
                <a:latin typeface="Roboto Condensed" panose="02000000000000000000" pitchFamily="2" charset="0"/>
                <a:ea typeface="+mn-ea"/>
                <a:cs typeface="+mn-cs"/>
              </a:defRPr>
            </a:lvl1p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4145154554"/>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Roboto Condensed" panose="020000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Roboto Condensed" panose="020000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Roboto Condensed" panose="020000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Condensed" panose="020000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Condensed" panose="020000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latin typeface="Roboto Condensed" panose="02000000000000000000" pitchFamily="2" charset="0"/>
              </a:defRPr>
            </a:lvl1pPr>
          </a:lstStyle>
          <a:p>
            <a:fld id="{A6CAA7E8-13F1-4DA1-95B8-ADCF66BB4323}" type="datetime1">
              <a:rPr lang="en-GB" smtClean="0">
                <a:solidFill>
                  <a:prstClr val="black">
                    <a:tint val="75000"/>
                  </a:prstClr>
                </a:solidFill>
              </a:rPr>
              <a:pPr/>
              <a:t>23/03/2023</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latin typeface="Roboto Condensed" panose="02000000000000000000" pitchFamily="2"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6328" y="6492875"/>
            <a:ext cx="2057400" cy="365125"/>
          </a:xfrm>
          <a:prstGeom prst="rect">
            <a:avLst/>
          </a:prstGeom>
        </p:spPr>
        <p:txBody>
          <a:bodyPr vert="horz" lIns="91440" tIns="45720" rIns="91440" bIns="45720" rtlCol="0" anchor="ctr"/>
          <a:lstStyle>
            <a:lvl1pPr algn="l">
              <a:defRPr lang="en-GB" sz="1050" b="1" kern="1200" smtClean="0">
                <a:solidFill>
                  <a:schemeClr val="tx1"/>
                </a:solidFill>
                <a:latin typeface="Roboto Condensed" panose="02000000000000000000" pitchFamily="2" charset="0"/>
                <a:ea typeface="+mn-ea"/>
                <a:cs typeface="+mn-cs"/>
              </a:defRPr>
            </a:lvl1p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75452126"/>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Roboto Condensed" panose="020000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Roboto Condensed" panose="020000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Roboto Condensed" panose="020000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Condensed" panose="020000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Condensed" panose="020000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7.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hyperlink" Target="http://zzed.uk/12009-11-7"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323528" y="332656"/>
            <a:ext cx="1781061" cy="1839359"/>
            <a:chOff x="7081143" y="4555107"/>
            <a:chExt cx="1781061" cy="1839359"/>
          </a:xfrm>
        </p:grpSpPr>
        <p:sp>
          <p:nvSpPr>
            <p:cNvPr id="14"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491634" y="4555107"/>
              <a:ext cx="1312894" cy="1152128"/>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15" name="Subtitle 3">
              <a:extLst>
                <a:ext uri="{FF2B5EF4-FFF2-40B4-BE49-F238E27FC236}">
                  <a16:creationId xmlns:a16="http://schemas.microsoft.com/office/drawing/2014/main" xmlns="" id="{4772945D-CA91-4CFE-8EB7-941C7618C994}"/>
                </a:ext>
              </a:extLst>
            </p:cNvPr>
            <p:cNvSpPr txBox="1">
              <a:spLocks/>
            </p:cNvSpPr>
            <p:nvPr/>
          </p:nvSpPr>
          <p:spPr>
            <a:xfrm>
              <a:off x="7638332" y="4987155"/>
              <a:ext cx="1053620" cy="34825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Paper </a:t>
              </a:r>
              <a:r>
                <a:rPr lang="en-US" sz="2900" b="1" dirty="0" smtClean="0"/>
                <a:t>1</a:t>
              </a:r>
              <a:endParaRPr lang="en-US" b="1" dirty="0"/>
            </a:p>
          </p:txBody>
        </p:sp>
        <p:sp>
          <p:nvSpPr>
            <p:cNvPr id="21"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081143" y="5416545"/>
              <a:ext cx="1114378" cy="977921"/>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p>
              <a:pPr>
                <a:lnSpc>
                  <a:spcPts val="4000"/>
                </a:lnSpc>
                <a:spcBef>
                  <a:spcPct val="0"/>
                </a:spcBef>
              </a:pPr>
              <a:endParaRPr lang="en-US" sz="5000" b="1" spc="-300" dirty="0">
                <a:solidFill>
                  <a:schemeClr val="bg1">
                    <a:lumMod val="95000"/>
                  </a:schemeClr>
                </a:solidFill>
                <a:latin typeface="+mj-lt"/>
                <a:ea typeface="+mj-ea"/>
                <a:cs typeface="+mj-cs"/>
              </a:endParaRPr>
            </a:p>
          </p:txBody>
        </p:sp>
        <p:sp>
          <p:nvSpPr>
            <p:cNvPr id="23" name="Subtitle 3">
              <a:extLst>
                <a:ext uri="{FF2B5EF4-FFF2-40B4-BE49-F238E27FC236}">
                  <a16:creationId xmlns:a16="http://schemas.microsoft.com/office/drawing/2014/main" xmlns="" id="{4772945D-CA91-4CFE-8EB7-941C7618C994}"/>
                </a:ext>
              </a:extLst>
            </p:cNvPr>
            <p:cNvSpPr txBox="1">
              <a:spLocks/>
            </p:cNvSpPr>
            <p:nvPr/>
          </p:nvSpPr>
          <p:spPr>
            <a:xfrm>
              <a:off x="7109004" y="5416545"/>
              <a:ext cx="1058656" cy="9779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1600" dirty="0" smtClean="0">
                  <a:solidFill>
                    <a:schemeClr val="bg1"/>
                  </a:solidFill>
                </a:rPr>
                <a:t>Physical Training</a:t>
              </a:r>
              <a:endParaRPr lang="en-US" sz="900" dirty="0">
                <a:solidFill>
                  <a:schemeClr val="bg1"/>
                </a:solidFill>
              </a:endParaRPr>
            </a:p>
          </p:txBody>
        </p:sp>
        <p:sp>
          <p:nvSpPr>
            <p:cNvPr id="24"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978836" y="5416595"/>
              <a:ext cx="713116" cy="62579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85000"/>
              </a:schemeClr>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5" name="Subtitle 3">
              <a:extLst>
                <a:ext uri="{FF2B5EF4-FFF2-40B4-BE49-F238E27FC236}">
                  <a16:creationId xmlns:a16="http://schemas.microsoft.com/office/drawing/2014/main" xmlns="" id="{4772945D-CA91-4CFE-8EB7-941C7618C994}"/>
                </a:ext>
              </a:extLst>
            </p:cNvPr>
            <p:cNvSpPr txBox="1">
              <a:spLocks/>
            </p:cNvSpPr>
            <p:nvPr/>
          </p:nvSpPr>
          <p:spPr>
            <a:xfrm>
              <a:off x="7808584" y="5549472"/>
              <a:ext cx="1053620" cy="3600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smtClean="0"/>
                <a:t>1.2.b</a:t>
              </a:r>
              <a:endParaRPr lang="en-US" sz="1200" b="1" dirty="0"/>
            </a:p>
          </p:txBody>
        </p:sp>
      </p:grpSp>
      <p:sp>
        <p:nvSpPr>
          <p:cNvPr id="26" name="Title 2">
            <a:extLst>
              <a:ext uri="{FF2B5EF4-FFF2-40B4-BE49-F238E27FC236}">
                <a16:creationId xmlns:lc="http://schemas.openxmlformats.org/drawingml/2006/lockedCanvas" xmlns="" xmlns:a16="http://schemas.microsoft.com/office/drawing/2014/main" id="{200B3D2B-613A-41BE-987D-E6A1324B456D}"/>
              </a:ext>
            </a:extLst>
          </p:cNvPr>
          <p:cNvSpPr txBox="1">
            <a:spLocks/>
          </p:cNvSpPr>
          <p:nvPr/>
        </p:nvSpPr>
        <p:spPr>
          <a:xfrm>
            <a:off x="135365" y="5610341"/>
            <a:ext cx="4336424" cy="864096"/>
          </a:xfrm>
          <a:prstGeom prst="roundRect">
            <a:avLst>
              <a:gd name="adj" fmla="val 2602"/>
            </a:avLst>
          </a:prstGeom>
          <a:noFill/>
          <a:ln w="12700">
            <a:noFill/>
          </a:ln>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atin typeface="Roboto Condensed" panose="02000000000000000000" pitchFamily="2" charset="0"/>
                <a:ea typeface="+mj-ea"/>
                <a:cs typeface="+mj-cs"/>
              </a:rPr>
              <a:t>a</a:t>
            </a:r>
            <a:r>
              <a:rPr lang="en-US" sz="2400" b="1" dirty="0" smtClean="0">
                <a:latin typeface="Roboto Condensed" panose="02000000000000000000" pitchFamily="2" charset="0"/>
                <a:ea typeface="+mj-ea"/>
                <a:cs typeface="+mj-cs"/>
              </a:rPr>
              <a:t>nd </a:t>
            </a:r>
            <a:r>
              <a:rPr lang="en-US" sz="2400" b="1" dirty="0">
                <a:latin typeface="Roboto Condensed" panose="02000000000000000000" pitchFamily="2" charset="0"/>
                <a:ea typeface="+mj-ea"/>
                <a:cs typeface="+mj-cs"/>
              </a:rPr>
              <a:t>T</a:t>
            </a:r>
            <a:r>
              <a:rPr lang="en-US" sz="2400" b="1" dirty="0" smtClean="0">
                <a:latin typeface="Roboto Condensed" panose="02000000000000000000" pitchFamily="2" charset="0"/>
                <a:ea typeface="+mj-ea"/>
                <a:cs typeface="+mj-cs"/>
              </a:rPr>
              <a:t>heir Application to Personal </a:t>
            </a:r>
            <a:r>
              <a:rPr lang="en-US" sz="2400" b="1" dirty="0">
                <a:latin typeface="Roboto Condensed" panose="02000000000000000000" pitchFamily="2" charset="0"/>
                <a:ea typeface="+mj-ea"/>
                <a:cs typeface="+mj-cs"/>
              </a:rPr>
              <a:t>E</a:t>
            </a:r>
            <a:r>
              <a:rPr lang="en-US" sz="2400" b="1" dirty="0" smtClean="0">
                <a:latin typeface="Roboto Condensed" panose="02000000000000000000" pitchFamily="2" charset="0"/>
                <a:ea typeface="+mj-ea"/>
                <a:cs typeface="+mj-cs"/>
              </a:rPr>
              <a:t>xercise and Training </a:t>
            </a:r>
            <a:r>
              <a:rPr lang="en-US" sz="2400" b="1" dirty="0">
                <a:latin typeface="Roboto Condensed" panose="02000000000000000000" pitchFamily="2" charset="0"/>
                <a:ea typeface="+mj-ea"/>
                <a:cs typeface="+mj-cs"/>
              </a:rPr>
              <a:t>P</a:t>
            </a:r>
            <a:r>
              <a:rPr lang="en-US" sz="2400" b="1" dirty="0" smtClean="0">
                <a:latin typeface="Roboto Condensed" panose="02000000000000000000" pitchFamily="2" charset="0"/>
                <a:ea typeface="+mj-ea"/>
                <a:cs typeface="+mj-cs"/>
              </a:rPr>
              <a:t>rogrammes</a:t>
            </a:r>
            <a:endParaRPr lang="en-US" sz="2400" b="1" dirty="0" smtClean="0">
              <a:solidFill>
                <a:schemeClr val="bg1"/>
              </a:solidFill>
              <a:latin typeface="Roboto Condensed" panose="02000000000000000000" pitchFamily="2" charset="0"/>
              <a:ea typeface="+mj-ea"/>
              <a:cs typeface="+mj-cs"/>
            </a:endParaRPr>
          </a:p>
        </p:txBody>
      </p:sp>
      <p:sp>
        <p:nvSpPr>
          <p:cNvPr id="27" name="Title 2">
            <a:extLst>
              <a:ext uri="{FF2B5EF4-FFF2-40B4-BE49-F238E27FC236}">
                <a16:creationId xmlns:lc="http://schemas.openxmlformats.org/drawingml/2006/lockedCanvas" xmlns="" xmlns:a16="http://schemas.microsoft.com/office/drawing/2014/main" id="{200B3D2B-613A-41BE-987D-E6A1324B456D}"/>
              </a:ext>
            </a:extLst>
          </p:cNvPr>
          <p:cNvSpPr txBox="1">
            <a:spLocks/>
          </p:cNvSpPr>
          <p:nvPr/>
        </p:nvSpPr>
        <p:spPr>
          <a:xfrm>
            <a:off x="107504" y="3133850"/>
            <a:ext cx="4336424" cy="2573386"/>
          </a:xfrm>
          <a:prstGeom prst="roundRect">
            <a:avLst>
              <a:gd name="adj" fmla="val 2602"/>
            </a:avLst>
          </a:prstGeom>
          <a:noFill/>
          <a:ln w="12700">
            <a:noFill/>
          </a:ln>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en-US" sz="6600" b="1" dirty="0">
                <a:ln w="19050">
                  <a:solidFill>
                    <a:srgbClr val="FFFFFF"/>
                  </a:solidFill>
                </a:ln>
                <a:solidFill>
                  <a:srgbClr val="1C4F61"/>
                </a:solidFill>
                <a:latin typeface="Roboto Condensed" panose="02000000000000000000" pitchFamily="2" charset="0"/>
                <a:ea typeface="+mj-ea"/>
                <a:cs typeface="+mj-cs"/>
              </a:rPr>
              <a:t>The</a:t>
            </a:r>
            <a:r>
              <a:rPr lang="en-US" sz="6600" b="1" dirty="0">
                <a:ln>
                  <a:solidFill>
                    <a:schemeClr val="bg1"/>
                  </a:solidFill>
                </a:ln>
                <a:solidFill>
                  <a:srgbClr val="1C4F61"/>
                </a:solidFill>
                <a:latin typeface="Roboto Condensed" panose="02000000000000000000" pitchFamily="2" charset="0"/>
                <a:ea typeface="+mj-ea"/>
                <a:cs typeface="+mj-cs"/>
              </a:rPr>
              <a:t> </a:t>
            </a:r>
            <a:r>
              <a:rPr lang="en-US" sz="6600" b="1" dirty="0" smtClean="0">
                <a:ln w="19050">
                  <a:solidFill>
                    <a:srgbClr val="FFFFFF"/>
                  </a:solidFill>
                </a:ln>
                <a:solidFill>
                  <a:srgbClr val="1C4F61"/>
                </a:solidFill>
                <a:latin typeface="Roboto Condensed" panose="02000000000000000000" pitchFamily="2" charset="0"/>
                <a:ea typeface="+mj-ea"/>
                <a:cs typeface="+mj-cs"/>
              </a:rPr>
              <a:t>Principles of Training</a:t>
            </a:r>
            <a:endParaRPr lang="en-US" sz="6600" b="1" dirty="0" smtClean="0">
              <a:ln>
                <a:solidFill>
                  <a:schemeClr val="tx1"/>
                </a:solidFill>
              </a:ln>
              <a:solidFill>
                <a:srgbClr val="1C4F61"/>
              </a:solidFill>
              <a:latin typeface="Roboto Condensed" panose="02000000000000000000" pitchFamily="2" charset="0"/>
              <a:ea typeface="+mj-ea"/>
              <a:cs typeface="+mj-cs"/>
            </a:endParaRPr>
          </a:p>
        </p:txBody>
      </p:sp>
      <p:sp>
        <p:nvSpPr>
          <p:cNvPr id="11" name="TextBox 1"/>
          <p:cNvSpPr txBox="1"/>
          <p:nvPr/>
        </p:nvSpPr>
        <p:spPr>
          <a:xfrm>
            <a:off x="-35169" y="6581001"/>
            <a:ext cx="9185429"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100" dirty="0">
                <a:latin typeface="Roboto Condensed" panose="02000000000000000000" pitchFamily="2" charset="0"/>
                <a:ea typeface="Roboto Condensed" panose="02000000000000000000" pitchFamily="2" charset="0"/>
              </a:rPr>
              <a:t>Photocopiable/digital resources may only be copied by the purchasing institution on a single site and for their own </a:t>
            </a:r>
            <a:r>
              <a:rPr lang="en-GB" sz="1100" dirty="0" smtClean="0">
                <a:latin typeface="Roboto Condensed" panose="02000000000000000000" pitchFamily="2" charset="0"/>
                <a:ea typeface="Roboto Condensed" panose="02000000000000000000" pitchFamily="2" charset="0"/>
              </a:rPr>
              <a:t>use.</a:t>
            </a:r>
            <a:endParaRPr lang="en-GB" sz="1100" dirty="0">
              <a:latin typeface="Roboto Condensed" panose="02000000000000000000" pitchFamily="2" charset="0"/>
              <a:ea typeface="Roboto Condensed" panose="02000000000000000000" pitchFamily="2" charset="0"/>
            </a:endParaRPr>
          </a:p>
        </p:txBody>
      </p:sp>
    </p:spTree>
    <p:custDataLst>
      <p:tags r:id="rId1"/>
    </p:custDataLst>
    <p:extLst>
      <p:ext uri="{BB962C8B-B14F-4D97-AF65-F5344CB8AC3E}">
        <p14:creationId xmlns:p14="http://schemas.microsoft.com/office/powerpoint/2010/main" val="2536724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10</a:t>
            </a:fld>
            <a:endParaRPr lang="en-GB" dirty="0"/>
          </a:p>
        </p:txBody>
      </p:sp>
      <p:sp>
        <p:nvSpPr>
          <p:cNvPr id="12" name="TextBox 11">
            <a:extLst>
              <a:ext uri="{FF2B5EF4-FFF2-40B4-BE49-F238E27FC236}">
                <a16:creationId xmlns:a16="http://schemas.microsoft.com/office/drawing/2014/main" xmlns="" id="{03888866-542D-43D4-BFE1-045D36351922}"/>
              </a:ext>
              <a:ext uri="{C183D7F6-B498-43B3-948B-1728B52AA6E4}">
                <adec:decorative xmlns:adec="http://schemas.microsoft.com/office/drawing/2017/decorative" xmlns="" val="1"/>
              </a:ext>
            </a:extLst>
          </p:cNvPr>
          <p:cNvSpPr txBox="1">
            <a:spLocks/>
          </p:cNvSpPr>
          <p:nvPr/>
        </p:nvSpPr>
        <p:spPr>
          <a:xfrm flipH="1">
            <a:off x="0" y="188640"/>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13" name="Isosceles Triangle 12">
            <a:extLst>
              <a:ext uri="{FF2B5EF4-FFF2-40B4-BE49-F238E27FC236}">
                <a16:creationId xmlns:a16="http://schemas.microsoft.com/office/drawing/2014/main" xmlns="" id="{667AA2A8-C66E-4F4C-A6E7-E7ABCE7E9EC3}"/>
              </a:ext>
              <a:ext uri="{C183D7F6-B498-43B3-948B-1728B52AA6E4}">
                <adec:decorative xmlns:adec="http://schemas.microsoft.com/office/drawing/2017/decorative" xmlns="" val="1"/>
              </a:ext>
            </a:extLst>
          </p:cNvPr>
          <p:cNvSpPr/>
          <p:nvPr/>
        </p:nvSpPr>
        <p:spPr>
          <a:xfrm rot="10800000" flipH="1">
            <a:off x="463959" y="98560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anose="02000000000000000000" pitchFamily="2" charset="0"/>
            </a:endParaRPr>
          </a:p>
        </p:txBody>
      </p:sp>
      <p:sp>
        <p:nvSpPr>
          <p:cNvPr id="14" name="Title 11">
            <a:extLst>
              <a:ext uri="{FF2B5EF4-FFF2-40B4-BE49-F238E27FC236}">
                <a16:creationId xmlns:a16="http://schemas.microsoft.com/office/drawing/2014/main" xmlns="" id="{D8744987-7958-44D9-AE6F-009CA4C08875}"/>
              </a:ext>
            </a:extLst>
          </p:cNvPr>
          <p:cNvSpPr txBox="1">
            <a:spLocks/>
          </p:cNvSpPr>
          <p:nvPr/>
        </p:nvSpPr>
        <p:spPr>
          <a:xfrm>
            <a:off x="420687" y="441954"/>
            <a:ext cx="4007297" cy="539345"/>
          </a:xfrm>
          <a:prstGeom prst="rect">
            <a:avLst/>
          </a:prstGeom>
          <a:gradFill>
            <a:gsLst>
              <a:gs pos="100000">
                <a:schemeClr val="tx1">
                  <a:lumMod val="75000"/>
                  <a:lumOff val="25000"/>
                </a:schemeClr>
              </a:gs>
              <a:gs pos="0">
                <a:schemeClr val="tx1"/>
              </a:gs>
            </a:gsLst>
            <a:lin ang="0" scaled="0"/>
          </a:gra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a:lstStyle>
          <a:p>
            <a:pPr algn="ctr"/>
            <a:r>
              <a:rPr lang="en-US" sz="2800" dirty="0">
                <a:solidFill>
                  <a:schemeClr val="bg1"/>
                </a:solidFill>
              </a:rPr>
              <a:t>Exam-style </a:t>
            </a:r>
            <a:r>
              <a:rPr lang="en-US" sz="2800" dirty="0" smtClean="0">
                <a:solidFill>
                  <a:schemeClr val="bg1"/>
                </a:solidFill>
              </a:rPr>
              <a:t>questions</a:t>
            </a:r>
            <a:endParaRPr lang="en-US" sz="2800" dirty="0">
              <a:solidFill>
                <a:schemeClr val="bg1"/>
              </a:solidFill>
            </a:endParaRPr>
          </a:p>
        </p:txBody>
      </p:sp>
      <p:sp>
        <p:nvSpPr>
          <p:cNvPr id="15" name="Isosceles Triangle 14">
            <a:extLst>
              <a:ext uri="{FF2B5EF4-FFF2-40B4-BE49-F238E27FC236}">
                <a16:creationId xmlns:a16="http://schemas.microsoft.com/office/drawing/2014/main" xmlns="" id="{ABF5B12D-6F10-4377-9094-B3E79ECB1B94}"/>
              </a:ext>
              <a:ext uri="{C183D7F6-B498-43B3-948B-1728B52AA6E4}">
                <adec:decorative xmlns:adec="http://schemas.microsoft.com/office/drawing/2017/decorative" xmlns="" val="1"/>
              </a:ext>
            </a:extLst>
          </p:cNvPr>
          <p:cNvSpPr/>
          <p:nvPr/>
        </p:nvSpPr>
        <p:spPr>
          <a:xfrm rot="10800000" flipH="1" flipV="1">
            <a:off x="463959" y="23587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anose="02000000000000000000" pitchFamily="2" charset="0"/>
            </a:endParaRPr>
          </a:p>
        </p:txBody>
      </p:sp>
      <p:sp>
        <p:nvSpPr>
          <p:cNvPr id="16" name="Rectangle 15"/>
          <p:cNvSpPr/>
          <p:nvPr/>
        </p:nvSpPr>
        <p:spPr>
          <a:xfrm>
            <a:off x="5076056" y="406405"/>
            <a:ext cx="3888433" cy="646331"/>
          </a:xfrm>
          <a:prstGeom prst="rect">
            <a:avLst/>
          </a:prstGeom>
        </p:spPr>
        <p:txBody>
          <a:bodyPr wrap="square">
            <a:spAutoFit/>
          </a:bodyPr>
          <a:lstStyle/>
          <a:p>
            <a:r>
              <a:rPr lang="en-GB" i="1" dirty="0">
                <a:latin typeface="Roboto Condensed" panose="02000000000000000000" pitchFamily="2" charset="0"/>
              </a:rPr>
              <a:t>Answer the following exam-style </a:t>
            </a:r>
            <a:r>
              <a:rPr lang="en-GB" i="1" dirty="0" smtClean="0">
                <a:latin typeface="Roboto Condensed" panose="02000000000000000000" pitchFamily="2" charset="0"/>
              </a:rPr>
              <a:t>question </a:t>
            </a:r>
            <a:r>
              <a:rPr lang="en-GB" i="1" dirty="0">
                <a:latin typeface="Roboto Condensed" panose="02000000000000000000" pitchFamily="2" charset="0"/>
              </a:rPr>
              <a:t>and check your answers.</a:t>
            </a:r>
          </a:p>
        </p:txBody>
      </p:sp>
      <p:sp>
        <p:nvSpPr>
          <p:cNvPr id="17" name="TextBox 16"/>
          <p:cNvSpPr txBox="1"/>
          <p:nvPr/>
        </p:nvSpPr>
        <p:spPr>
          <a:xfrm>
            <a:off x="718056" y="1484784"/>
            <a:ext cx="7698108" cy="646331"/>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715963" indent="-715963">
              <a:tabLst>
                <a:tab pos="361950" algn="l"/>
                <a:tab pos="3683000" algn="r"/>
              </a:tabLst>
            </a:pPr>
            <a:r>
              <a:rPr lang="en-GB" b="1" dirty="0">
                <a:solidFill>
                  <a:schemeClr val="tx1"/>
                </a:solidFill>
                <a:latin typeface="Roboto Condensed" panose="02000000000000000000" pitchFamily="2" charset="0"/>
              </a:rPr>
              <a:t>1.	i)	</a:t>
            </a:r>
            <a:r>
              <a:rPr lang="en-GB" dirty="0" smtClean="0">
                <a:solidFill>
                  <a:schemeClr val="tx1"/>
                </a:solidFill>
                <a:latin typeface="Roboto Condensed" panose="02000000000000000000" pitchFamily="2" charset="0"/>
              </a:rPr>
              <a:t>Define the term ‘intensity</a:t>
            </a:r>
            <a:r>
              <a:rPr lang="en-GB" dirty="0">
                <a:solidFill>
                  <a:schemeClr val="tx1"/>
                </a:solidFill>
                <a:latin typeface="Roboto Condensed" panose="02000000000000000000" pitchFamily="2" charset="0"/>
              </a:rPr>
              <a:t>’ </a:t>
            </a:r>
            <a:r>
              <a:rPr lang="en-GB" dirty="0" smtClean="0">
                <a:solidFill>
                  <a:schemeClr val="tx1"/>
                </a:solidFill>
                <a:latin typeface="Roboto Condensed" panose="02000000000000000000" pitchFamily="2" charset="0"/>
              </a:rPr>
              <a:t>as a FITT principle.</a:t>
            </a:r>
            <a:r>
              <a:rPr lang="en-GB" b="1" dirty="0">
                <a:solidFill>
                  <a:schemeClr val="tx1"/>
                </a:solidFill>
                <a:latin typeface="Roboto Condensed" panose="02000000000000000000" pitchFamily="2" charset="0"/>
              </a:rPr>
              <a:t>	</a:t>
            </a:r>
          </a:p>
          <a:p>
            <a:pPr marL="533400" indent="-533400" algn="r">
              <a:tabLst>
                <a:tab pos="266700" algn="l"/>
                <a:tab pos="3683000" algn="r"/>
              </a:tabLst>
            </a:pPr>
            <a:r>
              <a:rPr lang="en-GB" b="1" dirty="0">
                <a:solidFill>
                  <a:schemeClr val="tx1"/>
                </a:solidFill>
                <a:latin typeface="Roboto Condensed" panose="02000000000000000000" pitchFamily="2" charset="0"/>
              </a:rPr>
              <a:t>(1 mark)</a:t>
            </a:r>
          </a:p>
        </p:txBody>
      </p:sp>
      <p:sp>
        <p:nvSpPr>
          <p:cNvPr id="18" name="TextBox 17"/>
          <p:cNvSpPr txBox="1"/>
          <p:nvPr/>
        </p:nvSpPr>
        <p:spPr>
          <a:xfrm>
            <a:off x="751029" y="3297971"/>
            <a:ext cx="7698108" cy="92333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715963" indent="-715963">
              <a:tabLst>
                <a:tab pos="361950" algn="l"/>
              </a:tabLst>
            </a:pPr>
            <a:r>
              <a:rPr lang="en-GB" b="1" dirty="0">
                <a:latin typeface="Roboto Condensed" panose="02000000000000000000" pitchFamily="2" charset="0"/>
              </a:rPr>
              <a:t>1.	ii) 	</a:t>
            </a:r>
            <a:r>
              <a:rPr lang="en-GB" dirty="0">
                <a:latin typeface="Roboto Condensed" panose="02000000000000000000" pitchFamily="2" charset="0"/>
              </a:rPr>
              <a:t>Using a practical example from sport, explain how intensity can be used to apply </a:t>
            </a:r>
            <a:r>
              <a:rPr lang="en-GB" dirty="0" smtClean="0">
                <a:latin typeface="Roboto Condensed" panose="02000000000000000000" pitchFamily="2" charset="0"/>
              </a:rPr>
              <a:t>overload </a:t>
            </a:r>
            <a:r>
              <a:rPr lang="en-GB" dirty="0">
                <a:latin typeface="Roboto Condensed" panose="02000000000000000000" pitchFamily="2" charset="0"/>
              </a:rPr>
              <a:t>to training.</a:t>
            </a:r>
          </a:p>
          <a:p>
            <a:pPr marL="533400" indent="-533400" algn="r">
              <a:tabLst>
                <a:tab pos="266700" algn="l"/>
              </a:tabLst>
            </a:pPr>
            <a:r>
              <a:rPr lang="en-GB" b="1" dirty="0">
                <a:latin typeface="Roboto Condensed" panose="02000000000000000000" pitchFamily="2" charset="0"/>
              </a:rPr>
              <a:t>(2 marks)</a:t>
            </a:r>
          </a:p>
        </p:txBody>
      </p:sp>
      <p:sp>
        <p:nvSpPr>
          <p:cNvPr id="21" name="TextBox 20"/>
          <p:cNvSpPr txBox="1"/>
          <p:nvPr/>
        </p:nvSpPr>
        <p:spPr>
          <a:xfrm>
            <a:off x="721562" y="2189710"/>
            <a:ext cx="3921617" cy="53860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b="1"/>
            </a:lvl1pPr>
            <a:lvl2pPr marL="742950" lvl="1" indent="-285750">
              <a:buFont typeface="Arial" panose="020B0604020202020204" pitchFamily="34" charset="0"/>
              <a:buChar char="•"/>
              <a:defRPr b="1"/>
            </a:lvl2pPr>
          </a:lstStyle>
          <a:p>
            <a:pPr marL="533400" indent="-533400">
              <a:tabLst>
                <a:tab pos="266700" algn="l"/>
              </a:tabLst>
            </a:pPr>
            <a:r>
              <a:rPr lang="en-GB" sz="1450" i="1" dirty="0">
                <a:latin typeface="Roboto Condensed" panose="02000000000000000000" pitchFamily="2" charset="0"/>
                <a:ea typeface="Roboto" pitchFamily="2" charset="0"/>
                <a:cs typeface="Aharoni" panose="02010803020104030203" pitchFamily="2" charset="-79"/>
              </a:rPr>
              <a:t>1 </a:t>
            </a:r>
            <a:r>
              <a:rPr lang="en-GB" sz="1450" i="1" dirty="0" smtClean="0">
                <a:latin typeface="Roboto Condensed" panose="02000000000000000000" pitchFamily="2" charset="0"/>
                <a:ea typeface="Roboto" pitchFamily="2" charset="0"/>
                <a:cs typeface="Aharoni" panose="02010803020104030203" pitchFamily="2" charset="-79"/>
              </a:rPr>
              <a:t>× </a:t>
            </a:r>
            <a:r>
              <a:rPr lang="en-GB" sz="1450" i="1" dirty="0">
                <a:latin typeface="Roboto Condensed" panose="02000000000000000000" pitchFamily="2" charset="0"/>
                <a:ea typeface="Roboto" pitchFamily="2" charset="0"/>
                <a:cs typeface="Aharoni" panose="02010803020104030203" pitchFamily="2" charset="-79"/>
              </a:rPr>
              <a:t>AO1 mark for:</a:t>
            </a:r>
          </a:p>
          <a:p>
            <a:pPr marL="361950" indent="-361950">
              <a:buFont typeface="Arial" panose="020B0604020202020204" pitchFamily="34" charset="0"/>
              <a:buChar char="•"/>
            </a:pPr>
            <a:r>
              <a:rPr lang="en-GB" sz="1450" b="0" i="1" dirty="0">
                <a:latin typeface="Roboto Condensed" panose="02000000000000000000" pitchFamily="2" charset="0"/>
                <a:ea typeface="Roboto" pitchFamily="2" charset="0"/>
                <a:cs typeface="Aharoni" panose="02010803020104030203" pitchFamily="2" charset="-79"/>
              </a:rPr>
              <a:t>How hard training is performed.</a:t>
            </a:r>
          </a:p>
        </p:txBody>
      </p:sp>
      <p:sp>
        <p:nvSpPr>
          <p:cNvPr id="23" name="1i answer"/>
          <p:cNvSpPr txBox="1"/>
          <p:nvPr/>
        </p:nvSpPr>
        <p:spPr>
          <a:xfrm>
            <a:off x="740081" y="2199995"/>
            <a:ext cx="3921617" cy="738664"/>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sz="1200" dirty="0"/>
          </a:p>
          <a:p>
            <a:r>
              <a:rPr lang="en-GB" b="0" dirty="0">
                <a:solidFill>
                  <a:schemeClr val="bg1"/>
                </a:solidFill>
                <a:sym typeface="Wingdings" panose="05000000000000000000" pitchFamily="2" charset="2"/>
              </a:rPr>
              <a:t> </a:t>
            </a:r>
            <a:r>
              <a:rPr lang="en-GB" dirty="0">
                <a:solidFill>
                  <a:schemeClr val="bg1"/>
                </a:solidFill>
              </a:rPr>
              <a:t>Click to reveal answer!</a:t>
            </a:r>
          </a:p>
          <a:p>
            <a:endParaRPr lang="en-GB" sz="1200" dirty="0"/>
          </a:p>
        </p:txBody>
      </p:sp>
      <p:sp>
        <p:nvSpPr>
          <p:cNvPr id="27" name="TextBox 26"/>
          <p:cNvSpPr txBox="1"/>
          <p:nvPr/>
        </p:nvSpPr>
        <p:spPr>
          <a:xfrm>
            <a:off x="689265" y="4300355"/>
            <a:ext cx="7326773" cy="143116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533400" indent="-533400">
              <a:tabLst>
                <a:tab pos="266700" algn="l"/>
              </a:tabLst>
            </a:pPr>
            <a:r>
              <a:rPr lang="en-GB" sz="1450" b="1" i="1" dirty="0">
                <a:latin typeface="Roboto Condensed" panose="02000000000000000000" pitchFamily="2" charset="0"/>
                <a:ea typeface="Roboto" pitchFamily="2" charset="0"/>
              </a:rPr>
              <a:t>1 </a:t>
            </a:r>
            <a:r>
              <a:rPr lang="en-GB" sz="1450" b="1" i="1" dirty="0" smtClean="0">
                <a:latin typeface="Roboto Condensed" panose="02000000000000000000" pitchFamily="2" charset="0"/>
                <a:ea typeface="Roboto" pitchFamily="2" charset="0"/>
              </a:rPr>
              <a:t>× </a:t>
            </a:r>
            <a:r>
              <a:rPr lang="en-GB" sz="1450" b="1" i="1" dirty="0">
                <a:latin typeface="Roboto Condensed" panose="02000000000000000000" pitchFamily="2" charset="0"/>
                <a:ea typeface="Roboto" pitchFamily="2" charset="0"/>
              </a:rPr>
              <a:t>AO1 mark for description of progressive overload using the FITT principles:</a:t>
            </a:r>
          </a:p>
          <a:p>
            <a:pPr marL="361950" indent="-361950">
              <a:buFont typeface="Arial" panose="020B0604020202020204" pitchFamily="34" charset="0"/>
              <a:buChar char="•"/>
            </a:pPr>
            <a:r>
              <a:rPr lang="en-GB" sz="1450" i="1" dirty="0" smtClean="0">
                <a:latin typeface="Roboto Condensed" panose="02000000000000000000" pitchFamily="2" charset="0"/>
                <a:ea typeface="Roboto" pitchFamily="2" charset="0"/>
              </a:rPr>
              <a:t>Overload </a:t>
            </a:r>
            <a:r>
              <a:rPr lang="en-GB" sz="1450" i="1" dirty="0">
                <a:latin typeface="Roboto Condensed" panose="02000000000000000000" pitchFamily="2" charset="0"/>
                <a:ea typeface="Roboto" pitchFamily="2" charset="0"/>
              </a:rPr>
              <a:t>is </a:t>
            </a:r>
            <a:r>
              <a:rPr lang="en-GB" sz="1450" i="1" dirty="0" smtClean="0">
                <a:latin typeface="Roboto Condensed" panose="02000000000000000000" pitchFamily="2" charset="0"/>
                <a:ea typeface="Roboto" pitchFamily="2" charset="0"/>
              </a:rPr>
              <a:t>the increase in either frequency</a:t>
            </a:r>
            <a:r>
              <a:rPr lang="en-GB" sz="1450" i="1" dirty="0">
                <a:latin typeface="Roboto Condensed" panose="02000000000000000000" pitchFamily="2" charset="0"/>
                <a:ea typeface="Roboto" pitchFamily="2" charset="0"/>
              </a:rPr>
              <a:t>, intensity, time or type of training </a:t>
            </a:r>
            <a:r>
              <a:rPr lang="en-GB" sz="1450" i="1" dirty="0" smtClean="0">
                <a:latin typeface="Roboto Condensed" panose="02000000000000000000" pitchFamily="2" charset="0"/>
                <a:ea typeface="Roboto" pitchFamily="2" charset="0"/>
              </a:rPr>
              <a:t>which allows the body to continuously progress/adapt.</a:t>
            </a:r>
            <a:endParaRPr lang="en-GB" sz="1450" i="1" dirty="0">
              <a:latin typeface="Roboto Condensed" panose="02000000000000000000" pitchFamily="2" charset="0"/>
              <a:ea typeface="Roboto" pitchFamily="2" charset="0"/>
            </a:endParaRPr>
          </a:p>
          <a:p>
            <a:pPr>
              <a:tabLst>
                <a:tab pos="266700" algn="l"/>
              </a:tabLst>
            </a:pPr>
            <a:endParaRPr lang="en-GB" sz="1450" b="1" i="1" dirty="0">
              <a:latin typeface="Roboto Condensed" panose="02000000000000000000" pitchFamily="2" charset="0"/>
              <a:ea typeface="Roboto" pitchFamily="2" charset="0"/>
            </a:endParaRPr>
          </a:p>
          <a:p>
            <a:pPr>
              <a:tabLst>
                <a:tab pos="266700" algn="l"/>
              </a:tabLst>
            </a:pPr>
            <a:r>
              <a:rPr lang="en-GB" sz="1450" b="1" i="1" dirty="0">
                <a:latin typeface="Roboto Condensed" panose="02000000000000000000" pitchFamily="2" charset="0"/>
                <a:ea typeface="Roboto" pitchFamily="2" charset="0"/>
              </a:rPr>
              <a:t>1 </a:t>
            </a:r>
            <a:r>
              <a:rPr lang="en-GB" sz="1450" b="1" i="1" dirty="0" smtClean="0">
                <a:latin typeface="Roboto Condensed" panose="02000000000000000000" pitchFamily="2" charset="0"/>
                <a:ea typeface="Roboto" pitchFamily="2" charset="0"/>
              </a:rPr>
              <a:t>× </a:t>
            </a:r>
            <a:r>
              <a:rPr lang="en-GB" sz="1450" b="1" i="1" dirty="0">
                <a:latin typeface="Roboto Condensed" panose="02000000000000000000" pitchFamily="2" charset="0"/>
                <a:ea typeface="Roboto" pitchFamily="2" charset="0"/>
              </a:rPr>
              <a:t>AO2 mark for any suitable sporting example of application using intensity:</a:t>
            </a:r>
          </a:p>
          <a:p>
            <a:pPr marL="361950" indent="-361950">
              <a:buFont typeface="Arial" panose="020B0604020202020204" pitchFamily="34" charset="0"/>
              <a:buChar char="•"/>
            </a:pPr>
            <a:r>
              <a:rPr lang="en-GB" sz="1450" i="1" dirty="0">
                <a:latin typeface="Roboto Condensed" panose="02000000000000000000" pitchFamily="2" charset="0"/>
                <a:ea typeface="Roboto" pitchFamily="2" charset="0"/>
              </a:rPr>
              <a:t>e</a:t>
            </a:r>
            <a:r>
              <a:rPr lang="en-GB" sz="1450" i="1" dirty="0" smtClean="0">
                <a:latin typeface="Roboto Condensed" panose="02000000000000000000" pitchFamily="2" charset="0"/>
                <a:ea typeface="Roboto" pitchFamily="2" charset="0"/>
              </a:rPr>
              <a:t>.g</a:t>
            </a:r>
            <a:r>
              <a:rPr lang="en-GB" sz="1450" i="1" dirty="0">
                <a:latin typeface="Roboto Condensed" panose="02000000000000000000" pitchFamily="2" charset="0"/>
                <a:ea typeface="Roboto" pitchFamily="2" charset="0"/>
              </a:rPr>
              <a:t>. increasing the % of maximum heart rate in an aerobic training session from 60% to 65%</a:t>
            </a:r>
          </a:p>
        </p:txBody>
      </p:sp>
      <p:sp>
        <p:nvSpPr>
          <p:cNvPr id="28" name="1ii answer"/>
          <p:cNvSpPr txBox="1"/>
          <p:nvPr/>
        </p:nvSpPr>
        <p:spPr>
          <a:xfrm>
            <a:off x="751029" y="4352126"/>
            <a:ext cx="7711202" cy="1415772"/>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sz="1400" dirty="0"/>
          </a:p>
          <a:p>
            <a:endParaRPr lang="en-GB" sz="1400" dirty="0"/>
          </a:p>
          <a:p>
            <a:r>
              <a:rPr lang="en-GB" sz="3000" b="0" dirty="0">
                <a:solidFill>
                  <a:schemeClr val="bg1"/>
                </a:solidFill>
                <a:sym typeface="Wingdings" panose="05000000000000000000" pitchFamily="2" charset="2"/>
              </a:rPr>
              <a:t></a:t>
            </a:r>
            <a:r>
              <a:rPr lang="en-GB" sz="3000" dirty="0">
                <a:solidFill>
                  <a:schemeClr val="bg1"/>
                </a:solidFill>
                <a:sym typeface="Wingdings" panose="05000000000000000000" pitchFamily="2" charset="2"/>
              </a:rPr>
              <a:t> </a:t>
            </a:r>
            <a:r>
              <a:rPr lang="en-GB" sz="3000" dirty="0">
                <a:solidFill>
                  <a:schemeClr val="bg1"/>
                </a:solidFill>
              </a:rPr>
              <a:t>Click to reveal answer!</a:t>
            </a:r>
            <a:endParaRPr lang="en-GB" sz="3000" dirty="0"/>
          </a:p>
          <a:p>
            <a:endParaRPr lang="en-GB" sz="1400" dirty="0"/>
          </a:p>
          <a:p>
            <a:endParaRPr lang="en-GB" sz="1400" dirty="0"/>
          </a:p>
        </p:txBody>
      </p:sp>
      <p:grpSp>
        <p:nvGrpSpPr>
          <p:cNvPr id="19" name="Group 3"/>
          <p:cNvGrpSpPr>
            <a:grpSpLocks/>
          </p:cNvGrpSpPr>
          <p:nvPr/>
        </p:nvGrpSpPr>
        <p:grpSpPr bwMode="auto">
          <a:xfrm>
            <a:off x="603250" y="-27384"/>
            <a:ext cx="8540750" cy="6940550"/>
            <a:chOff x="583271" y="42867"/>
            <a:chExt cx="9232725" cy="7502525"/>
          </a:xfrm>
        </p:grpSpPr>
        <p:sp>
          <p:nvSpPr>
            <p:cNvPr id="20" name="Rectangle 19"/>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2"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4"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1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5"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600014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3"/>
                                        </p:tgtEl>
                                        <p:attrNameLst>
                                          <p:attrName>ppt_x</p:attrName>
                                        </p:attrNameLst>
                                      </p:cBhvr>
                                      <p:tavLst>
                                        <p:tav tm="0">
                                          <p:val>
                                            <p:strVal val="ppt_x"/>
                                          </p:val>
                                        </p:tav>
                                        <p:tav tm="100000">
                                          <p:val>
                                            <p:strVal val="ppt_x"/>
                                          </p:val>
                                        </p:tav>
                                      </p:tavLst>
                                    </p:anim>
                                    <p:anim calcmode="lin" valueType="num">
                                      <p:cBhvr additive="base">
                                        <p:cTn id="7" dur="500"/>
                                        <p:tgtEl>
                                          <p:spTgt spid="23"/>
                                        </p:tgtEl>
                                        <p:attrNameLst>
                                          <p:attrName>ppt_y</p:attrName>
                                        </p:attrNameLst>
                                      </p:cBhvr>
                                      <p:tavLst>
                                        <p:tav tm="0">
                                          <p:val>
                                            <p:strVal val="ppt_y"/>
                                          </p:val>
                                        </p:tav>
                                        <p:tav tm="100000">
                                          <p:val>
                                            <p:strVal val="1+ppt_h/2"/>
                                          </p:val>
                                        </p:tav>
                                      </p:tavLst>
                                    </p:anim>
                                    <p:set>
                                      <p:cBhvr>
                                        <p:cTn id="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 restart="whenNotActive" fill="hold" evtFilter="cancelBubble" nodeType="interactiveSeq">
                <p:stCondLst>
                  <p:cond evt="onClick" delay="0">
                    <p:tgtEl>
                      <p:spTgt spid="28"/>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28"/>
                                        </p:tgtEl>
                                        <p:attrNameLst>
                                          <p:attrName>ppt_x</p:attrName>
                                        </p:attrNameLst>
                                      </p:cBhvr>
                                      <p:tavLst>
                                        <p:tav tm="0">
                                          <p:val>
                                            <p:strVal val="ppt_x"/>
                                          </p:val>
                                        </p:tav>
                                        <p:tav tm="100000">
                                          <p:val>
                                            <p:strVal val="ppt_x"/>
                                          </p:val>
                                        </p:tav>
                                      </p:tavLst>
                                    </p:anim>
                                    <p:anim calcmode="lin" valueType="num">
                                      <p:cBhvr additive="base">
                                        <p:cTn id="14" dur="500"/>
                                        <p:tgtEl>
                                          <p:spTgt spid="28"/>
                                        </p:tgtEl>
                                        <p:attrNameLst>
                                          <p:attrName>ppt_y</p:attrName>
                                        </p:attrNameLst>
                                      </p:cBhvr>
                                      <p:tavLst>
                                        <p:tav tm="0">
                                          <p:val>
                                            <p:strVal val="ppt_y"/>
                                          </p:val>
                                        </p:tav>
                                        <p:tav tm="100000">
                                          <p:val>
                                            <p:strVal val="1+ppt_h/2"/>
                                          </p:val>
                                        </p:tav>
                                      </p:tavLst>
                                    </p:anim>
                                    <p:set>
                                      <p:cBhvr>
                                        <p:cTn id="1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3"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07504" y="54950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Introduction</a:t>
            </a:r>
          </a:p>
        </p:txBody>
      </p:sp>
      <p:sp>
        <p:nvSpPr>
          <p:cNvPr id="2" name="TextBox 1">
            <a:extLst>
              <a:ext uri="{FF2B5EF4-FFF2-40B4-BE49-F238E27FC236}">
                <a16:creationId xmlns:a16="http://schemas.microsoft.com/office/drawing/2014/main" xmlns="" id="{CA44A598-3C8A-5A48-AFD4-BF13FE90B337}"/>
              </a:ext>
            </a:extLst>
          </p:cNvPr>
          <p:cNvSpPr txBox="1"/>
          <p:nvPr/>
        </p:nvSpPr>
        <p:spPr>
          <a:xfrm>
            <a:off x="151137" y="1471210"/>
            <a:ext cx="6509095" cy="584775"/>
          </a:xfrm>
          <a:prstGeom prst="rect">
            <a:avLst/>
          </a:prstGeom>
          <a:noFill/>
        </p:spPr>
        <p:txBody>
          <a:bodyPr wrap="square" rtlCol="0">
            <a:spAutoFit/>
          </a:bodyPr>
          <a:lstStyle/>
          <a:p>
            <a:r>
              <a:rPr lang="en-US" sz="1600" dirty="0">
                <a:latin typeface="Roboto Condensed" panose="020B0604020202020204" charset="0"/>
                <a:ea typeface="Roboto Condensed" panose="020B0604020202020204" charset="0"/>
              </a:rPr>
              <a:t>It is essential that training programmes and sessions are </a:t>
            </a:r>
            <a:r>
              <a:rPr lang="en-US" sz="1600" dirty="0" smtClean="0">
                <a:latin typeface="Roboto Condensed" panose="020B0604020202020204" charset="0"/>
                <a:ea typeface="Roboto Condensed" panose="020B0604020202020204" charset="0"/>
              </a:rPr>
              <a:t>well thought out</a:t>
            </a:r>
            <a:r>
              <a:rPr lang="en-US" sz="1600" dirty="0">
                <a:latin typeface="Roboto Condensed" panose="020B0604020202020204" charset="0"/>
                <a:ea typeface="Roboto Condensed" panose="020B0604020202020204" charset="0"/>
              </a:rPr>
              <a:t>, so that they have purpose and allow for progression.</a:t>
            </a:r>
          </a:p>
        </p:txBody>
      </p:sp>
      <p:pic>
        <p:nvPicPr>
          <p:cNvPr id="6" name="Picture 5"/>
          <p:cNvPicPr>
            <a:picLocks noChangeAspect="1"/>
          </p:cNvPicPr>
          <p:nvPr/>
        </p:nvPicPr>
        <p:blipFill rotWithShape="1">
          <a:blip r:embed="rId3">
            <a:clrChange>
              <a:clrFrom>
                <a:srgbClr val="FFFFFF"/>
              </a:clrFrom>
              <a:clrTo>
                <a:srgbClr val="FFFFFF">
                  <a:alpha val="0"/>
                </a:srgbClr>
              </a:clrTo>
            </a:clrChange>
          </a:blip>
          <a:srcRect l="25031"/>
          <a:stretch/>
        </p:blipFill>
        <p:spPr>
          <a:xfrm>
            <a:off x="4499992" y="756856"/>
            <a:ext cx="5175964" cy="5523324"/>
          </a:xfrm>
          <a:prstGeom prst="rect">
            <a:avLst/>
          </a:prstGeom>
        </p:spPr>
      </p:pic>
      <p:sp>
        <p:nvSpPr>
          <p:cNvPr id="20" name="TextBox 19">
            <a:extLst>
              <a:ext uri="{FF2B5EF4-FFF2-40B4-BE49-F238E27FC236}">
                <a16:creationId xmlns:a16="http://schemas.microsoft.com/office/drawing/2014/main" xmlns="" id="{CA44A598-3C8A-5A48-AFD4-BF13FE90B337}"/>
              </a:ext>
            </a:extLst>
          </p:cNvPr>
          <p:cNvSpPr txBox="1"/>
          <p:nvPr/>
        </p:nvSpPr>
        <p:spPr>
          <a:xfrm>
            <a:off x="151137" y="2114419"/>
            <a:ext cx="5284959" cy="3462486"/>
          </a:xfrm>
          <a:prstGeom prst="rect">
            <a:avLst/>
          </a:prstGeom>
          <a:noFill/>
        </p:spPr>
        <p:txBody>
          <a:bodyPr wrap="square" rtlCol="0">
            <a:spAutoFit/>
          </a:bodyPr>
          <a:lstStyle/>
          <a:p>
            <a:r>
              <a:rPr lang="en-US" sz="1600" dirty="0">
                <a:latin typeface="Roboto Condensed" panose="020B0604020202020204" charset="0"/>
                <a:ea typeface="Roboto Condensed" panose="020B0604020202020204" charset="0"/>
              </a:rPr>
              <a:t>This can be applied through the principles of training, remembered by the acronyms ‘</a:t>
            </a:r>
            <a:r>
              <a:rPr lang="en-US" sz="1600" dirty="0" smtClean="0">
                <a:latin typeface="Roboto Condensed" panose="020B0604020202020204" charset="0"/>
                <a:ea typeface="Roboto Condensed" panose="020B0604020202020204" charset="0"/>
              </a:rPr>
              <a:t>SPOR’ </a:t>
            </a:r>
            <a:r>
              <a:rPr lang="en-US" sz="1600" dirty="0">
                <a:latin typeface="Roboto Condensed" panose="020B0604020202020204" charset="0"/>
                <a:ea typeface="Roboto Condensed" panose="020B0604020202020204" charset="0"/>
              </a:rPr>
              <a:t>and ‘FITT’:</a:t>
            </a:r>
          </a:p>
          <a:p>
            <a:endParaRPr lang="en-US" sz="1100" dirty="0">
              <a:highlight>
                <a:srgbClr val="FFFF00"/>
              </a:highlight>
              <a:latin typeface="Roboto Condensed" panose="020B0604020202020204" charset="0"/>
              <a:ea typeface="Roboto Condensed" panose="020B0604020202020204" charset="0"/>
            </a:endParaRPr>
          </a:p>
          <a:p>
            <a:r>
              <a:rPr lang="en-US" sz="3200" b="1" dirty="0">
                <a:latin typeface="Roboto Condensed" panose="020B0604020202020204" charset="0"/>
                <a:ea typeface="Roboto Condensed" panose="020B0604020202020204" charset="0"/>
              </a:rPr>
              <a:t>S</a:t>
            </a:r>
            <a:r>
              <a:rPr lang="en-US" sz="1600" dirty="0">
                <a:latin typeface="Roboto Condensed" panose="020B0604020202020204" charset="0"/>
                <a:ea typeface="Roboto Condensed" panose="020B0604020202020204" charset="0"/>
              </a:rPr>
              <a:t>pecificity</a:t>
            </a:r>
          </a:p>
          <a:p>
            <a:r>
              <a:rPr lang="en-US" sz="3200" b="1" dirty="0" smtClean="0">
                <a:latin typeface="Roboto Condensed" panose="020B0604020202020204" charset="0"/>
                <a:ea typeface="Roboto Condensed" panose="020B0604020202020204" charset="0"/>
              </a:rPr>
              <a:t>P</a:t>
            </a:r>
            <a:r>
              <a:rPr lang="en-US" sz="1600" dirty="0" smtClean="0">
                <a:latin typeface="Roboto Condensed" panose="020B0604020202020204" charset="0"/>
                <a:ea typeface="Roboto Condensed" panose="020B0604020202020204" charset="0"/>
              </a:rPr>
              <a:t>rogression </a:t>
            </a:r>
          </a:p>
          <a:p>
            <a:r>
              <a:rPr lang="en-US" sz="3200" b="1" dirty="0" smtClean="0">
                <a:latin typeface="Roboto Condensed" panose="020B0604020202020204" charset="0"/>
                <a:ea typeface="Roboto Condensed" panose="020B0604020202020204" charset="0"/>
              </a:rPr>
              <a:t>O</a:t>
            </a:r>
            <a:r>
              <a:rPr lang="en-US" sz="1600" dirty="0" smtClean="0">
                <a:latin typeface="Roboto Condensed" panose="020B0604020202020204" charset="0"/>
                <a:ea typeface="Roboto Condensed" panose="020B0604020202020204" charset="0"/>
              </a:rPr>
              <a:t>verload</a:t>
            </a:r>
            <a:endParaRPr lang="en-US" sz="1600" dirty="0">
              <a:latin typeface="Roboto Condensed" panose="020B0604020202020204" charset="0"/>
              <a:ea typeface="Roboto Condensed" panose="020B0604020202020204" charset="0"/>
            </a:endParaRPr>
          </a:p>
          <a:p>
            <a:r>
              <a:rPr lang="en-US" sz="3200" b="1" dirty="0">
                <a:latin typeface="Roboto Condensed" panose="020B0604020202020204" charset="0"/>
                <a:ea typeface="Roboto Condensed" panose="020B0604020202020204" charset="0"/>
              </a:rPr>
              <a:t>R</a:t>
            </a:r>
            <a:r>
              <a:rPr lang="en-US" sz="1600" dirty="0">
                <a:latin typeface="Roboto Condensed" panose="020B0604020202020204" charset="0"/>
                <a:ea typeface="Roboto Condensed" panose="020B0604020202020204" charset="0"/>
              </a:rPr>
              <a:t>eversibility</a:t>
            </a:r>
          </a:p>
          <a:p>
            <a:endParaRPr lang="en-US" sz="1600" dirty="0">
              <a:latin typeface="Roboto Condensed" panose="020B0604020202020204" charset="0"/>
              <a:ea typeface="Roboto Condensed" panose="020B0604020202020204" charset="0"/>
            </a:endParaRPr>
          </a:p>
          <a:p>
            <a:r>
              <a:rPr lang="en-US" sz="3200" b="1" dirty="0">
                <a:latin typeface="Roboto Condensed" panose="020B0604020202020204" charset="0"/>
                <a:ea typeface="Roboto Condensed" panose="020B0604020202020204" charset="0"/>
              </a:rPr>
              <a:t>F</a:t>
            </a:r>
            <a:r>
              <a:rPr lang="en-US" sz="1600" dirty="0">
                <a:latin typeface="Roboto Condensed" panose="020B0604020202020204" charset="0"/>
                <a:ea typeface="Roboto Condensed" panose="020B0604020202020204" charset="0"/>
              </a:rPr>
              <a:t>requency, </a:t>
            </a:r>
            <a:r>
              <a:rPr lang="en-US" sz="3200" b="1" dirty="0">
                <a:latin typeface="Roboto Condensed" panose="020B0604020202020204" charset="0"/>
                <a:ea typeface="Roboto Condensed" panose="020B0604020202020204" charset="0"/>
              </a:rPr>
              <a:t>I</a:t>
            </a:r>
            <a:r>
              <a:rPr lang="en-US" sz="1600" dirty="0">
                <a:latin typeface="Roboto Condensed" panose="020B0604020202020204" charset="0"/>
                <a:ea typeface="Roboto Condensed" panose="020B0604020202020204" charset="0"/>
              </a:rPr>
              <a:t>ntensity, </a:t>
            </a:r>
            <a:r>
              <a:rPr lang="en-US" sz="3200" b="1" dirty="0">
                <a:latin typeface="Roboto Condensed" panose="020B0604020202020204" charset="0"/>
                <a:ea typeface="Roboto Condensed" panose="020B0604020202020204" charset="0"/>
              </a:rPr>
              <a:t>T</a:t>
            </a:r>
            <a:r>
              <a:rPr lang="en-US" sz="1600" dirty="0">
                <a:latin typeface="Roboto Condensed" panose="020B0604020202020204" charset="0"/>
                <a:ea typeface="Roboto Condensed" panose="020B0604020202020204" charset="0"/>
              </a:rPr>
              <a:t>ime, </a:t>
            </a:r>
            <a:r>
              <a:rPr lang="en-US" sz="3200" b="1" dirty="0">
                <a:latin typeface="Roboto Condensed" panose="020B0604020202020204" charset="0"/>
                <a:ea typeface="Roboto Condensed" panose="020B0604020202020204" charset="0"/>
              </a:rPr>
              <a:t>T</a:t>
            </a:r>
            <a:r>
              <a:rPr lang="en-US" sz="1600" dirty="0">
                <a:latin typeface="Roboto Condensed" panose="020B0604020202020204" charset="0"/>
                <a:ea typeface="Roboto Condensed" panose="020B0604020202020204" charset="0"/>
              </a:rPr>
              <a:t>ype</a:t>
            </a:r>
          </a:p>
        </p:txBody>
      </p:sp>
      <p:sp>
        <p:nvSpPr>
          <p:cNvPr id="21" name="TextBox 2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2</a:t>
            </a:fld>
            <a:endParaRPr lang="en-GB" dirty="0"/>
          </a:p>
        </p:txBody>
      </p:sp>
      <p:sp>
        <p:nvSpPr>
          <p:cNvPr id="23"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4"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5"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26" name="TextBox 25">
            <a:extLst>
              <a:ext uri="{FF2B5EF4-FFF2-40B4-BE49-F238E27FC236}">
                <a16:creationId xmlns:a16="http://schemas.microsoft.com/office/drawing/2014/main" xmlns="" id="{CA44A598-3C8A-5A48-AFD4-BF13FE90B337}"/>
              </a:ext>
            </a:extLst>
          </p:cNvPr>
          <p:cNvSpPr txBox="1"/>
          <p:nvPr/>
        </p:nvSpPr>
        <p:spPr>
          <a:xfrm>
            <a:off x="149683" y="5684627"/>
            <a:ext cx="5654766" cy="584775"/>
          </a:xfrm>
          <a:prstGeom prst="rect">
            <a:avLst/>
          </a:prstGeom>
          <a:noFill/>
        </p:spPr>
        <p:txBody>
          <a:bodyPr wrap="square" rtlCol="0">
            <a:spAutoFit/>
          </a:bodyPr>
          <a:lstStyle/>
          <a:p>
            <a:r>
              <a:rPr lang="en-US" sz="1600" dirty="0">
                <a:latin typeface="Roboto Condensed" panose="020B0604020202020204" charset="0"/>
                <a:ea typeface="Roboto Condensed" panose="020B0604020202020204" charset="0"/>
              </a:rPr>
              <a:t>Let’s take a look at what each of these principles </a:t>
            </a:r>
            <a:r>
              <a:rPr lang="en-US" sz="1600" dirty="0" smtClean="0">
                <a:latin typeface="Roboto Condensed" panose="020B0604020202020204" charset="0"/>
                <a:ea typeface="Roboto Condensed" panose="020B0604020202020204" charset="0"/>
              </a:rPr>
              <a:t>means </a:t>
            </a:r>
            <a:r>
              <a:rPr lang="en-US" sz="1600" dirty="0">
                <a:latin typeface="Roboto Condensed" panose="020B0604020202020204" charset="0"/>
                <a:ea typeface="Roboto Condensed" panose="020B0604020202020204" charset="0"/>
              </a:rPr>
              <a:t>and how </a:t>
            </a:r>
            <a:r>
              <a:rPr lang="en-US" sz="1600" dirty="0" smtClean="0">
                <a:latin typeface="Roboto Condensed" panose="020B0604020202020204" charset="0"/>
                <a:ea typeface="Roboto Condensed" panose="020B0604020202020204" charset="0"/>
              </a:rPr>
              <a:t>they </a:t>
            </a:r>
            <a:r>
              <a:rPr lang="en-US" sz="1600" dirty="0">
                <a:latin typeface="Roboto Condensed" panose="020B0604020202020204" charset="0"/>
                <a:ea typeface="Roboto Condensed" panose="020B0604020202020204" charset="0"/>
              </a:rPr>
              <a:t>can be applied in sport to bring about improvements in fitness.</a:t>
            </a:r>
          </a:p>
        </p:txBody>
      </p:sp>
      <p:grpSp>
        <p:nvGrpSpPr>
          <p:cNvPr id="13" name="Group 3"/>
          <p:cNvGrpSpPr>
            <a:grpSpLocks/>
          </p:cNvGrpSpPr>
          <p:nvPr/>
        </p:nvGrpSpPr>
        <p:grpSpPr bwMode="auto">
          <a:xfrm>
            <a:off x="603250" y="-27384"/>
            <a:ext cx="8540750" cy="6940550"/>
            <a:chOff x="583271" y="42867"/>
            <a:chExt cx="9232725" cy="7502525"/>
          </a:xfrm>
        </p:grpSpPr>
        <p:sp>
          <p:nvSpPr>
            <p:cNvPr id="14" name="Rectangle 13"/>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5"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6"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8" name="Picture 1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2865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animEffect transition="in" filter="wipe(up)">
                                      <p:cBhvr>
                                        <p:cTn id="15" dur="1000"/>
                                        <p:tgtEl>
                                          <p:spTgt spid="2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0">
                                            <p:txEl>
                                              <p:pRg st="3" end="3"/>
                                            </p:txEl>
                                          </p:spTgt>
                                        </p:tgtEl>
                                        <p:attrNameLst>
                                          <p:attrName>style.visibility</p:attrName>
                                        </p:attrNameLst>
                                      </p:cBhvr>
                                      <p:to>
                                        <p:strVal val="visible"/>
                                      </p:to>
                                    </p:set>
                                    <p:animEffect transition="in" filter="wipe(up)">
                                      <p:cBhvr>
                                        <p:cTn id="20" dur="1000"/>
                                        <p:tgtEl>
                                          <p:spTgt spid="2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0">
                                            <p:txEl>
                                              <p:pRg st="4" end="4"/>
                                            </p:txEl>
                                          </p:spTgt>
                                        </p:tgtEl>
                                        <p:attrNameLst>
                                          <p:attrName>style.visibility</p:attrName>
                                        </p:attrNameLst>
                                      </p:cBhvr>
                                      <p:to>
                                        <p:strVal val="visible"/>
                                      </p:to>
                                    </p:set>
                                    <p:animEffect transition="in" filter="wipe(up)">
                                      <p:cBhvr>
                                        <p:cTn id="25" dur="1000"/>
                                        <p:tgtEl>
                                          <p:spTgt spid="20">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0">
                                            <p:txEl>
                                              <p:pRg st="5" end="5"/>
                                            </p:txEl>
                                          </p:spTgt>
                                        </p:tgtEl>
                                        <p:attrNameLst>
                                          <p:attrName>style.visibility</p:attrName>
                                        </p:attrNameLst>
                                      </p:cBhvr>
                                      <p:to>
                                        <p:strVal val="visible"/>
                                      </p:to>
                                    </p:set>
                                    <p:animEffect transition="in" filter="wipe(up)">
                                      <p:cBhvr>
                                        <p:cTn id="30" dur="1000"/>
                                        <p:tgtEl>
                                          <p:spTgt spid="20">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xEl>
                                              <p:pRg st="7" end="7"/>
                                            </p:txEl>
                                          </p:spTgt>
                                        </p:tgtEl>
                                        <p:attrNameLst>
                                          <p:attrName>style.visibility</p:attrName>
                                        </p:attrNameLst>
                                      </p:cBhvr>
                                      <p:to>
                                        <p:strVal val="visible"/>
                                      </p:to>
                                    </p:set>
                                    <p:animEffect transition="in" filter="wipe(left)">
                                      <p:cBhvr>
                                        <p:cTn id="35" dur="3000"/>
                                        <p:tgtEl>
                                          <p:spTgt spid="20">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107504" y="54950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u="sng"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S</a:t>
            </a:r>
            <a:r>
              <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pecificity</a:t>
            </a:r>
            <a:endParaRPr lang="en-GB" sz="5400" b="1" dirty="0">
              <a:solidFill>
                <a:schemeClr val="tx1"/>
              </a:solidFill>
              <a:highlight>
                <a:srgbClr val="FFFF00"/>
              </a:highlight>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5" name="TextBox 4"/>
          <p:cNvSpPr txBox="1"/>
          <p:nvPr/>
        </p:nvSpPr>
        <p:spPr>
          <a:xfrm>
            <a:off x="179512" y="2434791"/>
            <a:ext cx="3744416" cy="2308324"/>
          </a:xfrm>
          <a:prstGeom prst="rect">
            <a:avLst/>
          </a:prstGeom>
          <a:noFill/>
        </p:spPr>
        <p:txBody>
          <a:bodyPr wrap="square" rtlCol="0">
            <a:spAutoFit/>
          </a:bodyPr>
          <a:lstStyle/>
          <a:p>
            <a:r>
              <a:rPr lang="en-GB" sz="1600" dirty="0">
                <a:latin typeface="Roboto Condensed" panose="020B0604020202020204" charset="0"/>
                <a:ea typeface="Roboto Condensed" panose="020B0604020202020204" charset="0"/>
              </a:rPr>
              <a:t>It is important to be </a:t>
            </a:r>
            <a:r>
              <a:rPr lang="en-GB" sz="1600" b="1" u="sng" dirty="0">
                <a:latin typeface="Roboto Condensed" panose="020B0604020202020204" charset="0"/>
                <a:ea typeface="Roboto Condensed" panose="020B0604020202020204" charset="0"/>
              </a:rPr>
              <a:t>specific</a:t>
            </a:r>
            <a:r>
              <a:rPr lang="en-GB" sz="1600" dirty="0">
                <a:latin typeface="Roboto Condensed" panose="020B0604020202020204" charset="0"/>
                <a:ea typeface="Roboto Condensed" panose="020B0604020202020204" charset="0"/>
              </a:rPr>
              <a:t> as to what training and improvements need to be made, in order to ensure:</a:t>
            </a:r>
          </a:p>
          <a:p>
            <a:pPr marL="285750" indent="-285750">
              <a:buFont typeface="Arial" panose="020B0604020202020204" pitchFamily="34" charset="0"/>
              <a:buChar char="•"/>
            </a:pPr>
            <a:r>
              <a:rPr lang="en-GB" sz="1600" dirty="0">
                <a:latin typeface="Roboto Condensed" panose="020B0604020202020204" charset="0"/>
                <a:ea typeface="Roboto Condensed" panose="020B0604020202020204" charset="0"/>
              </a:rPr>
              <a:t>focus</a:t>
            </a:r>
          </a:p>
          <a:p>
            <a:pPr marL="285750" indent="-285750">
              <a:buFont typeface="Arial" panose="020B0604020202020204" pitchFamily="34" charset="0"/>
              <a:buChar char="•"/>
            </a:pPr>
            <a:r>
              <a:rPr lang="en-GB" sz="1600" dirty="0">
                <a:latin typeface="Roboto Condensed" panose="020B0604020202020204" charset="0"/>
                <a:ea typeface="Roboto Condensed" panose="020B0604020202020204" charset="0"/>
              </a:rPr>
              <a:t>purpose</a:t>
            </a:r>
          </a:p>
          <a:p>
            <a:pPr marL="285750" indent="-285750">
              <a:buFont typeface="Arial" panose="020B0604020202020204" pitchFamily="34" charset="0"/>
              <a:buChar char="•"/>
            </a:pPr>
            <a:r>
              <a:rPr lang="en-GB" sz="1600" dirty="0">
                <a:latin typeface="Roboto Condensed" panose="020B0604020202020204" charset="0"/>
                <a:ea typeface="Roboto Condensed" panose="020B0604020202020204" charset="0"/>
              </a:rPr>
              <a:t>a well-planned programme</a:t>
            </a:r>
          </a:p>
          <a:p>
            <a:pPr marL="285750" indent="-285750">
              <a:buFont typeface="Arial" panose="020B0604020202020204" pitchFamily="34" charset="0"/>
              <a:buChar char="•"/>
            </a:pPr>
            <a:r>
              <a:rPr lang="en-GB" sz="1600" dirty="0">
                <a:latin typeface="Roboto Condensed" panose="020B0604020202020204" charset="0"/>
                <a:ea typeface="Roboto Condensed" panose="020B0604020202020204" charset="0"/>
              </a:rPr>
              <a:t>weaknesses are identified</a:t>
            </a:r>
          </a:p>
          <a:p>
            <a:pPr marL="285750" indent="-285750">
              <a:buFont typeface="Arial" panose="020B0604020202020204" pitchFamily="34" charset="0"/>
              <a:buChar char="•"/>
            </a:pPr>
            <a:r>
              <a:rPr lang="en-GB" sz="1600" dirty="0">
                <a:latin typeface="Roboto Condensed" panose="020B0604020202020204" charset="0"/>
                <a:ea typeface="Roboto Condensed" panose="020B0604020202020204" charset="0"/>
              </a:rPr>
              <a:t>weaknesses are addressed</a:t>
            </a:r>
          </a:p>
          <a:p>
            <a:pPr marL="285750" indent="-285750">
              <a:buFont typeface="Arial" panose="020B0604020202020204" pitchFamily="34" charset="0"/>
              <a:buChar char="•"/>
            </a:pPr>
            <a:r>
              <a:rPr lang="en-GB" sz="1600" dirty="0" smtClean="0">
                <a:latin typeface="Roboto Condensed" panose="020B0604020202020204" charset="0"/>
                <a:ea typeface="Roboto Condensed" panose="020B0604020202020204" charset="0"/>
              </a:rPr>
              <a:t>The right </a:t>
            </a:r>
            <a:r>
              <a:rPr lang="en-GB" sz="1600" dirty="0">
                <a:latin typeface="Roboto Condensed" panose="020B0604020202020204" charset="0"/>
                <a:ea typeface="Roboto Condensed" panose="020B0604020202020204" charset="0"/>
              </a:rPr>
              <a:t>skills are involved</a:t>
            </a:r>
          </a:p>
        </p:txBody>
      </p:sp>
      <p:sp>
        <p:nvSpPr>
          <p:cNvPr id="32" name="TextBox 31"/>
          <p:cNvSpPr txBox="1"/>
          <p:nvPr/>
        </p:nvSpPr>
        <p:spPr>
          <a:xfrm>
            <a:off x="395536" y="5111583"/>
            <a:ext cx="8263934" cy="830997"/>
          </a:xfrm>
          <a:prstGeom prst="rect">
            <a:avLst/>
          </a:prstGeom>
          <a:solidFill>
            <a:schemeClr val="accent4">
              <a:lumMod val="20000"/>
              <a:lumOff val="80000"/>
            </a:schemeClr>
          </a:solidFill>
          <a:ln>
            <a:solidFill>
              <a:schemeClr val="tx1"/>
            </a:solidFill>
            <a:prstDash val="dash"/>
          </a:ln>
        </p:spPr>
        <p:txBody>
          <a:bodyPr wrap="square" rtlCol="0">
            <a:spAutoFit/>
          </a:bodyPr>
          <a:lstStyle/>
          <a:p>
            <a:r>
              <a:rPr lang="en-GB" sz="1600" b="1" dirty="0">
                <a:latin typeface="Roboto Condensed" panose="020B0604020202020204" charset="0"/>
                <a:ea typeface="Roboto Condensed" panose="020B0604020202020204" charset="0"/>
              </a:rPr>
              <a:t>Application: </a:t>
            </a:r>
            <a:r>
              <a:rPr lang="en-GB" sz="1600" i="1" dirty="0">
                <a:latin typeface="Roboto Condensed" panose="020B0604020202020204" charset="0"/>
                <a:ea typeface="Roboto Condensed" panose="020B0604020202020204" charset="0"/>
              </a:rPr>
              <a:t>If a 100 m sprinter wanted to specifically work on their reaction time, it would be advantageous to work on their start time out of the blocks, rather than trying to increase running speed, as that is quite general.</a:t>
            </a:r>
          </a:p>
        </p:txBody>
      </p:sp>
      <p:pic>
        <p:nvPicPr>
          <p:cNvPr id="6" name="Picture 5"/>
          <p:cNvPicPr>
            <a:picLocks noChangeAspect="1"/>
          </p:cNvPicPr>
          <p:nvPr/>
        </p:nvPicPr>
        <p:blipFill>
          <a:blip r:embed="rId3"/>
          <a:stretch>
            <a:fillRect/>
          </a:stretch>
        </p:blipFill>
        <p:spPr>
          <a:xfrm>
            <a:off x="5255944" y="1672215"/>
            <a:ext cx="2843808" cy="1893614"/>
          </a:xfrm>
          <a:prstGeom prst="rect">
            <a:avLst/>
          </a:prstGeom>
          <a:ln>
            <a:solidFill>
              <a:schemeClr val="tx1"/>
            </a:solidFill>
          </a:ln>
        </p:spPr>
      </p:pic>
      <p:sp>
        <p:nvSpPr>
          <p:cNvPr id="33" name="TextBox 32"/>
          <p:cNvSpPr txBox="1"/>
          <p:nvPr/>
        </p:nvSpPr>
        <p:spPr>
          <a:xfrm>
            <a:off x="5220072" y="3606723"/>
            <a:ext cx="2879679" cy="646331"/>
          </a:xfrm>
          <a:prstGeom prst="rect">
            <a:avLst/>
          </a:prstGeom>
          <a:noFill/>
        </p:spPr>
        <p:txBody>
          <a:bodyPr wrap="square" rtlCol="0">
            <a:spAutoFit/>
          </a:bodyPr>
          <a:lstStyle/>
          <a:p>
            <a:pPr algn="ctr"/>
            <a:r>
              <a:rPr lang="en-GB" sz="1200" b="1" i="1" dirty="0">
                <a:latin typeface="Roboto Condensed" panose="020B0604020202020204" charset="0"/>
                <a:ea typeface="Roboto Condensed" panose="020B0604020202020204" charset="0"/>
              </a:rPr>
              <a:t>Improved reaction time out of the blocks is a specific skill that only occurs at the beginning of 100 m, 200 m and 400 m races.</a:t>
            </a:r>
          </a:p>
        </p:txBody>
      </p:sp>
      <p:sp>
        <p:nvSpPr>
          <p:cNvPr id="17" name="TextBox 16"/>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19"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3</a:t>
            </a:fld>
            <a:endParaRPr lang="en-GB" dirty="0"/>
          </a:p>
        </p:txBody>
      </p:sp>
      <p:sp>
        <p:nvSpPr>
          <p:cNvPr id="20"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1"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8"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34" name="TextBox 33"/>
          <p:cNvSpPr txBox="1"/>
          <p:nvPr/>
        </p:nvSpPr>
        <p:spPr>
          <a:xfrm>
            <a:off x="179512" y="1508285"/>
            <a:ext cx="5040560" cy="830997"/>
          </a:xfrm>
          <a:prstGeom prst="rect">
            <a:avLst/>
          </a:prstGeom>
          <a:noFill/>
        </p:spPr>
        <p:txBody>
          <a:bodyPr wrap="square" rtlCol="0">
            <a:spAutoFit/>
          </a:bodyPr>
          <a:lstStyle/>
          <a:p>
            <a:r>
              <a:rPr lang="en-GB" sz="1600" dirty="0">
                <a:latin typeface="Roboto Condensed" panose="020B0604020202020204" charset="0"/>
                <a:ea typeface="Roboto Condensed" panose="020B0604020202020204" charset="0"/>
              </a:rPr>
              <a:t>Training which is relevant to the sport or activity, the role within that sport or activity, and components of fitness required to perform successfully.</a:t>
            </a:r>
          </a:p>
        </p:txBody>
      </p:sp>
      <p:grpSp>
        <p:nvGrpSpPr>
          <p:cNvPr id="13" name="Group 3"/>
          <p:cNvGrpSpPr>
            <a:grpSpLocks/>
          </p:cNvGrpSpPr>
          <p:nvPr/>
        </p:nvGrpSpPr>
        <p:grpSpPr bwMode="auto">
          <a:xfrm>
            <a:off x="603250" y="-27384"/>
            <a:ext cx="8540750" cy="6940550"/>
            <a:chOff x="583271" y="42867"/>
            <a:chExt cx="9232725" cy="7502525"/>
          </a:xfrm>
        </p:grpSpPr>
        <p:sp>
          <p:nvSpPr>
            <p:cNvPr id="14" name="Rectangle 13"/>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5"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6"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2" name="Picture 1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6"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3644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fade">
                                      <p:cBhvr>
                                        <p:cTn id="36" dur="500"/>
                                        <p:tgtEl>
                                          <p:spTgt spid="5">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107504" y="54950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u="sng"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P</a:t>
            </a:r>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rogression</a:t>
            </a:r>
            <a:endParaRPr lang="en-GB" sz="5400" b="1" dirty="0">
              <a:solidFill>
                <a:schemeClr val="tx1"/>
              </a:solidFill>
              <a:highlight>
                <a:srgbClr val="FFFF00"/>
              </a:highlight>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5" name="TextBox 4"/>
          <p:cNvSpPr txBox="1"/>
          <p:nvPr/>
        </p:nvSpPr>
        <p:spPr>
          <a:xfrm>
            <a:off x="335959" y="1660451"/>
            <a:ext cx="4015462" cy="830997"/>
          </a:xfrm>
          <a:prstGeom prst="rect">
            <a:avLst/>
          </a:prstGeom>
          <a:noFill/>
        </p:spPr>
        <p:txBody>
          <a:bodyPr wrap="square" rtlCol="0">
            <a:spAutoFit/>
          </a:bodyPr>
          <a:lstStyle/>
          <a:p>
            <a:r>
              <a:rPr lang="en-GB" sz="1600" dirty="0">
                <a:latin typeface="Roboto Condensed" panose="020B0604020202020204" charset="0"/>
                <a:ea typeface="Roboto Condensed" panose="020B0604020202020204" charset="0"/>
              </a:rPr>
              <a:t>This refers to ensuring that training </a:t>
            </a:r>
            <a:r>
              <a:rPr lang="en-GB" sz="1600" b="1" u="sng" dirty="0">
                <a:latin typeface="Roboto Condensed" panose="020B0604020202020204" charset="0"/>
                <a:ea typeface="Roboto Condensed" panose="020B0604020202020204" charset="0"/>
              </a:rPr>
              <a:t>progresses</a:t>
            </a:r>
            <a:r>
              <a:rPr lang="en-GB" sz="1600" dirty="0">
                <a:latin typeface="Roboto Condensed" panose="020B0604020202020204" charset="0"/>
                <a:ea typeface="Roboto Condensed" panose="020B0604020202020204" charset="0"/>
              </a:rPr>
              <a:t> </a:t>
            </a:r>
            <a:r>
              <a:rPr lang="en-GB" sz="1600" b="1" u="sng" dirty="0">
                <a:latin typeface="Roboto Condensed" panose="020B0604020202020204" charset="0"/>
                <a:ea typeface="Roboto Condensed" panose="020B0604020202020204" charset="0"/>
              </a:rPr>
              <a:t>gradually</a:t>
            </a:r>
            <a:r>
              <a:rPr lang="en-GB" sz="1600" dirty="0">
                <a:latin typeface="Roboto Condensed" panose="020B0604020202020204" charset="0"/>
                <a:ea typeface="Roboto Condensed" panose="020B0604020202020204" charset="0"/>
              </a:rPr>
              <a:t> over time </a:t>
            </a:r>
            <a:r>
              <a:rPr lang="en-GB" sz="1600" dirty="0" smtClean="0">
                <a:latin typeface="Roboto Condensed" panose="020B0604020202020204" charset="0"/>
                <a:ea typeface="Roboto Condensed" panose="020B0604020202020204" charset="0"/>
              </a:rPr>
              <a:t>so that improvements can be made without the risk of fatigue or injury.</a:t>
            </a:r>
            <a:endParaRPr lang="en-GB" sz="1600" dirty="0">
              <a:latin typeface="Roboto Condensed" panose="020B0604020202020204" charset="0"/>
              <a:ea typeface="Roboto Condensed" panose="020B0604020202020204" charset="0"/>
            </a:endParaRPr>
          </a:p>
        </p:txBody>
      </p:sp>
      <p:sp>
        <p:nvSpPr>
          <p:cNvPr id="32" name="TextBox 31"/>
          <p:cNvSpPr txBox="1"/>
          <p:nvPr/>
        </p:nvSpPr>
        <p:spPr>
          <a:xfrm>
            <a:off x="467544" y="3606296"/>
            <a:ext cx="4577236" cy="1815882"/>
          </a:xfrm>
          <a:prstGeom prst="rect">
            <a:avLst/>
          </a:prstGeom>
          <a:solidFill>
            <a:schemeClr val="accent4">
              <a:lumMod val="20000"/>
              <a:lumOff val="80000"/>
            </a:schemeClr>
          </a:solidFill>
          <a:ln>
            <a:solidFill>
              <a:schemeClr val="tx1"/>
            </a:solidFill>
            <a:prstDash val="dash"/>
          </a:ln>
        </p:spPr>
        <p:txBody>
          <a:bodyPr wrap="square" rtlCol="0">
            <a:spAutoFit/>
          </a:bodyPr>
          <a:lstStyle>
            <a:defPPr>
              <a:defRPr lang="en-US"/>
            </a:defPPr>
            <a:lvl1pPr>
              <a:defRPr sz="1600" b="1">
                <a:solidFill>
                  <a:srgbClr val="FF0000"/>
                </a:solidFill>
                <a:latin typeface="Roboto Condensed" panose="020B0604020202020204" charset="0"/>
                <a:ea typeface="Roboto Condensed" panose="020B0604020202020204" charset="0"/>
              </a:defRPr>
            </a:lvl1pPr>
          </a:lstStyle>
          <a:p>
            <a:r>
              <a:rPr lang="en-GB" dirty="0">
                <a:solidFill>
                  <a:schemeClr val="tx1"/>
                </a:solidFill>
              </a:rPr>
              <a:t>Application: </a:t>
            </a:r>
            <a:r>
              <a:rPr lang="en-GB" b="0" i="1" dirty="0" smtClean="0">
                <a:solidFill>
                  <a:schemeClr val="tx1"/>
                </a:solidFill>
              </a:rPr>
              <a:t>A swimmer who is looking to progress their training from </a:t>
            </a:r>
            <a:r>
              <a:rPr lang="en-GB" i="1" u="sng" dirty="0" smtClean="0">
                <a:solidFill>
                  <a:schemeClr val="tx1"/>
                </a:solidFill>
              </a:rPr>
              <a:t>one session per week</a:t>
            </a:r>
            <a:r>
              <a:rPr lang="en-GB" i="1" dirty="0" smtClean="0">
                <a:solidFill>
                  <a:schemeClr val="tx1"/>
                </a:solidFill>
              </a:rPr>
              <a:t> </a:t>
            </a:r>
            <a:r>
              <a:rPr lang="en-GB" b="0" i="1" dirty="0" smtClean="0">
                <a:solidFill>
                  <a:schemeClr val="tx1"/>
                </a:solidFill>
              </a:rPr>
              <a:t>should do so gradually. Therefore, instead of jumping straight up to the goal of three sessions per week, they should become familiar with performing </a:t>
            </a:r>
            <a:r>
              <a:rPr lang="en-GB" i="1" u="sng" dirty="0" smtClean="0">
                <a:solidFill>
                  <a:schemeClr val="tx1"/>
                </a:solidFill>
              </a:rPr>
              <a:t>two sessions per week</a:t>
            </a:r>
            <a:r>
              <a:rPr lang="en-GB" i="1" dirty="0" smtClean="0">
                <a:solidFill>
                  <a:schemeClr val="tx1"/>
                </a:solidFill>
              </a:rPr>
              <a:t> </a:t>
            </a:r>
            <a:r>
              <a:rPr lang="en-GB" b="0" i="1" dirty="0" smtClean="0">
                <a:solidFill>
                  <a:schemeClr val="tx1"/>
                </a:solidFill>
              </a:rPr>
              <a:t>until their body is physically ready to handle the demands that come with training </a:t>
            </a:r>
            <a:r>
              <a:rPr lang="en-GB" i="1" u="sng" dirty="0" smtClean="0">
                <a:solidFill>
                  <a:schemeClr val="tx1"/>
                </a:solidFill>
              </a:rPr>
              <a:t>three times per week</a:t>
            </a:r>
            <a:r>
              <a:rPr lang="en-GB" b="0" i="1" dirty="0" smtClean="0">
                <a:solidFill>
                  <a:schemeClr val="tx1"/>
                </a:solidFill>
              </a:rPr>
              <a:t>.</a:t>
            </a:r>
            <a:endParaRPr lang="en-GB" b="0" i="1" dirty="0">
              <a:solidFill>
                <a:schemeClr val="tx1"/>
              </a:solidFill>
            </a:endParaRPr>
          </a:p>
        </p:txBody>
      </p:sp>
      <p:sp>
        <p:nvSpPr>
          <p:cNvPr id="33" name="TextBox 32"/>
          <p:cNvSpPr txBox="1"/>
          <p:nvPr/>
        </p:nvSpPr>
        <p:spPr>
          <a:xfrm>
            <a:off x="5596359" y="4088755"/>
            <a:ext cx="2624782" cy="646331"/>
          </a:xfrm>
          <a:prstGeom prst="rect">
            <a:avLst/>
          </a:prstGeom>
          <a:noFill/>
        </p:spPr>
        <p:txBody>
          <a:bodyPr wrap="square" rtlCol="0">
            <a:spAutoFit/>
          </a:bodyPr>
          <a:lstStyle/>
          <a:p>
            <a:pPr algn="ctr"/>
            <a:r>
              <a:rPr lang="en-GB" sz="1200" b="1" i="1" dirty="0">
                <a:latin typeface="Roboto Condensed" panose="020B0604020202020204" charset="0"/>
                <a:ea typeface="Roboto Condensed" panose="020B0604020202020204" charset="0"/>
              </a:rPr>
              <a:t>Training </a:t>
            </a:r>
            <a:r>
              <a:rPr lang="en-GB" sz="1200" b="1" i="1" dirty="0" smtClean="0">
                <a:latin typeface="Roboto Condensed" panose="020B0604020202020204" charset="0"/>
                <a:ea typeface="Roboto Condensed" panose="020B0604020202020204" charset="0"/>
              </a:rPr>
              <a:t>should be improved gradually over time instead of spiking increases from one week to the next.</a:t>
            </a:r>
            <a:endParaRPr lang="en-GB" sz="1200" b="1" i="1" dirty="0">
              <a:latin typeface="Roboto Condensed" panose="020B0604020202020204" charset="0"/>
              <a:ea typeface="Roboto Condensed" panose="020B0604020202020204" charset="0"/>
            </a:endParaRPr>
          </a:p>
        </p:txBody>
      </p:sp>
      <p:sp>
        <p:nvSpPr>
          <p:cNvPr id="17" name="TextBox 16"/>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19"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4</a:t>
            </a:fld>
            <a:endParaRPr lang="en-GB" dirty="0"/>
          </a:p>
        </p:txBody>
      </p:sp>
      <p:sp>
        <p:nvSpPr>
          <p:cNvPr id="20"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1"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8"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12" name="TextBox 11"/>
          <p:cNvSpPr txBox="1"/>
          <p:nvPr/>
        </p:nvSpPr>
        <p:spPr>
          <a:xfrm>
            <a:off x="339868" y="2528945"/>
            <a:ext cx="4015462" cy="830997"/>
          </a:xfrm>
          <a:prstGeom prst="rect">
            <a:avLst/>
          </a:prstGeom>
          <a:noFill/>
        </p:spPr>
        <p:txBody>
          <a:bodyPr wrap="square" rtlCol="0">
            <a:spAutoFit/>
          </a:bodyPr>
          <a:lstStyle/>
          <a:p>
            <a:r>
              <a:rPr lang="en-GB" sz="1600" dirty="0" smtClean="0">
                <a:latin typeface="Roboto Condensed" panose="020B0604020202020204" charset="0"/>
                <a:ea typeface="Roboto Condensed" panose="020B0604020202020204" charset="0"/>
              </a:rPr>
              <a:t>Training that progresses too quickly will increase the risk of injury as the body is not physically prepared.</a:t>
            </a:r>
            <a:endParaRPr lang="en-GB" sz="1600" dirty="0">
              <a:latin typeface="Roboto Condensed" panose="020B0604020202020204" charset="0"/>
              <a:ea typeface="Roboto Condensed" panose="020B0604020202020204" charset="0"/>
            </a:endParaRPr>
          </a:p>
        </p:txBody>
      </p:sp>
      <p:pic>
        <p:nvPicPr>
          <p:cNvPr id="1026" name="Picture 2" descr="Free illustrations of Ch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2218981"/>
            <a:ext cx="2881171" cy="1800732"/>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1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107504" y="54950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u="sng"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O</a:t>
            </a:r>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verload</a:t>
            </a:r>
            <a:endParaRPr lang="en-GB" sz="5400" b="1" dirty="0">
              <a:solidFill>
                <a:schemeClr val="tx1"/>
              </a:solidFill>
              <a:highlight>
                <a:srgbClr val="FFFF00"/>
              </a:highlight>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5" name="TextBox 4"/>
          <p:cNvSpPr txBox="1"/>
          <p:nvPr/>
        </p:nvSpPr>
        <p:spPr>
          <a:xfrm>
            <a:off x="335958" y="1660451"/>
            <a:ext cx="4308049" cy="1569660"/>
          </a:xfrm>
          <a:prstGeom prst="rect">
            <a:avLst/>
          </a:prstGeom>
          <a:noFill/>
        </p:spPr>
        <p:txBody>
          <a:bodyPr wrap="square" rtlCol="0">
            <a:spAutoFit/>
          </a:bodyPr>
          <a:lstStyle/>
          <a:p>
            <a:r>
              <a:rPr lang="en-GB" sz="1600" dirty="0">
                <a:latin typeface="Roboto Condensed" panose="020B0604020202020204" charset="0"/>
                <a:ea typeface="Roboto Condensed" panose="020B0604020202020204" charset="0"/>
              </a:rPr>
              <a:t>This refers to </a:t>
            </a:r>
            <a:r>
              <a:rPr lang="en-GB" sz="1600" dirty="0" smtClean="0">
                <a:latin typeface="Roboto Condensed" panose="020B0604020202020204" charset="0"/>
                <a:ea typeface="Roboto Condensed" panose="020B0604020202020204" charset="0"/>
              </a:rPr>
              <a:t>the increase in the frequency, intensity, time or type of training over time. Doing so ensures that:</a:t>
            </a:r>
            <a:endParaRPr lang="en-GB" sz="1600" dirty="0">
              <a:latin typeface="Roboto Condensed" panose="020B0604020202020204" charset="0"/>
              <a:ea typeface="Roboto Condensed" panose="020B0604020202020204" charset="0"/>
            </a:endParaRPr>
          </a:p>
          <a:p>
            <a:pPr marL="285750" indent="-285750">
              <a:buFont typeface="Arial" panose="020B0604020202020204" pitchFamily="34" charset="0"/>
              <a:buChar char="•"/>
            </a:pPr>
            <a:r>
              <a:rPr lang="en-GB" sz="1600" dirty="0" smtClean="0">
                <a:latin typeface="Roboto Condensed" panose="020B0604020202020204" charset="0"/>
                <a:ea typeface="Roboto Condensed" panose="020B0604020202020204" charset="0"/>
              </a:rPr>
              <a:t>the </a:t>
            </a:r>
            <a:r>
              <a:rPr lang="en-GB" sz="1600" dirty="0">
                <a:latin typeface="Roboto Condensed" panose="020B0604020202020204" charset="0"/>
                <a:ea typeface="Roboto Condensed" panose="020B0604020202020204" charset="0"/>
              </a:rPr>
              <a:t>demand of the environment </a:t>
            </a:r>
            <a:r>
              <a:rPr lang="en-GB" sz="1600" dirty="0" smtClean="0">
                <a:latin typeface="Roboto Condensed" panose="020B0604020202020204" charset="0"/>
                <a:ea typeface="Roboto Condensed" panose="020B0604020202020204" charset="0"/>
              </a:rPr>
              <a:t>increases</a:t>
            </a:r>
          </a:p>
          <a:p>
            <a:pPr marL="285750" indent="-285750">
              <a:buFont typeface="Arial" panose="020B0604020202020204" pitchFamily="34" charset="0"/>
              <a:buChar char="•"/>
            </a:pPr>
            <a:r>
              <a:rPr lang="en-GB" sz="1600" dirty="0">
                <a:latin typeface="Roboto Condensed" panose="020B0604020202020204" charset="0"/>
                <a:ea typeface="Roboto Condensed" panose="020B0604020202020204" charset="0"/>
              </a:rPr>
              <a:t>improvements in fitness are continually </a:t>
            </a:r>
            <a:r>
              <a:rPr lang="en-GB" sz="1600" dirty="0" smtClean="0">
                <a:latin typeface="Roboto Condensed" panose="020B0604020202020204" charset="0"/>
                <a:ea typeface="Roboto Condensed" panose="020B0604020202020204" charset="0"/>
              </a:rPr>
              <a:t>made</a:t>
            </a:r>
            <a:endParaRPr lang="en-GB" sz="1600" dirty="0">
              <a:latin typeface="Roboto Condensed" panose="020B0604020202020204" charset="0"/>
              <a:ea typeface="Roboto Condensed" panose="020B0604020202020204" charset="0"/>
            </a:endParaRPr>
          </a:p>
          <a:p>
            <a:pPr marL="285750" indent="-285750">
              <a:buFont typeface="Arial" panose="020B0604020202020204" pitchFamily="34" charset="0"/>
              <a:buChar char="•"/>
            </a:pPr>
            <a:r>
              <a:rPr lang="en-GB" sz="1600" dirty="0" smtClean="0">
                <a:latin typeface="Roboto Condensed" panose="020B0604020202020204" charset="0"/>
                <a:ea typeface="Roboto Condensed" panose="020B0604020202020204" charset="0"/>
              </a:rPr>
              <a:t>skill </a:t>
            </a:r>
            <a:r>
              <a:rPr lang="en-GB" sz="1600" dirty="0">
                <a:latin typeface="Roboto Condensed" panose="020B0604020202020204" charset="0"/>
                <a:ea typeface="Roboto Condensed" panose="020B0604020202020204" charset="0"/>
              </a:rPr>
              <a:t>improves rather than </a:t>
            </a:r>
            <a:r>
              <a:rPr lang="en-GB" sz="1600" dirty="0" smtClean="0">
                <a:latin typeface="Roboto Condensed" panose="020B0604020202020204" charset="0"/>
                <a:ea typeface="Roboto Condensed" panose="020B0604020202020204" charset="0"/>
              </a:rPr>
              <a:t>plateauing</a:t>
            </a:r>
            <a:endParaRPr lang="en-GB" sz="1600" dirty="0">
              <a:latin typeface="Roboto Condensed" panose="020B0604020202020204" charset="0"/>
              <a:ea typeface="Roboto Condensed" panose="020B0604020202020204" charset="0"/>
            </a:endParaRPr>
          </a:p>
        </p:txBody>
      </p:sp>
      <p:sp>
        <p:nvSpPr>
          <p:cNvPr id="32" name="TextBox 31"/>
          <p:cNvSpPr txBox="1"/>
          <p:nvPr/>
        </p:nvSpPr>
        <p:spPr>
          <a:xfrm>
            <a:off x="460720" y="3484854"/>
            <a:ext cx="4327304" cy="1815882"/>
          </a:xfrm>
          <a:prstGeom prst="rect">
            <a:avLst/>
          </a:prstGeom>
          <a:solidFill>
            <a:schemeClr val="accent4">
              <a:lumMod val="20000"/>
              <a:lumOff val="80000"/>
            </a:schemeClr>
          </a:solidFill>
          <a:ln>
            <a:solidFill>
              <a:schemeClr val="tx1"/>
            </a:solidFill>
            <a:prstDash val="dash"/>
          </a:ln>
        </p:spPr>
        <p:txBody>
          <a:bodyPr wrap="square" rtlCol="0">
            <a:spAutoFit/>
          </a:bodyPr>
          <a:lstStyle>
            <a:defPPr>
              <a:defRPr lang="en-US"/>
            </a:defPPr>
            <a:lvl1pPr>
              <a:defRPr sz="1600" b="1">
                <a:solidFill>
                  <a:srgbClr val="FF0000"/>
                </a:solidFill>
                <a:latin typeface="Roboto Condensed" panose="020B0604020202020204" charset="0"/>
                <a:ea typeface="Roboto Condensed" panose="020B0604020202020204" charset="0"/>
              </a:defRPr>
            </a:lvl1pPr>
          </a:lstStyle>
          <a:p>
            <a:r>
              <a:rPr lang="en-GB" dirty="0">
                <a:solidFill>
                  <a:schemeClr val="tx1"/>
                </a:solidFill>
              </a:rPr>
              <a:t>Application: </a:t>
            </a:r>
            <a:r>
              <a:rPr lang="en-GB" b="0" i="1" dirty="0">
                <a:solidFill>
                  <a:schemeClr val="tx1"/>
                </a:solidFill>
              </a:rPr>
              <a:t>If an athlete were preparing for a marathon (26.2 miles) and they wanted to improve their previous time, they should </a:t>
            </a:r>
            <a:r>
              <a:rPr lang="en-GB" b="0" i="1" dirty="0" smtClean="0">
                <a:solidFill>
                  <a:schemeClr val="tx1"/>
                </a:solidFill>
              </a:rPr>
              <a:t>add </a:t>
            </a:r>
            <a:r>
              <a:rPr lang="en-GB" b="0" i="1" dirty="0">
                <a:solidFill>
                  <a:schemeClr val="tx1"/>
                </a:solidFill>
              </a:rPr>
              <a:t>more miles each week (increasing intensity and duration) so that 26 miles can be run efficiently, e.g. they should work at being able to run up to 30 miles before the next marathon so that 26 miles is achievable.</a:t>
            </a:r>
          </a:p>
        </p:txBody>
      </p:sp>
      <p:sp>
        <p:nvSpPr>
          <p:cNvPr id="33" name="TextBox 32"/>
          <p:cNvSpPr txBox="1"/>
          <p:nvPr/>
        </p:nvSpPr>
        <p:spPr>
          <a:xfrm>
            <a:off x="5310855" y="4103411"/>
            <a:ext cx="3024336" cy="646331"/>
          </a:xfrm>
          <a:prstGeom prst="rect">
            <a:avLst/>
          </a:prstGeom>
          <a:noFill/>
        </p:spPr>
        <p:txBody>
          <a:bodyPr wrap="square" rtlCol="0">
            <a:spAutoFit/>
          </a:bodyPr>
          <a:lstStyle/>
          <a:p>
            <a:pPr algn="ctr"/>
            <a:r>
              <a:rPr lang="en-GB" sz="1200" b="1" i="1" dirty="0">
                <a:latin typeface="Roboto Condensed" panose="020B0604020202020204" charset="0"/>
                <a:ea typeface="Roboto Condensed" panose="020B0604020202020204" charset="0"/>
              </a:rPr>
              <a:t>Training can be improved by increasing the frequency of sessions, the intensity of sessions or the time and type of sessions.</a:t>
            </a:r>
          </a:p>
        </p:txBody>
      </p:sp>
      <p:sp>
        <p:nvSpPr>
          <p:cNvPr id="17" name="TextBox 16"/>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19"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5</a:t>
            </a:fld>
            <a:endParaRPr lang="en-GB" dirty="0"/>
          </a:p>
        </p:txBody>
      </p:sp>
      <p:sp>
        <p:nvSpPr>
          <p:cNvPr id="20"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1"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8"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pic>
        <p:nvPicPr>
          <p:cNvPr id="12" name="Picture 11"/>
          <p:cNvPicPr>
            <a:picLocks noChangeAspect="1"/>
          </p:cNvPicPr>
          <p:nvPr/>
        </p:nvPicPr>
        <p:blipFill>
          <a:blip r:embed="rId3"/>
          <a:stretch>
            <a:fillRect/>
          </a:stretch>
        </p:blipFill>
        <p:spPr>
          <a:xfrm>
            <a:off x="5431904" y="2212983"/>
            <a:ext cx="2814464" cy="1875203"/>
          </a:xfrm>
          <a:prstGeom prst="rect">
            <a:avLst/>
          </a:prstGeom>
          <a:ln>
            <a:solidFill>
              <a:schemeClr val="tx1"/>
            </a:solidFill>
          </a:ln>
        </p:spPr>
      </p:pic>
      <p:grpSp>
        <p:nvGrpSpPr>
          <p:cNvPr id="13" name="Group 3"/>
          <p:cNvGrpSpPr>
            <a:grpSpLocks/>
          </p:cNvGrpSpPr>
          <p:nvPr/>
        </p:nvGrpSpPr>
        <p:grpSpPr bwMode="auto">
          <a:xfrm>
            <a:off x="603250" y="-27384"/>
            <a:ext cx="8540750" cy="6940550"/>
            <a:chOff x="583271" y="42867"/>
            <a:chExt cx="9232725" cy="7502525"/>
          </a:xfrm>
        </p:grpSpPr>
        <p:sp>
          <p:nvSpPr>
            <p:cNvPr id="14" name="Rectangle 13"/>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5"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6"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2" name="Picture 1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6"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4457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107504" y="54950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u="sng"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R</a:t>
            </a:r>
            <a:r>
              <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eversibility</a:t>
            </a:r>
            <a:endParaRPr lang="en-GB" sz="5400" b="1" dirty="0">
              <a:solidFill>
                <a:schemeClr val="tx1"/>
              </a:solidFill>
              <a:highlight>
                <a:srgbClr val="FFFF00"/>
              </a:highlight>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5" name="TextBox 4"/>
          <p:cNvSpPr txBox="1"/>
          <p:nvPr/>
        </p:nvSpPr>
        <p:spPr>
          <a:xfrm>
            <a:off x="107504" y="2162866"/>
            <a:ext cx="4551312" cy="2185214"/>
          </a:xfrm>
          <a:prstGeom prst="rect">
            <a:avLst/>
          </a:prstGeom>
          <a:noFill/>
        </p:spPr>
        <p:txBody>
          <a:bodyPr wrap="square" rtlCol="0">
            <a:spAutoFit/>
          </a:bodyPr>
          <a:lstStyle/>
          <a:p>
            <a:r>
              <a:rPr lang="en-GB" sz="1600" dirty="0">
                <a:latin typeface="Roboto Condensed" panose="020B0604020202020204" charset="0"/>
                <a:ea typeface="Roboto Condensed" panose="020B0604020202020204" charset="0"/>
              </a:rPr>
              <a:t>While it is important that adequate rest and recovery is planned to prevent injury and to allow full recovery, it is important that reversibility does not occur, otherwise:</a:t>
            </a:r>
          </a:p>
          <a:p>
            <a:endParaRPr lang="en-GB" sz="800" dirty="0">
              <a:latin typeface="Roboto Condensed" panose="020B0604020202020204" charset="0"/>
              <a:ea typeface="Roboto Condensed" panose="020B0604020202020204" charset="0"/>
            </a:endParaRPr>
          </a:p>
          <a:p>
            <a:pPr marL="285750" indent="-285750">
              <a:buFont typeface="Arial" panose="020B0604020202020204" pitchFamily="34" charset="0"/>
              <a:buChar char="•"/>
            </a:pPr>
            <a:r>
              <a:rPr lang="en-GB" sz="1600" dirty="0">
                <a:latin typeface="Roboto Condensed" panose="020B0604020202020204" charset="0"/>
                <a:ea typeface="Roboto Condensed" panose="020B0604020202020204" charset="0"/>
              </a:rPr>
              <a:t>improvements made will be lost</a:t>
            </a:r>
          </a:p>
          <a:p>
            <a:pPr marL="285750" indent="-285750">
              <a:buFont typeface="Arial" panose="020B0604020202020204" pitchFamily="34" charset="0"/>
              <a:buChar char="•"/>
            </a:pPr>
            <a:r>
              <a:rPr lang="en-GB" sz="1600" dirty="0">
                <a:latin typeface="Roboto Condensed" panose="020B0604020202020204" charset="0"/>
                <a:ea typeface="Roboto Condensed" panose="020B0604020202020204" charset="0"/>
              </a:rPr>
              <a:t>the demand of the environment decreases</a:t>
            </a:r>
          </a:p>
          <a:p>
            <a:pPr marL="285750" indent="-285750">
              <a:buFont typeface="Arial" panose="020B0604020202020204" pitchFamily="34" charset="0"/>
              <a:buChar char="•"/>
            </a:pPr>
            <a:r>
              <a:rPr lang="en-GB" sz="1600" dirty="0">
                <a:latin typeface="Roboto Condensed" panose="020B0604020202020204" charset="0"/>
                <a:ea typeface="Roboto Condensed" panose="020B0604020202020204" charset="0"/>
              </a:rPr>
              <a:t>components of fitness decrease in response</a:t>
            </a:r>
          </a:p>
          <a:p>
            <a:pPr marL="285750" indent="-285750">
              <a:buFont typeface="Arial" panose="020B0604020202020204" pitchFamily="34" charset="0"/>
              <a:buChar char="•"/>
            </a:pPr>
            <a:r>
              <a:rPr lang="en-GB" sz="1600" dirty="0">
                <a:latin typeface="Roboto Condensed" panose="020B0604020202020204" charset="0"/>
                <a:ea typeface="Roboto Condensed" panose="020B0604020202020204" charset="0"/>
              </a:rPr>
              <a:t>skills deteriorate</a:t>
            </a:r>
          </a:p>
        </p:txBody>
      </p:sp>
      <p:sp>
        <p:nvSpPr>
          <p:cNvPr id="32" name="TextBox 31"/>
          <p:cNvSpPr txBox="1"/>
          <p:nvPr/>
        </p:nvSpPr>
        <p:spPr>
          <a:xfrm>
            <a:off x="189225" y="4489167"/>
            <a:ext cx="4769575" cy="1569660"/>
          </a:xfrm>
          <a:prstGeom prst="rect">
            <a:avLst/>
          </a:prstGeom>
          <a:solidFill>
            <a:schemeClr val="accent4">
              <a:lumMod val="20000"/>
              <a:lumOff val="80000"/>
            </a:schemeClr>
          </a:solidFill>
          <a:ln>
            <a:solidFill>
              <a:schemeClr val="tx1"/>
            </a:solidFill>
            <a:prstDash val="dash"/>
          </a:ln>
        </p:spPr>
        <p:txBody>
          <a:bodyPr wrap="square" rtlCol="0">
            <a:spAutoFit/>
          </a:bodyPr>
          <a:lstStyle>
            <a:defPPr>
              <a:defRPr lang="en-US"/>
            </a:defPPr>
            <a:lvl1pPr>
              <a:defRPr sz="1600" b="1">
                <a:solidFill>
                  <a:srgbClr val="FF0000"/>
                </a:solidFill>
                <a:latin typeface="Roboto Condensed" panose="020B0604020202020204" charset="0"/>
                <a:ea typeface="Roboto Condensed" panose="020B0604020202020204" charset="0"/>
              </a:defRPr>
            </a:lvl1pPr>
          </a:lstStyle>
          <a:p>
            <a:r>
              <a:rPr lang="en-GB" dirty="0">
                <a:solidFill>
                  <a:schemeClr val="tx1"/>
                </a:solidFill>
              </a:rPr>
              <a:t>Application: </a:t>
            </a:r>
            <a:r>
              <a:rPr lang="en-GB" b="0" i="1" dirty="0">
                <a:solidFill>
                  <a:schemeClr val="tx1"/>
                </a:solidFill>
              </a:rPr>
              <a:t>A weightlifter has been squatting 60 kg; she goes on holiday for two weeks on an all-inclusive holiday and does no exercise.  When she comes back, she misses a few training sessions in the first week.  She finds that she can comfortably squat only 55 kg, despite her good progress before.</a:t>
            </a:r>
          </a:p>
        </p:txBody>
      </p:sp>
      <p:sp>
        <p:nvSpPr>
          <p:cNvPr id="33" name="TextBox 32"/>
          <p:cNvSpPr txBox="1"/>
          <p:nvPr/>
        </p:nvSpPr>
        <p:spPr>
          <a:xfrm>
            <a:off x="5258784" y="4073669"/>
            <a:ext cx="3024336" cy="830997"/>
          </a:xfrm>
          <a:prstGeom prst="rect">
            <a:avLst/>
          </a:prstGeom>
          <a:noFill/>
        </p:spPr>
        <p:txBody>
          <a:bodyPr wrap="square" rtlCol="0">
            <a:spAutoFit/>
          </a:bodyPr>
          <a:lstStyle/>
          <a:p>
            <a:pPr algn="ctr"/>
            <a:r>
              <a:rPr lang="en-GB" sz="1200" b="1" i="1" dirty="0">
                <a:latin typeface="Roboto Condensed" panose="020B0604020202020204" charset="0"/>
                <a:ea typeface="Roboto Condensed" panose="020B0604020202020204" charset="0"/>
              </a:rPr>
              <a:t>While it is important to have holidays and rest time, it is also important to limit the number of days off, as this is when reversibility takes place (as there is no longer a demand).</a:t>
            </a:r>
          </a:p>
        </p:txBody>
      </p:sp>
      <p:sp>
        <p:nvSpPr>
          <p:cNvPr id="34" name="TextBox 33"/>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35"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6</a:t>
            </a:fld>
            <a:endParaRPr lang="en-GB" dirty="0"/>
          </a:p>
        </p:txBody>
      </p:sp>
      <p:sp>
        <p:nvSpPr>
          <p:cNvPr id="36"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37"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38"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39" name="TextBox 38"/>
          <p:cNvSpPr txBox="1"/>
          <p:nvPr/>
        </p:nvSpPr>
        <p:spPr>
          <a:xfrm>
            <a:off x="117308" y="1484061"/>
            <a:ext cx="4742723" cy="584775"/>
          </a:xfrm>
          <a:prstGeom prst="rect">
            <a:avLst/>
          </a:prstGeom>
          <a:noFill/>
        </p:spPr>
        <p:txBody>
          <a:bodyPr wrap="square" rtlCol="0">
            <a:spAutoFit/>
          </a:bodyPr>
          <a:lstStyle/>
          <a:p>
            <a:r>
              <a:rPr lang="en-GB" sz="1600" dirty="0">
                <a:latin typeface="Roboto Condensed" panose="020B0604020202020204" charset="0"/>
                <a:ea typeface="Roboto Condensed" panose="020B0604020202020204" charset="0"/>
              </a:rPr>
              <a:t>The decline in fitness levels as a result of prolonged absence from training.</a:t>
            </a:r>
          </a:p>
        </p:txBody>
      </p:sp>
      <p:pic>
        <p:nvPicPr>
          <p:cNvPr id="1026" name="Picture 2" descr="Barbell, Gym, Squat Rack, Man, Strength, Weigh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3341" y="1557916"/>
            <a:ext cx="3295221" cy="24714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3" name="Group 3"/>
          <p:cNvGrpSpPr>
            <a:grpSpLocks/>
          </p:cNvGrpSpPr>
          <p:nvPr/>
        </p:nvGrpSpPr>
        <p:grpSpPr bwMode="auto">
          <a:xfrm>
            <a:off x="603250" y="-27384"/>
            <a:ext cx="8540750" cy="6940550"/>
            <a:chOff x="583271" y="42867"/>
            <a:chExt cx="9232725" cy="7502525"/>
          </a:xfrm>
        </p:grpSpPr>
        <p:sp>
          <p:nvSpPr>
            <p:cNvPr id="14" name="Rectangle 13"/>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5"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6"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8" name="Picture 1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9747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07503" y="1396218"/>
            <a:ext cx="8622753" cy="646331"/>
          </a:xfrm>
          <a:prstGeom prst="rect">
            <a:avLst/>
          </a:prstGeom>
          <a:noFill/>
        </p:spPr>
        <p:txBody>
          <a:bodyPr wrap="square" rtlCol="0">
            <a:spAutoFit/>
          </a:bodyPr>
          <a:lstStyle/>
          <a:p>
            <a:r>
              <a:rPr lang="en-GB" dirty="0">
                <a:latin typeface="Roboto Condensed" panose="02000000000000000000" pitchFamily="2" charset="0"/>
              </a:rPr>
              <a:t>The principles of FITT can be applied to training in order to apply the principle of progressive </a:t>
            </a:r>
            <a:r>
              <a:rPr lang="en-GB" dirty="0" smtClean="0">
                <a:latin typeface="Roboto Condensed" panose="02000000000000000000" pitchFamily="2" charset="0"/>
              </a:rPr>
              <a:t>overload. </a:t>
            </a:r>
            <a:r>
              <a:rPr lang="en-GB" dirty="0">
                <a:latin typeface="Roboto Condensed" panose="02000000000000000000" pitchFamily="2" charset="0"/>
              </a:rPr>
              <a:t>If applied successfully, they are very effective in improving performance! </a:t>
            </a:r>
          </a:p>
        </p:txBody>
      </p:sp>
      <p:sp>
        <p:nvSpPr>
          <p:cNvPr id="23" name="Title 1"/>
          <p:cNvSpPr txBox="1">
            <a:spLocks/>
          </p:cNvSpPr>
          <p:nvPr/>
        </p:nvSpPr>
        <p:spPr>
          <a:xfrm>
            <a:off x="107504" y="54950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FITT </a:t>
            </a:r>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principles</a:t>
            </a:r>
            <a:endParaRPr lang="en-GB" sz="5400" b="1" dirty="0">
              <a:solidFill>
                <a:schemeClr val="tx1"/>
              </a:solidFill>
              <a:highlight>
                <a:srgbClr val="FFFF00"/>
              </a:highlight>
              <a:latin typeface="Roboto Condensed" panose="02000000000000000000" pitchFamily="2" charset="0"/>
              <a:ea typeface="Roboto Condensed" panose="02000000000000000000" pitchFamily="2" charset="0"/>
              <a:cs typeface="Lato Medium" panose="020F0502020204030203" pitchFamily="34" charset="0"/>
            </a:endParaRPr>
          </a:p>
        </p:txBody>
      </p:sp>
      <p:pic>
        <p:nvPicPr>
          <p:cNvPr id="7" name="Picture 6"/>
          <p:cNvPicPr>
            <a:picLocks noChangeAspect="1"/>
          </p:cNvPicPr>
          <p:nvPr/>
        </p:nvPicPr>
        <p:blipFill>
          <a:blip r:embed="rId4"/>
          <a:stretch>
            <a:fillRect/>
          </a:stretch>
        </p:blipFill>
        <p:spPr>
          <a:xfrm>
            <a:off x="7380312" y="2376263"/>
            <a:ext cx="1495053" cy="996702"/>
          </a:xfrm>
          <a:prstGeom prst="rect">
            <a:avLst/>
          </a:prstGeom>
          <a:ln>
            <a:solidFill>
              <a:schemeClr val="tx1"/>
            </a:solidFill>
          </a:ln>
        </p:spPr>
      </p:pic>
      <p:pic>
        <p:nvPicPr>
          <p:cNvPr id="8" name="Picture 7"/>
          <p:cNvPicPr>
            <a:picLocks noChangeAspect="1"/>
          </p:cNvPicPr>
          <p:nvPr/>
        </p:nvPicPr>
        <p:blipFill>
          <a:blip r:embed="rId5"/>
          <a:stretch>
            <a:fillRect/>
          </a:stretch>
        </p:blipFill>
        <p:spPr>
          <a:xfrm>
            <a:off x="7380312" y="3477781"/>
            <a:ext cx="1495053" cy="930983"/>
          </a:xfrm>
          <a:prstGeom prst="rect">
            <a:avLst/>
          </a:prstGeom>
          <a:ln>
            <a:solidFill>
              <a:schemeClr val="tx1"/>
            </a:solidFill>
          </a:ln>
        </p:spPr>
      </p:pic>
      <p:graphicFrame>
        <p:nvGraphicFramePr>
          <p:cNvPr id="5" name="Table 4"/>
          <p:cNvGraphicFramePr>
            <a:graphicFrameLocks noGrp="1"/>
          </p:cNvGraphicFramePr>
          <p:nvPr>
            <p:extLst>
              <p:ext uri="{D42A27DB-BD31-4B8C-83A1-F6EECF244321}">
                <p14:modId xmlns:p14="http://schemas.microsoft.com/office/powerpoint/2010/main" val="2793811501"/>
              </p:ext>
            </p:extLst>
          </p:nvPr>
        </p:nvGraphicFramePr>
        <p:xfrm>
          <a:off x="251500" y="2068987"/>
          <a:ext cx="6912788" cy="2946400"/>
        </p:xfrm>
        <a:graphic>
          <a:graphicData uri="http://schemas.openxmlformats.org/drawingml/2006/table">
            <a:tbl>
              <a:tblPr firstRow="1" firstCol="1" bandRow="1">
                <a:tableStyleId>{5C22544A-7EE6-4342-B048-85BDC9FD1C3A}</a:tableStyleId>
              </a:tblPr>
              <a:tblGrid>
                <a:gridCol w="447762">
                  <a:extLst>
                    <a:ext uri="{9D8B030D-6E8A-4147-A177-3AD203B41FA5}">
                      <a16:colId xmlns:a16="http://schemas.microsoft.com/office/drawing/2014/main" xmlns="" val="20000"/>
                    </a:ext>
                  </a:extLst>
                </a:gridCol>
                <a:gridCol w="6465026">
                  <a:extLst>
                    <a:ext uri="{9D8B030D-6E8A-4147-A177-3AD203B41FA5}">
                      <a16:colId xmlns:a16="http://schemas.microsoft.com/office/drawing/2014/main" xmlns="" val="20001"/>
                    </a:ext>
                  </a:extLst>
                </a:gridCol>
              </a:tblGrid>
              <a:tr h="601150">
                <a:tc>
                  <a:txBody>
                    <a:bodyPr/>
                    <a:lstStyle/>
                    <a:p>
                      <a:pPr algn="ctr">
                        <a:spcAft>
                          <a:spcPts val="0"/>
                        </a:spcAft>
                      </a:pPr>
                      <a:r>
                        <a:rPr lang="en-GB" sz="4000" dirty="0">
                          <a:solidFill>
                            <a:schemeClr val="tx1"/>
                          </a:solidFill>
                          <a:effectLst/>
                          <a:latin typeface="Roboto Condensed" panose="02000000000000000000" pitchFamily="2" charset="0"/>
                        </a:rPr>
                        <a:t>F</a:t>
                      </a:r>
                      <a:endParaRPr lang="en-GB" sz="4000" dirty="0">
                        <a:solidFill>
                          <a:schemeClr val="tx1"/>
                        </a:solidFill>
                        <a:effectLst/>
                        <a:latin typeface="Roboto Condensed" panose="02000000000000000000" pitchFamily="2"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spcAft>
                          <a:spcPts val="0"/>
                        </a:spcAft>
                      </a:pPr>
                      <a:r>
                        <a:rPr lang="en-GB" sz="1600" dirty="0">
                          <a:solidFill>
                            <a:schemeClr val="tx1"/>
                          </a:solidFill>
                          <a:effectLst/>
                          <a:latin typeface="Roboto Condensed" panose="02000000000000000000" pitchFamily="2" charset="0"/>
                        </a:rPr>
                        <a:t>Frequency</a:t>
                      </a:r>
                      <a:r>
                        <a:rPr lang="en-GB" sz="1600" b="0" dirty="0">
                          <a:solidFill>
                            <a:schemeClr val="tx1"/>
                          </a:solidFill>
                          <a:effectLst/>
                          <a:latin typeface="Roboto Condensed" panose="02000000000000000000" pitchFamily="2" charset="0"/>
                        </a:rPr>
                        <a:t> </a:t>
                      </a:r>
                      <a:r>
                        <a:rPr lang="en-GB" sz="1200" b="0" dirty="0">
                          <a:solidFill>
                            <a:schemeClr val="tx1"/>
                          </a:solidFill>
                          <a:effectLst/>
                          <a:latin typeface="Roboto Condensed" panose="02000000000000000000" pitchFamily="2" charset="0"/>
                        </a:rPr>
                        <a:t>–</a:t>
                      </a:r>
                      <a:r>
                        <a:rPr lang="en-GB" sz="1600" b="0" dirty="0">
                          <a:solidFill>
                            <a:schemeClr val="tx1"/>
                          </a:solidFill>
                          <a:effectLst/>
                          <a:latin typeface="Roboto Condensed" panose="02000000000000000000" pitchFamily="2" charset="0"/>
                        </a:rPr>
                        <a:t> refers to the number of times an individual undergoes the training regime.  This is normally measured in days per week.</a:t>
                      </a:r>
                      <a:endParaRPr lang="en-GB" sz="1600" b="0" dirty="0">
                        <a:solidFill>
                          <a:schemeClr val="tx1"/>
                        </a:solidFill>
                        <a:effectLst/>
                        <a:latin typeface="Roboto Condensed" panose="02000000000000000000" pitchFamily="2" charset="0"/>
                        <a:ea typeface="Times New Roman" panose="02020603050405020304" pitchFamily="18" charset="0"/>
                        <a:cs typeface="Times New Roman" panose="02020603050405020304" pitchFamily="18" charset="0"/>
                      </a:endParaRPr>
                    </a:p>
                  </a:txBody>
                  <a:tcPr marL="68580" marR="68580" marT="17780" marB="17780" anchor="ctr">
                    <a:solidFill>
                      <a:srgbClr val="EAEFF7"/>
                    </a:solidFill>
                  </a:tcPr>
                </a:tc>
                <a:extLst>
                  <a:ext uri="{0D108BD9-81ED-4DB2-BD59-A6C34878D82A}">
                    <a16:rowId xmlns:a16="http://schemas.microsoft.com/office/drawing/2014/main" xmlns="" val="10000"/>
                  </a:ext>
                </a:extLst>
              </a:tr>
              <a:tr h="601150">
                <a:tc>
                  <a:txBody>
                    <a:bodyPr/>
                    <a:lstStyle/>
                    <a:p>
                      <a:pPr algn="ctr">
                        <a:spcAft>
                          <a:spcPts val="0"/>
                        </a:spcAft>
                      </a:pPr>
                      <a:r>
                        <a:rPr lang="en-GB" sz="4000" dirty="0">
                          <a:solidFill>
                            <a:schemeClr val="tx1"/>
                          </a:solidFill>
                          <a:effectLst/>
                          <a:latin typeface="Roboto Condensed" panose="02000000000000000000" pitchFamily="2" charset="0"/>
                        </a:rPr>
                        <a:t>I</a:t>
                      </a:r>
                      <a:endParaRPr lang="en-GB" sz="4000" dirty="0">
                        <a:solidFill>
                          <a:schemeClr val="tx1"/>
                        </a:solidFill>
                        <a:effectLst/>
                        <a:latin typeface="Roboto Condensed" panose="02000000000000000000" pitchFamily="2"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spcAft>
                          <a:spcPts val="0"/>
                        </a:spcAft>
                      </a:pPr>
                      <a:r>
                        <a:rPr lang="en-GB" sz="1600" b="1" dirty="0">
                          <a:solidFill>
                            <a:schemeClr val="tx1"/>
                          </a:solidFill>
                          <a:effectLst/>
                          <a:latin typeface="Roboto Condensed" panose="02000000000000000000" pitchFamily="2" charset="0"/>
                        </a:rPr>
                        <a:t>Intensity</a:t>
                      </a:r>
                      <a:r>
                        <a:rPr lang="en-GB" sz="1600" dirty="0">
                          <a:solidFill>
                            <a:schemeClr val="tx1"/>
                          </a:solidFill>
                          <a:effectLst/>
                          <a:latin typeface="Roboto Condensed" panose="02000000000000000000" pitchFamily="2" charset="0"/>
                        </a:rPr>
                        <a:t> </a:t>
                      </a:r>
                      <a:r>
                        <a:rPr lang="en-GB" sz="1200" dirty="0">
                          <a:solidFill>
                            <a:schemeClr val="tx1"/>
                          </a:solidFill>
                          <a:effectLst/>
                          <a:latin typeface="Roboto Condensed" panose="02000000000000000000" pitchFamily="2" charset="0"/>
                        </a:rPr>
                        <a:t>–</a:t>
                      </a:r>
                      <a:r>
                        <a:rPr lang="en-GB" sz="1600" dirty="0">
                          <a:solidFill>
                            <a:schemeClr val="tx1"/>
                          </a:solidFill>
                          <a:effectLst/>
                          <a:latin typeface="Roboto Condensed" panose="02000000000000000000" pitchFamily="2" charset="0"/>
                        </a:rPr>
                        <a:t> </a:t>
                      </a:r>
                      <a:r>
                        <a:rPr lang="en-GB" sz="1600" b="0" dirty="0">
                          <a:solidFill>
                            <a:schemeClr val="tx1"/>
                          </a:solidFill>
                          <a:effectLst/>
                          <a:latin typeface="Roboto Condensed" panose="02000000000000000000" pitchFamily="2" charset="0"/>
                        </a:rPr>
                        <a:t>refers to how hard the performer is working, which in turn can determine </a:t>
                      </a:r>
                      <a:r>
                        <a:rPr lang="en-GB" sz="1600" b="0" dirty="0" smtClean="0">
                          <a:solidFill>
                            <a:schemeClr val="tx1"/>
                          </a:solidFill>
                          <a:effectLst/>
                          <a:latin typeface="Roboto Condensed" panose="02000000000000000000" pitchFamily="2" charset="0"/>
                        </a:rPr>
                        <a:t>whether </a:t>
                      </a:r>
                      <a:r>
                        <a:rPr lang="en-GB" sz="1600" b="0" dirty="0">
                          <a:solidFill>
                            <a:schemeClr val="tx1"/>
                          </a:solidFill>
                          <a:effectLst/>
                          <a:latin typeface="Roboto Condensed" panose="02000000000000000000" pitchFamily="2" charset="0"/>
                        </a:rPr>
                        <a:t>they are exercising aerobically or </a:t>
                      </a:r>
                      <a:r>
                        <a:rPr lang="en-GB" sz="1600" b="0" dirty="0" smtClean="0">
                          <a:solidFill>
                            <a:schemeClr val="tx1"/>
                          </a:solidFill>
                          <a:effectLst/>
                          <a:latin typeface="Roboto Condensed" panose="02000000000000000000" pitchFamily="2" charset="0"/>
                        </a:rPr>
                        <a:t>anaerobically</a:t>
                      </a:r>
                      <a:r>
                        <a:rPr lang="en-GB" sz="1600" b="0" baseline="0" dirty="0" smtClean="0">
                          <a:solidFill>
                            <a:schemeClr val="tx1"/>
                          </a:solidFill>
                          <a:effectLst/>
                          <a:latin typeface="Roboto Condensed" panose="02000000000000000000" pitchFamily="2" charset="0"/>
                        </a:rPr>
                        <a:t>. Intensity can be measured in a range of different ways, from % of maximum heart rate to rating of perceived exertion (RPE).</a:t>
                      </a:r>
                      <a:endParaRPr lang="en-GB" sz="1600" b="0" dirty="0">
                        <a:solidFill>
                          <a:schemeClr val="tx1"/>
                        </a:solidFill>
                        <a:effectLst/>
                        <a:latin typeface="Roboto Condensed" panose="02000000000000000000" pitchFamily="2" charset="0"/>
                        <a:ea typeface="Times New Roman" panose="02020603050405020304" pitchFamily="18"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xmlns="" val="10001"/>
                  </a:ext>
                </a:extLst>
              </a:tr>
              <a:tr h="601150">
                <a:tc>
                  <a:txBody>
                    <a:bodyPr/>
                    <a:lstStyle/>
                    <a:p>
                      <a:pPr algn="ctr">
                        <a:spcAft>
                          <a:spcPts val="0"/>
                        </a:spcAft>
                      </a:pPr>
                      <a:r>
                        <a:rPr lang="en-GB" sz="4000" dirty="0">
                          <a:solidFill>
                            <a:schemeClr val="tx1"/>
                          </a:solidFill>
                          <a:effectLst/>
                          <a:latin typeface="Roboto Condensed" panose="02000000000000000000" pitchFamily="2" charset="0"/>
                        </a:rPr>
                        <a:t>T</a:t>
                      </a:r>
                      <a:endParaRPr lang="en-GB" sz="4000" dirty="0">
                        <a:solidFill>
                          <a:schemeClr val="tx1"/>
                        </a:solidFill>
                        <a:effectLst/>
                        <a:latin typeface="Roboto Condensed" panose="02000000000000000000" pitchFamily="2"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spcAft>
                          <a:spcPts val="0"/>
                        </a:spcAft>
                      </a:pPr>
                      <a:r>
                        <a:rPr lang="en-GB" sz="1600" b="1" dirty="0">
                          <a:solidFill>
                            <a:schemeClr val="tx1"/>
                          </a:solidFill>
                          <a:effectLst/>
                          <a:latin typeface="Roboto Condensed" panose="02000000000000000000" pitchFamily="2" charset="0"/>
                        </a:rPr>
                        <a:t>Type</a:t>
                      </a:r>
                      <a:r>
                        <a:rPr lang="en-GB" sz="1600" dirty="0">
                          <a:solidFill>
                            <a:schemeClr val="tx1"/>
                          </a:solidFill>
                          <a:effectLst/>
                          <a:latin typeface="Roboto Condensed" panose="02000000000000000000" pitchFamily="2" charset="0"/>
                        </a:rPr>
                        <a:t> </a:t>
                      </a:r>
                      <a:r>
                        <a:rPr lang="en-GB" sz="1200" dirty="0">
                          <a:solidFill>
                            <a:schemeClr val="tx1"/>
                          </a:solidFill>
                          <a:effectLst/>
                          <a:latin typeface="Roboto Condensed" panose="02000000000000000000" pitchFamily="2" charset="0"/>
                        </a:rPr>
                        <a:t>–</a:t>
                      </a:r>
                      <a:r>
                        <a:rPr lang="en-GB" sz="1600" dirty="0">
                          <a:solidFill>
                            <a:schemeClr val="tx1"/>
                          </a:solidFill>
                          <a:effectLst/>
                          <a:latin typeface="Roboto Condensed" panose="02000000000000000000" pitchFamily="2" charset="0"/>
                        </a:rPr>
                        <a:t> refers to what exercise is being completed.  The more varied and relevant to the sport, the more effective the training programme.</a:t>
                      </a:r>
                      <a:endParaRPr lang="en-GB" sz="1600" dirty="0">
                        <a:solidFill>
                          <a:schemeClr val="tx1"/>
                        </a:solidFill>
                        <a:effectLst/>
                        <a:latin typeface="Roboto Condensed" panose="02000000000000000000" pitchFamily="2" charset="0"/>
                        <a:ea typeface="Times New Roman" panose="02020603050405020304" pitchFamily="18" charset="0"/>
                        <a:cs typeface="Times New Roman" panose="02020603050405020304" pitchFamily="18" charset="0"/>
                      </a:endParaRPr>
                    </a:p>
                  </a:txBody>
                  <a:tcPr marL="68580" marR="68580" marT="17780" marB="17780" anchor="ctr">
                    <a:solidFill>
                      <a:srgbClr val="EAEFF7"/>
                    </a:solidFill>
                  </a:tcPr>
                </a:tc>
                <a:extLst>
                  <a:ext uri="{0D108BD9-81ED-4DB2-BD59-A6C34878D82A}">
                    <a16:rowId xmlns:a16="http://schemas.microsoft.com/office/drawing/2014/main" xmlns="" val="10002"/>
                  </a:ext>
                </a:extLst>
              </a:tr>
              <a:tr h="613136">
                <a:tc>
                  <a:txBody>
                    <a:bodyPr/>
                    <a:lstStyle/>
                    <a:p>
                      <a:pPr algn="ctr">
                        <a:spcAft>
                          <a:spcPts val="0"/>
                        </a:spcAft>
                      </a:pPr>
                      <a:r>
                        <a:rPr lang="en-GB" sz="4000" dirty="0">
                          <a:solidFill>
                            <a:schemeClr val="tx1"/>
                          </a:solidFill>
                          <a:effectLst/>
                          <a:latin typeface="Roboto Condensed" panose="02000000000000000000" pitchFamily="2" charset="0"/>
                        </a:rPr>
                        <a:t>T</a:t>
                      </a:r>
                      <a:endParaRPr lang="en-GB" sz="4000" dirty="0">
                        <a:solidFill>
                          <a:schemeClr val="tx1"/>
                        </a:solidFill>
                        <a:effectLst/>
                        <a:latin typeface="Roboto Condensed" panose="02000000000000000000" pitchFamily="2"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spcAft>
                          <a:spcPts val="0"/>
                        </a:spcAft>
                      </a:pPr>
                      <a:r>
                        <a:rPr lang="en-GB" sz="1600" b="1" dirty="0">
                          <a:solidFill>
                            <a:schemeClr val="tx1"/>
                          </a:solidFill>
                          <a:effectLst/>
                          <a:latin typeface="Roboto Condensed" panose="02000000000000000000" pitchFamily="2" charset="0"/>
                        </a:rPr>
                        <a:t>Time</a:t>
                      </a:r>
                      <a:r>
                        <a:rPr lang="en-GB" sz="1600" dirty="0">
                          <a:solidFill>
                            <a:schemeClr val="tx1"/>
                          </a:solidFill>
                          <a:effectLst/>
                          <a:latin typeface="Roboto Condensed" panose="02000000000000000000" pitchFamily="2" charset="0"/>
                        </a:rPr>
                        <a:t> </a:t>
                      </a:r>
                      <a:r>
                        <a:rPr lang="en-GB" sz="1200" dirty="0">
                          <a:solidFill>
                            <a:schemeClr val="tx1"/>
                          </a:solidFill>
                          <a:effectLst/>
                          <a:latin typeface="Roboto Condensed" panose="02000000000000000000" pitchFamily="2" charset="0"/>
                        </a:rPr>
                        <a:t>–</a:t>
                      </a:r>
                      <a:r>
                        <a:rPr lang="en-GB" sz="1600" dirty="0">
                          <a:solidFill>
                            <a:schemeClr val="tx1"/>
                          </a:solidFill>
                          <a:effectLst/>
                          <a:latin typeface="Roboto Condensed" panose="02000000000000000000" pitchFamily="2" charset="0"/>
                        </a:rPr>
                        <a:t> refers to the duration of the training programme or session.  </a:t>
                      </a:r>
                      <a:endParaRPr lang="en-GB" sz="1600" dirty="0">
                        <a:solidFill>
                          <a:schemeClr val="tx1"/>
                        </a:solidFill>
                        <a:effectLst/>
                        <a:latin typeface="Roboto Condensed" panose="02000000000000000000" pitchFamily="2" charset="0"/>
                        <a:ea typeface="Times New Roman" panose="02020603050405020304" pitchFamily="18"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xmlns="" val="10003"/>
                  </a:ext>
                </a:extLst>
              </a:tr>
            </a:tbl>
          </a:graphicData>
        </a:graphic>
      </p:graphicFrame>
      <p:sp>
        <p:nvSpPr>
          <p:cNvPr id="10" name="Action Button: Information 9">
            <a:hlinkClick r:id="rId6" highlightClick="1"/>
          </p:cNvPr>
          <p:cNvSpPr/>
          <p:nvPr/>
        </p:nvSpPr>
        <p:spPr>
          <a:xfrm>
            <a:off x="1827121" y="5260778"/>
            <a:ext cx="1224136" cy="903635"/>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Roboto Condensed" panose="02000000000000000000" pitchFamily="2" charset="0"/>
            </a:endParaRPr>
          </a:p>
        </p:txBody>
      </p:sp>
      <p:sp>
        <p:nvSpPr>
          <p:cNvPr id="37" name="TextBox 36"/>
          <p:cNvSpPr txBox="1"/>
          <p:nvPr/>
        </p:nvSpPr>
        <p:spPr>
          <a:xfrm>
            <a:off x="251500" y="5260778"/>
            <a:ext cx="1584175" cy="830997"/>
          </a:xfrm>
          <a:prstGeom prst="rect">
            <a:avLst/>
          </a:prstGeom>
          <a:noFill/>
        </p:spPr>
        <p:txBody>
          <a:bodyPr wrap="square" rtlCol="0">
            <a:spAutoFit/>
          </a:bodyPr>
          <a:lstStyle/>
          <a:p>
            <a:r>
              <a:rPr lang="en-GB" sz="1200" dirty="0">
                <a:latin typeface="Roboto Condensed" panose="02000000000000000000" pitchFamily="2" charset="0"/>
              </a:rPr>
              <a:t>Check out how to apply the FITT principles of overload to different training methods:</a:t>
            </a:r>
          </a:p>
        </p:txBody>
      </p:sp>
      <p:sp>
        <p:nvSpPr>
          <p:cNvPr id="34" name="TextBox 33"/>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35"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7</a:t>
            </a:fld>
            <a:endParaRPr lang="en-GB" dirty="0"/>
          </a:p>
        </p:txBody>
      </p:sp>
      <p:sp>
        <p:nvSpPr>
          <p:cNvPr id="36"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38"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39"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16" name="TextBox 15"/>
          <p:cNvSpPr txBox="1"/>
          <p:nvPr/>
        </p:nvSpPr>
        <p:spPr>
          <a:xfrm>
            <a:off x="3411296" y="5166039"/>
            <a:ext cx="5328554" cy="1323439"/>
          </a:xfrm>
          <a:prstGeom prst="rect">
            <a:avLst/>
          </a:prstGeom>
          <a:solidFill>
            <a:schemeClr val="accent4">
              <a:lumMod val="20000"/>
              <a:lumOff val="80000"/>
            </a:schemeClr>
          </a:solidFill>
          <a:ln>
            <a:solidFill>
              <a:schemeClr val="tx1"/>
            </a:solidFill>
            <a:prstDash val="dash"/>
          </a:ln>
        </p:spPr>
        <p:txBody>
          <a:bodyPr wrap="square" rtlCol="0">
            <a:spAutoFit/>
          </a:bodyPr>
          <a:lstStyle>
            <a:defPPr>
              <a:defRPr lang="en-US"/>
            </a:defPPr>
            <a:lvl1pPr>
              <a:defRPr sz="1600" b="1">
                <a:solidFill>
                  <a:srgbClr val="FF0000"/>
                </a:solidFill>
                <a:latin typeface="Roboto Condensed" panose="020B0604020202020204" charset="0"/>
                <a:ea typeface="Roboto Condensed" panose="020B0604020202020204" charset="0"/>
              </a:defRPr>
            </a:lvl1pPr>
          </a:lstStyle>
          <a:p>
            <a:r>
              <a:rPr lang="en-GB" dirty="0">
                <a:solidFill>
                  <a:schemeClr val="tx1"/>
                </a:solidFill>
              </a:rPr>
              <a:t>Application: </a:t>
            </a:r>
            <a:r>
              <a:rPr lang="en-GB" b="0" i="1" dirty="0" smtClean="0">
                <a:solidFill>
                  <a:schemeClr val="tx1"/>
                </a:solidFill>
              </a:rPr>
              <a:t>A netball player may apply the FITT principles of training by either performing an additional session per week (frequency), increasing work rate to a greater % of max heart rate (intensity), performing interval training alongside skills training (type), or extending </a:t>
            </a:r>
            <a:r>
              <a:rPr lang="en-GB" b="0" i="1" dirty="0">
                <a:solidFill>
                  <a:schemeClr val="tx1"/>
                </a:solidFill>
              </a:rPr>
              <a:t>the duration of each session (time). </a:t>
            </a:r>
          </a:p>
        </p:txBody>
      </p:sp>
      <p:grpSp>
        <p:nvGrpSpPr>
          <p:cNvPr id="17" name="Group 3"/>
          <p:cNvGrpSpPr>
            <a:grpSpLocks/>
          </p:cNvGrpSpPr>
          <p:nvPr/>
        </p:nvGrpSpPr>
        <p:grpSpPr bwMode="auto">
          <a:xfrm>
            <a:off x="603250" y="-27384"/>
            <a:ext cx="8540750" cy="6940550"/>
            <a:chOff x="583271" y="42867"/>
            <a:chExt cx="9232725" cy="7502525"/>
          </a:xfrm>
        </p:grpSpPr>
        <p:sp>
          <p:nvSpPr>
            <p:cNvPr id="18" name="Rectangle 17"/>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9"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0"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2" name="Picture 14"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6"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41253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solidFill>
                  <a:schemeClr val="bg1"/>
                </a:solidFill>
                <a:latin typeface="Roboto Condensed" panose="02000000000000000000" pitchFamily="2" charset="0"/>
              </a:rPr>
              <a:t>© ZigZag Education, 2023 </a:t>
            </a:r>
            <a:endParaRPr lang="en-GB" sz="900" dirty="0">
              <a:solidFill>
                <a:schemeClr val="bg1"/>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rgbClr val="FFDF9F"/>
          </a:solidFill>
        </p:spPr>
        <p:txBody>
          <a:bodyPr anchor="t"/>
          <a:lstStyle/>
          <a:p>
            <a:pPr algn="ctr"/>
            <a:fld id="{00BE1ABE-4073-4494-BFC2-5858710217CE}" type="slidenum">
              <a:rPr lang="en-GB" smtClean="0"/>
              <a:pPr algn="ctr"/>
              <a:t>8</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931198" y="-552201"/>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179512" y="332656"/>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275459" y="678031"/>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Discuss</a:t>
            </a:r>
            <a:endParaRPr lang="en-US" b="1" dirty="0"/>
          </a:p>
        </p:txBody>
      </p:sp>
      <p:grpSp>
        <p:nvGrpSpPr>
          <p:cNvPr id="3" name="Group 2"/>
          <p:cNvGrpSpPr/>
          <p:nvPr/>
        </p:nvGrpSpPr>
        <p:grpSpPr>
          <a:xfrm>
            <a:off x="5747693" y="548680"/>
            <a:ext cx="2701444" cy="2370649"/>
            <a:chOff x="4716241" y="555412"/>
            <a:chExt cx="2701444" cy="2370649"/>
          </a:xfrm>
        </p:grpSpPr>
        <p:sp>
          <p:nvSpPr>
            <p:cNvPr id="14" name="Freeform 5">
              <a:extLst>
                <a:ext uri="{FF2B5EF4-FFF2-40B4-BE49-F238E27FC236}">
                  <a16:creationId xmlns:a16="http://schemas.microsoft.com/office/drawing/2014/main" xmlns="" id="{85E0D4E1-E389-4671-B0E7-165A10A05425}"/>
                </a:ext>
                <a:ext uri="{C183D7F6-B498-43B3-948B-1728B52AA6E4}">
                  <adec:decorative xmlns:adec="http://schemas.microsoft.com/office/drawing/2017/decorative" xmlns=""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8" name="Subtitle 3">
              <a:extLst>
                <a:ext uri="{FF2B5EF4-FFF2-40B4-BE49-F238E27FC236}">
                  <a16:creationId xmlns:a16="http://schemas.microsoft.com/office/drawing/2014/main" xmlns="" id="{4772945D-CA91-4CFE-8EB7-941C7618C994}"/>
                </a:ext>
              </a:extLst>
            </p:cNvPr>
            <p:cNvSpPr txBox="1">
              <a:spLocks/>
            </p:cNvSpPr>
            <p:nvPr/>
          </p:nvSpPr>
          <p:spPr>
            <a:xfrm>
              <a:off x="5106341" y="881205"/>
              <a:ext cx="1921244" cy="1121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How will the specificity of training be applied differently to a games player compared to a swimmer?</a:t>
              </a:r>
            </a:p>
          </p:txBody>
        </p:sp>
      </p:grpSp>
      <p:grpSp>
        <p:nvGrpSpPr>
          <p:cNvPr id="15" name="Group 14"/>
          <p:cNvGrpSpPr/>
          <p:nvPr/>
        </p:nvGrpSpPr>
        <p:grpSpPr>
          <a:xfrm>
            <a:off x="5930328" y="3134236"/>
            <a:ext cx="2942755" cy="2736304"/>
            <a:chOff x="4716241" y="555412"/>
            <a:chExt cx="2701444" cy="2370649"/>
          </a:xfrm>
        </p:grpSpPr>
        <p:sp>
          <p:nvSpPr>
            <p:cNvPr id="16" name="Freeform 5">
              <a:extLst>
                <a:ext uri="{FF2B5EF4-FFF2-40B4-BE49-F238E27FC236}">
                  <a16:creationId xmlns:a16="http://schemas.microsoft.com/office/drawing/2014/main" xmlns="" id="{85E0D4E1-E389-4671-B0E7-165A10A05425}"/>
                </a:ext>
                <a:ext uri="{C183D7F6-B498-43B3-948B-1728B52AA6E4}">
                  <adec:decorative xmlns:adec="http://schemas.microsoft.com/office/drawing/2017/decorative" xmlns=""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17" name="Subtitle 3">
              <a:extLst>
                <a:ext uri="{FF2B5EF4-FFF2-40B4-BE49-F238E27FC236}">
                  <a16:creationId xmlns:a16="http://schemas.microsoft.com/office/drawing/2014/main" xmlns="" id="{4772945D-CA91-4CFE-8EB7-941C7618C994}"/>
                </a:ext>
              </a:extLst>
            </p:cNvPr>
            <p:cNvSpPr txBox="1">
              <a:spLocks/>
            </p:cNvSpPr>
            <p:nvPr/>
          </p:nvSpPr>
          <p:spPr>
            <a:xfrm>
              <a:off x="5107260" y="935557"/>
              <a:ext cx="1921244" cy="1121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Create a short example training programme and apply the </a:t>
              </a:r>
              <a:r>
                <a:rPr lang="en-US" sz="1800" dirty="0" smtClean="0"/>
                <a:t>principles </a:t>
              </a:r>
              <a:r>
                <a:rPr lang="en-US" sz="1800" dirty="0"/>
                <a:t>of </a:t>
              </a:r>
              <a:r>
                <a:rPr lang="en-US" sz="1800" dirty="0" smtClean="0"/>
                <a:t>progression and overload </a:t>
              </a:r>
              <a:r>
                <a:rPr lang="en-US" sz="1800" dirty="0"/>
                <a:t>in one week through to the next.</a:t>
              </a:r>
            </a:p>
          </p:txBody>
        </p:sp>
      </p:grpSp>
      <p:grpSp>
        <p:nvGrpSpPr>
          <p:cNvPr id="18" name="Group 17"/>
          <p:cNvGrpSpPr/>
          <p:nvPr/>
        </p:nvGrpSpPr>
        <p:grpSpPr>
          <a:xfrm>
            <a:off x="4163292" y="2259279"/>
            <a:ext cx="2160240" cy="2016224"/>
            <a:chOff x="4716241" y="555412"/>
            <a:chExt cx="2701444" cy="2370649"/>
          </a:xfrm>
        </p:grpSpPr>
        <p:sp>
          <p:nvSpPr>
            <p:cNvPr id="21" name="Freeform 5">
              <a:extLst>
                <a:ext uri="{FF2B5EF4-FFF2-40B4-BE49-F238E27FC236}">
                  <a16:creationId xmlns:a16="http://schemas.microsoft.com/office/drawing/2014/main" xmlns="" id="{85E0D4E1-E389-4671-B0E7-165A10A05425}"/>
                </a:ext>
                <a:ext uri="{C183D7F6-B498-43B3-948B-1728B52AA6E4}">
                  <adec:decorative xmlns:adec="http://schemas.microsoft.com/office/drawing/2017/decorative" xmlns=""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3" name="Subtitle 3">
              <a:extLst>
                <a:ext uri="{FF2B5EF4-FFF2-40B4-BE49-F238E27FC236}">
                  <a16:creationId xmlns:a16="http://schemas.microsoft.com/office/drawing/2014/main" xmlns="" id="{4772945D-CA91-4CFE-8EB7-941C7618C994}"/>
                </a:ext>
              </a:extLst>
            </p:cNvPr>
            <p:cNvSpPr txBox="1">
              <a:spLocks/>
            </p:cNvSpPr>
            <p:nvPr/>
          </p:nvSpPr>
          <p:spPr>
            <a:xfrm>
              <a:off x="5106341" y="897016"/>
              <a:ext cx="1921244" cy="11216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Identify the potential effects that reversibility would have on a weight training programme.</a:t>
              </a:r>
            </a:p>
          </p:txBody>
        </p:sp>
      </p:grpSp>
      <p:grpSp>
        <p:nvGrpSpPr>
          <p:cNvPr id="24" name="Group 3"/>
          <p:cNvGrpSpPr>
            <a:grpSpLocks/>
          </p:cNvGrpSpPr>
          <p:nvPr/>
        </p:nvGrpSpPr>
        <p:grpSpPr bwMode="auto">
          <a:xfrm>
            <a:off x="603250" y="-27384"/>
            <a:ext cx="8540750" cy="6940550"/>
            <a:chOff x="583271" y="42867"/>
            <a:chExt cx="9232725" cy="7502525"/>
          </a:xfrm>
        </p:grpSpPr>
        <p:sp>
          <p:nvSpPr>
            <p:cNvPr id="25" name="Rectangle 24"/>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6"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7"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3432617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quency"/>
          <p:cNvSpPr txBox="1"/>
          <p:nvPr/>
        </p:nvSpPr>
        <p:spPr>
          <a:xfrm>
            <a:off x="971466" y="2482194"/>
            <a:ext cx="2016224" cy="360000"/>
          </a:xfrm>
          <a:prstGeom prst="roundRect">
            <a:avLst/>
          </a:prstGeom>
          <a:solidFill>
            <a:schemeClr val="accent6">
              <a:lumMod val="60000"/>
              <a:lumOff val="40000"/>
            </a:schemeClr>
          </a:solidFill>
          <a:ln w="9525">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b="1" dirty="0">
                <a:solidFill>
                  <a:prstClr val="black"/>
                </a:solidFill>
                <a:latin typeface="Roboto Condensed" panose="02000000000000000000" pitchFamily="2" charset="0"/>
              </a:rPr>
              <a:t>Frequency</a:t>
            </a:r>
          </a:p>
        </p:txBody>
      </p:sp>
      <p:sp>
        <p:nvSpPr>
          <p:cNvPr id="9" name="Intensity"/>
          <p:cNvSpPr txBox="1"/>
          <p:nvPr/>
        </p:nvSpPr>
        <p:spPr>
          <a:xfrm>
            <a:off x="986424" y="3431008"/>
            <a:ext cx="1969824" cy="360000"/>
          </a:xfrm>
          <a:prstGeom prst="roundRect">
            <a:avLst/>
          </a:prstGeom>
          <a:solidFill>
            <a:schemeClr val="accent2">
              <a:lumMod val="60000"/>
              <a:lumOff val="40000"/>
            </a:schemeClr>
          </a:solidFill>
          <a:ln w="9525">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b="1" dirty="0">
                <a:solidFill>
                  <a:prstClr val="black"/>
                </a:solidFill>
                <a:latin typeface="Roboto Condensed" panose="02000000000000000000" pitchFamily="2" charset="0"/>
              </a:rPr>
              <a:t>Intensity</a:t>
            </a:r>
          </a:p>
        </p:txBody>
      </p:sp>
      <p:sp>
        <p:nvSpPr>
          <p:cNvPr id="10" name="Time"/>
          <p:cNvSpPr txBox="1"/>
          <p:nvPr/>
        </p:nvSpPr>
        <p:spPr>
          <a:xfrm>
            <a:off x="986424" y="5327606"/>
            <a:ext cx="2002895" cy="360000"/>
          </a:xfrm>
          <a:prstGeom prst="roundRect">
            <a:avLst/>
          </a:prstGeom>
          <a:solidFill>
            <a:schemeClr val="accent5">
              <a:lumMod val="40000"/>
              <a:lumOff val="60000"/>
            </a:schemeClr>
          </a:solidFill>
          <a:ln w="9525">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b="1" dirty="0">
                <a:solidFill>
                  <a:prstClr val="black"/>
                </a:solidFill>
                <a:latin typeface="Roboto Condensed" panose="02000000000000000000" pitchFamily="2" charset="0"/>
              </a:rPr>
              <a:t>Time</a:t>
            </a:r>
          </a:p>
        </p:txBody>
      </p:sp>
      <p:sp>
        <p:nvSpPr>
          <p:cNvPr id="11" name="2"/>
          <p:cNvSpPr txBox="1"/>
          <p:nvPr/>
        </p:nvSpPr>
        <p:spPr>
          <a:xfrm>
            <a:off x="4546612" y="2671859"/>
            <a:ext cx="4111050" cy="670875"/>
          </a:xfrm>
          <a:prstGeom prst="round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400" dirty="0">
                <a:solidFill>
                  <a:prstClr val="black"/>
                </a:solidFill>
                <a:latin typeface="Roboto Condensed" panose="02000000000000000000" pitchFamily="2" charset="0"/>
              </a:rPr>
              <a:t>Changing between continuous training and interval training when preparing to compete in a triathlon</a:t>
            </a:r>
          </a:p>
        </p:txBody>
      </p:sp>
      <p:sp>
        <p:nvSpPr>
          <p:cNvPr id="13" name="1"/>
          <p:cNvSpPr txBox="1"/>
          <p:nvPr/>
        </p:nvSpPr>
        <p:spPr>
          <a:xfrm>
            <a:off x="4546612" y="1734460"/>
            <a:ext cx="4111050" cy="793751"/>
          </a:xfrm>
          <a:prstGeom prst="round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400" dirty="0">
                <a:solidFill>
                  <a:prstClr val="black"/>
                </a:solidFill>
                <a:latin typeface="Roboto Condensed" panose="02000000000000000000" pitchFamily="2" charset="0"/>
              </a:rPr>
              <a:t>Increasing the heart rate training zone from 60% of max HR to 75%, during continuous training</a:t>
            </a:r>
          </a:p>
        </p:txBody>
      </p:sp>
      <p:sp>
        <p:nvSpPr>
          <p:cNvPr id="14" name="4"/>
          <p:cNvSpPr txBox="1"/>
          <p:nvPr/>
        </p:nvSpPr>
        <p:spPr>
          <a:xfrm>
            <a:off x="4527910" y="4174641"/>
            <a:ext cx="4111050" cy="638568"/>
          </a:xfrm>
          <a:prstGeom prst="round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400" dirty="0">
                <a:solidFill>
                  <a:prstClr val="black"/>
                </a:solidFill>
                <a:latin typeface="Roboto Condensed" panose="02000000000000000000" pitchFamily="2" charset="0"/>
              </a:rPr>
              <a:t>Increasing a weight training session from 40 minutes to 60 minutes</a:t>
            </a:r>
          </a:p>
        </p:txBody>
      </p:sp>
      <p:sp>
        <p:nvSpPr>
          <p:cNvPr id="15" name="3"/>
          <p:cNvSpPr txBox="1"/>
          <p:nvPr/>
        </p:nvSpPr>
        <p:spPr>
          <a:xfrm>
            <a:off x="4517735" y="3486382"/>
            <a:ext cx="4111050" cy="544611"/>
          </a:xfrm>
          <a:prstGeom prst="round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400" dirty="0">
                <a:solidFill>
                  <a:prstClr val="black"/>
                </a:solidFill>
                <a:latin typeface="Roboto Condensed" panose="02000000000000000000" pitchFamily="2" charset="0"/>
              </a:rPr>
              <a:t>Increasing the number of sessions from three a week to four a week</a:t>
            </a:r>
          </a:p>
        </p:txBody>
      </p:sp>
      <p:cxnSp>
        <p:nvCxnSpPr>
          <p:cNvPr id="19" name="Straight Connector 3"/>
          <p:cNvCxnSpPr>
            <a:cxnSpLocks/>
            <a:stCxn id="8" idx="3"/>
            <a:endCxn id="15" idx="1"/>
          </p:cNvCxnSpPr>
          <p:nvPr/>
        </p:nvCxnSpPr>
        <p:spPr>
          <a:xfrm>
            <a:off x="2987690" y="2662194"/>
            <a:ext cx="1530045" cy="1096494"/>
          </a:xfrm>
          <a:prstGeom prst="line">
            <a:avLst/>
          </a:prstGeom>
          <a:ln w="19050">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1"/>
          <p:cNvCxnSpPr>
            <a:cxnSpLocks/>
            <a:stCxn id="9" idx="3"/>
            <a:endCxn id="13" idx="1"/>
          </p:cNvCxnSpPr>
          <p:nvPr/>
        </p:nvCxnSpPr>
        <p:spPr>
          <a:xfrm flipV="1">
            <a:off x="2956248" y="2131336"/>
            <a:ext cx="1590364" cy="1479672"/>
          </a:xfrm>
          <a:prstGeom prst="line">
            <a:avLst/>
          </a:prstGeom>
          <a:ln w="1905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
          <p:cNvCxnSpPr>
            <a:cxnSpLocks/>
            <a:stCxn id="34" idx="3"/>
            <a:endCxn id="11" idx="1"/>
          </p:cNvCxnSpPr>
          <p:nvPr/>
        </p:nvCxnSpPr>
        <p:spPr>
          <a:xfrm flipV="1">
            <a:off x="2987832" y="3007297"/>
            <a:ext cx="1558780" cy="1526818"/>
          </a:xfrm>
          <a:prstGeom prst="line">
            <a:avLst/>
          </a:prstGeom>
          <a:ln w="19050">
            <a:solidFill>
              <a:schemeClr val="tx2">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4"/>
          <p:cNvCxnSpPr>
            <a:stCxn id="10" idx="3"/>
            <a:endCxn id="14" idx="1"/>
          </p:cNvCxnSpPr>
          <p:nvPr/>
        </p:nvCxnSpPr>
        <p:spPr>
          <a:xfrm flipV="1">
            <a:off x="2989319" y="4493925"/>
            <a:ext cx="1538591" cy="1013681"/>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4" name="Type"/>
          <p:cNvSpPr txBox="1"/>
          <p:nvPr/>
        </p:nvSpPr>
        <p:spPr>
          <a:xfrm>
            <a:off x="938537" y="4354115"/>
            <a:ext cx="2049295" cy="360000"/>
          </a:xfrm>
          <a:prstGeom prst="roundRect">
            <a:avLst/>
          </a:prstGeom>
          <a:solidFill>
            <a:schemeClr val="tx2">
              <a:lumMod val="40000"/>
              <a:lumOff val="60000"/>
            </a:schemeClr>
          </a:solidFill>
          <a:ln w="9525">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b="1" dirty="0" smtClean="0">
                <a:solidFill>
                  <a:prstClr val="black"/>
                </a:solidFill>
                <a:latin typeface="Roboto Condensed" panose="02000000000000000000" pitchFamily="2" charset="0"/>
              </a:rPr>
              <a:t>Type</a:t>
            </a:r>
            <a:endParaRPr lang="en-GB" b="1" dirty="0">
              <a:solidFill>
                <a:prstClr val="black"/>
              </a:solidFill>
              <a:latin typeface="Roboto Condensed" panose="02000000000000000000" pitchFamily="2" charset="0"/>
            </a:endParaRPr>
          </a:p>
        </p:txBody>
      </p:sp>
      <p:sp>
        <p:nvSpPr>
          <p:cNvPr id="64" name="TextBox 63"/>
          <p:cNvSpPr txBox="1"/>
          <p:nvPr/>
        </p:nvSpPr>
        <p:spPr>
          <a:xfrm>
            <a:off x="5270835" y="852094"/>
            <a:ext cx="1896544"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latin typeface="Roboto Condensed" panose="02000000000000000000" pitchFamily="2" charset="0"/>
              </a:defRPr>
            </a:lvl1pPr>
          </a:lstStyle>
          <a:p>
            <a:r>
              <a:rPr lang="en-GB" dirty="0">
                <a:solidFill>
                  <a:prstClr val="black"/>
                </a:solidFill>
              </a:rPr>
              <a:t>Click on each example to see which </a:t>
            </a:r>
            <a:r>
              <a:rPr lang="en-GB" dirty="0" smtClean="0">
                <a:solidFill>
                  <a:prstClr val="black"/>
                </a:solidFill>
              </a:rPr>
              <a:t>principle(s) </a:t>
            </a:r>
            <a:r>
              <a:rPr lang="en-GB" dirty="0">
                <a:solidFill>
                  <a:prstClr val="black"/>
                </a:solidFill>
              </a:rPr>
              <a:t>it links </a:t>
            </a:r>
            <a:r>
              <a:rPr lang="en-GB" dirty="0" smtClean="0">
                <a:solidFill>
                  <a:prstClr val="black"/>
                </a:solidFill>
              </a:rPr>
              <a:t>to.</a:t>
            </a:r>
            <a:endParaRPr lang="en-GB" dirty="0">
              <a:solidFill>
                <a:prstClr val="black"/>
              </a:solidFil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1057736"/>
            <a:ext cx="372318" cy="586584"/>
          </a:xfrm>
          <a:prstGeom prst="rect">
            <a:avLst/>
          </a:prstGeom>
        </p:spPr>
      </p:pic>
      <p:sp>
        <p:nvSpPr>
          <p:cNvPr id="50" name="6"/>
          <p:cNvSpPr txBox="1"/>
          <p:nvPr/>
        </p:nvSpPr>
        <p:spPr>
          <a:xfrm>
            <a:off x="4543375" y="5739072"/>
            <a:ext cx="4111050" cy="638568"/>
          </a:xfrm>
          <a:prstGeom prst="round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400" dirty="0">
                <a:solidFill>
                  <a:prstClr val="black"/>
                </a:solidFill>
                <a:latin typeface="Roboto Condensed" panose="02000000000000000000" pitchFamily="2" charset="0"/>
              </a:rPr>
              <a:t>Using dumb-bells, resistance machines and body weight exercises in your session</a:t>
            </a:r>
          </a:p>
        </p:txBody>
      </p:sp>
      <p:cxnSp>
        <p:nvCxnSpPr>
          <p:cNvPr id="51" name="Straight Connector 6"/>
          <p:cNvCxnSpPr>
            <a:stCxn id="34" idx="3"/>
            <a:endCxn id="50" idx="1"/>
          </p:cNvCxnSpPr>
          <p:nvPr/>
        </p:nvCxnSpPr>
        <p:spPr>
          <a:xfrm>
            <a:off x="2987832" y="4534115"/>
            <a:ext cx="1555543" cy="1524241"/>
          </a:xfrm>
          <a:prstGeom prst="line">
            <a:avLst/>
          </a:prstGeom>
          <a:ln w="19050">
            <a:solidFill>
              <a:schemeClr val="tx2">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sp>
        <p:nvSpPr>
          <p:cNvPr id="52" name="5"/>
          <p:cNvSpPr txBox="1"/>
          <p:nvPr/>
        </p:nvSpPr>
        <p:spPr>
          <a:xfrm>
            <a:off x="4543375" y="4956857"/>
            <a:ext cx="4111050" cy="638568"/>
          </a:xfrm>
          <a:prstGeom prst="round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400" dirty="0">
                <a:solidFill>
                  <a:prstClr val="black"/>
                </a:solidFill>
                <a:latin typeface="Roboto Condensed" panose="02000000000000000000" pitchFamily="2" charset="0"/>
              </a:rPr>
              <a:t>Increasing the number of repetitions completed in order to increase muscular endurance</a:t>
            </a:r>
          </a:p>
        </p:txBody>
      </p:sp>
      <p:cxnSp>
        <p:nvCxnSpPr>
          <p:cNvPr id="53" name="Straight Connector 5"/>
          <p:cNvCxnSpPr>
            <a:stCxn id="9" idx="3"/>
            <a:endCxn id="52" idx="1"/>
          </p:cNvCxnSpPr>
          <p:nvPr/>
        </p:nvCxnSpPr>
        <p:spPr>
          <a:xfrm>
            <a:off x="2956248" y="3611008"/>
            <a:ext cx="1587127" cy="1665133"/>
          </a:xfrm>
          <a:prstGeom prst="line">
            <a:avLst/>
          </a:prstGeom>
          <a:ln w="1905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38"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9</a:t>
            </a:fld>
            <a:endParaRPr lang="en-GB" dirty="0"/>
          </a:p>
        </p:txBody>
      </p:sp>
      <p:sp>
        <p:nvSpPr>
          <p:cNvPr id="3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4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2">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41"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Activity</a:t>
            </a:r>
            <a:endParaRPr lang="en-US" b="1" dirty="0"/>
          </a:p>
        </p:txBody>
      </p:sp>
      <p:sp>
        <p:nvSpPr>
          <p:cNvPr id="2" name="TextBox 1"/>
          <p:cNvSpPr txBox="1"/>
          <p:nvPr/>
        </p:nvSpPr>
        <p:spPr>
          <a:xfrm>
            <a:off x="251520" y="188640"/>
            <a:ext cx="6768752" cy="646331"/>
          </a:xfrm>
          <a:prstGeom prst="rect">
            <a:avLst/>
          </a:prstGeom>
          <a:noFill/>
        </p:spPr>
        <p:txBody>
          <a:bodyPr wrap="square" rtlCol="0">
            <a:spAutoFit/>
          </a:bodyPr>
          <a:lstStyle/>
          <a:p>
            <a:r>
              <a:rPr lang="en-GB" dirty="0">
                <a:latin typeface="Roboto Condensed" panose="02000000000000000000" pitchFamily="2" charset="0"/>
              </a:rPr>
              <a:t>Match </a:t>
            </a:r>
            <a:r>
              <a:rPr lang="en-GB" dirty="0" smtClean="0">
                <a:latin typeface="Roboto Condensed" panose="02000000000000000000" pitchFamily="2" charset="0"/>
              </a:rPr>
              <a:t>up each of the FITT principles to </a:t>
            </a:r>
            <a:r>
              <a:rPr lang="en-GB" dirty="0">
                <a:latin typeface="Roboto Condensed" panose="02000000000000000000" pitchFamily="2" charset="0"/>
              </a:rPr>
              <a:t>its </a:t>
            </a:r>
            <a:r>
              <a:rPr lang="en-GB" dirty="0" smtClean="0">
                <a:latin typeface="Roboto Condensed" panose="02000000000000000000" pitchFamily="2" charset="0"/>
              </a:rPr>
              <a:t>application(s) </a:t>
            </a:r>
            <a:r>
              <a:rPr lang="en-GB" dirty="0">
                <a:latin typeface="Roboto Condensed" panose="02000000000000000000" pitchFamily="2" charset="0"/>
              </a:rPr>
              <a:t>in sport and physical activity.</a:t>
            </a:r>
          </a:p>
        </p:txBody>
      </p:sp>
    </p:spTree>
    <p:extLst>
      <p:ext uri="{BB962C8B-B14F-4D97-AF65-F5344CB8AC3E}">
        <p14:creationId xmlns:p14="http://schemas.microsoft.com/office/powerpoint/2010/main" val="160804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4"/>
                                        </p:tgtEl>
                                        <p:attrNameLst>
                                          <p:attrName>r</p:attrName>
                                        </p:attrNameLst>
                                      </p:cBhvr>
                                    </p:animRot>
                                    <p:animRot by="-240000">
                                      <p:cBhvr>
                                        <p:cTn id="7" dur="200" fill="hold">
                                          <p:stCondLst>
                                            <p:cond delay="200"/>
                                          </p:stCondLst>
                                        </p:cTn>
                                        <p:tgtEl>
                                          <p:spTgt spid="64"/>
                                        </p:tgtEl>
                                        <p:attrNameLst>
                                          <p:attrName>r</p:attrName>
                                        </p:attrNameLst>
                                      </p:cBhvr>
                                    </p:animRot>
                                    <p:animRot by="240000">
                                      <p:cBhvr>
                                        <p:cTn id="8" dur="200" fill="hold">
                                          <p:stCondLst>
                                            <p:cond delay="400"/>
                                          </p:stCondLst>
                                        </p:cTn>
                                        <p:tgtEl>
                                          <p:spTgt spid="64"/>
                                        </p:tgtEl>
                                        <p:attrNameLst>
                                          <p:attrName>r</p:attrName>
                                        </p:attrNameLst>
                                      </p:cBhvr>
                                    </p:animRot>
                                    <p:animRot by="-240000">
                                      <p:cBhvr>
                                        <p:cTn id="9" dur="200" fill="hold">
                                          <p:stCondLst>
                                            <p:cond delay="600"/>
                                          </p:stCondLst>
                                        </p:cTn>
                                        <p:tgtEl>
                                          <p:spTgt spid="64"/>
                                        </p:tgtEl>
                                        <p:attrNameLst>
                                          <p:attrName>r</p:attrName>
                                        </p:attrNameLst>
                                      </p:cBhvr>
                                    </p:animRot>
                                    <p:animRot by="120000">
                                      <p:cBhvr>
                                        <p:cTn id="10" dur="200" fill="hold">
                                          <p:stCondLst>
                                            <p:cond delay="800"/>
                                          </p:stCondLst>
                                        </p:cTn>
                                        <p:tgtEl>
                                          <p:spTgt spid="6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80">
                                          <p:stCondLst>
                                            <p:cond delay="0"/>
                                          </p:stCondLst>
                                        </p:cTn>
                                        <p:tgtEl>
                                          <p:spTgt spid="19"/>
                                        </p:tgtEl>
                                      </p:cBhvr>
                                    </p:animEffect>
                                    <p:anim calcmode="lin" valueType="num">
                                      <p:cBhvr>
                                        <p:cTn id="2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8" dur="26">
                                          <p:stCondLst>
                                            <p:cond delay="650"/>
                                          </p:stCondLst>
                                        </p:cTn>
                                        <p:tgtEl>
                                          <p:spTgt spid="19"/>
                                        </p:tgtEl>
                                      </p:cBhvr>
                                      <p:to x="100000" y="60000"/>
                                    </p:animScale>
                                    <p:animScale>
                                      <p:cBhvr>
                                        <p:cTn id="29" dur="166" decel="50000">
                                          <p:stCondLst>
                                            <p:cond delay="676"/>
                                          </p:stCondLst>
                                        </p:cTn>
                                        <p:tgtEl>
                                          <p:spTgt spid="19"/>
                                        </p:tgtEl>
                                      </p:cBhvr>
                                      <p:to x="100000" y="100000"/>
                                    </p:animScale>
                                    <p:animScale>
                                      <p:cBhvr>
                                        <p:cTn id="30" dur="26">
                                          <p:stCondLst>
                                            <p:cond delay="1312"/>
                                          </p:stCondLst>
                                        </p:cTn>
                                        <p:tgtEl>
                                          <p:spTgt spid="19"/>
                                        </p:tgtEl>
                                      </p:cBhvr>
                                      <p:to x="100000" y="80000"/>
                                    </p:animScale>
                                    <p:animScale>
                                      <p:cBhvr>
                                        <p:cTn id="31" dur="166" decel="50000">
                                          <p:stCondLst>
                                            <p:cond delay="1338"/>
                                          </p:stCondLst>
                                        </p:cTn>
                                        <p:tgtEl>
                                          <p:spTgt spid="19"/>
                                        </p:tgtEl>
                                      </p:cBhvr>
                                      <p:to x="100000" y="100000"/>
                                    </p:animScale>
                                    <p:animScale>
                                      <p:cBhvr>
                                        <p:cTn id="32" dur="26">
                                          <p:stCondLst>
                                            <p:cond delay="1642"/>
                                          </p:stCondLst>
                                        </p:cTn>
                                        <p:tgtEl>
                                          <p:spTgt spid="19"/>
                                        </p:tgtEl>
                                      </p:cBhvr>
                                      <p:to x="100000" y="90000"/>
                                    </p:animScale>
                                    <p:animScale>
                                      <p:cBhvr>
                                        <p:cTn id="33" dur="166" decel="50000">
                                          <p:stCondLst>
                                            <p:cond delay="1668"/>
                                          </p:stCondLst>
                                        </p:cTn>
                                        <p:tgtEl>
                                          <p:spTgt spid="19"/>
                                        </p:tgtEl>
                                      </p:cBhvr>
                                      <p:to x="100000" y="100000"/>
                                    </p:animScale>
                                    <p:animScale>
                                      <p:cBhvr>
                                        <p:cTn id="34" dur="26">
                                          <p:stCondLst>
                                            <p:cond delay="1808"/>
                                          </p:stCondLst>
                                        </p:cTn>
                                        <p:tgtEl>
                                          <p:spTgt spid="19"/>
                                        </p:tgtEl>
                                      </p:cBhvr>
                                      <p:to x="100000" y="95000"/>
                                    </p:animScale>
                                    <p:animScale>
                                      <p:cBhvr>
                                        <p:cTn id="35" dur="166" decel="50000">
                                          <p:stCondLst>
                                            <p:cond delay="1834"/>
                                          </p:stCondLst>
                                        </p:cTn>
                                        <p:tgtEl>
                                          <p:spTgt spid="19"/>
                                        </p:tgtEl>
                                      </p:cBhvr>
                                      <p:to x="100000" y="100000"/>
                                    </p:animScale>
                                  </p:child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80">
                                          <p:stCondLst>
                                            <p:cond delay="0"/>
                                          </p:stCondLst>
                                        </p:cTn>
                                        <p:tgtEl>
                                          <p:spTgt spid="22"/>
                                        </p:tgtEl>
                                      </p:cBhvr>
                                    </p:animEffect>
                                    <p:anim calcmode="lin" valueType="num">
                                      <p:cBhvr>
                                        <p:cTn id="4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7" dur="26">
                                          <p:stCondLst>
                                            <p:cond delay="650"/>
                                          </p:stCondLst>
                                        </p:cTn>
                                        <p:tgtEl>
                                          <p:spTgt spid="22"/>
                                        </p:tgtEl>
                                      </p:cBhvr>
                                      <p:to x="100000" y="60000"/>
                                    </p:animScale>
                                    <p:animScale>
                                      <p:cBhvr>
                                        <p:cTn id="48" dur="166" decel="50000">
                                          <p:stCondLst>
                                            <p:cond delay="676"/>
                                          </p:stCondLst>
                                        </p:cTn>
                                        <p:tgtEl>
                                          <p:spTgt spid="22"/>
                                        </p:tgtEl>
                                      </p:cBhvr>
                                      <p:to x="100000" y="100000"/>
                                    </p:animScale>
                                    <p:animScale>
                                      <p:cBhvr>
                                        <p:cTn id="49" dur="26">
                                          <p:stCondLst>
                                            <p:cond delay="1312"/>
                                          </p:stCondLst>
                                        </p:cTn>
                                        <p:tgtEl>
                                          <p:spTgt spid="22"/>
                                        </p:tgtEl>
                                      </p:cBhvr>
                                      <p:to x="100000" y="80000"/>
                                    </p:animScale>
                                    <p:animScale>
                                      <p:cBhvr>
                                        <p:cTn id="50" dur="166" decel="50000">
                                          <p:stCondLst>
                                            <p:cond delay="1338"/>
                                          </p:stCondLst>
                                        </p:cTn>
                                        <p:tgtEl>
                                          <p:spTgt spid="22"/>
                                        </p:tgtEl>
                                      </p:cBhvr>
                                      <p:to x="100000" y="100000"/>
                                    </p:animScale>
                                    <p:animScale>
                                      <p:cBhvr>
                                        <p:cTn id="51" dur="26">
                                          <p:stCondLst>
                                            <p:cond delay="1642"/>
                                          </p:stCondLst>
                                        </p:cTn>
                                        <p:tgtEl>
                                          <p:spTgt spid="22"/>
                                        </p:tgtEl>
                                      </p:cBhvr>
                                      <p:to x="100000" y="90000"/>
                                    </p:animScale>
                                    <p:animScale>
                                      <p:cBhvr>
                                        <p:cTn id="52" dur="166" decel="50000">
                                          <p:stCondLst>
                                            <p:cond delay="1668"/>
                                          </p:stCondLst>
                                        </p:cTn>
                                        <p:tgtEl>
                                          <p:spTgt spid="22"/>
                                        </p:tgtEl>
                                      </p:cBhvr>
                                      <p:to x="100000" y="100000"/>
                                    </p:animScale>
                                    <p:animScale>
                                      <p:cBhvr>
                                        <p:cTn id="53" dur="26">
                                          <p:stCondLst>
                                            <p:cond delay="1808"/>
                                          </p:stCondLst>
                                        </p:cTn>
                                        <p:tgtEl>
                                          <p:spTgt spid="22"/>
                                        </p:tgtEl>
                                      </p:cBhvr>
                                      <p:to x="100000" y="95000"/>
                                    </p:animScale>
                                    <p:animScale>
                                      <p:cBhvr>
                                        <p:cTn id="54" dur="166" decel="50000">
                                          <p:stCondLst>
                                            <p:cond delay="1834"/>
                                          </p:stCondLst>
                                        </p:cTn>
                                        <p:tgtEl>
                                          <p:spTgt spid="22"/>
                                        </p:tgtEl>
                                      </p:cBhvr>
                                      <p:to x="100000" y="100000"/>
                                    </p:animScale>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down)">
                                      <p:cBhvr>
                                        <p:cTn id="60" dur="580">
                                          <p:stCondLst>
                                            <p:cond delay="0"/>
                                          </p:stCondLst>
                                        </p:cTn>
                                        <p:tgtEl>
                                          <p:spTgt spid="25"/>
                                        </p:tgtEl>
                                      </p:cBhvr>
                                    </p:animEffect>
                                    <p:anim calcmode="lin" valueType="num">
                                      <p:cBhvr>
                                        <p:cTn id="61"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66" dur="26">
                                          <p:stCondLst>
                                            <p:cond delay="650"/>
                                          </p:stCondLst>
                                        </p:cTn>
                                        <p:tgtEl>
                                          <p:spTgt spid="25"/>
                                        </p:tgtEl>
                                      </p:cBhvr>
                                      <p:to x="100000" y="60000"/>
                                    </p:animScale>
                                    <p:animScale>
                                      <p:cBhvr>
                                        <p:cTn id="67" dur="166" decel="50000">
                                          <p:stCondLst>
                                            <p:cond delay="676"/>
                                          </p:stCondLst>
                                        </p:cTn>
                                        <p:tgtEl>
                                          <p:spTgt spid="25"/>
                                        </p:tgtEl>
                                      </p:cBhvr>
                                      <p:to x="100000" y="100000"/>
                                    </p:animScale>
                                    <p:animScale>
                                      <p:cBhvr>
                                        <p:cTn id="68" dur="26">
                                          <p:stCondLst>
                                            <p:cond delay="1312"/>
                                          </p:stCondLst>
                                        </p:cTn>
                                        <p:tgtEl>
                                          <p:spTgt spid="25"/>
                                        </p:tgtEl>
                                      </p:cBhvr>
                                      <p:to x="100000" y="80000"/>
                                    </p:animScale>
                                    <p:animScale>
                                      <p:cBhvr>
                                        <p:cTn id="69" dur="166" decel="50000">
                                          <p:stCondLst>
                                            <p:cond delay="1338"/>
                                          </p:stCondLst>
                                        </p:cTn>
                                        <p:tgtEl>
                                          <p:spTgt spid="25"/>
                                        </p:tgtEl>
                                      </p:cBhvr>
                                      <p:to x="100000" y="100000"/>
                                    </p:animScale>
                                    <p:animScale>
                                      <p:cBhvr>
                                        <p:cTn id="70" dur="26">
                                          <p:stCondLst>
                                            <p:cond delay="1642"/>
                                          </p:stCondLst>
                                        </p:cTn>
                                        <p:tgtEl>
                                          <p:spTgt spid="25"/>
                                        </p:tgtEl>
                                      </p:cBhvr>
                                      <p:to x="100000" y="90000"/>
                                    </p:animScale>
                                    <p:animScale>
                                      <p:cBhvr>
                                        <p:cTn id="71" dur="166" decel="50000">
                                          <p:stCondLst>
                                            <p:cond delay="1668"/>
                                          </p:stCondLst>
                                        </p:cTn>
                                        <p:tgtEl>
                                          <p:spTgt spid="25"/>
                                        </p:tgtEl>
                                      </p:cBhvr>
                                      <p:to x="100000" y="100000"/>
                                    </p:animScale>
                                    <p:animScale>
                                      <p:cBhvr>
                                        <p:cTn id="72" dur="26">
                                          <p:stCondLst>
                                            <p:cond delay="1808"/>
                                          </p:stCondLst>
                                        </p:cTn>
                                        <p:tgtEl>
                                          <p:spTgt spid="25"/>
                                        </p:tgtEl>
                                      </p:cBhvr>
                                      <p:to x="100000" y="95000"/>
                                    </p:animScale>
                                    <p:animScale>
                                      <p:cBhvr>
                                        <p:cTn id="73" dur="166" decel="50000">
                                          <p:stCondLst>
                                            <p:cond delay="1834"/>
                                          </p:stCondLst>
                                        </p:cTn>
                                        <p:tgtEl>
                                          <p:spTgt spid="25"/>
                                        </p:tgtEl>
                                      </p:cBhvr>
                                      <p:to x="100000" y="100000"/>
                                    </p:animScale>
                                  </p:childTnLst>
                                </p:cTn>
                              </p:par>
                            </p:childTnLst>
                          </p:cTn>
                        </p:par>
                      </p:childTnLst>
                    </p:cTn>
                  </p:par>
                </p:childTnLst>
              </p:cTn>
              <p:nextCondLst>
                <p:cond evt="onClick" delay="0">
                  <p:tgtEl>
                    <p:spTgt spid="14"/>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down)">
                                      <p:cBhvr>
                                        <p:cTn id="79" dur="580">
                                          <p:stCondLst>
                                            <p:cond delay="0"/>
                                          </p:stCondLst>
                                        </p:cTn>
                                        <p:tgtEl>
                                          <p:spTgt spid="24"/>
                                        </p:tgtEl>
                                      </p:cBhvr>
                                    </p:animEffect>
                                    <p:anim calcmode="lin" valueType="num">
                                      <p:cBhvr>
                                        <p:cTn id="8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85" dur="26">
                                          <p:stCondLst>
                                            <p:cond delay="650"/>
                                          </p:stCondLst>
                                        </p:cTn>
                                        <p:tgtEl>
                                          <p:spTgt spid="24"/>
                                        </p:tgtEl>
                                      </p:cBhvr>
                                      <p:to x="100000" y="60000"/>
                                    </p:animScale>
                                    <p:animScale>
                                      <p:cBhvr>
                                        <p:cTn id="86" dur="166" decel="50000">
                                          <p:stCondLst>
                                            <p:cond delay="676"/>
                                          </p:stCondLst>
                                        </p:cTn>
                                        <p:tgtEl>
                                          <p:spTgt spid="24"/>
                                        </p:tgtEl>
                                      </p:cBhvr>
                                      <p:to x="100000" y="100000"/>
                                    </p:animScale>
                                    <p:animScale>
                                      <p:cBhvr>
                                        <p:cTn id="87" dur="26">
                                          <p:stCondLst>
                                            <p:cond delay="1312"/>
                                          </p:stCondLst>
                                        </p:cTn>
                                        <p:tgtEl>
                                          <p:spTgt spid="24"/>
                                        </p:tgtEl>
                                      </p:cBhvr>
                                      <p:to x="100000" y="80000"/>
                                    </p:animScale>
                                    <p:animScale>
                                      <p:cBhvr>
                                        <p:cTn id="88" dur="166" decel="50000">
                                          <p:stCondLst>
                                            <p:cond delay="1338"/>
                                          </p:stCondLst>
                                        </p:cTn>
                                        <p:tgtEl>
                                          <p:spTgt spid="24"/>
                                        </p:tgtEl>
                                      </p:cBhvr>
                                      <p:to x="100000" y="100000"/>
                                    </p:animScale>
                                    <p:animScale>
                                      <p:cBhvr>
                                        <p:cTn id="89" dur="26">
                                          <p:stCondLst>
                                            <p:cond delay="1642"/>
                                          </p:stCondLst>
                                        </p:cTn>
                                        <p:tgtEl>
                                          <p:spTgt spid="24"/>
                                        </p:tgtEl>
                                      </p:cBhvr>
                                      <p:to x="100000" y="90000"/>
                                    </p:animScale>
                                    <p:animScale>
                                      <p:cBhvr>
                                        <p:cTn id="90" dur="166" decel="50000">
                                          <p:stCondLst>
                                            <p:cond delay="1668"/>
                                          </p:stCondLst>
                                        </p:cTn>
                                        <p:tgtEl>
                                          <p:spTgt spid="24"/>
                                        </p:tgtEl>
                                      </p:cBhvr>
                                      <p:to x="100000" y="100000"/>
                                    </p:animScale>
                                    <p:animScale>
                                      <p:cBhvr>
                                        <p:cTn id="91" dur="26">
                                          <p:stCondLst>
                                            <p:cond delay="1808"/>
                                          </p:stCondLst>
                                        </p:cTn>
                                        <p:tgtEl>
                                          <p:spTgt spid="24"/>
                                        </p:tgtEl>
                                      </p:cBhvr>
                                      <p:to x="100000" y="95000"/>
                                    </p:animScale>
                                    <p:animScale>
                                      <p:cBhvr>
                                        <p:cTn id="92" dur="166" decel="50000">
                                          <p:stCondLst>
                                            <p:cond delay="1834"/>
                                          </p:stCondLst>
                                        </p:cTn>
                                        <p:tgtEl>
                                          <p:spTgt spid="24"/>
                                        </p:tgtEl>
                                      </p:cBhvr>
                                      <p:to x="100000" y="100000"/>
                                    </p:animScale>
                                  </p:childTnLst>
                                </p:cTn>
                              </p:par>
                            </p:childTnLst>
                          </p:cTn>
                        </p:par>
                      </p:childTnLst>
                    </p:cTn>
                  </p:par>
                </p:childTnLst>
              </p:cTn>
              <p:nextCondLst>
                <p:cond evt="onClick" delay="0">
                  <p:tgtEl>
                    <p:spTgt spid="11"/>
                  </p:tgtEl>
                </p:cond>
              </p:nextCondLst>
            </p:seq>
            <p:seq concurrent="1" nextAc="seek">
              <p:cTn id="93" restart="whenNotActive" fill="hold" evtFilter="cancelBubble" nodeType="interactiveSeq">
                <p:stCondLst>
                  <p:cond evt="onClick" delay="0">
                    <p:tgtEl>
                      <p:spTgt spid="50"/>
                    </p:tgtEl>
                  </p:cond>
                </p:stCondLst>
                <p:endSync evt="end" delay="0">
                  <p:rtn val="all"/>
                </p:endSync>
                <p:childTnLst>
                  <p:par>
                    <p:cTn id="94" fill="hold">
                      <p:stCondLst>
                        <p:cond delay="0"/>
                      </p:stCondLst>
                      <p:childTnLst>
                        <p:par>
                          <p:cTn id="95" fill="hold">
                            <p:stCondLst>
                              <p:cond delay="0"/>
                            </p:stCondLst>
                            <p:childTnLst>
                              <p:par>
                                <p:cTn id="96" presetID="26" presetClass="entr" presetSubtype="0" fill="hold" nodeType="clickEffect">
                                  <p:stCondLst>
                                    <p:cond delay="0"/>
                                  </p:stCondLst>
                                  <p:childTnLst>
                                    <p:set>
                                      <p:cBhvr>
                                        <p:cTn id="97" dur="1" fill="hold">
                                          <p:stCondLst>
                                            <p:cond delay="0"/>
                                          </p:stCondLst>
                                        </p:cTn>
                                        <p:tgtEl>
                                          <p:spTgt spid="51"/>
                                        </p:tgtEl>
                                        <p:attrNameLst>
                                          <p:attrName>style.visibility</p:attrName>
                                        </p:attrNameLst>
                                      </p:cBhvr>
                                      <p:to>
                                        <p:strVal val="visible"/>
                                      </p:to>
                                    </p:set>
                                    <p:animEffect transition="in" filter="wipe(down)">
                                      <p:cBhvr>
                                        <p:cTn id="98" dur="580">
                                          <p:stCondLst>
                                            <p:cond delay="0"/>
                                          </p:stCondLst>
                                        </p:cTn>
                                        <p:tgtEl>
                                          <p:spTgt spid="51"/>
                                        </p:tgtEl>
                                      </p:cBhvr>
                                    </p:animEffect>
                                    <p:anim calcmode="lin" valueType="num">
                                      <p:cBhvr>
                                        <p:cTn id="99"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00"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1"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02"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03"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04" dur="26">
                                          <p:stCondLst>
                                            <p:cond delay="650"/>
                                          </p:stCondLst>
                                        </p:cTn>
                                        <p:tgtEl>
                                          <p:spTgt spid="51"/>
                                        </p:tgtEl>
                                      </p:cBhvr>
                                      <p:to x="100000" y="60000"/>
                                    </p:animScale>
                                    <p:animScale>
                                      <p:cBhvr>
                                        <p:cTn id="105" dur="166" decel="50000">
                                          <p:stCondLst>
                                            <p:cond delay="676"/>
                                          </p:stCondLst>
                                        </p:cTn>
                                        <p:tgtEl>
                                          <p:spTgt spid="51"/>
                                        </p:tgtEl>
                                      </p:cBhvr>
                                      <p:to x="100000" y="100000"/>
                                    </p:animScale>
                                    <p:animScale>
                                      <p:cBhvr>
                                        <p:cTn id="106" dur="26">
                                          <p:stCondLst>
                                            <p:cond delay="1312"/>
                                          </p:stCondLst>
                                        </p:cTn>
                                        <p:tgtEl>
                                          <p:spTgt spid="51"/>
                                        </p:tgtEl>
                                      </p:cBhvr>
                                      <p:to x="100000" y="80000"/>
                                    </p:animScale>
                                    <p:animScale>
                                      <p:cBhvr>
                                        <p:cTn id="107" dur="166" decel="50000">
                                          <p:stCondLst>
                                            <p:cond delay="1338"/>
                                          </p:stCondLst>
                                        </p:cTn>
                                        <p:tgtEl>
                                          <p:spTgt spid="51"/>
                                        </p:tgtEl>
                                      </p:cBhvr>
                                      <p:to x="100000" y="100000"/>
                                    </p:animScale>
                                    <p:animScale>
                                      <p:cBhvr>
                                        <p:cTn id="108" dur="26">
                                          <p:stCondLst>
                                            <p:cond delay="1642"/>
                                          </p:stCondLst>
                                        </p:cTn>
                                        <p:tgtEl>
                                          <p:spTgt spid="51"/>
                                        </p:tgtEl>
                                      </p:cBhvr>
                                      <p:to x="100000" y="90000"/>
                                    </p:animScale>
                                    <p:animScale>
                                      <p:cBhvr>
                                        <p:cTn id="109" dur="166" decel="50000">
                                          <p:stCondLst>
                                            <p:cond delay="1668"/>
                                          </p:stCondLst>
                                        </p:cTn>
                                        <p:tgtEl>
                                          <p:spTgt spid="51"/>
                                        </p:tgtEl>
                                      </p:cBhvr>
                                      <p:to x="100000" y="100000"/>
                                    </p:animScale>
                                    <p:animScale>
                                      <p:cBhvr>
                                        <p:cTn id="110" dur="26">
                                          <p:stCondLst>
                                            <p:cond delay="1808"/>
                                          </p:stCondLst>
                                        </p:cTn>
                                        <p:tgtEl>
                                          <p:spTgt spid="51"/>
                                        </p:tgtEl>
                                      </p:cBhvr>
                                      <p:to x="100000" y="95000"/>
                                    </p:animScale>
                                    <p:animScale>
                                      <p:cBhvr>
                                        <p:cTn id="111" dur="166" decel="50000">
                                          <p:stCondLst>
                                            <p:cond delay="1834"/>
                                          </p:stCondLst>
                                        </p:cTn>
                                        <p:tgtEl>
                                          <p:spTgt spid="51"/>
                                        </p:tgtEl>
                                      </p:cBhvr>
                                      <p:to x="100000" y="100000"/>
                                    </p:animScale>
                                  </p:childTnLst>
                                </p:cTn>
                              </p:par>
                            </p:childTnLst>
                          </p:cTn>
                        </p:par>
                      </p:childTnLst>
                    </p:cTn>
                  </p:par>
                </p:childTnLst>
              </p:cTn>
              <p:nextCondLst>
                <p:cond evt="onClick" delay="0">
                  <p:tgtEl>
                    <p:spTgt spid="50"/>
                  </p:tgtEl>
                </p:cond>
              </p:nextCondLst>
            </p:seq>
            <p:seq concurrent="1" nextAc="seek">
              <p:cTn id="112" restart="whenNotActive" fill="hold" evtFilter="cancelBubble" nodeType="interactiveSeq">
                <p:stCondLst>
                  <p:cond evt="onClick" delay="0">
                    <p:tgtEl>
                      <p:spTgt spid="52"/>
                    </p:tgtEl>
                  </p:cond>
                </p:stCondLst>
                <p:endSync evt="end" delay="0">
                  <p:rtn val="all"/>
                </p:endSync>
                <p:childTnLst>
                  <p:par>
                    <p:cTn id="113" fill="hold">
                      <p:stCondLst>
                        <p:cond delay="0"/>
                      </p:stCondLst>
                      <p:childTnLst>
                        <p:par>
                          <p:cTn id="114" fill="hold">
                            <p:stCondLst>
                              <p:cond delay="0"/>
                            </p:stCondLst>
                            <p:childTnLst>
                              <p:par>
                                <p:cTn id="115" presetID="26" presetClass="entr" presetSubtype="0" fill="hold" nodeType="click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wipe(down)">
                                      <p:cBhvr>
                                        <p:cTn id="117" dur="580">
                                          <p:stCondLst>
                                            <p:cond delay="0"/>
                                          </p:stCondLst>
                                        </p:cTn>
                                        <p:tgtEl>
                                          <p:spTgt spid="53"/>
                                        </p:tgtEl>
                                      </p:cBhvr>
                                    </p:animEffect>
                                    <p:anim calcmode="lin" valueType="num">
                                      <p:cBhvr>
                                        <p:cTn id="118"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23" dur="26">
                                          <p:stCondLst>
                                            <p:cond delay="650"/>
                                          </p:stCondLst>
                                        </p:cTn>
                                        <p:tgtEl>
                                          <p:spTgt spid="53"/>
                                        </p:tgtEl>
                                      </p:cBhvr>
                                      <p:to x="100000" y="60000"/>
                                    </p:animScale>
                                    <p:animScale>
                                      <p:cBhvr>
                                        <p:cTn id="124" dur="166" decel="50000">
                                          <p:stCondLst>
                                            <p:cond delay="676"/>
                                          </p:stCondLst>
                                        </p:cTn>
                                        <p:tgtEl>
                                          <p:spTgt spid="53"/>
                                        </p:tgtEl>
                                      </p:cBhvr>
                                      <p:to x="100000" y="100000"/>
                                    </p:animScale>
                                    <p:animScale>
                                      <p:cBhvr>
                                        <p:cTn id="125" dur="26">
                                          <p:stCondLst>
                                            <p:cond delay="1312"/>
                                          </p:stCondLst>
                                        </p:cTn>
                                        <p:tgtEl>
                                          <p:spTgt spid="53"/>
                                        </p:tgtEl>
                                      </p:cBhvr>
                                      <p:to x="100000" y="80000"/>
                                    </p:animScale>
                                    <p:animScale>
                                      <p:cBhvr>
                                        <p:cTn id="126" dur="166" decel="50000">
                                          <p:stCondLst>
                                            <p:cond delay="1338"/>
                                          </p:stCondLst>
                                        </p:cTn>
                                        <p:tgtEl>
                                          <p:spTgt spid="53"/>
                                        </p:tgtEl>
                                      </p:cBhvr>
                                      <p:to x="100000" y="100000"/>
                                    </p:animScale>
                                    <p:animScale>
                                      <p:cBhvr>
                                        <p:cTn id="127" dur="26">
                                          <p:stCondLst>
                                            <p:cond delay="1642"/>
                                          </p:stCondLst>
                                        </p:cTn>
                                        <p:tgtEl>
                                          <p:spTgt spid="53"/>
                                        </p:tgtEl>
                                      </p:cBhvr>
                                      <p:to x="100000" y="90000"/>
                                    </p:animScale>
                                    <p:animScale>
                                      <p:cBhvr>
                                        <p:cTn id="128" dur="166" decel="50000">
                                          <p:stCondLst>
                                            <p:cond delay="1668"/>
                                          </p:stCondLst>
                                        </p:cTn>
                                        <p:tgtEl>
                                          <p:spTgt spid="53"/>
                                        </p:tgtEl>
                                      </p:cBhvr>
                                      <p:to x="100000" y="100000"/>
                                    </p:animScale>
                                    <p:animScale>
                                      <p:cBhvr>
                                        <p:cTn id="129" dur="26">
                                          <p:stCondLst>
                                            <p:cond delay="1808"/>
                                          </p:stCondLst>
                                        </p:cTn>
                                        <p:tgtEl>
                                          <p:spTgt spid="53"/>
                                        </p:tgtEl>
                                      </p:cBhvr>
                                      <p:to x="100000" y="95000"/>
                                    </p:animScale>
                                    <p:animScale>
                                      <p:cBhvr>
                                        <p:cTn id="130" dur="166" decel="50000">
                                          <p:stCondLst>
                                            <p:cond delay="1834"/>
                                          </p:stCondLst>
                                        </p:cTn>
                                        <p:tgtEl>
                                          <p:spTgt spid="53"/>
                                        </p:tgtEl>
                                      </p:cBhvr>
                                      <p:to x="100000" y="100000"/>
                                    </p:animScale>
                                  </p:childTnLst>
                                </p:cTn>
                              </p:par>
                            </p:childTnLst>
                          </p:cTn>
                        </p:par>
                      </p:childTnLst>
                    </p:cTn>
                  </p:par>
                </p:childTnLst>
              </p:cTn>
              <p:nextCondLst>
                <p:cond evt="onClick" delay="0">
                  <p:tgtEl>
                    <p:spTgt spid="52"/>
                  </p:tgtEl>
                </p:cond>
              </p:nextCondLst>
            </p:seq>
          </p:childTnLst>
        </p:cTn>
      </p:par>
    </p:tnLst>
    <p:bldLst>
      <p:bldP spid="6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4267</TotalTime>
  <Words>1608</Words>
  <Application>Microsoft Office PowerPoint</Application>
  <PresentationFormat>On-screen Show (4:3)</PresentationFormat>
  <Paragraphs>185</Paragraphs>
  <Slides>10</Slides>
  <Notes>10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10</vt:i4>
      </vt:variant>
    </vt:vector>
  </HeadingPairs>
  <TitlesOfParts>
    <vt:vector size="24" baseType="lpstr">
      <vt:lpstr>Century Gothic</vt:lpstr>
      <vt:lpstr>Roboto Condensed</vt:lpstr>
      <vt:lpstr>Times New Roman</vt:lpstr>
      <vt:lpstr>Calibri Light</vt:lpstr>
      <vt:lpstr>Aharoni</vt:lpstr>
      <vt:lpstr>Arial</vt:lpstr>
      <vt:lpstr>Wingdings</vt:lpstr>
      <vt:lpstr>Lato Medium</vt:lpstr>
      <vt:lpstr>Roboto</vt:lpstr>
      <vt:lpstr>Calibri</vt:lpstr>
      <vt:lpstr>Palatino Linotype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Anatomy and Exercise Physiology</dc:title>
  <dc:creator>Adam Howells</dc:creator>
  <cp:lastModifiedBy>Natasha Andrew</cp:lastModifiedBy>
  <cp:revision>369</cp:revision>
  <dcterms:created xsi:type="dcterms:W3CDTF">2016-05-10T20:25:22Z</dcterms:created>
  <dcterms:modified xsi:type="dcterms:W3CDTF">2023-03-23T09:56:36Z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37F7B6B5-FEB1-4063-A08D-04E2BD0C73C8</vt:lpwstr>
  </property>
  <property fmtid="{D5CDD505-2E9C-101B-9397-08002B2CF9AE}" pid="3" name="ArticulatePath">
    <vt:lpwstr>PP1_Introduction_to_the_cardiovascular_system</vt:lpwstr>
  </property>
</Properties>
</file>