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49" r:id="rId1"/>
    <p:sldMasterId id="2147484061" r:id="rId2"/>
    <p:sldMasterId id="2147484073" r:id="rId3"/>
    <p:sldMasterId id="2147484085" r:id="rId4"/>
    <p:sldMasterId id="2147484097" r:id="rId5"/>
  </p:sldMasterIdLst>
  <p:notesMasterIdLst>
    <p:notesMasterId r:id="rId24"/>
  </p:notesMasterIdLst>
  <p:handoutMasterIdLst>
    <p:handoutMasterId r:id="rId25"/>
  </p:handoutMasterIdLst>
  <p:sldIdLst>
    <p:sldId id="308" r:id="rId6"/>
    <p:sldId id="315" r:id="rId7"/>
    <p:sldId id="329" r:id="rId8"/>
    <p:sldId id="322" r:id="rId9"/>
    <p:sldId id="330" r:id="rId10"/>
    <p:sldId id="323" r:id="rId11"/>
    <p:sldId id="321" r:id="rId12"/>
    <p:sldId id="316" r:id="rId13"/>
    <p:sldId id="324" r:id="rId14"/>
    <p:sldId id="328" r:id="rId15"/>
    <p:sldId id="317" r:id="rId16"/>
    <p:sldId id="318" r:id="rId17"/>
    <p:sldId id="325" r:id="rId18"/>
    <p:sldId id="319" r:id="rId19"/>
    <p:sldId id="326" r:id="rId20"/>
    <p:sldId id="327" r:id="rId21"/>
    <p:sldId id="263" r:id="rId22"/>
    <p:sldId id="314" r:id="rId23"/>
  </p:sldIdLst>
  <p:sldSz cx="9144000" cy="6858000" type="screen4x3"/>
  <p:notesSz cx="6858000" cy="9144000"/>
  <p:embeddedFontLst>
    <p:embeddedFont>
      <p:font typeface="Roboto Condensed" panose="02000000000000000000" pitchFamily="2" charset="0"/>
      <p:regular r:id="rId26"/>
      <p:bold r:id="rId27"/>
      <p:italic r:id="rId28"/>
      <p:boldItalic r:id="rId29"/>
    </p:embeddedFont>
    <p:embeddedFont>
      <p:font typeface="Lato Heavy" panose="020F0502020204030203" pitchFamily="34" charset="0"/>
      <p:bold r:id="rId30"/>
      <p:boldItalic r:id="rId31"/>
    </p:embeddedFont>
    <p:embeddedFont>
      <p:font typeface="Roboto Condensed Light" panose="02000000000000000000" pitchFamily="2" charset="0"/>
      <p:regular r:id="rId32"/>
      <p:italic r:id="rId33"/>
    </p:embeddedFont>
    <p:embeddedFont>
      <p:font typeface="Lato Light" panose="020F0502020204030203" pitchFamily="34" charset="0"/>
      <p:regular r:id="rId34"/>
      <p:italic r:id="rId35"/>
    </p:embeddedFont>
    <p:embeddedFont>
      <p:font typeface="Aharoni" panose="02010803020104030203" pitchFamily="2" charset="-79"/>
      <p:bold r:id="rId36"/>
    </p:embeddedFont>
    <p:embeddedFont>
      <p:font typeface="Segoe Print" panose="02000600000000000000" pitchFamily="2" charset="0"/>
      <p:regular r:id="rId37"/>
      <p:bold r:id="rId38"/>
    </p:embeddedFont>
    <p:embeddedFont>
      <p:font typeface="Lato Medium" panose="020F0502020204030203" pitchFamily="34" charset="0"/>
      <p:regular r:id="rId39"/>
      <p:italic r:id="rId40"/>
    </p:embeddedFont>
    <p:embeddedFont>
      <p:font typeface="Montserrat" panose="02000505000000020004" pitchFamily="2" charset="0"/>
      <p:regular r:id="rId41"/>
      <p:bold r:id="rId42"/>
    </p:embeddedFont>
    <p:embeddedFont>
      <p:font typeface="Palatino Linotype" panose="02040502050505030304" pitchFamily="18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he Muscular System (B1-B2)" id="{A7E5DE13-A866-4EDA-9BBC-12BD28D85073}">
          <p14:sldIdLst>
            <p14:sldId id="308"/>
            <p14:sldId id="315"/>
            <p14:sldId id="329"/>
            <p14:sldId id="322"/>
            <p14:sldId id="330"/>
            <p14:sldId id="323"/>
            <p14:sldId id="321"/>
            <p14:sldId id="316"/>
            <p14:sldId id="324"/>
            <p14:sldId id="328"/>
            <p14:sldId id="317"/>
            <p14:sldId id="318"/>
            <p14:sldId id="325"/>
            <p14:sldId id="319"/>
            <p14:sldId id="326"/>
            <p14:sldId id="327"/>
            <p14:sldId id="263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Howells" initials="AH" lastIdx="9" clrIdx="0">
    <p:extLst>
      <p:ext uri="{19B8F6BF-5375-455C-9EA6-DF929625EA0E}">
        <p15:presenceInfo xmlns:p15="http://schemas.microsoft.com/office/powerpoint/2012/main" userId="S-1-5-21-2820689681-846540486-1616979966-1459" providerId="AD"/>
      </p:ext>
    </p:extLst>
  </p:cmAuthor>
  <p:cmAuthor id="2" name="Daniel Embleton" initials="DE" lastIdx="3" clrIdx="1">
    <p:extLst>
      <p:ext uri="{19B8F6BF-5375-455C-9EA6-DF929625EA0E}">
        <p15:presenceInfo xmlns:p15="http://schemas.microsoft.com/office/powerpoint/2012/main" userId="S-1-5-21-2820689681-846540486-1616979966-16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6B54"/>
    <a:srgbClr val="CFD4EA"/>
    <a:srgbClr val="404040"/>
    <a:srgbClr val="BEDCE7"/>
    <a:srgbClr val="E3EEF2"/>
    <a:srgbClr val="58927C"/>
    <a:srgbClr val="E9F1F0"/>
    <a:srgbClr val="EBEFEF"/>
    <a:srgbClr val="E5EFED"/>
    <a:srgbClr val="B1C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80485" autoAdjust="0"/>
  </p:normalViewPr>
  <p:slideViewPr>
    <p:cSldViewPr>
      <p:cViewPr varScale="1">
        <p:scale>
          <a:sx n="103" d="100"/>
          <a:sy n="103" d="100"/>
        </p:scale>
        <p:origin x="15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13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6878A-9329-435F-ADCB-0144115172E1}" type="datetimeFigureOut">
              <a:rPr lang="en-GB" smtClean="0">
                <a:latin typeface="Roboto Condensed" panose="02000000000000000000" pitchFamily="2" charset="0"/>
              </a:rPr>
              <a:t>17/05/2023</a:t>
            </a:fld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EA8CE-90DE-4747-AD72-8FEE56D4F893}" type="slidenum">
              <a:rPr lang="en-GB" smtClean="0">
                <a:latin typeface="Roboto Condensed" panose="02000000000000000000" pitchFamily="2" charset="0"/>
              </a:rPr>
              <a:t>‹#›</a:t>
            </a:fld>
            <a:endParaRPr lang="en-GB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6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90436802-1A97-4582-A2A9-92FE4E99E8C1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8C5E9862-D56C-4F44-BE50-9B69531FB6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451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guess the joint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 movements for each example and muscles causing each movement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on each </a:t>
            </a:r>
            <a:r>
              <a:rPr lang="en-GB" dirty="0" smtClean="0">
                <a:solidFill>
                  <a:prstClr val="black"/>
                </a:solidFill>
              </a:rPr>
              <a:t>example to reveal the joint movements</a:t>
            </a:r>
            <a:endParaRPr lang="en-GB" sz="1200" kern="1200" baseline="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>
                <a:solidFill>
                  <a:prstClr val="black"/>
                </a:solidFill>
              </a:rPr>
              <a:t>Click the movements to reveal the muscles causing the movement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1200" kern="1200" baseline="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77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identify the muscles labelled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each box to reveal the muscle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box again to reveal the movements it can cause when it contracts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can mime these actions and feel the muscle contracting</a:t>
            </a:r>
            <a:endParaRPr lang="en-GB" baseline="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identify a sporting example for each of the given movements</a:t>
            </a:r>
            <a:endParaRPr lang="en-GB" baseline="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through the slide to reveal a sporting example for each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5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identify the muscles labelled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each box to reveal the muscle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box again to reveal the movements it can cause when it contracts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can mime these actions and feel the muscle contracting </a:t>
            </a:r>
            <a:endParaRPr lang="en-GB" baseline="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identify a sporting example for each of the given movements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5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Introduce some examples of movements caused by the muscles at the hip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mime these actions and identify the joint movement occurring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on each </a:t>
            </a:r>
            <a:r>
              <a:rPr lang="en-GB" dirty="0" smtClean="0">
                <a:solidFill>
                  <a:prstClr val="black"/>
                </a:solidFill>
              </a:rPr>
              <a:t>example to reveal the joint movements</a:t>
            </a:r>
            <a:endParaRPr lang="en-GB" sz="1200" kern="1200" baseline="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then identify what muscle(s) might be contracting to cause the movement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>
                <a:solidFill>
                  <a:prstClr val="black"/>
                </a:solidFill>
              </a:rPr>
              <a:t>Click the movements to reveal the muscle(s) causing the movement.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459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identify the muscles labelled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each box to reveal the muscle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box again to reveal the movements it can cause when it contracts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can mime these actions and feel the muscle contracting </a:t>
            </a:r>
            <a:endParaRPr lang="en-GB" baseline="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identify a sporting example for each of the given movements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95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Introduce some examples of movements caused by the muscles at the knee and ankle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mime these actions and identify the joint movement occurring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on each </a:t>
            </a:r>
            <a:r>
              <a:rPr lang="en-GB" dirty="0" smtClean="0">
                <a:solidFill>
                  <a:prstClr val="black"/>
                </a:solidFill>
              </a:rPr>
              <a:t>example to reveal the joint movements</a:t>
            </a:r>
            <a:endParaRPr lang="en-GB" sz="1200" kern="1200" baseline="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then identify what muscle(s) might be contracting to cause the movement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>
                <a:solidFill>
                  <a:prstClr val="black"/>
                </a:solidFill>
              </a:rPr>
              <a:t>Click the movements to reveal the muscle(s) causing the movement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8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Go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 through the additional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examples of movements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mime these actions and identify the joint movement occurring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on each </a:t>
            </a:r>
            <a:r>
              <a:rPr lang="en-GB" dirty="0" smtClean="0">
                <a:solidFill>
                  <a:prstClr val="black"/>
                </a:solidFill>
              </a:rPr>
              <a:t>example to reveal the joint movements</a:t>
            </a:r>
            <a:endParaRPr lang="en-GB" sz="1200" kern="1200" baseline="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then identify what muscle(s) might be contracting to cause the movement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>
                <a:solidFill>
                  <a:prstClr val="black"/>
                </a:solidFill>
              </a:rPr>
              <a:t>Click the movements to reveal the muscle(s) causing the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8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video to play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</a:t>
            </a:r>
            <a:r>
              <a:rPr lang="en-GB" baseline="0" dirty="0"/>
              <a:t>to identify the </a:t>
            </a:r>
            <a:r>
              <a:rPr lang="en-GB" baseline="0" dirty="0" smtClean="0"/>
              <a:t>muscles than cause the different joint movements in </a:t>
            </a:r>
            <a:r>
              <a:rPr lang="en-GB" baseline="0" dirty="0"/>
              <a:t>both phases of the </a:t>
            </a:r>
            <a:r>
              <a:rPr lang="en-GB" baseline="0" dirty="0" smtClean="0"/>
              <a:t>lunge</a:t>
            </a:r>
            <a:endParaRPr lang="en-GB" baseline="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/>
              <a:t>Click </a:t>
            </a:r>
            <a:r>
              <a:rPr lang="en-GB" baseline="0" dirty="0" smtClean="0"/>
              <a:t>through the slide to </a:t>
            </a:r>
            <a:r>
              <a:rPr lang="en-GB" baseline="0" dirty="0"/>
              <a:t>reveal the </a:t>
            </a:r>
            <a:r>
              <a:rPr lang="en-GB" baseline="0" dirty="0" smtClean="0"/>
              <a:t>answers </a:t>
            </a:r>
            <a:endParaRPr lang="en-GB" baseline="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53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/>
              <a:t>Students to write</a:t>
            </a:r>
            <a:r>
              <a:rPr lang="en-GB" baseline="0" dirty="0"/>
              <a:t> answers to questions </a:t>
            </a:r>
            <a:r>
              <a:rPr lang="en-GB" baseline="0" dirty="0" smtClean="0"/>
              <a:t>and </a:t>
            </a:r>
            <a:r>
              <a:rPr lang="en-GB" baseline="0" dirty="0"/>
              <a:t>check their </a:t>
            </a:r>
            <a:r>
              <a:rPr lang="en-GB" baseline="0" dirty="0" smtClean="0"/>
              <a:t>answers</a:t>
            </a:r>
            <a:endParaRPr lang="en-GB" baseline="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/>
              <a:t>Click to reveal answers. Students to peer-mark or self-mark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262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identify the different types of muscles in the body from the examples of their locations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grey boxes to reveal each type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identify the characteristics of each type of muscle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images of each muscle type to reveal their characteristics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608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recap the terms involuntary/voluntary and fatiguing/non-fatiguing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3412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/>
              <a:t>Students to see whether they can name any of the major skeletal muscles labelled on the diagram before revealing the list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each muscle by clicking on the boxes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identify the superficial muscles of the forearm that operate the movements at the wrist. You may need to describe locations.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Pronator teres is on the anterior aspect of the forearm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Supinator is on the posterior part of the forearm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59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identify each muscle then check their answers by clicking on the empty boxes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37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the role of muscles in causing the different joint movements covered in the PowerPoint presentation on joints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reveal the example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see whether they can identify any other examples before taking a look at each joint in detail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97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</a:t>
            </a:r>
            <a:r>
              <a:rPr lang="en-GB" baseline="0" dirty="0"/>
              <a:t>to identify the </a:t>
            </a:r>
            <a:r>
              <a:rPr lang="en-GB" baseline="0" dirty="0" smtClean="0"/>
              <a:t>muscles labelled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</a:t>
            </a:r>
            <a:r>
              <a:rPr lang="en-GB" baseline="0" dirty="0"/>
              <a:t>on each box to reveal the </a:t>
            </a:r>
            <a:r>
              <a:rPr lang="en-GB" baseline="0" dirty="0" smtClean="0"/>
              <a:t>muscle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box again to </a:t>
            </a:r>
            <a:r>
              <a:rPr lang="en-GB" baseline="0" dirty="0"/>
              <a:t>reveal </a:t>
            </a:r>
            <a:r>
              <a:rPr lang="en-GB" baseline="0" dirty="0" smtClean="0"/>
              <a:t>the movements it can cause when it contracts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can mime these actions and feel the muscle contracting</a:t>
            </a:r>
            <a:endParaRPr lang="en-GB" baseline="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identify a sporting example for each of the given movements</a:t>
            </a:r>
            <a:endParaRPr lang="en-GB" baseline="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78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Introduce some examples of movements caused by the muscles at the shoulder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mime these actions and identify the joint movement occurring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on each </a:t>
            </a:r>
            <a:r>
              <a:rPr lang="en-GB" dirty="0" smtClean="0">
                <a:solidFill>
                  <a:prstClr val="black"/>
                </a:solidFill>
              </a:rPr>
              <a:t>example to reveal the joint movements</a:t>
            </a:r>
            <a:endParaRPr lang="en-GB" sz="1200" kern="1200" baseline="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then identify what muscle(s) might be contracting to cause the movement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>
                <a:solidFill>
                  <a:prstClr val="black"/>
                </a:solidFill>
              </a:rPr>
              <a:t>Click the movements to reveal the muscles causing the movement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1200" kern="1200" baseline="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7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1357-10BB-4F8D-B0EF-963AE0243CD7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83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7640-2077-42B3-B7FC-94C11D47FC21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91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C869-F33C-4F03-8FE3-37BD9ACD446F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893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D6A-7D71-44F5-B1BF-67334A4109A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48240"/>
            <a:ext cx="2057400" cy="346471"/>
          </a:xfrm>
        </p:spPr>
        <p:txBody>
          <a:bodyPr/>
          <a:lstStyle>
            <a:lvl1pPr>
              <a:defRPr b="0"/>
            </a:lvl1pPr>
          </a:lstStyle>
          <a:p>
            <a:fld id="{00BE1ABE-4073-4494-BFC2-5858710217CE}" type="slidenum">
              <a:rPr smtClean="0"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8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50D9-720E-4F01-BA7A-16E3CDAEA09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00BE1ABE-4073-4494-BFC2-5858710217CE}" type="slidenum">
              <a:rPr smtClean="0"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19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9666A-296E-4C97-B612-5F37932A288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64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4306-E4D0-4EDD-B446-05509E14924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20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48768-338A-453F-8132-2CC11B0A87A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40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C865-95C7-4F9B-BBB3-4D0EB9D5B71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76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533D-3A0A-48EB-9CBB-E61348616A9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65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4761-FE44-4E5E-B3C8-C76E077D68D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5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EABA-053A-4B08-85A4-AE19680022DA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236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6586-A868-4C19-8225-1BF94C7B768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39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40BA6-8715-46D7-BB95-C56194E6360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20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EB203-905C-4E7A-9A11-5C618564B6D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82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AF81-E82F-46FD-A8EE-B3D9644FDF4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35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0C8E-5F07-48C7-BB4E-426E857FEB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22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09D8-B0A7-4C88-8731-F5E8CD6FED8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05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DF36-B898-43D5-9B7F-498E5F86D17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80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9ACD-703C-4D51-8410-EF603400DF4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10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2E59-C619-418E-8663-65EDE8D9C61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9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C168-1B3A-4A65-91C4-2ED63E56EF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9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269F-D0A5-48D3-B8C8-9BDC032EA18F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196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18BB-7248-4581-9AA8-34EFD701B0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04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609AE-4B6F-4FFD-B7BF-5E1B0A8033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91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A411-42A2-4CFD-A332-BAAD4BB10DD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25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B486D-05DE-4D11-B2E2-14FC0526CA1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511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AF81-E82F-46FD-A8EE-B3D9644FDF4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88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0C8E-5F07-48C7-BB4E-426E857FEB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59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09D8-B0A7-4C88-8731-F5E8CD6FED8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02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DF36-B898-43D5-9B7F-498E5F86D17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08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9ACD-703C-4D51-8410-EF603400DF4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68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2E59-C619-418E-8663-65EDE8D9C61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3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A6C-3660-44EA-B26F-B45A508CAD2B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3536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C168-1B3A-4A65-91C4-2ED63E56EF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85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18BB-7248-4581-9AA8-34EFD701B0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74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609AE-4B6F-4FFD-B7BF-5E1B0A8033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63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A411-42A2-4CFD-A332-BAAD4BB10DD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86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B486D-05DE-4D11-B2E2-14FC0526CA1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0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AF81-E82F-46FD-A8EE-B3D9644FDF4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78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0C8E-5F07-48C7-BB4E-426E857FEB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10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09D8-B0A7-4C88-8731-F5E8CD6FED8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475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DF36-B898-43D5-9B7F-498E5F86D17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32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9ACD-703C-4D51-8410-EF603400DF4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07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6A6-F060-477B-AC0A-C69E04C0DA68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786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2E59-C619-418E-8663-65EDE8D9C61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149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C168-1B3A-4A65-91C4-2ED63E56EF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40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18BB-7248-4581-9AA8-34EFD701B0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609AE-4B6F-4FFD-B7BF-5E1B0A8033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669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A411-42A2-4CFD-A332-BAAD4BB10DD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682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B486D-05DE-4D11-B2E2-14FC0526CA1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7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174A-6E44-4C89-A8C0-3D0AF36C7609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401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E721-5D3C-4010-98B1-2BAB2B97B86D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88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73C4-D8C3-4DD9-8BD6-FF03956C9A32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10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C496-C4B0-47AB-8B1B-7519495E625F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25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21F5A6A3-5B3A-48DE-9C7B-54B771947D5C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lang="en-GB" sz="1050" b="1" kern="1200" smtClean="0">
                <a:solidFill>
                  <a:schemeClr val="bg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6DEA803E-5795-449E-B066-7561C90559A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864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2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BCDA9934-114D-4B4E-B1C5-8D4413BAD4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6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BCDA9934-114D-4B4E-B1C5-8D4413BAD4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BCDA9934-114D-4B4E-B1C5-8D4413BAD4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7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4v"/><Relationship Id="rId7" Type="http://schemas.openxmlformats.org/officeDocument/2006/relationships/image" Target="../media/image28.png"/><Relationship Id="rId2" Type="http://schemas.microsoft.com/office/2007/relationships/media" Target="../media/media1.m4v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" Target="slide6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1"/>
          <a:stretch/>
        </p:blipFill>
        <p:spPr>
          <a:xfrm>
            <a:off x="0" y="-1"/>
            <a:ext cx="9180512" cy="688842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57340" y="1724205"/>
            <a:ext cx="8029320" cy="3409591"/>
            <a:chOff x="-81290" y="1317805"/>
            <a:chExt cx="8029320" cy="3409591"/>
          </a:xfrm>
        </p:grpSpPr>
        <p:sp>
          <p:nvSpPr>
            <p:cNvPr id="20" name="Title 3"/>
            <p:cNvSpPr txBox="1">
              <a:spLocks/>
            </p:cNvSpPr>
            <p:nvPr/>
          </p:nvSpPr>
          <p:spPr>
            <a:xfrm>
              <a:off x="-81290" y="1654449"/>
              <a:ext cx="8029320" cy="1261320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GB" sz="5400" b="1" cap="all" dirty="0" smtClean="0">
                  <a:solidFill>
                    <a:schemeClr val="tx1">
                      <a:alpha val="9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anose="02000505000000020004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The </a:t>
              </a:r>
              <a:br>
                <a:rPr lang="en-GB" sz="5400" b="1" cap="all" dirty="0" smtClean="0">
                  <a:solidFill>
                    <a:schemeClr val="tx1">
                      <a:alpha val="9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anose="02000505000000020004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</a:br>
              <a:r>
                <a:rPr lang="en-GB" sz="5400" b="1" cap="all" dirty="0" smtClean="0">
                  <a:solidFill>
                    <a:schemeClr val="tx1">
                      <a:alpha val="9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anose="02000505000000020004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Muscular </a:t>
              </a:r>
              <a:br>
                <a:rPr lang="en-GB" sz="5400" b="1" cap="all" dirty="0" smtClean="0">
                  <a:solidFill>
                    <a:schemeClr val="tx1">
                      <a:alpha val="9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anose="02000505000000020004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</a:br>
              <a:r>
                <a:rPr lang="en-GB" sz="5400" b="1" cap="all" dirty="0" smtClean="0">
                  <a:solidFill>
                    <a:schemeClr val="tx1">
                      <a:alpha val="9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Montserrat" panose="02000505000000020004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System</a:t>
              </a:r>
              <a:endParaRPr lang="en-GB" sz="5400" b="1" cap="all" dirty="0">
                <a:solidFill>
                  <a:schemeClr val="tx1">
                    <a:alpha val="9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ontserrat" panose="02000505000000020004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25058" y="1317805"/>
              <a:ext cx="5616624" cy="3409591"/>
            </a:xfrm>
            <a:prstGeom prst="rect">
              <a:avLst/>
            </a:prstGeom>
            <a:noFill/>
            <a:ln w="38100"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Heavy" panose="020F0502020204030203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25058" y="3741449"/>
              <a:ext cx="5616623" cy="89852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 smtClean="0">
                  <a:solidFill>
                    <a:schemeClr val="bg1">
                      <a:alpha val="90000"/>
                    </a:schemeClr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Montserrat" panose="02000505000000020004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B1 Characteristics and functions of different types of muscle</a:t>
              </a:r>
            </a:p>
            <a:p>
              <a:pPr algn="ctr"/>
              <a:r>
                <a:rPr lang="en-GB" sz="1400" dirty="0" smtClean="0">
                  <a:solidFill>
                    <a:schemeClr val="bg1">
                      <a:alpha val="90000"/>
                    </a:schemeClr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Montserrat" panose="02000505000000020004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B2 Major skeletal muscles</a:t>
              </a:r>
            </a:p>
          </p:txBody>
        </p:sp>
      </p:grpSp>
      <p:sp>
        <p:nvSpPr>
          <p:cNvPr id="23" name="Subtitle 4"/>
          <p:cNvSpPr txBox="1">
            <a:spLocks/>
          </p:cNvSpPr>
          <p:nvPr/>
        </p:nvSpPr>
        <p:spPr>
          <a:xfrm>
            <a:off x="1691680" y="1359321"/>
            <a:ext cx="5688632" cy="277461"/>
          </a:xfrm>
          <a:prstGeom prst="rect">
            <a:avLst/>
          </a:prstGeom>
          <a:noFill/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Montserrat" panose="02000505000000020004" pitchFamily="2" charset="0"/>
                <a:ea typeface="Roboto Condensed" panose="02000000000000000000" pitchFamily="2" charset="0"/>
              </a:rPr>
              <a:t>B</a:t>
            </a:r>
            <a:r>
              <a:rPr lang="en-GB" sz="1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Montserrat" panose="02000505000000020004" pitchFamily="2" charset="0"/>
                <a:ea typeface="Roboto Condensed" panose="02000000000000000000" pitchFamily="2" charset="0"/>
              </a:rPr>
              <a:t>: </a:t>
            </a:r>
            <a:r>
              <a:rPr lang="en-GB" sz="1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Montserrat" panose="02000505000000020004" pitchFamily="2" charset="0"/>
                <a:ea typeface="Roboto Condensed" panose="02000000000000000000" pitchFamily="2" charset="0"/>
              </a:rPr>
              <a:t>The effects of exercise and sports performance on…</a:t>
            </a:r>
            <a:endParaRPr lang="en-GB" sz="1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Montserrat" panose="02000505000000020004" pitchFamily="2" charset="0"/>
              <a:ea typeface="Roboto Condensed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6904" y="663429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</a:t>
            </a:r>
            <a:endParaRPr lang="en-GB" sz="900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63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115616" y="724456"/>
            <a:ext cx="7483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Now let’s test your knowledge on the different sporting examples. Work out what movement is occurring at the </a:t>
            </a: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shoulder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in each example and identify the muscle that causes it.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white"/>
                </a:solidFill>
                <a:latin typeface="Roboto Condensed" panose="02000000000000000000" pitchFamily="2" charset="0"/>
              </a:rPr>
              <a:t>© ZigZag Education, 2019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8740" y="3277632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>
                <a:solidFill>
                  <a:prstClr val="black"/>
                </a:solidFill>
              </a:rPr>
              <a:t>Deltoids</a:t>
            </a:r>
          </a:p>
        </p:txBody>
      </p:sp>
      <p:sp>
        <p:nvSpPr>
          <p:cNvPr id="47" name="Flexion"/>
          <p:cNvSpPr txBox="1"/>
          <p:nvPr/>
        </p:nvSpPr>
        <p:spPr>
          <a:xfrm>
            <a:off x="3707904" y="3291874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Abduction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49" name="Pectorals"/>
          <p:cNvSpPr txBox="1"/>
          <p:nvPr/>
        </p:nvSpPr>
        <p:spPr>
          <a:xfrm>
            <a:off x="5691882" y="3208095"/>
            <a:ext cx="327838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Example: </a:t>
            </a:r>
            <a:r>
              <a:rPr lang="en-GB" dirty="0">
                <a:solidFill>
                  <a:prstClr val="black"/>
                </a:solidFill>
              </a:rPr>
              <a:t>p</a:t>
            </a:r>
            <a:r>
              <a:rPr lang="en-GB" dirty="0" smtClean="0">
                <a:solidFill>
                  <a:prstClr val="black"/>
                </a:solidFill>
              </a:rPr>
              <a:t>erforming a lateral raise by lifting a weight to the side of the body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161940" y="3399366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0" name="Right Arrow 49"/>
          <p:cNvSpPr/>
          <p:nvPr/>
        </p:nvSpPr>
        <p:spPr>
          <a:xfrm flipH="1">
            <a:off x="5148064" y="3453775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1869" y="1862583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>
                <a:solidFill>
                  <a:prstClr val="black"/>
                </a:solidFill>
              </a:rPr>
              <a:t>L</a:t>
            </a:r>
            <a:r>
              <a:rPr lang="en-GB" i="1" dirty="0" smtClean="0">
                <a:solidFill>
                  <a:prstClr val="black"/>
                </a:solidFill>
              </a:rPr>
              <a:t>atissimus dorsi</a:t>
            </a:r>
          </a:p>
        </p:txBody>
      </p:sp>
      <p:sp>
        <p:nvSpPr>
          <p:cNvPr id="52" name="Extension"/>
          <p:cNvSpPr txBox="1"/>
          <p:nvPr/>
        </p:nvSpPr>
        <p:spPr>
          <a:xfrm>
            <a:off x="3694003" y="1862583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Extension</a:t>
            </a:r>
          </a:p>
        </p:txBody>
      </p:sp>
      <p:sp>
        <p:nvSpPr>
          <p:cNvPr id="54" name="Lat 1"/>
          <p:cNvSpPr txBox="1"/>
          <p:nvPr/>
        </p:nvSpPr>
        <p:spPr>
          <a:xfrm>
            <a:off x="5678293" y="1862583"/>
            <a:ext cx="327838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Example: </a:t>
            </a:r>
            <a:r>
              <a:rPr lang="en-GB" dirty="0">
                <a:solidFill>
                  <a:prstClr val="black"/>
                </a:solidFill>
              </a:rPr>
              <a:t>p</a:t>
            </a:r>
            <a:r>
              <a:rPr lang="en-GB" dirty="0" smtClean="0">
                <a:solidFill>
                  <a:prstClr val="black"/>
                </a:solidFill>
              </a:rPr>
              <a:t>ulling through underwater in the front crawl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3148039" y="2024165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 flipH="1">
            <a:off x="5134163" y="2024165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46547" y="4474827"/>
            <a:ext cx="2730420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>
                <a:solidFill>
                  <a:prstClr val="black"/>
                </a:solidFill>
              </a:rPr>
              <a:t>Pectorals and (anterior / front) deltoids</a:t>
            </a:r>
          </a:p>
        </p:txBody>
      </p:sp>
      <p:sp>
        <p:nvSpPr>
          <p:cNvPr id="77" name="Adduction"/>
          <p:cNvSpPr txBox="1"/>
          <p:nvPr/>
        </p:nvSpPr>
        <p:spPr>
          <a:xfrm>
            <a:off x="3714775" y="4578063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Flexion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78" name="Lat 2"/>
          <p:cNvSpPr txBox="1"/>
          <p:nvPr/>
        </p:nvSpPr>
        <p:spPr>
          <a:xfrm>
            <a:off x="5691882" y="4392775"/>
            <a:ext cx="327838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Example: </a:t>
            </a:r>
            <a:r>
              <a:rPr lang="en-GB" dirty="0">
                <a:solidFill>
                  <a:prstClr val="black"/>
                </a:solidFill>
              </a:rPr>
              <a:t>r</a:t>
            </a:r>
            <a:r>
              <a:rPr lang="en-GB" dirty="0" smtClean="0">
                <a:solidFill>
                  <a:prstClr val="black"/>
                </a:solidFill>
              </a:rPr>
              <a:t>aising the left arm in front of the body to play a drive shot in cricket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3175345" y="4739645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0" name="Right Arrow 79"/>
          <p:cNvSpPr/>
          <p:nvPr/>
        </p:nvSpPr>
        <p:spPr>
          <a:xfrm flipH="1">
            <a:off x="5154935" y="4774909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372200" y="5508892"/>
            <a:ext cx="2226472" cy="880095"/>
            <a:chOff x="3732736" y="1442241"/>
            <a:chExt cx="2226472" cy="880095"/>
          </a:xfrm>
        </p:grpSpPr>
        <p:sp>
          <p:nvSpPr>
            <p:cNvPr id="82" name="TextBox 81"/>
            <p:cNvSpPr txBox="1"/>
            <p:nvPr/>
          </p:nvSpPr>
          <p:spPr>
            <a:xfrm>
              <a:off x="3732736" y="1442241"/>
              <a:ext cx="2027971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>
                  <a:solidFill>
                    <a:prstClr val="black"/>
                  </a:solidFill>
                </a:rPr>
                <a:t>1. Click </a:t>
              </a:r>
              <a:r>
                <a:rPr lang="en-GB" dirty="0">
                  <a:solidFill>
                    <a:prstClr val="black"/>
                  </a:solidFill>
                </a:rPr>
                <a:t>on the </a:t>
              </a:r>
              <a:r>
                <a:rPr lang="en-GB" dirty="0" smtClean="0">
                  <a:solidFill>
                    <a:prstClr val="black"/>
                  </a:solidFill>
                </a:rPr>
                <a:t>examples to reveal the joint movements.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205" y="1696861"/>
              <a:ext cx="397003" cy="625475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4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 smtClean="0"/>
              <a:pPr/>
              <a:t>10</a:t>
            </a:fld>
            <a:endParaRPr dirty="0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46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40" name="TextBox 39">
            <a:hlinkClick r:id="" action="ppaction://noaction"/>
          </p:cNvPr>
          <p:cNvSpPr txBox="1"/>
          <p:nvPr/>
        </p:nvSpPr>
        <p:spPr>
          <a:xfrm>
            <a:off x="179512" y="-27011"/>
            <a:ext cx="822748" cy="172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endParaRPr lang="en-GB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haroni" pitchFamily="2" charset="-79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122834" y="1345372"/>
            <a:ext cx="936104" cy="35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</a:t>
            </a:r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ctivity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353651" y="5550694"/>
            <a:ext cx="2109210" cy="934668"/>
            <a:chOff x="3732736" y="1442241"/>
            <a:chExt cx="2109210" cy="934668"/>
          </a:xfrm>
        </p:grpSpPr>
        <p:sp>
          <p:nvSpPr>
            <p:cNvPr id="53" name="TextBox 52"/>
            <p:cNvSpPr txBox="1"/>
            <p:nvPr/>
          </p:nvSpPr>
          <p:spPr>
            <a:xfrm>
              <a:off x="3732736" y="1442241"/>
              <a:ext cx="2027971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>
                  <a:solidFill>
                    <a:prstClr val="black"/>
                  </a:solidFill>
                </a:rPr>
                <a:t>2. Click on the movements to reveal the muscles in action.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4943" y="1751434"/>
              <a:ext cx="397003" cy="625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98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11" grpId="0" animBg="1"/>
      <p:bldP spid="50" grpId="0" animBg="1"/>
      <p:bldP spid="51" grpId="0" animBg="1"/>
      <p:bldP spid="52" grpId="0" animBg="1"/>
      <p:bldP spid="58" grpId="0" animBg="1"/>
      <p:bldP spid="62" grpId="0" animBg="1"/>
      <p:bldP spid="76" grpId="0" animBg="1"/>
      <p:bldP spid="77" grpId="0" animBg="1"/>
      <p:bldP spid="79" grpId="0" animBg="1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1520" y="2232248"/>
            <a:ext cx="8568952" cy="4005064"/>
            <a:chOff x="251520" y="2060848"/>
            <a:chExt cx="8568952" cy="40050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7" r="2381"/>
            <a:stretch/>
          </p:blipFill>
          <p:spPr>
            <a:xfrm>
              <a:off x="6717321" y="2060848"/>
              <a:ext cx="2103151" cy="4005064"/>
            </a:xfrm>
            <a:prstGeom prst="rect">
              <a:avLst/>
            </a:prstGeom>
            <a:effectLst>
              <a:softEdge rad="635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" r="48963"/>
            <a:stretch/>
          </p:blipFill>
          <p:spPr>
            <a:xfrm>
              <a:off x="251520" y="2060848"/>
              <a:ext cx="2232249" cy="4005064"/>
            </a:xfrm>
            <a:prstGeom prst="rect">
              <a:avLst/>
            </a:prstGeom>
            <a:effectLst>
              <a:softEdge rad="6350"/>
            </a:effectLst>
          </p:spPr>
        </p:pic>
        <p:cxnSp>
          <p:nvCxnSpPr>
            <p:cNvPr id="6" name="Straight Connector 5"/>
            <p:cNvCxnSpPr>
              <a:stCxn id="21" idx="6"/>
              <a:endCxn id="32" idx="1"/>
            </p:cNvCxnSpPr>
            <p:nvPr/>
          </p:nvCxnSpPr>
          <p:spPr>
            <a:xfrm flipV="1">
              <a:off x="2016037" y="2923082"/>
              <a:ext cx="612294" cy="295686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35" idx="3"/>
              <a:endCxn id="24" idx="2"/>
            </p:cNvCxnSpPr>
            <p:nvPr/>
          </p:nvCxnSpPr>
          <p:spPr>
            <a:xfrm>
              <a:off x="6061325" y="2904998"/>
              <a:ext cx="964094" cy="307824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1717462" y="3074752"/>
              <a:ext cx="298575" cy="288032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025419" y="3068806"/>
              <a:ext cx="298575" cy="288032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628331" y="2806482"/>
            <a:ext cx="1357714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prstClr val="black">
                  <a:lumMod val="95000"/>
                  <a:lumOff val="5000"/>
                </a:prstClr>
              </a:solidFill>
              <a:latin typeface="Roboto Condensed" panose="02000000000000000000" pitchFamily="2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703611" y="2788398"/>
            <a:ext cx="1357714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prstClr val="black">
                  <a:lumMod val="95000"/>
                  <a:lumOff val="5000"/>
                </a:prstClr>
              </a:solidFill>
              <a:latin typeface="Roboto Condensed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20413" y="28878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Biceps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74948" y="28878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Triceps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9290" y="1428574"/>
            <a:ext cx="628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The elbow is a hinge 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joint. </a:t>
            </a:r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It is limited in its movement and relies on only two 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muscles </a:t>
            </a:r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to be able to move.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665982" y="3468895"/>
            <a:ext cx="12395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- Flexion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623417" y="3468895"/>
            <a:ext cx="15016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 - Extension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0" y="-27384"/>
            <a:ext cx="9144000" cy="1440160"/>
            <a:chOff x="0" y="-27384"/>
            <a:chExt cx="9144000" cy="1440160"/>
          </a:xfrm>
        </p:grpSpPr>
        <p:grpSp>
          <p:nvGrpSpPr>
            <p:cNvPr id="47" name="Group 46"/>
            <p:cNvGrpSpPr/>
            <p:nvPr/>
          </p:nvGrpSpPr>
          <p:grpSpPr>
            <a:xfrm>
              <a:off x="0" y="-27384"/>
              <a:ext cx="9144000" cy="561356"/>
              <a:chOff x="0" y="-27384"/>
              <a:chExt cx="9144000" cy="561356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0" y="-20326"/>
                <a:ext cx="9144000" cy="4639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Roboto Condensed" panose="02000000000000000000" pitchFamily="2" charset="0"/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79512" y="-27384"/>
                <a:ext cx="822748" cy="561356"/>
                <a:chOff x="179512" y="-12676"/>
                <a:chExt cx="822748" cy="561356"/>
              </a:xfrm>
            </p:grpSpPr>
            <p:sp>
              <p:nvSpPr>
                <p:cNvPr id="57" name="TextBox 56">
                  <a:hlinkClick r:id="" action="ppaction://noaction"/>
                </p:cNvPr>
                <p:cNvSpPr txBox="1"/>
                <p:nvPr/>
              </p:nvSpPr>
              <p:spPr>
                <a:xfrm>
                  <a:off x="179512" y="-12676"/>
                  <a:ext cx="822748" cy="561356"/>
                </a:xfrm>
                <a:prstGeom prst="rect">
                  <a:avLst/>
                </a:prstGeom>
                <a:solidFill>
                  <a:srgbClr val="4B716F"/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lang="en-GB" dirty="0">
                    <a:solidFill>
                      <a:prstClr val="white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Aharoni" pitchFamily="2" charset="-79"/>
                  </a:endParaRPr>
                </a:p>
              </p:txBody>
            </p:sp>
            <p:sp>
              <p:nvSpPr>
                <p:cNvPr id="58" name="Title 1"/>
                <p:cNvSpPr txBox="1">
                  <a:spLocks/>
                </p:cNvSpPr>
                <p:nvPr/>
              </p:nvSpPr>
              <p:spPr>
                <a:xfrm>
                  <a:off x="179512" y="188640"/>
                  <a:ext cx="822748" cy="35543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3600" kern="1200">
                      <a:solidFill>
                        <a:schemeClr val="accent1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eaLnBrk="1" hangingPunct="1">
                    <a:defRPr>
                      <a:solidFill>
                        <a:schemeClr val="tx2"/>
                      </a:solidFill>
                    </a:defRPr>
                  </a:lvl2pPr>
                  <a:lvl3pPr eaLnBrk="1" hangingPunct="1">
                    <a:defRPr>
                      <a:solidFill>
                        <a:schemeClr val="tx2"/>
                      </a:solidFill>
                    </a:defRPr>
                  </a:lvl3pPr>
                  <a:lvl4pPr eaLnBrk="1" hangingPunct="1">
                    <a:defRPr>
                      <a:solidFill>
                        <a:schemeClr val="tx2"/>
                      </a:solidFill>
                    </a:defRPr>
                  </a:lvl4pPr>
                  <a:lvl5pPr eaLnBrk="1" hangingPunct="1">
                    <a:defRPr>
                      <a:solidFill>
                        <a:schemeClr val="tx2"/>
                      </a:solidFill>
                    </a:defRPr>
                  </a:lvl5pPr>
                  <a:lvl6pPr eaLnBrk="1" hangingPunct="1">
                    <a:defRPr>
                      <a:solidFill>
                        <a:schemeClr val="tx2"/>
                      </a:solidFill>
                    </a:defRPr>
                  </a:lvl6pPr>
                  <a:lvl7pPr eaLnBrk="1" hangingPunct="1">
                    <a:defRPr>
                      <a:solidFill>
                        <a:schemeClr val="tx2"/>
                      </a:solidFill>
                    </a:defRPr>
                  </a:lvl7pPr>
                  <a:lvl8pPr eaLnBrk="1" hangingPunct="1">
                    <a:defRPr>
                      <a:solidFill>
                        <a:schemeClr val="tx2"/>
                      </a:solidFill>
                    </a:defRPr>
                  </a:lvl8pPr>
                  <a:lvl9pPr eaLnBrk="1" hangingPunct="1">
                    <a:defRPr>
                      <a:solidFill>
                        <a:schemeClr val="tx2"/>
                      </a:solidFill>
                    </a:defRPr>
                  </a:lvl9pPr>
                </a:lstStyle>
                <a:p>
                  <a:pPr algn="ctr"/>
                  <a:r>
                    <a:rPr lang="en-GB" sz="1800" dirty="0">
                      <a:solidFill>
                        <a:prstClr val="white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Lato Medium" panose="020F0502020204030203" pitchFamily="34" charset="0"/>
                    </a:rPr>
                    <a:t>Learn</a:t>
                  </a:r>
                </a:p>
              </p:txBody>
            </p:sp>
          </p:grpSp>
        </p:grpSp>
        <p:sp>
          <p:nvSpPr>
            <p:cNvPr id="48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Elbow </a:t>
              </a:r>
              <a:r>
                <a:rPr lang="en-GB" sz="5400" b="1" dirty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Joint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smtClean="0">
                <a:solidFill>
                  <a:schemeClr val="tx1"/>
                </a:solidFill>
              </a:rPr>
              <a:pPr/>
              <a:t>11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34" name="Picture 2" descr="File:Standing-one-arm-curl-over-incline-bench-2.gif -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03" y="3830827"/>
            <a:ext cx="1362480" cy="1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File:Reverse-grip-triceps-pushdown-1.gif - Wikimedia Comm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77" y="3804879"/>
            <a:ext cx="1500463" cy="20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125335" y="5699093"/>
            <a:ext cx="2124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latin typeface="Roboto Condensed" panose="02000000000000000000" pitchFamily="2" charset="0"/>
              </a:rPr>
              <a:t>Biceps contracts to cause flexion to lift the weight during a biceps curl</a:t>
            </a:r>
            <a:endParaRPr lang="en-GB" sz="1400" i="1" dirty="0">
              <a:latin typeface="Roboto Condensed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27933" y="5718428"/>
            <a:ext cx="242440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latin typeface="Roboto Condensed" panose="02000000000000000000" pitchFamily="2" charset="0"/>
              </a:rPr>
              <a:t>Triceps contracts to cause extension and pull the weight down during a triceps extension</a:t>
            </a:r>
            <a:endParaRPr lang="en-GB" sz="1400" i="1" dirty="0">
              <a:latin typeface="Roboto Condensed" panose="02000000000000000000" pitchFamily="2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1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503938" y="874449"/>
            <a:ext cx="2316534" cy="1000680"/>
            <a:chOff x="6610847" y="847755"/>
            <a:chExt cx="2316534" cy="1000680"/>
          </a:xfrm>
        </p:grpSpPr>
        <p:sp>
          <p:nvSpPr>
            <p:cNvPr id="55" name="TextBox 54"/>
            <p:cNvSpPr txBox="1"/>
            <p:nvPr/>
          </p:nvSpPr>
          <p:spPr>
            <a:xfrm>
              <a:off x="6610847" y="847755"/>
              <a:ext cx="2185724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>
                  <a:solidFill>
                    <a:prstClr val="black"/>
                  </a:solidFill>
                </a:rPr>
                <a:t>Click on the boxes to reveal the muscles, </a:t>
              </a:r>
              <a:r>
                <a:rPr lang="en-GB" dirty="0" smtClean="0">
                  <a:solidFill>
                    <a:prstClr val="black"/>
                  </a:solidFill>
                </a:rPr>
                <a:t>then </a:t>
              </a:r>
              <a:r>
                <a:rPr lang="en-GB" dirty="0">
                  <a:solidFill>
                    <a:prstClr val="black"/>
                  </a:solidFill>
                </a:rPr>
                <a:t>click again to reveal </a:t>
              </a:r>
              <a:r>
                <a:rPr lang="en-GB" dirty="0" smtClean="0">
                  <a:solidFill>
                    <a:prstClr val="black"/>
                  </a:solidFill>
                </a:rPr>
                <a:t>the joint movements they can cause.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063" y="1261851"/>
              <a:ext cx="372318" cy="586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31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120" grpId="0"/>
      <p:bldP spid="121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39571" y="1412776"/>
            <a:ext cx="670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The hip joint, like the shoulder, is a ball-and-socket joint and has a wide range of movements that are initiated with the help of certain muscles.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0" y="-27384"/>
            <a:ext cx="9144000" cy="1440160"/>
            <a:chOff x="0" y="-27384"/>
            <a:chExt cx="9144000" cy="1440160"/>
          </a:xfrm>
        </p:grpSpPr>
        <p:grpSp>
          <p:nvGrpSpPr>
            <p:cNvPr id="59" name="Group 58"/>
            <p:cNvGrpSpPr/>
            <p:nvPr/>
          </p:nvGrpSpPr>
          <p:grpSpPr>
            <a:xfrm>
              <a:off x="0" y="-27384"/>
              <a:ext cx="9144000" cy="561356"/>
              <a:chOff x="0" y="-27384"/>
              <a:chExt cx="9144000" cy="561356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0" y="-20326"/>
                <a:ext cx="9144000" cy="4639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Roboto Condensed" panose="02000000000000000000" pitchFamily="2" charset="0"/>
                </a:endParaRPr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179512" y="-27384"/>
                <a:ext cx="822748" cy="561356"/>
                <a:chOff x="179512" y="-12676"/>
                <a:chExt cx="822748" cy="561356"/>
              </a:xfrm>
            </p:grpSpPr>
            <p:sp>
              <p:nvSpPr>
                <p:cNvPr id="74" name="TextBox 73">
                  <a:hlinkClick r:id="" action="ppaction://noaction"/>
                </p:cNvPr>
                <p:cNvSpPr txBox="1"/>
                <p:nvPr/>
              </p:nvSpPr>
              <p:spPr>
                <a:xfrm>
                  <a:off x="179512" y="-12676"/>
                  <a:ext cx="822748" cy="561356"/>
                </a:xfrm>
                <a:prstGeom prst="rect">
                  <a:avLst/>
                </a:prstGeom>
                <a:solidFill>
                  <a:srgbClr val="4B716F"/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lang="en-GB" dirty="0">
                    <a:solidFill>
                      <a:prstClr val="white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Aharoni" pitchFamily="2" charset="-79"/>
                  </a:endParaRPr>
                </a:p>
              </p:txBody>
            </p:sp>
            <p:sp>
              <p:nvSpPr>
                <p:cNvPr id="75" name="Title 1"/>
                <p:cNvSpPr txBox="1">
                  <a:spLocks/>
                </p:cNvSpPr>
                <p:nvPr/>
              </p:nvSpPr>
              <p:spPr>
                <a:xfrm>
                  <a:off x="179512" y="188640"/>
                  <a:ext cx="822748" cy="35543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3600" kern="1200">
                      <a:solidFill>
                        <a:schemeClr val="accent1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eaLnBrk="1" hangingPunct="1">
                    <a:defRPr>
                      <a:solidFill>
                        <a:schemeClr val="tx2"/>
                      </a:solidFill>
                    </a:defRPr>
                  </a:lvl2pPr>
                  <a:lvl3pPr eaLnBrk="1" hangingPunct="1">
                    <a:defRPr>
                      <a:solidFill>
                        <a:schemeClr val="tx2"/>
                      </a:solidFill>
                    </a:defRPr>
                  </a:lvl3pPr>
                  <a:lvl4pPr eaLnBrk="1" hangingPunct="1">
                    <a:defRPr>
                      <a:solidFill>
                        <a:schemeClr val="tx2"/>
                      </a:solidFill>
                    </a:defRPr>
                  </a:lvl4pPr>
                  <a:lvl5pPr eaLnBrk="1" hangingPunct="1">
                    <a:defRPr>
                      <a:solidFill>
                        <a:schemeClr val="tx2"/>
                      </a:solidFill>
                    </a:defRPr>
                  </a:lvl5pPr>
                  <a:lvl6pPr eaLnBrk="1" hangingPunct="1">
                    <a:defRPr>
                      <a:solidFill>
                        <a:schemeClr val="tx2"/>
                      </a:solidFill>
                    </a:defRPr>
                  </a:lvl6pPr>
                  <a:lvl7pPr eaLnBrk="1" hangingPunct="1">
                    <a:defRPr>
                      <a:solidFill>
                        <a:schemeClr val="tx2"/>
                      </a:solidFill>
                    </a:defRPr>
                  </a:lvl7pPr>
                  <a:lvl8pPr eaLnBrk="1" hangingPunct="1">
                    <a:defRPr>
                      <a:solidFill>
                        <a:schemeClr val="tx2"/>
                      </a:solidFill>
                    </a:defRPr>
                  </a:lvl8pPr>
                  <a:lvl9pPr eaLnBrk="1" hangingPunct="1">
                    <a:defRPr>
                      <a:solidFill>
                        <a:schemeClr val="tx2"/>
                      </a:solidFill>
                    </a:defRPr>
                  </a:lvl9pPr>
                </a:lstStyle>
                <a:p>
                  <a:pPr algn="ctr"/>
                  <a:r>
                    <a:rPr lang="en-GB" sz="1800" dirty="0">
                      <a:solidFill>
                        <a:prstClr val="white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Lato Medium" panose="020F0502020204030203" pitchFamily="34" charset="0"/>
                    </a:rPr>
                    <a:t>Learn</a:t>
                  </a:r>
                </a:p>
              </p:txBody>
            </p:sp>
          </p:grpSp>
        </p:grpSp>
        <p:sp>
          <p:nvSpPr>
            <p:cNvPr id="62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Hip </a:t>
              </a:r>
              <a:r>
                <a:rPr lang="en-GB" sz="5400" b="1" dirty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Joint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smtClean="0">
                <a:solidFill>
                  <a:schemeClr val="tx1"/>
                </a:solidFill>
              </a:rPr>
              <a:pPr/>
              <a:t>12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79512" y="2169360"/>
            <a:ext cx="8588962" cy="4272916"/>
            <a:chOff x="237396" y="2252312"/>
            <a:chExt cx="8588962" cy="4272916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7" t="39912" r="14265" b="-2137"/>
            <a:stretch/>
          </p:blipFill>
          <p:spPr>
            <a:xfrm>
              <a:off x="6895687" y="2263890"/>
              <a:ext cx="1930671" cy="4176218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5" t="41352" r="60126" b="-2481"/>
            <a:stretch/>
          </p:blipFill>
          <p:spPr>
            <a:xfrm>
              <a:off x="237396" y="2252312"/>
              <a:ext cx="2010784" cy="4272916"/>
            </a:xfrm>
            <a:prstGeom prst="rect">
              <a:avLst/>
            </a:prstGeom>
            <a:effectLst>
              <a:softEdge rad="12700"/>
            </a:effectLst>
          </p:spPr>
        </p:pic>
        <p:cxnSp>
          <p:nvCxnSpPr>
            <p:cNvPr id="78" name="Straight Connector 77"/>
            <p:cNvCxnSpPr>
              <a:cxnSpLocks/>
              <a:endCxn id="85" idx="1"/>
            </p:cNvCxnSpPr>
            <p:nvPr/>
          </p:nvCxnSpPr>
          <p:spPr>
            <a:xfrm>
              <a:off x="1605548" y="2647856"/>
              <a:ext cx="1105822" cy="754102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80" idx="3"/>
            </p:cNvCxnSpPr>
            <p:nvPr/>
          </p:nvCxnSpPr>
          <p:spPr>
            <a:xfrm flipV="1">
              <a:off x="6432497" y="2791872"/>
              <a:ext cx="1149715" cy="69654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ounded Rectangle 79"/>
          <p:cNvSpPr/>
          <p:nvPr/>
        </p:nvSpPr>
        <p:spPr>
          <a:xfrm>
            <a:off x="4565657" y="3201148"/>
            <a:ext cx="1808956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559962" y="3237434"/>
            <a:ext cx="1820345" cy="369332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Gluteals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448890" y="3676999"/>
            <a:ext cx="22833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Roboto Condensed" panose="02000000000000000000" pitchFamily="2" charset="0"/>
              </a:rPr>
              <a:t> – Extension</a:t>
            </a:r>
          </a:p>
          <a:p>
            <a:pPr algn="ctr"/>
            <a:r>
              <a:rPr lang="en-GB" sz="1200" i="1" dirty="0" smtClean="0">
                <a:latin typeface="Roboto Condensed" panose="02000000000000000000" pitchFamily="2" charset="0"/>
              </a:rPr>
              <a:t>(also support abduction, adduction</a:t>
            </a:r>
            <a:r>
              <a:rPr lang="en-GB" sz="1200" i="1" dirty="0">
                <a:latin typeface="Roboto Condensed" panose="02000000000000000000" pitchFamily="2" charset="0"/>
              </a:rPr>
              <a:t> </a:t>
            </a:r>
            <a:r>
              <a:rPr lang="en-GB" sz="1200" i="1" dirty="0" smtClean="0">
                <a:latin typeface="Roboto Condensed" panose="02000000000000000000" pitchFamily="2" charset="0"/>
              </a:rPr>
              <a:t>and rotation alongside other muscles at the hip)</a:t>
            </a:r>
            <a:endParaRPr lang="en-GB" sz="1200" i="1" dirty="0">
              <a:latin typeface="Roboto Condensed" panose="02000000000000000000" pitchFamily="2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2653486" y="3114694"/>
            <a:ext cx="1357714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44753" y="313433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 Condensed" panose="02000000000000000000" pitchFamily="2" charset="0"/>
              </a:rPr>
              <a:t>Hip flexors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688857" y="3551822"/>
            <a:ext cx="1224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Roboto Condensed" panose="02000000000000000000" pitchFamily="2" charset="0"/>
              </a:rPr>
              <a:t>– Flexion</a:t>
            </a:r>
          </a:p>
        </p:txBody>
      </p:sp>
      <p:sp>
        <p:nvSpPr>
          <p:cNvPr id="30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579908" y="775153"/>
            <a:ext cx="2316534" cy="1000680"/>
            <a:chOff x="6610847" y="847755"/>
            <a:chExt cx="2316534" cy="1000680"/>
          </a:xfrm>
        </p:grpSpPr>
        <p:sp>
          <p:nvSpPr>
            <p:cNvPr id="32" name="TextBox 31"/>
            <p:cNvSpPr txBox="1"/>
            <p:nvPr/>
          </p:nvSpPr>
          <p:spPr>
            <a:xfrm>
              <a:off x="6610847" y="847755"/>
              <a:ext cx="2185724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>
                  <a:solidFill>
                    <a:prstClr val="black"/>
                  </a:solidFill>
                </a:rPr>
                <a:t>Click on the boxes to reveal the muscles, </a:t>
              </a:r>
              <a:r>
                <a:rPr lang="en-GB" dirty="0" smtClean="0">
                  <a:solidFill>
                    <a:prstClr val="black"/>
                  </a:solidFill>
                </a:rPr>
                <a:t>then </a:t>
              </a:r>
              <a:r>
                <a:rPr lang="en-GB" dirty="0">
                  <a:solidFill>
                    <a:prstClr val="black"/>
                  </a:solidFill>
                </a:rPr>
                <a:t>click again to reveal </a:t>
              </a:r>
              <a:r>
                <a:rPr lang="en-GB" dirty="0" smtClean="0">
                  <a:solidFill>
                    <a:prstClr val="black"/>
                  </a:solidFill>
                </a:rPr>
                <a:t>the joint movements they can cause.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063" y="1261851"/>
              <a:ext cx="372318" cy="586584"/>
            </a:xfrm>
            <a:prstGeom prst="rect">
              <a:avLst/>
            </a:prstGeom>
          </p:spPr>
        </p:pic>
      </p:grpSp>
      <p:grpSp>
        <p:nvGrpSpPr>
          <p:cNvPr id="37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0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2" name="Picture 14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5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6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896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6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4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10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6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pic>
        <p:nvPicPr>
          <p:cNvPr id="1026" name="Picture 2" descr="File:Deadlift.JPG - Wikimedia Common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3"/>
          <a:stretch/>
        </p:blipFill>
        <p:spPr bwMode="auto">
          <a:xfrm rot="328814">
            <a:off x="7215469" y="3767814"/>
            <a:ext cx="1474476" cy="13276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476">
            <a:off x="6817887" y="1780703"/>
            <a:ext cx="2123728" cy="1414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TextBox 44"/>
          <p:cNvSpPr txBox="1"/>
          <p:nvPr/>
        </p:nvSpPr>
        <p:spPr>
          <a:xfrm>
            <a:off x="132149" y="1371612"/>
            <a:ext cx="740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Let’s take a look at some examples of movements at the hip joint. </a:t>
            </a:r>
          </a:p>
          <a:p>
            <a:r>
              <a:rPr lang="en-GB" dirty="0" smtClean="0">
                <a:latin typeface="Roboto Condensed" panose="02000000000000000000" pitchFamily="2" charset="0"/>
              </a:rPr>
              <a:t>Mime or try the movements to feel the muscles working.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8494" y="3717927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Muscles in action:</a:t>
            </a:r>
          </a:p>
          <a:p>
            <a:r>
              <a:rPr lang="en-GB" i="1" dirty="0" smtClean="0"/>
              <a:t>Gluteals</a:t>
            </a:r>
          </a:p>
        </p:txBody>
      </p:sp>
      <p:sp>
        <p:nvSpPr>
          <p:cNvPr id="47" name="Flexion"/>
          <p:cNvSpPr txBox="1"/>
          <p:nvPr/>
        </p:nvSpPr>
        <p:spPr>
          <a:xfrm>
            <a:off x="3700628" y="3717927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Movement: </a:t>
            </a:r>
            <a:r>
              <a:rPr lang="en-GB" dirty="0" smtClean="0"/>
              <a:t>Extension</a:t>
            </a:r>
            <a:endParaRPr lang="en-GB" i="1" dirty="0" smtClean="0"/>
          </a:p>
        </p:txBody>
      </p:sp>
      <p:sp>
        <p:nvSpPr>
          <p:cNvPr id="49" name="Pectorals"/>
          <p:cNvSpPr txBox="1"/>
          <p:nvPr/>
        </p:nvSpPr>
        <p:spPr>
          <a:xfrm>
            <a:off x="5684918" y="3315690"/>
            <a:ext cx="1792764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Example: </a:t>
            </a:r>
            <a:r>
              <a:rPr lang="en-GB" dirty="0"/>
              <a:t>s</a:t>
            </a:r>
            <a:r>
              <a:rPr lang="en-GB" dirty="0" smtClean="0"/>
              <a:t>traightening at the hip when performing a deadlift or upwards phase of a squat</a:t>
            </a:r>
            <a:endParaRPr lang="en-GB" i="1" dirty="0" smtClean="0"/>
          </a:p>
        </p:txBody>
      </p:sp>
      <p:sp>
        <p:nvSpPr>
          <p:cNvPr id="11" name="Right Arrow 10"/>
          <p:cNvSpPr/>
          <p:nvPr/>
        </p:nvSpPr>
        <p:spPr>
          <a:xfrm>
            <a:off x="3170233" y="3920652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Right Arrow 49"/>
          <p:cNvSpPr/>
          <p:nvPr/>
        </p:nvSpPr>
        <p:spPr>
          <a:xfrm flipH="1">
            <a:off x="5140788" y="3879509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345089" y="2178471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Muscles in action:</a:t>
            </a:r>
          </a:p>
          <a:p>
            <a:r>
              <a:rPr lang="en-GB" i="1" dirty="0" smtClean="0"/>
              <a:t>Hip flexors</a:t>
            </a:r>
          </a:p>
        </p:txBody>
      </p:sp>
      <p:sp>
        <p:nvSpPr>
          <p:cNvPr id="52" name="Extension"/>
          <p:cNvSpPr txBox="1"/>
          <p:nvPr/>
        </p:nvSpPr>
        <p:spPr>
          <a:xfrm>
            <a:off x="3707223" y="2178471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Movement: </a:t>
            </a:r>
            <a:r>
              <a:rPr lang="en-GB" dirty="0" smtClean="0"/>
              <a:t>Flexion</a:t>
            </a:r>
            <a:endParaRPr lang="en-GB" i="1" dirty="0" smtClean="0"/>
          </a:p>
        </p:txBody>
      </p:sp>
      <p:sp>
        <p:nvSpPr>
          <p:cNvPr id="54" name="Lat 1"/>
          <p:cNvSpPr txBox="1"/>
          <p:nvPr/>
        </p:nvSpPr>
        <p:spPr>
          <a:xfrm>
            <a:off x="5691514" y="1885137"/>
            <a:ext cx="176749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/>
              <a:t>Example: </a:t>
            </a:r>
            <a:r>
              <a:rPr lang="en-GB" dirty="0"/>
              <a:t>l</a:t>
            </a:r>
            <a:r>
              <a:rPr lang="en-GB" dirty="0" smtClean="0"/>
              <a:t>ifting the leg in front of you to jump over a hurdle</a:t>
            </a:r>
            <a:endParaRPr lang="en-GB" i="1" dirty="0" smtClean="0"/>
          </a:p>
        </p:txBody>
      </p:sp>
      <p:sp>
        <p:nvSpPr>
          <p:cNvPr id="58" name="Right Arrow 57"/>
          <p:cNvSpPr/>
          <p:nvPr/>
        </p:nvSpPr>
        <p:spPr>
          <a:xfrm>
            <a:off x="3161259" y="2340053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ight Arrow 61"/>
          <p:cNvSpPr/>
          <p:nvPr/>
        </p:nvSpPr>
        <p:spPr>
          <a:xfrm flipH="1">
            <a:off x="5147383" y="2340053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TextBox 69"/>
          <p:cNvSpPr txBox="1"/>
          <p:nvPr/>
        </p:nvSpPr>
        <p:spPr>
          <a:xfrm>
            <a:off x="338494" y="5190543"/>
            <a:ext cx="78612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The hip joint also performs the following movements: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Roboto Condensed" panose="02000000000000000000" pitchFamily="2" charset="0"/>
              </a:rPr>
              <a:t>Abduction</a:t>
            </a:r>
            <a:r>
              <a:rPr lang="en-GB" sz="1600" dirty="0" smtClean="0">
                <a:latin typeface="Roboto Condensed" panose="02000000000000000000" pitchFamily="2" charset="0"/>
              </a:rPr>
              <a:t> – caused by gluteus </a:t>
            </a:r>
            <a:r>
              <a:rPr lang="en-GB" sz="1600" dirty="0">
                <a:latin typeface="Roboto Condensed" panose="02000000000000000000" pitchFamily="2" charset="0"/>
              </a:rPr>
              <a:t>m</a:t>
            </a:r>
            <a:r>
              <a:rPr lang="en-GB" sz="1600" dirty="0" smtClean="0">
                <a:latin typeface="Roboto Condensed" panose="02000000000000000000" pitchFamily="2" charset="0"/>
              </a:rPr>
              <a:t>edius* and gluteus </a:t>
            </a:r>
            <a:r>
              <a:rPr lang="en-GB" sz="1600" dirty="0">
                <a:latin typeface="Roboto Condensed" panose="02000000000000000000" pitchFamily="2" charset="0"/>
              </a:rPr>
              <a:t>m</a:t>
            </a:r>
            <a:r>
              <a:rPr lang="en-GB" sz="1600" dirty="0" smtClean="0">
                <a:latin typeface="Roboto Condensed" panose="02000000000000000000" pitchFamily="2" charset="0"/>
              </a:rPr>
              <a:t>inimus* (part of the gluteals)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Roboto Condensed" panose="02000000000000000000" pitchFamily="2" charset="0"/>
              </a:rPr>
              <a:t>Adduction</a:t>
            </a:r>
            <a:r>
              <a:rPr lang="en-GB" sz="1600" dirty="0" smtClean="0">
                <a:latin typeface="Roboto Condensed" panose="02000000000000000000" pitchFamily="2" charset="0"/>
              </a:rPr>
              <a:t> – caused by hip adductors*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Roboto Condensed" panose="02000000000000000000" pitchFamily="2" charset="0"/>
              </a:rPr>
              <a:t>Rotation</a:t>
            </a:r>
            <a:r>
              <a:rPr lang="en-GB" sz="1600" dirty="0" smtClean="0">
                <a:latin typeface="Roboto Condensed" panose="02000000000000000000" pitchFamily="2" charset="0"/>
              </a:rPr>
              <a:t> – caused mostly by the </a:t>
            </a:r>
            <a:r>
              <a:rPr lang="en-GB" sz="1600" dirty="0">
                <a:latin typeface="Roboto Condensed" panose="02000000000000000000" pitchFamily="2" charset="0"/>
              </a:rPr>
              <a:t>g</a:t>
            </a:r>
            <a:r>
              <a:rPr lang="en-GB" sz="1600" dirty="0" smtClean="0">
                <a:latin typeface="Roboto Condensed" panose="02000000000000000000" pitchFamily="2" charset="0"/>
              </a:rPr>
              <a:t>luteals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Roboto Condensed" panose="02000000000000000000" pitchFamily="2" charset="0"/>
              </a:rPr>
              <a:t>Circumduction</a:t>
            </a:r>
            <a:r>
              <a:rPr lang="en-GB" sz="1600" dirty="0" smtClean="0">
                <a:latin typeface="Roboto Condensed" panose="02000000000000000000" pitchFamily="2" charset="0"/>
              </a:rPr>
              <a:t> – caused by a combination of all muscles in the hip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65761" y="5982190"/>
            <a:ext cx="1434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latin typeface="Roboto Condensed" panose="02000000000000000000" pitchFamily="2" charset="0"/>
              </a:rPr>
              <a:t>* You do not need to know these muscles!</a:t>
            </a:r>
            <a:endParaRPr lang="en-GB" sz="1100" dirty="0">
              <a:latin typeface="Roboto Condensed" panose="020000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-27384"/>
            <a:ext cx="9144000" cy="1440160"/>
            <a:chOff x="0" y="-27384"/>
            <a:chExt cx="9144000" cy="1440160"/>
          </a:xfrm>
        </p:grpSpPr>
        <p:grpSp>
          <p:nvGrpSpPr>
            <p:cNvPr id="29" name="Group 28"/>
            <p:cNvGrpSpPr/>
            <p:nvPr/>
          </p:nvGrpSpPr>
          <p:grpSpPr>
            <a:xfrm>
              <a:off x="0" y="-27384"/>
              <a:ext cx="9144000" cy="561356"/>
              <a:chOff x="0" y="-27384"/>
              <a:chExt cx="9144000" cy="561356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0" y="-20326"/>
                <a:ext cx="9144000" cy="4639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Roboto Condensed" panose="02000000000000000000" pitchFamily="2" charset="0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179512" y="-27384"/>
                <a:ext cx="822748" cy="561356"/>
                <a:chOff x="179512" y="-12676"/>
                <a:chExt cx="822748" cy="561356"/>
              </a:xfrm>
            </p:grpSpPr>
            <p:sp>
              <p:nvSpPr>
                <p:cNvPr id="33" name="TextBox 32">
                  <a:hlinkClick r:id="" action="ppaction://noaction"/>
                </p:cNvPr>
                <p:cNvSpPr txBox="1"/>
                <p:nvPr/>
              </p:nvSpPr>
              <p:spPr>
                <a:xfrm>
                  <a:off x="179512" y="-12676"/>
                  <a:ext cx="822748" cy="561356"/>
                </a:xfrm>
                <a:prstGeom prst="rect">
                  <a:avLst/>
                </a:prstGeom>
                <a:solidFill>
                  <a:srgbClr val="4B716F"/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lang="en-GB" dirty="0">
                    <a:solidFill>
                      <a:prstClr val="white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Aharoni" pitchFamily="2" charset="-79"/>
                  </a:endParaRPr>
                </a:p>
              </p:txBody>
            </p:sp>
            <p:sp>
              <p:nvSpPr>
                <p:cNvPr id="34" name="Title 1"/>
                <p:cNvSpPr txBox="1">
                  <a:spLocks/>
                </p:cNvSpPr>
                <p:nvPr/>
              </p:nvSpPr>
              <p:spPr>
                <a:xfrm>
                  <a:off x="179512" y="188640"/>
                  <a:ext cx="822748" cy="35543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3600" kern="1200">
                      <a:solidFill>
                        <a:schemeClr val="accent1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eaLnBrk="1" hangingPunct="1">
                    <a:defRPr>
                      <a:solidFill>
                        <a:schemeClr val="tx2"/>
                      </a:solidFill>
                    </a:defRPr>
                  </a:lvl2pPr>
                  <a:lvl3pPr eaLnBrk="1" hangingPunct="1">
                    <a:defRPr>
                      <a:solidFill>
                        <a:schemeClr val="tx2"/>
                      </a:solidFill>
                    </a:defRPr>
                  </a:lvl3pPr>
                  <a:lvl4pPr eaLnBrk="1" hangingPunct="1">
                    <a:defRPr>
                      <a:solidFill>
                        <a:schemeClr val="tx2"/>
                      </a:solidFill>
                    </a:defRPr>
                  </a:lvl4pPr>
                  <a:lvl5pPr eaLnBrk="1" hangingPunct="1">
                    <a:defRPr>
                      <a:solidFill>
                        <a:schemeClr val="tx2"/>
                      </a:solidFill>
                    </a:defRPr>
                  </a:lvl5pPr>
                  <a:lvl6pPr eaLnBrk="1" hangingPunct="1">
                    <a:defRPr>
                      <a:solidFill>
                        <a:schemeClr val="tx2"/>
                      </a:solidFill>
                    </a:defRPr>
                  </a:lvl6pPr>
                  <a:lvl7pPr eaLnBrk="1" hangingPunct="1">
                    <a:defRPr>
                      <a:solidFill>
                        <a:schemeClr val="tx2"/>
                      </a:solidFill>
                    </a:defRPr>
                  </a:lvl7pPr>
                  <a:lvl8pPr eaLnBrk="1" hangingPunct="1">
                    <a:defRPr>
                      <a:solidFill>
                        <a:schemeClr val="tx2"/>
                      </a:solidFill>
                    </a:defRPr>
                  </a:lvl8pPr>
                  <a:lvl9pPr eaLnBrk="1" hangingPunct="1">
                    <a:defRPr>
                      <a:solidFill>
                        <a:schemeClr val="tx2"/>
                      </a:solidFill>
                    </a:defRPr>
                  </a:lvl9pPr>
                </a:lstStyle>
                <a:p>
                  <a:pPr algn="ctr"/>
                  <a:r>
                    <a:rPr lang="en-GB" sz="1800" dirty="0">
                      <a:solidFill>
                        <a:prstClr val="white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Lato Medium" panose="020F0502020204030203" pitchFamily="34" charset="0"/>
                    </a:rPr>
                    <a:t>Learn</a:t>
                  </a:r>
                </a:p>
              </p:txBody>
            </p:sp>
          </p:grpSp>
        </p:grp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Hip </a:t>
              </a:r>
              <a:r>
                <a:rPr lang="en-GB" sz="5400" b="1" dirty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Joint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33967" y="638271"/>
            <a:ext cx="2190449" cy="1084813"/>
            <a:chOff x="3732736" y="1442241"/>
            <a:chExt cx="2190449" cy="1084813"/>
          </a:xfrm>
        </p:grpSpPr>
        <p:sp>
          <p:nvSpPr>
            <p:cNvPr id="37" name="TextBox 36"/>
            <p:cNvSpPr txBox="1"/>
            <p:nvPr/>
          </p:nvSpPr>
          <p:spPr>
            <a:xfrm>
              <a:off x="3732736" y="1442241"/>
              <a:ext cx="2027971" cy="74914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>
                  <a:solidFill>
                    <a:prstClr val="black"/>
                  </a:solidFill>
                </a:rPr>
                <a:t>Click </a:t>
              </a:r>
              <a:r>
                <a:rPr lang="en-GB" dirty="0">
                  <a:solidFill>
                    <a:prstClr val="black"/>
                  </a:solidFill>
                </a:rPr>
                <a:t>on the </a:t>
              </a:r>
              <a:r>
                <a:rPr lang="en-GB" dirty="0" smtClean="0">
                  <a:solidFill>
                    <a:prstClr val="black"/>
                  </a:solidFill>
                </a:rPr>
                <a:t>examples to reveal the joint movements and then click the movements to reveal the muscles causing the movement.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182" y="1901579"/>
              <a:ext cx="397003" cy="625475"/>
            </a:xfrm>
            <a:prstGeom prst="rect">
              <a:avLst/>
            </a:prstGeom>
          </p:spPr>
        </p:pic>
      </p:grpSp>
      <p:sp>
        <p:nvSpPr>
          <p:cNvPr id="39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40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6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9" name="Picture 14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5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6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65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11" grpId="0" animBg="1"/>
      <p:bldP spid="50" grpId="0" animBg="1"/>
      <p:bldP spid="51" grpId="0" animBg="1"/>
      <p:bldP spid="52" grpId="0" animBg="1"/>
      <p:bldP spid="58" grpId="0" animBg="1"/>
      <p:bldP spid="62" grpId="0" animBg="1"/>
      <p:bldP spid="70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75176" y="1336537"/>
            <a:ext cx="792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The knee and ankle are, again, both hinge joints and allow only two movements.</a:t>
            </a:r>
          </a:p>
          <a:p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0" y="-27384"/>
            <a:ext cx="9144000" cy="1440160"/>
            <a:chOff x="0" y="-27384"/>
            <a:chExt cx="9144000" cy="1440160"/>
          </a:xfrm>
        </p:grpSpPr>
        <p:grpSp>
          <p:nvGrpSpPr>
            <p:cNvPr id="57" name="Group 56"/>
            <p:cNvGrpSpPr/>
            <p:nvPr/>
          </p:nvGrpSpPr>
          <p:grpSpPr>
            <a:xfrm>
              <a:off x="0" y="-27384"/>
              <a:ext cx="9144000" cy="561356"/>
              <a:chOff x="0" y="-27384"/>
              <a:chExt cx="9144000" cy="561356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0" y="-20326"/>
                <a:ext cx="9144000" cy="4639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Roboto Condensed" panose="02000000000000000000" pitchFamily="2" charset="0"/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79512" y="-27384"/>
                <a:ext cx="822748" cy="561356"/>
                <a:chOff x="179512" y="-12676"/>
                <a:chExt cx="822748" cy="561356"/>
              </a:xfrm>
            </p:grpSpPr>
            <p:sp>
              <p:nvSpPr>
                <p:cNvPr id="63" name="TextBox 62">
                  <a:hlinkClick r:id="" action="ppaction://noaction"/>
                </p:cNvPr>
                <p:cNvSpPr txBox="1"/>
                <p:nvPr/>
              </p:nvSpPr>
              <p:spPr>
                <a:xfrm>
                  <a:off x="179512" y="-12676"/>
                  <a:ext cx="822748" cy="561356"/>
                </a:xfrm>
                <a:prstGeom prst="rect">
                  <a:avLst/>
                </a:prstGeom>
                <a:solidFill>
                  <a:srgbClr val="4B716F"/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lang="en-GB" dirty="0">
                    <a:solidFill>
                      <a:prstClr val="white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Aharoni" pitchFamily="2" charset="-79"/>
                  </a:endParaRPr>
                </a:p>
              </p:txBody>
            </p:sp>
            <p:sp>
              <p:nvSpPr>
                <p:cNvPr id="66" name="Title 1"/>
                <p:cNvSpPr txBox="1">
                  <a:spLocks/>
                </p:cNvSpPr>
                <p:nvPr/>
              </p:nvSpPr>
              <p:spPr>
                <a:xfrm>
                  <a:off x="179512" y="188640"/>
                  <a:ext cx="822748" cy="35543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3600" kern="1200">
                      <a:solidFill>
                        <a:schemeClr val="accent1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eaLnBrk="1" hangingPunct="1">
                    <a:defRPr>
                      <a:solidFill>
                        <a:schemeClr val="tx2"/>
                      </a:solidFill>
                    </a:defRPr>
                  </a:lvl2pPr>
                  <a:lvl3pPr eaLnBrk="1" hangingPunct="1">
                    <a:defRPr>
                      <a:solidFill>
                        <a:schemeClr val="tx2"/>
                      </a:solidFill>
                    </a:defRPr>
                  </a:lvl3pPr>
                  <a:lvl4pPr eaLnBrk="1" hangingPunct="1">
                    <a:defRPr>
                      <a:solidFill>
                        <a:schemeClr val="tx2"/>
                      </a:solidFill>
                    </a:defRPr>
                  </a:lvl4pPr>
                  <a:lvl5pPr eaLnBrk="1" hangingPunct="1">
                    <a:defRPr>
                      <a:solidFill>
                        <a:schemeClr val="tx2"/>
                      </a:solidFill>
                    </a:defRPr>
                  </a:lvl5pPr>
                  <a:lvl6pPr eaLnBrk="1" hangingPunct="1">
                    <a:defRPr>
                      <a:solidFill>
                        <a:schemeClr val="tx2"/>
                      </a:solidFill>
                    </a:defRPr>
                  </a:lvl6pPr>
                  <a:lvl7pPr eaLnBrk="1" hangingPunct="1">
                    <a:defRPr>
                      <a:solidFill>
                        <a:schemeClr val="tx2"/>
                      </a:solidFill>
                    </a:defRPr>
                  </a:lvl7pPr>
                  <a:lvl8pPr eaLnBrk="1" hangingPunct="1">
                    <a:defRPr>
                      <a:solidFill>
                        <a:schemeClr val="tx2"/>
                      </a:solidFill>
                    </a:defRPr>
                  </a:lvl8pPr>
                  <a:lvl9pPr eaLnBrk="1" hangingPunct="1">
                    <a:defRPr>
                      <a:solidFill>
                        <a:schemeClr val="tx2"/>
                      </a:solidFill>
                    </a:defRPr>
                  </a:lvl9pPr>
                </a:lstStyle>
                <a:p>
                  <a:pPr algn="ctr"/>
                  <a:r>
                    <a:rPr lang="en-GB" sz="1800" dirty="0">
                      <a:solidFill>
                        <a:prstClr val="white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Lato Medium" panose="020F0502020204030203" pitchFamily="34" charset="0"/>
                    </a:rPr>
                    <a:t>Learn</a:t>
                  </a:r>
                </a:p>
              </p:txBody>
            </p:sp>
          </p:grpSp>
        </p:grp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Knee </a:t>
              </a:r>
              <a:r>
                <a:rPr lang="en-GB" sz="5400" b="1" dirty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and Ankle Joints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smtClean="0">
                <a:solidFill>
                  <a:schemeClr val="tx1"/>
                </a:solidFill>
              </a:rPr>
              <a:pPr/>
              <a:t>14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70324" y="1982868"/>
            <a:ext cx="8561103" cy="4446741"/>
            <a:chOff x="517436" y="1900839"/>
            <a:chExt cx="8561103" cy="4446741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724" b="96933" l="60000" r="842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7" t="39912" r="14265" b="-2137"/>
            <a:stretch/>
          </p:blipFill>
          <p:spPr>
            <a:xfrm>
              <a:off x="7147868" y="2171362"/>
              <a:ext cx="1930671" cy="4176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5" t="41352" r="60126" b="-2481"/>
            <a:stretch/>
          </p:blipFill>
          <p:spPr>
            <a:xfrm>
              <a:off x="517436" y="1900839"/>
              <a:ext cx="2010784" cy="4272916"/>
            </a:xfrm>
            <a:prstGeom prst="rect">
              <a:avLst/>
            </a:prstGeom>
          </p:spPr>
        </p:pic>
        <p:cxnSp>
          <p:nvCxnSpPr>
            <p:cNvPr id="75" name="Straight Connector 74"/>
            <p:cNvCxnSpPr>
              <a:stCxn id="76" idx="3"/>
            </p:cNvCxnSpPr>
            <p:nvPr/>
          </p:nvCxnSpPr>
          <p:spPr>
            <a:xfrm>
              <a:off x="7073220" y="2348649"/>
              <a:ext cx="541140" cy="120344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ounded Rectangle 75"/>
          <p:cNvSpPr/>
          <p:nvPr/>
        </p:nvSpPr>
        <p:spPr>
          <a:xfrm>
            <a:off x="4882059" y="2226366"/>
            <a:ext cx="1944049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983425" y="2240594"/>
            <a:ext cx="181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 Condensed" panose="02000000000000000000" pitchFamily="2" charset="0"/>
              </a:rPr>
              <a:t>Hamstrings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2738243" y="2191284"/>
            <a:ext cx="1618760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653189" y="2210148"/>
            <a:ext cx="172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 Condensed" panose="02000000000000000000" pitchFamily="2" charset="0"/>
              </a:rPr>
              <a:t>Quadriceps</a:t>
            </a: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1751909" y="2493723"/>
            <a:ext cx="996626" cy="37094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4642283" y="4447432"/>
            <a:ext cx="1927474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708794" y="4447263"/>
            <a:ext cx="183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 Condensed" panose="02000000000000000000" pitchFamily="2" charset="0"/>
              </a:rPr>
              <a:t>Gastrocnemius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2495679" y="4442242"/>
            <a:ext cx="1927474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482265" y="4468763"/>
            <a:ext cx="194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 Condensed" panose="02000000000000000000" pitchFamily="2" charset="0"/>
              </a:rPr>
              <a:t>Tibialis </a:t>
            </a:r>
            <a:r>
              <a:rPr lang="en-GB" b="1" dirty="0" smtClean="0">
                <a:latin typeface="Roboto Condensed" panose="02000000000000000000" pitchFamily="2" charset="0"/>
              </a:rPr>
              <a:t>anterior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902152" y="2747121"/>
            <a:ext cx="1975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Roboto Condensed" panose="02000000000000000000" pitchFamily="2" charset="0"/>
              </a:rPr>
              <a:t>– Flexion at the knee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312817" y="4910413"/>
            <a:ext cx="2620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Roboto Condensed" panose="02000000000000000000" pitchFamily="2" charset="0"/>
              </a:rPr>
              <a:t>– Plantar flexion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725836" y="4902225"/>
            <a:ext cx="1320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Roboto Condensed" panose="02000000000000000000" pitchFamily="2" charset="0"/>
              </a:rPr>
              <a:t>–</a:t>
            </a:r>
            <a:r>
              <a:rPr lang="en-GB" sz="1400" i="1" dirty="0" smtClean="0">
                <a:latin typeface="Roboto Condensed" panose="02000000000000000000" pitchFamily="2" charset="0"/>
              </a:rPr>
              <a:t> </a:t>
            </a:r>
            <a:r>
              <a:rPr lang="en-GB" sz="1400" i="1" dirty="0">
                <a:latin typeface="Roboto Condensed" panose="02000000000000000000" pitchFamily="2" charset="0"/>
              </a:rPr>
              <a:t>Dorsiflexion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629451" y="2723670"/>
            <a:ext cx="1783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Roboto Condensed" panose="02000000000000000000" pitchFamily="2" charset="0"/>
              </a:rPr>
              <a:t>– Extension at the knee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1952311" y="4646554"/>
            <a:ext cx="549003" cy="6876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6570702" y="4688512"/>
            <a:ext cx="525976" cy="25176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ounded Rectangle 119"/>
          <p:cNvSpPr/>
          <p:nvPr/>
        </p:nvSpPr>
        <p:spPr>
          <a:xfrm>
            <a:off x="4659138" y="5270833"/>
            <a:ext cx="1927474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725649" y="5270664"/>
            <a:ext cx="183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Soleus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cxnSp>
        <p:nvCxnSpPr>
          <p:cNvPr id="122" name="Straight Connector 121"/>
          <p:cNvCxnSpPr/>
          <p:nvPr/>
        </p:nvCxnSpPr>
        <p:spPr>
          <a:xfrm flipV="1">
            <a:off x="6588183" y="5202622"/>
            <a:ext cx="419397" cy="22584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300985" y="5756556"/>
            <a:ext cx="2620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Roboto Condensed" panose="02000000000000000000" pitchFamily="2" charset="0"/>
              </a:rPr>
              <a:t>– Plantar flexion</a:t>
            </a:r>
          </a:p>
        </p:txBody>
      </p:sp>
      <p:sp>
        <p:nvSpPr>
          <p:cNvPr id="42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571512" y="739109"/>
            <a:ext cx="2316534" cy="1000680"/>
            <a:chOff x="6610847" y="847755"/>
            <a:chExt cx="2316534" cy="1000680"/>
          </a:xfrm>
        </p:grpSpPr>
        <p:sp>
          <p:nvSpPr>
            <p:cNvPr id="44" name="TextBox 43"/>
            <p:cNvSpPr txBox="1"/>
            <p:nvPr/>
          </p:nvSpPr>
          <p:spPr>
            <a:xfrm>
              <a:off x="6610847" y="847755"/>
              <a:ext cx="2185724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>
                  <a:solidFill>
                    <a:prstClr val="black"/>
                  </a:solidFill>
                </a:rPr>
                <a:t>Click on the boxes to reveal the muscles, </a:t>
              </a:r>
              <a:r>
                <a:rPr lang="en-GB" dirty="0" smtClean="0">
                  <a:solidFill>
                    <a:prstClr val="black"/>
                  </a:solidFill>
                </a:rPr>
                <a:t>then </a:t>
              </a:r>
              <a:r>
                <a:rPr lang="en-GB" dirty="0">
                  <a:solidFill>
                    <a:prstClr val="black"/>
                  </a:solidFill>
                </a:rPr>
                <a:t>click again to reveal </a:t>
              </a:r>
              <a:r>
                <a:rPr lang="en-GB" dirty="0" smtClean="0">
                  <a:solidFill>
                    <a:prstClr val="black"/>
                  </a:solidFill>
                </a:rPr>
                <a:t>the joint movements they can cause.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063" y="1261851"/>
              <a:ext cx="372318" cy="58658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2463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77" grpId="0"/>
      <p:bldP spid="79" grpId="0"/>
      <p:bldP spid="97" grpId="0"/>
      <p:bldP spid="99" grpId="0"/>
      <p:bldP spid="100" grpId="0"/>
      <p:bldP spid="101" grpId="0"/>
      <p:bldP spid="102" grpId="0"/>
      <p:bldP spid="103" grpId="0"/>
      <p:bldP spid="121" grpId="0"/>
      <p:bldP spid="1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95" y="4431999"/>
            <a:ext cx="2623611" cy="1964793"/>
          </a:xfrm>
          <a:prstGeom prst="rect">
            <a:avLst/>
          </a:prstGeom>
        </p:spPr>
      </p:pic>
      <p:sp>
        <p:nvSpPr>
          <p:cNvPr id="40" name="Dorsiflexion circle"/>
          <p:cNvSpPr/>
          <p:nvPr/>
        </p:nvSpPr>
        <p:spPr>
          <a:xfrm>
            <a:off x="6956777" y="5638075"/>
            <a:ext cx="291189" cy="26429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9618" y="3044622"/>
            <a:ext cx="2353799" cy="242983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1109" y="1343520"/>
            <a:ext cx="740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Let’s take a look at some examples of movements at the knee and ankle joints. </a:t>
            </a:r>
          </a:p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Mime or try the movements to feel the muscles working. 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3740" y="3162233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 smtClean="0">
                <a:solidFill>
                  <a:prstClr val="black"/>
                </a:solidFill>
              </a:rPr>
              <a:t>Hamstrings</a:t>
            </a:r>
          </a:p>
        </p:txBody>
      </p:sp>
      <p:sp>
        <p:nvSpPr>
          <p:cNvPr id="47" name="Flexion"/>
          <p:cNvSpPr txBox="1"/>
          <p:nvPr/>
        </p:nvSpPr>
        <p:spPr>
          <a:xfrm>
            <a:off x="3685874" y="3162233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Flexion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139910" y="3323815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0" name="Right Arrow 49"/>
          <p:cNvSpPr/>
          <p:nvPr/>
        </p:nvSpPr>
        <p:spPr>
          <a:xfrm flipH="1">
            <a:off x="5126034" y="3323815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8177" y="2086179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 smtClean="0">
                <a:solidFill>
                  <a:prstClr val="black"/>
                </a:solidFill>
              </a:rPr>
              <a:t>Quadriceps</a:t>
            </a:r>
          </a:p>
        </p:txBody>
      </p:sp>
      <p:sp>
        <p:nvSpPr>
          <p:cNvPr id="52" name="Extension"/>
          <p:cNvSpPr txBox="1"/>
          <p:nvPr/>
        </p:nvSpPr>
        <p:spPr>
          <a:xfrm>
            <a:off x="3670311" y="2086179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Extension</a:t>
            </a:r>
          </a:p>
        </p:txBody>
      </p:sp>
      <p:sp>
        <p:nvSpPr>
          <p:cNvPr id="58" name="Right Arrow 57"/>
          <p:cNvSpPr/>
          <p:nvPr/>
        </p:nvSpPr>
        <p:spPr>
          <a:xfrm>
            <a:off x="3124347" y="2247761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 flipH="1">
            <a:off x="5110471" y="2247761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21919" y="4231194"/>
            <a:ext cx="27304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 smtClean="0">
                <a:solidFill>
                  <a:prstClr val="black"/>
                </a:solidFill>
              </a:rPr>
              <a:t>Gastrocnemius and soleus</a:t>
            </a:r>
          </a:p>
        </p:txBody>
      </p:sp>
      <p:sp>
        <p:nvSpPr>
          <p:cNvPr id="72" name="Abduction"/>
          <p:cNvSpPr txBox="1"/>
          <p:nvPr/>
        </p:nvSpPr>
        <p:spPr>
          <a:xfrm>
            <a:off x="3670311" y="4220528"/>
            <a:ext cx="1297964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Plantar flexion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74" name="Right Arrow 73"/>
          <p:cNvSpPr/>
          <p:nvPr/>
        </p:nvSpPr>
        <p:spPr>
          <a:xfrm>
            <a:off x="3124347" y="4382110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5" name="Right Arrow 74"/>
          <p:cNvSpPr/>
          <p:nvPr/>
        </p:nvSpPr>
        <p:spPr>
          <a:xfrm flipH="1">
            <a:off x="5110471" y="4382110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7631" y="5555821"/>
            <a:ext cx="27304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 smtClean="0">
                <a:solidFill>
                  <a:prstClr val="black"/>
                </a:solidFill>
              </a:rPr>
              <a:t>Tibialis anterior</a:t>
            </a:r>
            <a:endParaRPr lang="en-GB" i="1" dirty="0">
              <a:solidFill>
                <a:prstClr val="black"/>
              </a:solidFill>
            </a:endParaRPr>
          </a:p>
        </p:txBody>
      </p:sp>
      <p:sp>
        <p:nvSpPr>
          <p:cNvPr id="77" name="Adduction"/>
          <p:cNvSpPr txBox="1"/>
          <p:nvPr/>
        </p:nvSpPr>
        <p:spPr>
          <a:xfrm>
            <a:off x="3656023" y="5545155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Dorsiflexion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3110059" y="5706737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0" name="Right Arrow 79"/>
          <p:cNvSpPr/>
          <p:nvPr/>
        </p:nvSpPr>
        <p:spPr>
          <a:xfrm flipH="1">
            <a:off x="5096183" y="5706737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377956" y="698209"/>
            <a:ext cx="2628291" cy="1012455"/>
            <a:chOff x="3248323" y="1594930"/>
            <a:chExt cx="2628291" cy="1012455"/>
          </a:xfrm>
        </p:grpSpPr>
        <p:sp>
          <p:nvSpPr>
            <p:cNvPr id="82" name="TextBox 81"/>
            <p:cNvSpPr txBox="1"/>
            <p:nvPr/>
          </p:nvSpPr>
          <p:spPr>
            <a:xfrm>
              <a:off x="3248323" y="1594930"/>
              <a:ext cx="2429032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 smtClean="0">
                  <a:solidFill>
                    <a:prstClr val="black"/>
                  </a:solidFill>
                </a:rPr>
                <a:t>Click </a:t>
              </a:r>
              <a:r>
                <a:rPr lang="en-GB" dirty="0">
                  <a:solidFill>
                    <a:prstClr val="black"/>
                  </a:solidFill>
                </a:rPr>
                <a:t>on the </a:t>
              </a:r>
              <a:r>
                <a:rPr lang="en-GB" dirty="0" smtClean="0">
                  <a:solidFill>
                    <a:prstClr val="black"/>
                  </a:solidFill>
                </a:rPr>
                <a:t>red circles to reveal movements and then click on the movement (boxes) to reveal the muscles.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9611" y="1981910"/>
              <a:ext cx="397003" cy="625475"/>
            </a:xfrm>
            <a:prstGeom prst="rect">
              <a:avLst/>
            </a:prstGeom>
          </p:spPr>
        </p:pic>
      </p:grpSp>
      <p:sp>
        <p:nvSpPr>
          <p:cNvPr id="3" name="Plantarflexion circle"/>
          <p:cNvSpPr/>
          <p:nvPr/>
        </p:nvSpPr>
        <p:spPr>
          <a:xfrm>
            <a:off x="6328840" y="4758889"/>
            <a:ext cx="291189" cy="26429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02" y="1553268"/>
            <a:ext cx="1703922" cy="2392494"/>
          </a:xfrm>
          <a:prstGeom prst="rect">
            <a:avLst/>
          </a:prstGeom>
        </p:spPr>
      </p:pic>
      <p:sp>
        <p:nvSpPr>
          <p:cNvPr id="42" name="Flexion circle"/>
          <p:cNvSpPr/>
          <p:nvPr/>
        </p:nvSpPr>
        <p:spPr>
          <a:xfrm>
            <a:off x="5938429" y="3098619"/>
            <a:ext cx="291189" cy="26429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4" name="Extension circle"/>
          <p:cNvSpPr/>
          <p:nvPr/>
        </p:nvSpPr>
        <p:spPr>
          <a:xfrm>
            <a:off x="6289983" y="3167523"/>
            <a:ext cx="291189" cy="26429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0" y="-27384"/>
            <a:ext cx="9144000" cy="1440160"/>
            <a:chOff x="0" y="-27384"/>
            <a:chExt cx="9144000" cy="1440160"/>
          </a:xfrm>
        </p:grpSpPr>
        <p:grpSp>
          <p:nvGrpSpPr>
            <p:cNvPr id="54" name="Group 53"/>
            <p:cNvGrpSpPr/>
            <p:nvPr/>
          </p:nvGrpSpPr>
          <p:grpSpPr>
            <a:xfrm>
              <a:off x="0" y="-27384"/>
              <a:ext cx="9144000" cy="561356"/>
              <a:chOff x="0" y="-27384"/>
              <a:chExt cx="9144000" cy="561356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0" y="-20326"/>
                <a:ext cx="9144000" cy="4639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Roboto Condensed" panose="02000000000000000000" pitchFamily="2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179512" y="-27384"/>
                <a:ext cx="822748" cy="561356"/>
                <a:chOff x="179512" y="-12676"/>
                <a:chExt cx="822748" cy="561356"/>
              </a:xfrm>
            </p:grpSpPr>
            <p:sp>
              <p:nvSpPr>
                <p:cNvPr id="65" name="TextBox 64">
                  <a:hlinkClick r:id="" action="ppaction://noaction"/>
                </p:cNvPr>
                <p:cNvSpPr txBox="1"/>
                <p:nvPr/>
              </p:nvSpPr>
              <p:spPr>
                <a:xfrm>
                  <a:off x="179512" y="-12676"/>
                  <a:ext cx="822748" cy="561356"/>
                </a:xfrm>
                <a:prstGeom prst="rect">
                  <a:avLst/>
                </a:prstGeom>
                <a:solidFill>
                  <a:srgbClr val="4B716F"/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lang="en-GB" dirty="0">
                    <a:solidFill>
                      <a:prstClr val="white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Aharoni" pitchFamily="2" charset="-79"/>
                  </a:endParaRPr>
                </a:p>
              </p:txBody>
            </p:sp>
            <p:sp>
              <p:nvSpPr>
                <p:cNvPr id="66" name="Title 1"/>
                <p:cNvSpPr txBox="1">
                  <a:spLocks/>
                </p:cNvSpPr>
                <p:nvPr/>
              </p:nvSpPr>
              <p:spPr>
                <a:xfrm>
                  <a:off x="179512" y="188640"/>
                  <a:ext cx="822748" cy="35543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3600" kern="1200">
                      <a:solidFill>
                        <a:schemeClr val="accent1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eaLnBrk="1" hangingPunct="1">
                    <a:defRPr>
                      <a:solidFill>
                        <a:schemeClr val="tx2"/>
                      </a:solidFill>
                    </a:defRPr>
                  </a:lvl2pPr>
                  <a:lvl3pPr eaLnBrk="1" hangingPunct="1">
                    <a:defRPr>
                      <a:solidFill>
                        <a:schemeClr val="tx2"/>
                      </a:solidFill>
                    </a:defRPr>
                  </a:lvl3pPr>
                  <a:lvl4pPr eaLnBrk="1" hangingPunct="1">
                    <a:defRPr>
                      <a:solidFill>
                        <a:schemeClr val="tx2"/>
                      </a:solidFill>
                    </a:defRPr>
                  </a:lvl4pPr>
                  <a:lvl5pPr eaLnBrk="1" hangingPunct="1">
                    <a:defRPr>
                      <a:solidFill>
                        <a:schemeClr val="tx2"/>
                      </a:solidFill>
                    </a:defRPr>
                  </a:lvl5pPr>
                  <a:lvl6pPr eaLnBrk="1" hangingPunct="1">
                    <a:defRPr>
                      <a:solidFill>
                        <a:schemeClr val="tx2"/>
                      </a:solidFill>
                    </a:defRPr>
                  </a:lvl6pPr>
                  <a:lvl7pPr eaLnBrk="1" hangingPunct="1">
                    <a:defRPr>
                      <a:solidFill>
                        <a:schemeClr val="tx2"/>
                      </a:solidFill>
                    </a:defRPr>
                  </a:lvl7pPr>
                  <a:lvl8pPr eaLnBrk="1" hangingPunct="1">
                    <a:defRPr>
                      <a:solidFill>
                        <a:schemeClr val="tx2"/>
                      </a:solidFill>
                    </a:defRPr>
                  </a:lvl8pPr>
                  <a:lvl9pPr eaLnBrk="1" hangingPunct="1">
                    <a:defRPr>
                      <a:solidFill>
                        <a:schemeClr val="tx2"/>
                      </a:solidFill>
                    </a:defRPr>
                  </a:lvl9pPr>
                </a:lstStyle>
                <a:p>
                  <a:pPr algn="ctr"/>
                  <a:r>
                    <a:rPr lang="en-GB" sz="1800" dirty="0">
                      <a:solidFill>
                        <a:prstClr val="white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Lato Medium" panose="020F0502020204030203" pitchFamily="34" charset="0"/>
                    </a:rPr>
                    <a:t>Learn</a:t>
                  </a:r>
                </a:p>
              </p:txBody>
            </p:sp>
          </p:grpSp>
        </p:grpSp>
        <p:sp>
          <p:nvSpPr>
            <p:cNvPr id="61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Knee </a:t>
              </a:r>
              <a:r>
                <a:rPr lang="en-GB" sz="5400" b="1" dirty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and Ankle Joints</a:t>
              </a:r>
            </a:p>
          </p:txBody>
        </p:sp>
      </p:grpSp>
      <p:sp>
        <p:nvSpPr>
          <p:cNvPr id="6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r>
              <a:rPr lang="en-GB" dirty="0" smtClean="0"/>
              <a:t>12</a:t>
            </a:r>
            <a:endParaRPr dirty="0"/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69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3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11" grpId="0" animBg="1"/>
      <p:bldP spid="50" grpId="0" animBg="1"/>
      <p:bldP spid="51" grpId="0" animBg="1"/>
      <p:bldP spid="52" grpId="0" animBg="1"/>
      <p:bldP spid="58" grpId="0" animBg="1"/>
      <p:bldP spid="62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371620" y="596618"/>
            <a:ext cx="2681032" cy="1051958"/>
            <a:chOff x="3170950" y="1442241"/>
            <a:chExt cx="2681032" cy="1051958"/>
          </a:xfrm>
        </p:grpSpPr>
        <p:sp>
          <p:nvSpPr>
            <p:cNvPr id="55" name="TextBox 54"/>
            <p:cNvSpPr txBox="1"/>
            <p:nvPr/>
          </p:nvSpPr>
          <p:spPr>
            <a:xfrm>
              <a:off x="3170950" y="1442241"/>
              <a:ext cx="2589758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>
                  <a:solidFill>
                    <a:prstClr val="black"/>
                  </a:solidFill>
                </a:rPr>
                <a:t>Click </a:t>
              </a:r>
              <a:r>
                <a:rPr lang="en-GB" dirty="0">
                  <a:solidFill>
                    <a:prstClr val="black"/>
                  </a:solidFill>
                </a:rPr>
                <a:t>on the </a:t>
              </a:r>
              <a:r>
                <a:rPr lang="en-GB" dirty="0" smtClean="0">
                  <a:solidFill>
                    <a:prstClr val="black"/>
                  </a:solidFill>
                </a:rPr>
                <a:t>examples to reveal the joint movements and then click the movements to reveal the muscles causing the movement.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979" y="1868724"/>
              <a:ext cx="397003" cy="625475"/>
            </a:xfrm>
            <a:prstGeom prst="rect">
              <a:avLst/>
            </a:prstGeom>
          </p:spPr>
        </p:pic>
      </p:grpSp>
      <p:pic>
        <p:nvPicPr>
          <p:cNvPr id="2" name="Picture 2" descr="File:Back-flyes-with-resistance-bands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456">
            <a:off x="7898429" y="2449084"/>
            <a:ext cx="953028" cy="11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2019-06-27 1st FIG Artistic Gymnastics JWCH Men&amp;#39;s All-around  competition Subdivision 4 Vault (Martin Rulsch) 236.jpg - Wikimedia Comm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2547">
            <a:off x="7785061" y="3782005"/>
            <a:ext cx="927854" cy="107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79290" y="1428574"/>
            <a:ext cx="7201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There are many additional muscles in action in different areas of the body.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0" y="-27384"/>
            <a:ext cx="9144000" cy="1440160"/>
            <a:chOff x="0" y="-27384"/>
            <a:chExt cx="9144000" cy="1440160"/>
          </a:xfrm>
        </p:grpSpPr>
        <p:grpSp>
          <p:nvGrpSpPr>
            <p:cNvPr id="47" name="Group 46"/>
            <p:cNvGrpSpPr/>
            <p:nvPr/>
          </p:nvGrpSpPr>
          <p:grpSpPr>
            <a:xfrm>
              <a:off x="0" y="-27384"/>
              <a:ext cx="9144000" cy="561356"/>
              <a:chOff x="0" y="-27384"/>
              <a:chExt cx="9144000" cy="561356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0" y="-20326"/>
                <a:ext cx="9144000" cy="4639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Roboto Condensed" panose="02000000000000000000" pitchFamily="2" charset="0"/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79512" y="-27384"/>
                <a:ext cx="822748" cy="561356"/>
                <a:chOff x="179512" y="-12676"/>
                <a:chExt cx="822748" cy="561356"/>
              </a:xfrm>
            </p:grpSpPr>
            <p:sp>
              <p:nvSpPr>
                <p:cNvPr id="57" name="TextBox 56">
                  <a:hlinkClick r:id="" action="ppaction://noaction"/>
                </p:cNvPr>
                <p:cNvSpPr txBox="1"/>
                <p:nvPr/>
              </p:nvSpPr>
              <p:spPr>
                <a:xfrm>
                  <a:off x="179512" y="-12676"/>
                  <a:ext cx="822748" cy="561356"/>
                </a:xfrm>
                <a:prstGeom prst="rect">
                  <a:avLst/>
                </a:prstGeom>
                <a:solidFill>
                  <a:srgbClr val="4B716F"/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lang="en-GB" dirty="0">
                    <a:solidFill>
                      <a:prstClr val="white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Aharoni" pitchFamily="2" charset="-79"/>
                  </a:endParaRPr>
                </a:p>
              </p:txBody>
            </p:sp>
            <p:sp>
              <p:nvSpPr>
                <p:cNvPr id="58" name="Title 1"/>
                <p:cNvSpPr txBox="1">
                  <a:spLocks/>
                </p:cNvSpPr>
                <p:nvPr/>
              </p:nvSpPr>
              <p:spPr>
                <a:xfrm>
                  <a:off x="179512" y="188640"/>
                  <a:ext cx="822748" cy="35543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3600" kern="1200">
                      <a:solidFill>
                        <a:schemeClr val="accent1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eaLnBrk="1" hangingPunct="1">
                    <a:defRPr>
                      <a:solidFill>
                        <a:schemeClr val="tx2"/>
                      </a:solidFill>
                    </a:defRPr>
                  </a:lvl2pPr>
                  <a:lvl3pPr eaLnBrk="1" hangingPunct="1">
                    <a:defRPr>
                      <a:solidFill>
                        <a:schemeClr val="tx2"/>
                      </a:solidFill>
                    </a:defRPr>
                  </a:lvl3pPr>
                  <a:lvl4pPr eaLnBrk="1" hangingPunct="1">
                    <a:defRPr>
                      <a:solidFill>
                        <a:schemeClr val="tx2"/>
                      </a:solidFill>
                    </a:defRPr>
                  </a:lvl4pPr>
                  <a:lvl5pPr eaLnBrk="1" hangingPunct="1">
                    <a:defRPr>
                      <a:solidFill>
                        <a:schemeClr val="tx2"/>
                      </a:solidFill>
                    </a:defRPr>
                  </a:lvl5pPr>
                  <a:lvl6pPr eaLnBrk="1" hangingPunct="1">
                    <a:defRPr>
                      <a:solidFill>
                        <a:schemeClr val="tx2"/>
                      </a:solidFill>
                    </a:defRPr>
                  </a:lvl6pPr>
                  <a:lvl7pPr eaLnBrk="1" hangingPunct="1">
                    <a:defRPr>
                      <a:solidFill>
                        <a:schemeClr val="tx2"/>
                      </a:solidFill>
                    </a:defRPr>
                  </a:lvl7pPr>
                  <a:lvl8pPr eaLnBrk="1" hangingPunct="1">
                    <a:defRPr>
                      <a:solidFill>
                        <a:schemeClr val="tx2"/>
                      </a:solidFill>
                    </a:defRPr>
                  </a:lvl8pPr>
                  <a:lvl9pPr eaLnBrk="1" hangingPunct="1">
                    <a:defRPr>
                      <a:solidFill>
                        <a:schemeClr val="tx2"/>
                      </a:solidFill>
                    </a:defRPr>
                  </a:lvl9pPr>
                </a:lstStyle>
                <a:p>
                  <a:pPr algn="ctr"/>
                  <a:r>
                    <a:rPr lang="en-GB" sz="1800" dirty="0">
                      <a:solidFill>
                        <a:prstClr val="white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Lato Medium" panose="020F0502020204030203" pitchFamily="34" charset="0"/>
                    </a:rPr>
                    <a:t>Learn</a:t>
                  </a:r>
                </a:p>
              </p:txBody>
            </p:sp>
          </p:grpSp>
        </p:grpSp>
        <p:sp>
          <p:nvSpPr>
            <p:cNvPr id="48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prstClr val="black">
                      <a:alpha val="90000"/>
                    </a:prst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Additional Movements</a:t>
              </a:r>
              <a:endParaRPr lang="en-GB" sz="54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smtClean="0">
                <a:solidFill>
                  <a:schemeClr val="tx1"/>
                </a:solidFill>
              </a:rPr>
              <a:pPr/>
              <a:t>16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61" name="Right Arrow 60"/>
          <p:cNvSpPr/>
          <p:nvPr/>
        </p:nvSpPr>
        <p:spPr>
          <a:xfrm flipH="1">
            <a:off x="4929175" y="3109345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TextBox 61"/>
          <p:cNvSpPr txBox="1"/>
          <p:nvPr/>
        </p:nvSpPr>
        <p:spPr>
          <a:xfrm>
            <a:off x="437618" y="2978541"/>
            <a:ext cx="147193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Muscle:</a:t>
            </a:r>
          </a:p>
          <a:p>
            <a:r>
              <a:rPr lang="en-GB" sz="1400" i="1" dirty="0" smtClean="0"/>
              <a:t>Trapezius</a:t>
            </a:r>
          </a:p>
        </p:txBody>
      </p:sp>
      <p:sp>
        <p:nvSpPr>
          <p:cNvPr id="63" name="Extension"/>
          <p:cNvSpPr txBox="1"/>
          <p:nvPr/>
        </p:nvSpPr>
        <p:spPr>
          <a:xfrm>
            <a:off x="2558634" y="2892038"/>
            <a:ext cx="2231238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Joint movement: </a:t>
            </a:r>
            <a:r>
              <a:rPr lang="en-GB" sz="1400" dirty="0"/>
              <a:t>e</a:t>
            </a:r>
            <a:r>
              <a:rPr lang="en-GB" sz="1400" dirty="0" smtClean="0"/>
              <a:t>levation and retraction of the scapula*</a:t>
            </a:r>
            <a:endParaRPr lang="en-GB" sz="1400" i="1" dirty="0" smtClean="0"/>
          </a:p>
        </p:txBody>
      </p:sp>
      <p:sp>
        <p:nvSpPr>
          <p:cNvPr id="64" name="Lat 1"/>
          <p:cNvSpPr txBox="1"/>
          <p:nvPr/>
        </p:nvSpPr>
        <p:spPr>
          <a:xfrm>
            <a:off x="5469569" y="2986740"/>
            <a:ext cx="283658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Example: </a:t>
            </a:r>
            <a:r>
              <a:rPr lang="en-GB" sz="1400" dirty="0"/>
              <a:t>p</a:t>
            </a:r>
            <a:r>
              <a:rPr lang="en-GB" sz="1400" dirty="0" smtClean="0"/>
              <a:t>ulling cables away from the midline of the body</a:t>
            </a:r>
            <a:endParaRPr lang="en-GB" sz="1400" i="1" dirty="0" smtClean="0"/>
          </a:p>
        </p:txBody>
      </p:sp>
      <p:sp>
        <p:nvSpPr>
          <p:cNvPr id="65" name="Right Arrow 64"/>
          <p:cNvSpPr/>
          <p:nvPr/>
        </p:nvSpPr>
        <p:spPr>
          <a:xfrm>
            <a:off x="2006251" y="3086308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TextBox 69"/>
          <p:cNvSpPr txBox="1"/>
          <p:nvPr/>
        </p:nvSpPr>
        <p:spPr>
          <a:xfrm>
            <a:off x="344743" y="4114528"/>
            <a:ext cx="147193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Muscle:</a:t>
            </a:r>
          </a:p>
          <a:p>
            <a:r>
              <a:rPr lang="en-GB" sz="1400" i="1" dirty="0" smtClean="0"/>
              <a:t>Obliques</a:t>
            </a:r>
          </a:p>
        </p:txBody>
      </p:sp>
      <p:sp>
        <p:nvSpPr>
          <p:cNvPr id="71" name="Flexion"/>
          <p:cNvSpPr txBox="1"/>
          <p:nvPr/>
        </p:nvSpPr>
        <p:spPr>
          <a:xfrm>
            <a:off x="2488116" y="4070303"/>
            <a:ext cx="256892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Movement: </a:t>
            </a:r>
            <a:r>
              <a:rPr lang="en-GB" sz="1400" dirty="0"/>
              <a:t>l</a:t>
            </a:r>
            <a:r>
              <a:rPr lang="en-GB" sz="1400" dirty="0" smtClean="0"/>
              <a:t>ateral (sideways) flexion of the trunk</a:t>
            </a:r>
            <a:endParaRPr lang="en-GB" sz="1400" i="1" dirty="0" smtClean="0"/>
          </a:p>
        </p:txBody>
      </p:sp>
      <p:sp>
        <p:nvSpPr>
          <p:cNvPr id="72" name="Pectorals"/>
          <p:cNvSpPr txBox="1"/>
          <p:nvPr/>
        </p:nvSpPr>
        <p:spPr>
          <a:xfrm>
            <a:off x="5686290" y="4222059"/>
            <a:ext cx="217865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Example: </a:t>
            </a:r>
            <a:r>
              <a:rPr lang="en-GB" sz="1400" dirty="0"/>
              <a:t>a</a:t>
            </a:r>
            <a:r>
              <a:rPr lang="en-GB" sz="1400" dirty="0" smtClean="0"/>
              <a:t> gymnast performing a cartwheel</a:t>
            </a:r>
            <a:endParaRPr lang="en-GB" sz="1400" i="1" dirty="0" smtClean="0"/>
          </a:p>
        </p:txBody>
      </p:sp>
      <p:sp>
        <p:nvSpPr>
          <p:cNvPr id="73" name="Right Arrow 72"/>
          <p:cNvSpPr/>
          <p:nvPr/>
        </p:nvSpPr>
        <p:spPr>
          <a:xfrm>
            <a:off x="1936308" y="4191517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Right Arrow 73"/>
          <p:cNvSpPr/>
          <p:nvPr/>
        </p:nvSpPr>
        <p:spPr>
          <a:xfrm flipH="1">
            <a:off x="5134889" y="4333278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TextBox 74"/>
          <p:cNvSpPr txBox="1"/>
          <p:nvPr/>
        </p:nvSpPr>
        <p:spPr>
          <a:xfrm>
            <a:off x="1572508" y="3712511"/>
            <a:ext cx="431887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latin typeface="Roboto Condensed" panose="02000000000000000000" pitchFamily="2" charset="0"/>
              </a:rPr>
              <a:t>* You don’t need to know these movements for your exam</a:t>
            </a:r>
            <a:endParaRPr lang="en-GB" sz="1200" i="1" dirty="0">
              <a:latin typeface="Roboto Condensed" panose="02000000000000000000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7140" y="4869221"/>
            <a:ext cx="147193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Muscle:</a:t>
            </a:r>
          </a:p>
          <a:p>
            <a:r>
              <a:rPr lang="en-GB" sz="1400" i="1" dirty="0" smtClean="0"/>
              <a:t>Supinators</a:t>
            </a:r>
          </a:p>
        </p:txBody>
      </p:sp>
      <p:sp>
        <p:nvSpPr>
          <p:cNvPr id="77" name="Flexion"/>
          <p:cNvSpPr txBox="1"/>
          <p:nvPr/>
        </p:nvSpPr>
        <p:spPr>
          <a:xfrm>
            <a:off x="2470513" y="4824996"/>
            <a:ext cx="2568921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Movement: </a:t>
            </a:r>
            <a:r>
              <a:rPr lang="en-GB" sz="1400" dirty="0"/>
              <a:t>o</a:t>
            </a:r>
            <a:r>
              <a:rPr lang="en-GB" sz="1400" dirty="0" smtClean="0"/>
              <a:t>f the forearm from palm facing downwards to palm facing upwards</a:t>
            </a:r>
            <a:endParaRPr lang="en-GB" sz="1400" i="1" dirty="0" smtClean="0"/>
          </a:p>
        </p:txBody>
      </p:sp>
      <p:sp>
        <p:nvSpPr>
          <p:cNvPr id="78" name="Pectorals"/>
          <p:cNvSpPr txBox="1"/>
          <p:nvPr/>
        </p:nvSpPr>
        <p:spPr>
          <a:xfrm>
            <a:off x="5686290" y="5026523"/>
            <a:ext cx="217865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Example: </a:t>
            </a:r>
            <a:r>
              <a:rPr lang="en-GB" sz="1400" dirty="0"/>
              <a:t>a</a:t>
            </a:r>
            <a:r>
              <a:rPr lang="en-GB" sz="1400" dirty="0" smtClean="0"/>
              <a:t>pplying backspin to a tennis ball</a:t>
            </a:r>
            <a:endParaRPr lang="en-GB" sz="1400" dirty="0"/>
          </a:p>
        </p:txBody>
      </p:sp>
      <p:sp>
        <p:nvSpPr>
          <p:cNvPr id="79" name="Right Arrow 78"/>
          <p:cNvSpPr/>
          <p:nvPr/>
        </p:nvSpPr>
        <p:spPr>
          <a:xfrm>
            <a:off x="1918705" y="4946210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Right Arrow 79"/>
          <p:cNvSpPr/>
          <p:nvPr/>
        </p:nvSpPr>
        <p:spPr>
          <a:xfrm flipH="1">
            <a:off x="5117286" y="5087971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TextBox 89"/>
          <p:cNvSpPr txBox="1"/>
          <p:nvPr/>
        </p:nvSpPr>
        <p:spPr>
          <a:xfrm>
            <a:off x="641597" y="5825769"/>
            <a:ext cx="147193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Muscle:</a:t>
            </a:r>
          </a:p>
          <a:p>
            <a:r>
              <a:rPr lang="en-GB" sz="1400" i="1" dirty="0" smtClean="0"/>
              <a:t>Pronators</a:t>
            </a:r>
          </a:p>
        </p:txBody>
      </p:sp>
      <p:sp>
        <p:nvSpPr>
          <p:cNvPr id="91" name="Flexion"/>
          <p:cNvSpPr txBox="1"/>
          <p:nvPr/>
        </p:nvSpPr>
        <p:spPr>
          <a:xfrm>
            <a:off x="2784970" y="5781544"/>
            <a:ext cx="2568921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Movement: </a:t>
            </a:r>
            <a:r>
              <a:rPr lang="en-GB" sz="1400" dirty="0"/>
              <a:t>o</a:t>
            </a:r>
            <a:r>
              <a:rPr lang="en-GB" sz="1400" dirty="0" smtClean="0"/>
              <a:t>f the forearm from palm facing upwards to palm facing downwards</a:t>
            </a:r>
            <a:endParaRPr lang="en-GB" sz="1400" i="1" dirty="0" smtClean="0"/>
          </a:p>
        </p:txBody>
      </p:sp>
      <p:sp>
        <p:nvSpPr>
          <p:cNvPr id="92" name="Pectorals"/>
          <p:cNvSpPr txBox="1"/>
          <p:nvPr/>
        </p:nvSpPr>
        <p:spPr>
          <a:xfrm>
            <a:off x="5983551" y="5902026"/>
            <a:ext cx="217865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Example: </a:t>
            </a:r>
            <a:r>
              <a:rPr lang="en-GB" sz="1400" dirty="0"/>
              <a:t>a</a:t>
            </a:r>
            <a:r>
              <a:rPr lang="en-GB" sz="1400" dirty="0" smtClean="0"/>
              <a:t>pplying topspin to a tennis ball</a:t>
            </a:r>
            <a:endParaRPr lang="en-GB" sz="1400" dirty="0"/>
          </a:p>
        </p:txBody>
      </p:sp>
      <p:sp>
        <p:nvSpPr>
          <p:cNvPr id="93" name="Right Arrow 92"/>
          <p:cNvSpPr/>
          <p:nvPr/>
        </p:nvSpPr>
        <p:spPr>
          <a:xfrm>
            <a:off x="2233162" y="5902758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Right Arrow 93"/>
          <p:cNvSpPr/>
          <p:nvPr/>
        </p:nvSpPr>
        <p:spPr>
          <a:xfrm flipH="1">
            <a:off x="5431743" y="6044519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136" y="4822636"/>
            <a:ext cx="1343241" cy="1793646"/>
          </a:xfrm>
          <a:prstGeom prst="rect">
            <a:avLst/>
          </a:prstGeom>
        </p:spPr>
      </p:pic>
      <p:pic>
        <p:nvPicPr>
          <p:cNvPr id="95" name="Picture 6" descr="Fit young man doing deadlift exercise in gym | Nenad Stojkovic | Flick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75" b="15969"/>
          <a:stretch/>
        </p:blipFill>
        <p:spPr bwMode="auto">
          <a:xfrm rot="1025304">
            <a:off x="7411601" y="1471801"/>
            <a:ext cx="1050005" cy="9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358472" y="1862913"/>
            <a:ext cx="147193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Muscle:</a:t>
            </a:r>
          </a:p>
          <a:p>
            <a:r>
              <a:rPr lang="en-GB" sz="1400" i="1" dirty="0" smtClean="0"/>
              <a:t>Erector spinae</a:t>
            </a:r>
          </a:p>
        </p:txBody>
      </p:sp>
      <p:sp>
        <p:nvSpPr>
          <p:cNvPr id="97" name="Flexion"/>
          <p:cNvSpPr txBox="1"/>
          <p:nvPr/>
        </p:nvSpPr>
        <p:spPr>
          <a:xfrm>
            <a:off x="2495340" y="1828313"/>
            <a:ext cx="2568921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Movement: </a:t>
            </a:r>
            <a:r>
              <a:rPr lang="en-GB" sz="1400" dirty="0"/>
              <a:t>e</a:t>
            </a:r>
            <a:r>
              <a:rPr lang="en-GB" sz="1400" dirty="0" smtClean="0"/>
              <a:t>xtension of the lumbar vertebrae (when straightening the back)</a:t>
            </a:r>
            <a:endParaRPr lang="en-GB" sz="1400" i="1" dirty="0" smtClean="0"/>
          </a:p>
        </p:txBody>
      </p:sp>
      <p:sp>
        <p:nvSpPr>
          <p:cNvPr id="98" name="Pectorals"/>
          <p:cNvSpPr txBox="1"/>
          <p:nvPr/>
        </p:nvSpPr>
        <p:spPr>
          <a:xfrm>
            <a:off x="5706931" y="1851758"/>
            <a:ext cx="179276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Example: </a:t>
            </a:r>
            <a:r>
              <a:rPr lang="en-GB" sz="1400" dirty="0"/>
              <a:t>k</a:t>
            </a:r>
            <a:r>
              <a:rPr lang="en-GB" sz="1400" dirty="0" smtClean="0"/>
              <a:t>eeping the back straight when performing a deadlift</a:t>
            </a:r>
            <a:endParaRPr lang="en-GB" sz="1400" i="1" dirty="0" smtClean="0"/>
          </a:p>
        </p:txBody>
      </p:sp>
      <p:sp>
        <p:nvSpPr>
          <p:cNvPr id="99" name="Right Arrow 98"/>
          <p:cNvSpPr/>
          <p:nvPr/>
        </p:nvSpPr>
        <p:spPr>
          <a:xfrm>
            <a:off x="1950037" y="1939902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0" name="Right Arrow 99"/>
          <p:cNvSpPr/>
          <p:nvPr/>
        </p:nvSpPr>
        <p:spPr>
          <a:xfrm flipH="1">
            <a:off x="5148618" y="2081663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5" grpId="0" animBg="1"/>
      <p:bldP spid="70" grpId="0" animBg="1"/>
      <p:bldP spid="71" grpId="0" animBg="1"/>
      <p:bldP spid="73" grpId="0" animBg="1"/>
      <p:bldP spid="74" grpId="0" animBg="1"/>
      <p:bldP spid="75" grpId="0"/>
      <p:bldP spid="76" grpId="0" animBg="1"/>
      <p:bldP spid="77" grpId="0" animBg="1"/>
      <p:bldP spid="79" grpId="0" animBg="1"/>
      <p:bldP spid="80" grpId="0" animBg="1"/>
      <p:bldP spid="90" grpId="0" animBg="1"/>
      <p:bldP spid="91" grpId="0" animBg="1"/>
      <p:bldP spid="93" grpId="0" animBg="1"/>
      <p:bldP spid="94" grpId="0" animBg="1"/>
      <p:bldP spid="96" grpId="0" animBg="1"/>
      <p:bldP spid="97" grpId="0" animBg="1"/>
      <p:bldP spid="99" grpId="0" animBg="1"/>
      <p:bldP spid="1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pic>
        <p:nvPicPr>
          <p:cNvPr id="2" name="Exercise (lunge) - Adam Howells-1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t="4392" b="10367"/>
          <a:stretch/>
        </p:blipFill>
        <p:spPr>
          <a:xfrm>
            <a:off x="3562671" y="2204863"/>
            <a:ext cx="2005521" cy="30391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074268" y="849486"/>
            <a:ext cx="5513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Identify the </a:t>
            </a:r>
            <a:r>
              <a:rPr lang="en-GB" b="1" dirty="0">
                <a:latin typeface="Roboto Condensed" panose="02000000000000000000" pitchFamily="2" charset="0"/>
              </a:rPr>
              <a:t>movements</a:t>
            </a:r>
            <a:r>
              <a:rPr lang="en-GB" dirty="0">
                <a:latin typeface="Roboto Condensed" panose="02000000000000000000" pitchFamily="2" charset="0"/>
              </a:rPr>
              <a:t>, and the </a:t>
            </a:r>
            <a:r>
              <a:rPr lang="en-GB" b="1" dirty="0">
                <a:latin typeface="Roboto Condensed" panose="02000000000000000000" pitchFamily="2" charset="0"/>
              </a:rPr>
              <a:t>main (agonist) muscle </a:t>
            </a:r>
            <a:r>
              <a:rPr lang="en-GB" dirty="0">
                <a:latin typeface="Roboto Condensed" panose="02000000000000000000" pitchFamily="2" charset="0"/>
              </a:rPr>
              <a:t>that causes each movement, at the </a:t>
            </a:r>
            <a:r>
              <a:rPr lang="en-GB" i="1" dirty="0">
                <a:latin typeface="Roboto Condensed" panose="02000000000000000000" pitchFamily="2" charset="0"/>
              </a:rPr>
              <a:t>right</a:t>
            </a:r>
            <a:r>
              <a:rPr lang="en-GB" dirty="0">
                <a:latin typeface="Roboto Condensed" panose="02000000000000000000" pitchFamily="2" charset="0"/>
              </a:rPr>
              <a:t> hip, knee and ankle and the </a:t>
            </a:r>
            <a:r>
              <a:rPr lang="en-GB" b="1" dirty="0">
                <a:latin typeface="Roboto Condensed" panose="02000000000000000000" pitchFamily="2" charset="0"/>
              </a:rPr>
              <a:t>plane of movement </a:t>
            </a:r>
            <a:r>
              <a:rPr lang="en-GB" dirty="0">
                <a:latin typeface="Roboto Condensed" panose="02000000000000000000" pitchFamily="2" charset="0"/>
              </a:rPr>
              <a:t>when performing a lunge.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27" y="2644122"/>
            <a:ext cx="3097800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Movement: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Flexion of the </a:t>
            </a:r>
            <a:r>
              <a:rPr lang="en-GB" sz="1600" i="1" dirty="0">
                <a:solidFill>
                  <a:schemeClr val="tx1"/>
                </a:solidFill>
                <a:latin typeface="Roboto Condensed" panose="02000000000000000000" pitchFamily="2" charset="0"/>
              </a:rPr>
              <a:t>right 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Flexion of the </a:t>
            </a:r>
            <a:r>
              <a:rPr lang="en-GB" sz="1600" i="1" dirty="0">
                <a:solidFill>
                  <a:schemeClr val="tx1"/>
                </a:solidFill>
                <a:latin typeface="Roboto Condensed" panose="02000000000000000000" pitchFamily="2" charset="0"/>
              </a:rPr>
              <a:t>right 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knee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Dorsiflexion of the </a:t>
            </a:r>
            <a:r>
              <a:rPr lang="en-GB" sz="1600" i="1" dirty="0">
                <a:solidFill>
                  <a:schemeClr val="tx1"/>
                </a:solidFill>
                <a:latin typeface="Roboto Condensed" panose="02000000000000000000" pitchFamily="2" charset="0"/>
              </a:rPr>
              <a:t>right 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ankle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52120" y="223914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 Condensed" panose="02000000000000000000" pitchFamily="2" charset="0"/>
              </a:rPr>
              <a:t>Backwards phase…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38593" y="2227754"/>
            <a:ext cx="2281705" cy="38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 Condensed" panose="02000000000000000000" pitchFamily="2" charset="0"/>
              </a:rPr>
              <a:t>Forwards phase…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3534" y="3970837"/>
            <a:ext cx="3154846" cy="11918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Agonist muscles: </a:t>
            </a:r>
          </a:p>
          <a:p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Hip: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Hip flexors</a:t>
            </a:r>
            <a:endParaRPr lang="en-GB" sz="1600" dirty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Knee: </a:t>
            </a:r>
            <a:r>
              <a:rPr lang="en-GB" sz="1600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Quadriceps</a:t>
            </a:r>
          </a:p>
          <a:p>
            <a:r>
              <a:rPr lang="en-GB" sz="1600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Ankle</a:t>
            </a:r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:  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Tibialis anterior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2476" y="2644122"/>
            <a:ext cx="3208016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Movement: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Extension of the </a:t>
            </a:r>
            <a:r>
              <a:rPr lang="en-GB" sz="1600" i="1" dirty="0">
                <a:solidFill>
                  <a:schemeClr val="tx1"/>
                </a:solidFill>
                <a:latin typeface="Roboto Condensed" panose="02000000000000000000" pitchFamily="2" charset="0"/>
              </a:rPr>
              <a:t>right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 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Extension of the </a:t>
            </a:r>
            <a:r>
              <a:rPr lang="en-GB" sz="1600" i="1" dirty="0">
                <a:solidFill>
                  <a:schemeClr val="tx1"/>
                </a:solidFill>
                <a:latin typeface="Roboto Condensed" panose="02000000000000000000" pitchFamily="2" charset="0"/>
              </a:rPr>
              <a:t>right 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knee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Plantar flexion of the </a:t>
            </a:r>
            <a:r>
              <a:rPr lang="en-GB" sz="1600" i="1" dirty="0">
                <a:solidFill>
                  <a:schemeClr val="tx1"/>
                </a:solidFill>
                <a:latin typeface="Roboto Condensed" panose="02000000000000000000" pitchFamily="2" charset="0"/>
              </a:rPr>
              <a:t>right 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ankle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92483" y="3970837"/>
            <a:ext cx="3118741" cy="11918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Agonist muscles: </a:t>
            </a:r>
          </a:p>
          <a:p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Hip: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Gluteals</a:t>
            </a:r>
            <a:endParaRPr lang="en-GB" sz="1200" dirty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Knee: </a:t>
            </a:r>
            <a:r>
              <a:rPr lang="en-GB" sz="1600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Hamstrings</a:t>
            </a:r>
            <a:endParaRPr lang="en-GB" sz="1200" dirty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Ankle: 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Gastrocnemius and soleus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52930" y="802925"/>
            <a:ext cx="1355752" cy="5618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1. Hover over the video and click to play on </a:t>
            </a:r>
            <a:r>
              <a:rPr lang="en-GB" dirty="0" smtClean="0"/>
              <a:t>loop.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7153276" y="1506433"/>
            <a:ext cx="1355752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2. Click anywhere to reveal </a:t>
            </a:r>
            <a:r>
              <a:rPr lang="en-GB" dirty="0" smtClean="0"/>
              <a:t>answers.</a:t>
            </a:r>
            <a:endParaRPr lang="en-GB" dirty="0"/>
          </a:p>
        </p:txBody>
      </p:sp>
      <p:grpSp>
        <p:nvGrpSpPr>
          <p:cNvPr id="30" name="Group 29"/>
          <p:cNvGrpSpPr/>
          <p:nvPr/>
        </p:nvGrpSpPr>
        <p:grpSpPr>
          <a:xfrm>
            <a:off x="0" y="-27011"/>
            <a:ext cx="9144000" cy="1728000"/>
            <a:chOff x="0" y="-27384"/>
            <a:chExt cx="9144000" cy="1728000"/>
          </a:xfrm>
        </p:grpSpPr>
        <p:sp>
          <p:nvSpPr>
            <p:cNvPr id="31" name="Rectangle 30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22834" y="-27384"/>
              <a:ext cx="936104" cy="1728000"/>
              <a:chOff x="122834" y="-12676"/>
              <a:chExt cx="936104" cy="1728000"/>
            </a:xfrm>
          </p:grpSpPr>
          <p:sp>
            <p:nvSpPr>
              <p:cNvPr id="34" name="TextBox 33">
                <a:hlinkClick r:id="" action="ppaction://noaction"/>
              </p:cNvPr>
              <p:cNvSpPr txBox="1"/>
              <p:nvPr/>
            </p:nvSpPr>
            <p:spPr>
              <a:xfrm>
                <a:off x="179512" y="-12676"/>
                <a:ext cx="822748" cy="1728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endParaRPr lang="en-GB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haroni" pitchFamily="2" charset="-79"/>
                </a:endParaRP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22834" y="1359707"/>
                <a:ext cx="936104" cy="35543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ctr"/>
                <a:r>
                  <a:rPr lang="en-GB" sz="1800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Lato Medium" panose="020F0502020204030203" pitchFamily="34" charset="0"/>
                  </a:rPr>
                  <a:t>A</a:t>
                </a:r>
                <a:r>
                  <a:rPr lang="en-GB" sz="1800" dirty="0" smtClean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Lato Medium" panose="020F0502020204030203" pitchFamily="34" charset="0"/>
                  </a:rPr>
                  <a:t>ctivity</a:t>
                </a:r>
                <a:endParaRPr lang="en-GB" sz="18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endParaRPr>
              </a:p>
            </p:txBody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581" y="980974"/>
            <a:ext cx="372318" cy="5865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18" y="1745607"/>
            <a:ext cx="372318" cy="5865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schemeClr val="tx1"/>
                </a:solidFill>
              </a:rPr>
              <a:pPr/>
              <a:t>17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32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1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3" name="Picture 14" descr="sample_front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5" descr="sample_front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6" descr="sample_front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7388" y="1071380"/>
            <a:ext cx="7698108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33400" indent="-533400">
              <a:tabLst>
                <a:tab pos="266700" algn="l"/>
                <a:tab pos="3683000" algn="r"/>
              </a:tabLst>
            </a:pP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		Identify 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the 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main agonist muscle working at the elbow 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as the rugby player 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throws the 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ball. 	</a:t>
            </a:r>
          </a:p>
          <a:p>
            <a:pPr marL="533400" indent="-533400" algn="r">
              <a:tabLst>
                <a:tab pos="266700" algn="l"/>
                <a:tab pos="3683000" algn="r"/>
              </a:tabLst>
            </a:pP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(1 mark)</a:t>
            </a:r>
          </a:p>
        </p:txBody>
      </p:sp>
      <p:pic>
        <p:nvPicPr>
          <p:cNvPr id="14" name="Picture 13" descr="C:\Users\AdamHowells\AppData\Local\Microsoft\Windows\INetCache\Content.Word\6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5"/>
          <a:stretch/>
        </p:blipFill>
        <p:spPr bwMode="auto">
          <a:xfrm flipH="1">
            <a:off x="1400622" y="1510778"/>
            <a:ext cx="678945" cy="1808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AdamHowells\AppData\Local\Microsoft\Windows\INetCache\Content.Word\6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5" t="22448" r="43061"/>
          <a:stretch/>
        </p:blipFill>
        <p:spPr bwMode="auto">
          <a:xfrm flipH="1">
            <a:off x="2499076" y="1857240"/>
            <a:ext cx="993824" cy="14373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C:\Users\AdamHowells\AppData\Local\Microsoft\Windows\INetCache\Content.Word\6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8" t="-3061" r="-12946" b="-1"/>
          <a:stretch/>
        </p:blipFill>
        <p:spPr bwMode="auto">
          <a:xfrm flipH="1">
            <a:off x="3690604" y="1469443"/>
            <a:ext cx="1535768" cy="1880102"/>
          </a:xfrm>
          <a:prstGeom prst="flowChartManualOperation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67905" y="3854826"/>
            <a:ext cx="7698108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33400" indent="-533400">
              <a:tabLst>
                <a:tab pos="266700" algn="l"/>
              </a:tabLst>
            </a:pPr>
            <a:r>
              <a:rPr lang="en-GB" b="1" dirty="0" smtClean="0">
                <a:latin typeface="Roboto Condensed" panose="02000000000000000000" pitchFamily="2" charset="0"/>
              </a:rPr>
              <a:t>State two characteristics of smooth muscle.</a:t>
            </a:r>
            <a:r>
              <a:rPr lang="en-GB" b="1" dirty="0">
                <a:latin typeface="Roboto Condensed" panose="02000000000000000000" pitchFamily="2" charset="0"/>
              </a:rPr>
              <a:t>	</a:t>
            </a:r>
            <a:r>
              <a:rPr lang="en-GB" b="1" dirty="0" smtClean="0">
                <a:latin typeface="Roboto Condensed" panose="02000000000000000000" pitchFamily="2" charset="0"/>
              </a:rPr>
              <a:t>		(2 </a:t>
            </a:r>
            <a:r>
              <a:rPr lang="en-GB" b="1" dirty="0">
                <a:latin typeface="Roboto Condensed" panose="02000000000000000000" pitchFamily="2" charset="0"/>
              </a:rPr>
              <a:t>marks)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6056" y="2595245"/>
            <a:ext cx="3921617" cy="538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  <a:lvl2pPr marL="742950" lvl="1" indent="-285750">
              <a:buFont typeface="Arial" panose="020B0604020202020204" pitchFamily="34" charset="0"/>
              <a:buChar char="•"/>
              <a:defRPr b="1"/>
            </a:lvl2pPr>
          </a:lstStyle>
          <a:p>
            <a:pPr marL="533400" indent="-533400">
              <a:tabLst>
                <a:tab pos="266700" algn="l"/>
              </a:tabLst>
            </a:pPr>
            <a:r>
              <a:rPr lang="en-GB" sz="1450" b="0" dirty="0" smtClean="0">
                <a:latin typeface="Segoe Print" panose="02000600000000000000" pitchFamily="2" charset="0"/>
              </a:rPr>
              <a:t>1 x AO1 mark:</a:t>
            </a:r>
            <a:endParaRPr lang="en-GB" sz="1450" b="0" dirty="0">
              <a:latin typeface="Segoe Print" panose="02000600000000000000" pitchFamily="2" charset="0"/>
            </a:endParaRPr>
          </a:p>
          <a:p>
            <a:pPr marL="533400" indent="-5334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GB" sz="1450" b="0" dirty="0">
                <a:latin typeface="Segoe Print" panose="02000600000000000000" pitchFamily="2" charset="0"/>
              </a:rPr>
              <a:t>T</a:t>
            </a:r>
            <a:r>
              <a:rPr lang="en-GB" sz="1450" b="0" dirty="0" smtClean="0">
                <a:latin typeface="Segoe Print" panose="02000600000000000000" pitchFamily="2" charset="0"/>
              </a:rPr>
              <a:t>riceps</a:t>
            </a:r>
            <a:endParaRPr lang="en-GB" sz="1450" b="0" dirty="0">
              <a:latin typeface="Segoe Print" panose="020006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2364" y="4734143"/>
            <a:ext cx="7698108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33400" indent="-533400">
              <a:tabLst>
                <a:tab pos="266700" algn="l"/>
              </a:tabLst>
            </a:pPr>
            <a:r>
              <a:rPr lang="en-GB" sz="1450" dirty="0" smtClean="0">
                <a:latin typeface="Segoe Print" panose="02000600000000000000" pitchFamily="2" charset="0"/>
              </a:rPr>
              <a:t>2 x AO1 marks from:</a:t>
            </a:r>
            <a:endParaRPr lang="en-GB" sz="1450" dirty="0">
              <a:latin typeface="Segoe Print" panose="02000600000000000000" pitchFamily="2" charset="0"/>
            </a:endParaRPr>
          </a:p>
          <a:p>
            <a:pPr marL="901700" lvl="1" indent="-368300">
              <a:buFont typeface="Arial" panose="020B0604020202020204" pitchFamily="34" charset="0"/>
              <a:buChar char="•"/>
            </a:pPr>
            <a:r>
              <a:rPr lang="en-GB" sz="1450" dirty="0" smtClean="0">
                <a:latin typeface="Segoe Print" panose="02000600000000000000" pitchFamily="2" charset="0"/>
              </a:rPr>
              <a:t>Slow contraction</a:t>
            </a:r>
          </a:p>
          <a:p>
            <a:pPr marL="901700" lvl="1" indent="-368300">
              <a:buFont typeface="Arial" panose="020B0604020202020204" pitchFamily="34" charset="0"/>
              <a:buChar char="•"/>
            </a:pPr>
            <a:r>
              <a:rPr lang="en-GB" sz="1450" dirty="0" smtClean="0">
                <a:latin typeface="Segoe Print" panose="02000600000000000000" pitchFamily="2" charset="0"/>
              </a:rPr>
              <a:t>Involuntary contraction</a:t>
            </a:r>
          </a:p>
          <a:p>
            <a:pPr marL="901700" lvl="1" indent="-368300">
              <a:buFont typeface="Arial" panose="020B0604020202020204" pitchFamily="34" charset="0"/>
              <a:buChar char="•"/>
            </a:pPr>
            <a:r>
              <a:rPr lang="en-GB" sz="1450" dirty="0" smtClean="0">
                <a:latin typeface="Segoe Print" panose="02000600000000000000" pitchFamily="2" charset="0"/>
              </a:rPr>
              <a:t>Found lining the walls of organs or blood vessels</a:t>
            </a:r>
            <a:endParaRPr lang="en-GB" sz="1450" dirty="0">
              <a:latin typeface="Segoe Print" panose="02000600000000000000" pitchFamily="2" charset="0"/>
            </a:endParaRPr>
          </a:p>
        </p:txBody>
      </p:sp>
      <p:sp>
        <p:nvSpPr>
          <p:cNvPr id="20" name="1i answer"/>
          <p:cNvSpPr txBox="1"/>
          <p:nvPr/>
        </p:nvSpPr>
        <p:spPr>
          <a:xfrm>
            <a:off x="4698508" y="2400249"/>
            <a:ext cx="3921617" cy="1021556"/>
          </a:xfrm>
          <a:prstGeom prst="roundRect">
            <a:avLst>
              <a:gd name="adj" fmla="val 7965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/>
          </a:p>
          <a:p>
            <a:r>
              <a:rPr lang="en-GB" dirty="0"/>
              <a:t>Click to reveal answer!</a:t>
            </a:r>
          </a:p>
          <a:p>
            <a:endParaRPr lang="en-GB" dirty="0"/>
          </a:p>
        </p:txBody>
      </p:sp>
      <p:sp>
        <p:nvSpPr>
          <p:cNvPr id="21" name="1ii answer"/>
          <p:cNvSpPr txBox="1"/>
          <p:nvPr/>
        </p:nvSpPr>
        <p:spPr>
          <a:xfrm>
            <a:off x="786481" y="4291958"/>
            <a:ext cx="8060956" cy="2050971"/>
          </a:xfrm>
          <a:prstGeom prst="roundRect">
            <a:avLst>
              <a:gd name="adj" fmla="val 6985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to reveal answer!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36" name="Group 35"/>
          <p:cNvGrpSpPr/>
          <p:nvPr/>
        </p:nvGrpSpPr>
        <p:grpSpPr>
          <a:xfrm>
            <a:off x="0" y="-27011"/>
            <a:ext cx="9144000" cy="1728000"/>
            <a:chOff x="0" y="-27384"/>
            <a:chExt cx="9144000" cy="1728000"/>
          </a:xfrm>
        </p:grpSpPr>
        <p:sp>
          <p:nvSpPr>
            <p:cNvPr id="37" name="Rectangle 36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22834" y="-27384"/>
              <a:ext cx="936104" cy="1728000"/>
              <a:chOff x="122834" y="-12676"/>
              <a:chExt cx="936104" cy="1728000"/>
            </a:xfrm>
          </p:grpSpPr>
          <p:sp>
            <p:nvSpPr>
              <p:cNvPr id="40" name="TextBox 39">
                <a:hlinkClick r:id="" action="ppaction://noaction"/>
              </p:cNvPr>
              <p:cNvSpPr txBox="1"/>
              <p:nvPr/>
            </p:nvSpPr>
            <p:spPr>
              <a:xfrm>
                <a:off x="179512" y="-12676"/>
                <a:ext cx="822748" cy="172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endParaRPr lang="en-GB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haroni" pitchFamily="2" charset="-79"/>
                </a:endParaRPr>
              </a:p>
            </p:txBody>
          </p:sp>
          <p:sp>
            <p:nvSpPr>
              <p:cNvPr id="41" name="Title 1"/>
              <p:cNvSpPr txBox="1">
                <a:spLocks/>
              </p:cNvSpPr>
              <p:nvPr/>
            </p:nvSpPr>
            <p:spPr>
              <a:xfrm>
                <a:off x="122834" y="855651"/>
                <a:ext cx="936104" cy="35543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ctr"/>
                <a:r>
                  <a:rPr lang="en-GB" sz="1600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Lato Medium" panose="020F0502020204030203" pitchFamily="34" charset="0"/>
                  </a:rPr>
                  <a:t>Exam-style Question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038050" y="522966"/>
            <a:ext cx="7056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Roboto Condensed" panose="02000000000000000000" pitchFamily="2" charset="0"/>
              </a:rPr>
              <a:t>Answer the following exam-style question and check your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schemeClr val="tx1"/>
                </a:solidFill>
              </a:rPr>
              <a:pPr/>
              <a:t>18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Muscular System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5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1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3" name="Picture 14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5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6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89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89424" r="74819" b="640"/>
          <a:stretch/>
        </p:blipFill>
        <p:spPr>
          <a:xfrm>
            <a:off x="833963" y="4966606"/>
            <a:ext cx="1656184" cy="3600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74762" y="1874690"/>
            <a:ext cx="302433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Cardia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7083" r="70689" b="9394"/>
          <a:stretch/>
        </p:blipFill>
        <p:spPr>
          <a:xfrm>
            <a:off x="617939" y="2220819"/>
            <a:ext cx="2088232" cy="2664296"/>
          </a:xfrm>
          <a:prstGeom prst="rect">
            <a:avLst/>
          </a:prstGeom>
        </p:spPr>
      </p:pic>
      <p:pic>
        <p:nvPicPr>
          <p:cNvPr id="32" name="Skeletal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2" t="18027" r="32690" b="8450"/>
          <a:stretch/>
        </p:blipFill>
        <p:spPr>
          <a:xfrm>
            <a:off x="3366458" y="2308871"/>
            <a:ext cx="2196244" cy="2664296"/>
          </a:xfrm>
          <a:prstGeom prst="rect">
            <a:avLst/>
          </a:prstGeom>
        </p:spPr>
      </p:pic>
      <p:pic>
        <p:nvPicPr>
          <p:cNvPr id="41" name="Smooth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2" t="10667" r="1072" b="15810"/>
          <a:stretch/>
        </p:blipFill>
        <p:spPr>
          <a:xfrm>
            <a:off x="6267689" y="2270781"/>
            <a:ext cx="2088232" cy="26642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7059" y="1442235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When we think of muscles, our first thought immediately goes to those that cause movement. However, there are three different types of muscle you should know…</a:t>
            </a:r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-27384"/>
            <a:ext cx="9144000" cy="1440160"/>
            <a:chOff x="0" y="-27384"/>
            <a:chExt cx="9144000" cy="1440160"/>
          </a:xfrm>
        </p:grpSpPr>
        <p:grpSp>
          <p:nvGrpSpPr>
            <p:cNvPr id="29" name="Group 28"/>
            <p:cNvGrpSpPr/>
            <p:nvPr/>
          </p:nvGrpSpPr>
          <p:grpSpPr>
            <a:xfrm>
              <a:off x="0" y="-27384"/>
              <a:ext cx="9144000" cy="561356"/>
              <a:chOff x="0" y="-27384"/>
              <a:chExt cx="9144000" cy="561356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0" y="-20326"/>
                <a:ext cx="9144000" cy="4639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oboto Condensed" panose="02000000000000000000" pitchFamily="2" charset="0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179512" y="-27384"/>
                <a:ext cx="822748" cy="561356"/>
                <a:chOff x="179512" y="-12676"/>
                <a:chExt cx="822748" cy="561356"/>
              </a:xfrm>
            </p:grpSpPr>
            <p:sp>
              <p:nvSpPr>
                <p:cNvPr id="34" name="TextBox 33">
                  <a:hlinkClick r:id="" action="ppaction://noaction"/>
                </p:cNvPr>
                <p:cNvSpPr txBox="1"/>
                <p:nvPr/>
              </p:nvSpPr>
              <p:spPr>
                <a:xfrm>
                  <a:off x="179512" y="-12676"/>
                  <a:ext cx="822748" cy="561356"/>
                </a:xfrm>
                <a:prstGeom prst="rect">
                  <a:avLst/>
                </a:prstGeom>
                <a:solidFill>
                  <a:srgbClr val="4B716F"/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lang="en-GB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Aharoni" pitchFamily="2" charset="-79"/>
                  </a:endParaRPr>
                </a:p>
              </p:txBody>
            </p:sp>
            <p:sp>
              <p:nvSpPr>
                <p:cNvPr id="35" name="Title 1"/>
                <p:cNvSpPr txBox="1">
                  <a:spLocks/>
                </p:cNvSpPr>
                <p:nvPr/>
              </p:nvSpPr>
              <p:spPr>
                <a:xfrm>
                  <a:off x="179512" y="188640"/>
                  <a:ext cx="822748" cy="35543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3600" kern="1200">
                      <a:solidFill>
                        <a:schemeClr val="accent1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eaLnBrk="1" hangingPunct="1">
                    <a:defRPr>
                      <a:solidFill>
                        <a:schemeClr val="tx2"/>
                      </a:solidFill>
                    </a:defRPr>
                  </a:lvl2pPr>
                  <a:lvl3pPr eaLnBrk="1" hangingPunct="1">
                    <a:defRPr>
                      <a:solidFill>
                        <a:schemeClr val="tx2"/>
                      </a:solidFill>
                    </a:defRPr>
                  </a:lvl3pPr>
                  <a:lvl4pPr eaLnBrk="1" hangingPunct="1">
                    <a:defRPr>
                      <a:solidFill>
                        <a:schemeClr val="tx2"/>
                      </a:solidFill>
                    </a:defRPr>
                  </a:lvl4pPr>
                  <a:lvl5pPr eaLnBrk="1" hangingPunct="1">
                    <a:defRPr>
                      <a:solidFill>
                        <a:schemeClr val="tx2"/>
                      </a:solidFill>
                    </a:defRPr>
                  </a:lvl5pPr>
                  <a:lvl6pPr eaLnBrk="1" hangingPunct="1">
                    <a:defRPr>
                      <a:solidFill>
                        <a:schemeClr val="tx2"/>
                      </a:solidFill>
                    </a:defRPr>
                  </a:lvl6pPr>
                  <a:lvl7pPr eaLnBrk="1" hangingPunct="1">
                    <a:defRPr>
                      <a:solidFill>
                        <a:schemeClr val="tx2"/>
                      </a:solidFill>
                    </a:defRPr>
                  </a:lvl7pPr>
                  <a:lvl8pPr eaLnBrk="1" hangingPunct="1">
                    <a:defRPr>
                      <a:solidFill>
                        <a:schemeClr val="tx2"/>
                      </a:solidFill>
                    </a:defRPr>
                  </a:lvl8pPr>
                  <a:lvl9pPr eaLnBrk="1" hangingPunct="1">
                    <a:defRPr>
                      <a:solidFill>
                        <a:schemeClr val="tx2"/>
                      </a:solidFill>
                    </a:defRPr>
                  </a:lvl9pPr>
                </a:lstStyle>
                <a:p>
                  <a:pPr algn="ctr"/>
                  <a:r>
                    <a:rPr lang="en-GB" sz="1800" dirty="0">
                      <a:solidFill>
                        <a:schemeClr val="bg1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Lato Medium" panose="020F0502020204030203" pitchFamily="34" charset="0"/>
                    </a:rPr>
                    <a:t>Learn</a:t>
                  </a:r>
                </a:p>
              </p:txBody>
            </p:sp>
          </p:grpSp>
        </p:grp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Types of Muscle </a:t>
              </a:r>
              <a:endPara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schemeClr val="tx1"/>
                </a:solidFill>
              </a:rPr>
              <a:pPr/>
              <a:t>2</a:t>
            </a:fld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04248" y="660338"/>
            <a:ext cx="1964911" cy="1175671"/>
            <a:chOff x="6653038" y="541640"/>
            <a:chExt cx="1964911" cy="1175671"/>
          </a:xfrm>
        </p:grpSpPr>
        <p:sp>
          <p:nvSpPr>
            <p:cNvPr id="39" name="TextBox 38"/>
            <p:cNvSpPr txBox="1"/>
            <p:nvPr/>
          </p:nvSpPr>
          <p:spPr>
            <a:xfrm>
              <a:off x="6653038" y="541640"/>
              <a:ext cx="1920315" cy="74914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>
                  <a:solidFill>
                    <a:prstClr val="black"/>
                  </a:solidFill>
                </a:rPr>
                <a:t>Click on the boxes to reveal the </a:t>
              </a:r>
              <a:r>
                <a:rPr lang="en-GB" dirty="0" smtClean="0">
                  <a:solidFill>
                    <a:prstClr val="black"/>
                  </a:solidFill>
                </a:rPr>
                <a:t>different types of muscle, then click on the images to reveal the characteristics of each.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631" y="1130727"/>
              <a:ext cx="372318" cy="586584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572966" y="5430741"/>
            <a:ext cx="217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In the heart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32465" y="5392090"/>
            <a:ext cx="246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All over the body, attached to the skeleton.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14734" y="5361897"/>
            <a:ext cx="259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Lines the walls of blood vessels and organs such as the liver.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Types of </a:t>
            </a:r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Muscle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5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5" t="89183" r="36129" b="881"/>
          <a:stretch/>
        </p:blipFill>
        <p:spPr>
          <a:xfrm>
            <a:off x="3650817" y="4935077"/>
            <a:ext cx="1656184" cy="3600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0" t="90234" r="3234" b="-170"/>
          <a:stretch/>
        </p:blipFill>
        <p:spPr>
          <a:xfrm>
            <a:off x="6537984" y="4961730"/>
            <a:ext cx="1656184" cy="36004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23444" y="5475428"/>
            <a:ext cx="2277221" cy="35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3250173" y="5476222"/>
            <a:ext cx="2368709" cy="352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6128492" y="5456036"/>
            <a:ext cx="2412140" cy="378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572966" y="5981497"/>
            <a:ext cx="2178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Contracts </a:t>
            </a:r>
            <a:r>
              <a:rPr lang="en-GB" sz="1400" b="1" dirty="0"/>
              <a:t>involuntarily</a:t>
            </a:r>
            <a:r>
              <a:rPr lang="en-GB" sz="1400" dirty="0"/>
              <a:t> and is </a:t>
            </a:r>
            <a:r>
              <a:rPr lang="en-GB" sz="1400" b="1" dirty="0"/>
              <a:t>non-fatiguing</a:t>
            </a:r>
            <a:r>
              <a:rPr lang="en-GB" sz="1400" dirty="0"/>
              <a:t>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31056" y="5989550"/>
            <a:ext cx="246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Contractions are </a:t>
            </a:r>
            <a:r>
              <a:rPr lang="en-GB" sz="1400" b="1" dirty="0"/>
              <a:t>voluntary</a:t>
            </a:r>
            <a:r>
              <a:rPr lang="en-GB" sz="1400" dirty="0"/>
              <a:t> and the muscle can be </a:t>
            </a:r>
            <a:r>
              <a:rPr lang="en-GB" sz="1400" b="1" dirty="0"/>
              <a:t>fatiguing</a:t>
            </a:r>
            <a:r>
              <a:rPr lang="en-GB" sz="1400" dirty="0"/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64194" y="5906597"/>
            <a:ext cx="246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Functions </a:t>
            </a:r>
            <a:r>
              <a:rPr lang="en-GB" sz="1400" b="1" dirty="0"/>
              <a:t>involuntarily</a:t>
            </a:r>
            <a:r>
              <a:rPr lang="en-GB" sz="1400" dirty="0"/>
              <a:t> and </a:t>
            </a:r>
            <a:r>
              <a:rPr lang="en-GB" sz="1400" b="1" dirty="0"/>
              <a:t>contracts slowly</a:t>
            </a:r>
            <a:r>
              <a:rPr lang="en-GB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5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37" grpId="0" animBg="1"/>
      <p:bldP spid="38" grpId="0" animBg="1"/>
      <p:bldP spid="46" grpId="0"/>
      <p:bldP spid="47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974762" y="1874690"/>
            <a:ext cx="302433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0" y="-27384"/>
            <a:ext cx="9144000" cy="1440160"/>
            <a:chOff x="0" y="-27384"/>
            <a:chExt cx="9144000" cy="1440160"/>
          </a:xfrm>
        </p:grpSpPr>
        <p:grpSp>
          <p:nvGrpSpPr>
            <p:cNvPr id="29" name="Group 28"/>
            <p:cNvGrpSpPr/>
            <p:nvPr/>
          </p:nvGrpSpPr>
          <p:grpSpPr>
            <a:xfrm>
              <a:off x="0" y="-27384"/>
              <a:ext cx="9144000" cy="561356"/>
              <a:chOff x="0" y="-27384"/>
              <a:chExt cx="9144000" cy="561356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0" y="-20326"/>
                <a:ext cx="9144000" cy="46396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oboto Condensed" panose="02000000000000000000" pitchFamily="2" charset="0"/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179512" y="-27384"/>
                <a:ext cx="822748" cy="561356"/>
                <a:chOff x="179512" y="-12676"/>
                <a:chExt cx="822748" cy="561356"/>
              </a:xfrm>
            </p:grpSpPr>
            <p:sp>
              <p:nvSpPr>
                <p:cNvPr id="34" name="TextBox 33">
                  <a:hlinkClick r:id="" action="ppaction://noaction"/>
                </p:cNvPr>
                <p:cNvSpPr txBox="1"/>
                <p:nvPr/>
              </p:nvSpPr>
              <p:spPr>
                <a:xfrm>
                  <a:off x="179512" y="-12676"/>
                  <a:ext cx="822748" cy="561356"/>
                </a:xfrm>
                <a:prstGeom prst="rect">
                  <a:avLst/>
                </a:prstGeom>
                <a:solidFill>
                  <a:srgbClr val="4B716F"/>
                </a:solidFill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lang="en-GB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Aharoni" pitchFamily="2" charset="-79"/>
                  </a:endParaRPr>
                </a:p>
              </p:txBody>
            </p:sp>
            <p:sp>
              <p:nvSpPr>
                <p:cNvPr id="35" name="Title 1"/>
                <p:cNvSpPr txBox="1">
                  <a:spLocks/>
                </p:cNvSpPr>
                <p:nvPr/>
              </p:nvSpPr>
              <p:spPr>
                <a:xfrm>
                  <a:off x="179512" y="188640"/>
                  <a:ext cx="822748" cy="35543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algn="l" defTabSz="457200" rtl="0" eaLnBrk="1" latinLnBrk="0" hangingPunct="1">
                    <a:spcBef>
                      <a:spcPct val="0"/>
                    </a:spcBef>
                    <a:buNone/>
                    <a:defRPr sz="3600" kern="1200">
                      <a:solidFill>
                        <a:schemeClr val="accent1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eaLnBrk="1" hangingPunct="1">
                    <a:defRPr>
                      <a:solidFill>
                        <a:schemeClr val="tx2"/>
                      </a:solidFill>
                    </a:defRPr>
                  </a:lvl2pPr>
                  <a:lvl3pPr eaLnBrk="1" hangingPunct="1">
                    <a:defRPr>
                      <a:solidFill>
                        <a:schemeClr val="tx2"/>
                      </a:solidFill>
                    </a:defRPr>
                  </a:lvl3pPr>
                  <a:lvl4pPr eaLnBrk="1" hangingPunct="1">
                    <a:defRPr>
                      <a:solidFill>
                        <a:schemeClr val="tx2"/>
                      </a:solidFill>
                    </a:defRPr>
                  </a:lvl4pPr>
                  <a:lvl5pPr eaLnBrk="1" hangingPunct="1">
                    <a:defRPr>
                      <a:solidFill>
                        <a:schemeClr val="tx2"/>
                      </a:solidFill>
                    </a:defRPr>
                  </a:lvl5pPr>
                  <a:lvl6pPr eaLnBrk="1" hangingPunct="1">
                    <a:defRPr>
                      <a:solidFill>
                        <a:schemeClr val="tx2"/>
                      </a:solidFill>
                    </a:defRPr>
                  </a:lvl6pPr>
                  <a:lvl7pPr eaLnBrk="1" hangingPunct="1">
                    <a:defRPr>
                      <a:solidFill>
                        <a:schemeClr val="tx2"/>
                      </a:solidFill>
                    </a:defRPr>
                  </a:lvl7pPr>
                  <a:lvl8pPr eaLnBrk="1" hangingPunct="1">
                    <a:defRPr>
                      <a:solidFill>
                        <a:schemeClr val="tx2"/>
                      </a:solidFill>
                    </a:defRPr>
                  </a:lvl8pPr>
                  <a:lvl9pPr eaLnBrk="1" hangingPunct="1">
                    <a:defRPr>
                      <a:solidFill>
                        <a:schemeClr val="tx2"/>
                      </a:solidFill>
                    </a:defRPr>
                  </a:lvl9pPr>
                </a:lstStyle>
                <a:p>
                  <a:pPr algn="ctr"/>
                  <a:r>
                    <a:rPr lang="en-GB" sz="1800" dirty="0">
                      <a:solidFill>
                        <a:schemeClr val="bg1"/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Lato Medium" panose="020F0502020204030203" pitchFamily="34" charset="0"/>
                    </a:rPr>
                    <a:t>Learn</a:t>
                  </a:r>
                </a:p>
              </p:txBody>
            </p:sp>
          </p:grpSp>
        </p:grp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Types of Muscle </a:t>
              </a:r>
              <a:endPara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schemeClr val="tx1"/>
                </a:solidFill>
              </a:rPr>
              <a:pPr/>
              <a:t>3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Types of </a:t>
            </a:r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Muscle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5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pic>
        <p:nvPicPr>
          <p:cNvPr id="1026" name="Picture 2" descr="File:CG Heart.gif - Wikimedia Comm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0978"/>
            <a:ext cx="3555267" cy="266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Hamstrings-animation.gif - Wikimedia Common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53419"/>
            <a:ext cx="1956747" cy="266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20211" y="4428418"/>
            <a:ext cx="1512168" cy="28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2724937" y="2388575"/>
            <a:ext cx="1761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We cannot consciously make our heart (cardiac muscle) beat faster!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08244" y="2645498"/>
            <a:ext cx="2448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But we can consciously move our limbs (e.g. legs) by telling our skeletal muscle (e.g. hamstrings) to contract.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059" y="1442235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Involuntary </a:t>
            </a:r>
            <a:r>
              <a:rPr lang="en-GB" dirty="0" smtClean="0">
                <a:latin typeface="Roboto Condensed" panose="02000000000000000000" pitchFamily="2" charset="0"/>
              </a:rPr>
              <a:t>means</a:t>
            </a:r>
            <a:r>
              <a:rPr lang="en-GB" b="1" dirty="0" smtClean="0">
                <a:latin typeface="Roboto Condensed" panose="02000000000000000000" pitchFamily="2" charset="0"/>
              </a:rPr>
              <a:t> </a:t>
            </a:r>
            <a:r>
              <a:rPr lang="en-GB" dirty="0" smtClean="0">
                <a:latin typeface="Roboto Condensed" panose="02000000000000000000" pitchFamily="2" charset="0"/>
              </a:rPr>
              <a:t>we do not have conscious control, </a:t>
            </a:r>
          </a:p>
          <a:p>
            <a:r>
              <a:rPr lang="en-GB" dirty="0" smtClean="0">
                <a:latin typeface="Roboto Condensed" panose="02000000000000000000" pitchFamily="2" charset="0"/>
              </a:rPr>
              <a:t>while </a:t>
            </a:r>
            <a:r>
              <a:rPr lang="en-GB" b="1" dirty="0" smtClean="0">
                <a:latin typeface="Roboto Condensed" panose="02000000000000000000" pitchFamily="2" charset="0"/>
              </a:rPr>
              <a:t>voluntary muscle </a:t>
            </a:r>
            <a:r>
              <a:rPr lang="en-GB" dirty="0" smtClean="0">
                <a:latin typeface="Roboto Condensed" panose="02000000000000000000" pitchFamily="2" charset="0"/>
              </a:rPr>
              <a:t>action involves us having conscious control.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5482" y="4887428"/>
            <a:ext cx="3562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Also, the heart beats continuously on average 60–100 beats per minute, but never tires (it’s non-fatiguing).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23481" y="4901535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If you tried contracting your hamstring 60–100 times in a minute there is a good chance you will tire / become fatigued.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78086" y="5950017"/>
            <a:ext cx="387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Watch out for cramp!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9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1" name="Picture 14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5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6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38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49553" y="1341035"/>
            <a:ext cx="886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You </a:t>
            </a:r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will 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need to know the location of the major skeletal muscles in the body for your exams…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135537" y="47775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Skeletal Muscles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white"/>
                </a:solidFill>
                <a:latin typeface="Roboto Condensed" panose="02000000000000000000" pitchFamily="2" charset="0"/>
              </a:rPr>
              <a:t>© ZigZag Education, 2019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-27384"/>
            <a:ext cx="9144000" cy="561356"/>
            <a:chOff x="0" y="-27384"/>
            <a:chExt cx="9144000" cy="561356"/>
          </a:xfrm>
        </p:grpSpPr>
        <p:sp>
          <p:nvSpPr>
            <p:cNvPr id="20" name="Rectangle 19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79512" y="-27384"/>
              <a:ext cx="822748" cy="561356"/>
              <a:chOff x="179512" y="-12676"/>
              <a:chExt cx="822748" cy="561356"/>
            </a:xfrm>
          </p:grpSpPr>
          <p:sp>
            <p:nvSpPr>
              <p:cNvPr id="23" name="TextBox 22">
                <a:hlinkClick r:id="" action="ppaction://noaction"/>
              </p:cNvPr>
              <p:cNvSpPr txBox="1"/>
              <p:nvPr/>
            </p:nvSpPr>
            <p:spPr>
              <a:xfrm>
                <a:off x="179512" y="-12676"/>
                <a:ext cx="822748" cy="561356"/>
              </a:xfrm>
              <a:prstGeom prst="rect">
                <a:avLst/>
              </a:prstGeom>
              <a:solidFill>
                <a:srgbClr val="4B716F"/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endParaRPr lang="en-GB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haroni" pitchFamily="2" charset="-79"/>
                </a:endParaRPr>
              </a:p>
            </p:txBody>
          </p:sp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179512" y="188640"/>
                <a:ext cx="822748" cy="35543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ctr"/>
                <a:r>
                  <a:rPr lang="en-GB" sz="1800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Lato Medium" panose="020F0502020204030203" pitchFamily="34" charset="0"/>
                  </a:rPr>
                  <a:t>Learn</a:t>
                </a:r>
              </a:p>
            </p:txBody>
          </p:sp>
        </p:grpSp>
      </p:grpSp>
      <p:sp>
        <p:nvSpPr>
          <p:cNvPr id="2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 lang="en-GB" smtClean="0">
                <a:solidFill>
                  <a:schemeClr val="tx1"/>
                </a:solidFill>
              </a:rPr>
              <a:pPr/>
              <a:t>4</a:t>
            </a:fld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57" y="1647473"/>
            <a:ext cx="5310213" cy="4710556"/>
          </a:xfrm>
          <a:prstGeom prst="rect">
            <a:avLst/>
          </a:prstGeom>
        </p:spPr>
      </p:pic>
      <p:cxnSp>
        <p:nvCxnSpPr>
          <p:cNvPr id="27" name="Straight Connector - Delts"/>
          <p:cNvCxnSpPr/>
          <p:nvPr/>
        </p:nvCxnSpPr>
        <p:spPr>
          <a:xfrm flipH="1">
            <a:off x="3732702" y="2230388"/>
            <a:ext cx="863813" cy="293738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- Biceps"/>
          <p:cNvCxnSpPr>
            <a:stCxn id="40" idx="3"/>
          </p:cNvCxnSpPr>
          <p:nvPr/>
        </p:nvCxnSpPr>
        <p:spPr>
          <a:xfrm>
            <a:off x="1966984" y="2797507"/>
            <a:ext cx="804816" cy="194781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- Pecs"/>
          <p:cNvCxnSpPr/>
          <p:nvPr/>
        </p:nvCxnSpPr>
        <p:spPr>
          <a:xfrm>
            <a:off x="1974560" y="2230388"/>
            <a:ext cx="1083925" cy="566921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- Abs"/>
          <p:cNvCxnSpPr>
            <a:stCxn id="41" idx="3"/>
          </p:cNvCxnSpPr>
          <p:nvPr/>
        </p:nvCxnSpPr>
        <p:spPr>
          <a:xfrm flipV="1">
            <a:off x="1960469" y="3356992"/>
            <a:ext cx="1242032" cy="564423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- Quads"/>
          <p:cNvCxnSpPr>
            <a:stCxn id="43" idx="3"/>
          </p:cNvCxnSpPr>
          <p:nvPr/>
        </p:nvCxnSpPr>
        <p:spPr>
          <a:xfrm flipV="1">
            <a:off x="1961086" y="4362321"/>
            <a:ext cx="1097399" cy="675020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- Tibialis anterior"/>
          <p:cNvCxnSpPr>
            <a:stCxn id="44" idx="3"/>
          </p:cNvCxnSpPr>
          <p:nvPr/>
        </p:nvCxnSpPr>
        <p:spPr>
          <a:xfrm flipV="1">
            <a:off x="1974560" y="5289115"/>
            <a:ext cx="941256" cy="46017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- Triceps"/>
          <p:cNvCxnSpPr/>
          <p:nvPr/>
        </p:nvCxnSpPr>
        <p:spPr>
          <a:xfrm flipH="1" flipV="1">
            <a:off x="5844612" y="2478997"/>
            <a:ext cx="1371958" cy="261610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- Latissiumus dorsi"/>
          <p:cNvCxnSpPr>
            <a:stCxn id="48" idx="1"/>
          </p:cNvCxnSpPr>
          <p:nvPr/>
        </p:nvCxnSpPr>
        <p:spPr>
          <a:xfrm flipH="1" flipV="1">
            <a:off x="6032245" y="3936829"/>
            <a:ext cx="1224000" cy="36462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- Gluteals"/>
          <p:cNvCxnSpPr/>
          <p:nvPr/>
        </p:nvCxnSpPr>
        <p:spPr>
          <a:xfrm flipH="1" flipV="1">
            <a:off x="6032245" y="4572775"/>
            <a:ext cx="1203673" cy="201210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- Gastrocnemius"/>
          <p:cNvCxnSpPr/>
          <p:nvPr/>
        </p:nvCxnSpPr>
        <p:spPr>
          <a:xfrm flipH="1">
            <a:off x="6126747" y="5162738"/>
            <a:ext cx="1089823" cy="90331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- Hip flexors"/>
          <p:cNvCxnSpPr>
            <a:stCxn id="42" idx="3"/>
          </p:cNvCxnSpPr>
          <p:nvPr/>
        </p:nvCxnSpPr>
        <p:spPr>
          <a:xfrm flipV="1">
            <a:off x="1974560" y="3969217"/>
            <a:ext cx="1132460" cy="526017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Deltoid"/>
          <p:cNvSpPr txBox="1"/>
          <p:nvPr/>
        </p:nvSpPr>
        <p:spPr>
          <a:xfrm>
            <a:off x="3868445" y="1960160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Deltoids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39" name="TextBox Pectoral"/>
          <p:cNvSpPr txBox="1"/>
          <p:nvPr/>
        </p:nvSpPr>
        <p:spPr>
          <a:xfrm>
            <a:off x="520320" y="2076500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Pectorals</a:t>
            </a:r>
          </a:p>
        </p:txBody>
      </p:sp>
      <p:sp>
        <p:nvSpPr>
          <p:cNvPr id="40" name="TextBox Biceps"/>
          <p:cNvSpPr txBox="1"/>
          <p:nvPr/>
        </p:nvSpPr>
        <p:spPr>
          <a:xfrm>
            <a:off x="526984" y="2643618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Biceps</a:t>
            </a:r>
          </a:p>
        </p:txBody>
      </p:sp>
      <p:sp>
        <p:nvSpPr>
          <p:cNvPr id="41" name="TextBox Abdominals"/>
          <p:cNvSpPr txBox="1"/>
          <p:nvPr/>
        </p:nvSpPr>
        <p:spPr>
          <a:xfrm>
            <a:off x="520469" y="3767526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Abdominals</a:t>
            </a:r>
          </a:p>
        </p:txBody>
      </p:sp>
      <p:sp>
        <p:nvSpPr>
          <p:cNvPr id="42" name="TextBox Hip flexors"/>
          <p:cNvSpPr txBox="1"/>
          <p:nvPr/>
        </p:nvSpPr>
        <p:spPr>
          <a:xfrm>
            <a:off x="534560" y="4341345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Hip </a:t>
            </a:r>
            <a:r>
              <a:rPr lang="en-GB" sz="1400" b="1" dirty="0" smtClean="0">
                <a:solidFill>
                  <a:prstClr val="black"/>
                </a:solidFill>
              </a:rPr>
              <a:t>flexors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43" name="TextBox Quadriceps"/>
          <p:cNvSpPr txBox="1"/>
          <p:nvPr/>
        </p:nvSpPr>
        <p:spPr>
          <a:xfrm>
            <a:off x="521086" y="4883452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Quadriceps</a:t>
            </a:r>
          </a:p>
        </p:txBody>
      </p:sp>
      <p:sp>
        <p:nvSpPr>
          <p:cNvPr id="44" name="TextBox Tibialis Anterior"/>
          <p:cNvSpPr txBox="1"/>
          <p:nvPr/>
        </p:nvSpPr>
        <p:spPr>
          <a:xfrm>
            <a:off x="534560" y="5595402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Tibialis anterior</a:t>
            </a:r>
          </a:p>
        </p:txBody>
      </p:sp>
      <p:sp>
        <p:nvSpPr>
          <p:cNvPr id="46" name="TextBox Triceps"/>
          <p:cNvSpPr txBox="1"/>
          <p:nvPr/>
        </p:nvSpPr>
        <p:spPr>
          <a:xfrm>
            <a:off x="7224146" y="2561819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Trapezius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47" name="TextBox Latissimus Dorsi"/>
          <p:cNvSpPr txBox="1"/>
          <p:nvPr/>
        </p:nvSpPr>
        <p:spPr>
          <a:xfrm>
            <a:off x="7256245" y="3318465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Latissimus dorsi</a:t>
            </a:r>
          </a:p>
        </p:txBody>
      </p:sp>
      <p:sp>
        <p:nvSpPr>
          <p:cNvPr id="48" name="TextBox Gluteals"/>
          <p:cNvSpPr txBox="1"/>
          <p:nvPr/>
        </p:nvSpPr>
        <p:spPr>
          <a:xfrm>
            <a:off x="7256245" y="4147566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Gluteals</a:t>
            </a:r>
          </a:p>
        </p:txBody>
      </p:sp>
      <p:sp>
        <p:nvSpPr>
          <p:cNvPr id="49" name="TextBox Gastrocnemius"/>
          <p:cNvSpPr txBox="1"/>
          <p:nvPr/>
        </p:nvSpPr>
        <p:spPr>
          <a:xfrm>
            <a:off x="7224146" y="5008849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Gastrocnemius</a:t>
            </a:r>
          </a:p>
        </p:txBody>
      </p:sp>
      <p:cxnSp>
        <p:nvCxnSpPr>
          <p:cNvPr id="52" name="Straight Connector - Hamstrings"/>
          <p:cNvCxnSpPr/>
          <p:nvPr/>
        </p:nvCxnSpPr>
        <p:spPr>
          <a:xfrm flipH="1" flipV="1">
            <a:off x="6032245" y="3104696"/>
            <a:ext cx="1232861" cy="334942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Hamstring"/>
          <p:cNvSpPr txBox="1"/>
          <p:nvPr/>
        </p:nvSpPr>
        <p:spPr>
          <a:xfrm>
            <a:off x="7256245" y="4620097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Hamstrings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16634" y="840792"/>
            <a:ext cx="1644889" cy="768442"/>
            <a:chOff x="6804248" y="697965"/>
            <a:chExt cx="1644889" cy="768442"/>
          </a:xfrm>
        </p:grpSpPr>
        <p:sp>
          <p:nvSpPr>
            <p:cNvPr id="54" name="TextBox 53"/>
            <p:cNvSpPr txBox="1"/>
            <p:nvPr/>
          </p:nvSpPr>
          <p:spPr>
            <a:xfrm>
              <a:off x="6804248" y="697965"/>
              <a:ext cx="1503789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>
                  <a:solidFill>
                    <a:prstClr val="black"/>
                  </a:solidFill>
                </a:rPr>
                <a:t>Click on the labels to reveal the </a:t>
              </a:r>
              <a:r>
                <a:rPr lang="en-GB" dirty="0" smtClean="0">
                  <a:solidFill>
                    <a:prstClr val="black"/>
                  </a:solidFill>
                </a:rPr>
                <a:t>name.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6819" y="879823"/>
              <a:ext cx="372318" cy="586584"/>
            </a:xfrm>
            <a:prstGeom prst="rect">
              <a:avLst/>
            </a:prstGeom>
          </p:spPr>
        </p:pic>
      </p:grpSp>
      <p:cxnSp>
        <p:nvCxnSpPr>
          <p:cNvPr id="57" name="Straight Connector - Abs"/>
          <p:cNvCxnSpPr>
            <a:stCxn id="58" idx="3"/>
          </p:cNvCxnSpPr>
          <p:nvPr/>
        </p:nvCxnSpPr>
        <p:spPr>
          <a:xfrm flipV="1">
            <a:off x="1960320" y="3256394"/>
            <a:ext cx="1098165" cy="7336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Abdominals"/>
          <p:cNvSpPr txBox="1"/>
          <p:nvPr/>
        </p:nvSpPr>
        <p:spPr>
          <a:xfrm>
            <a:off x="520320" y="3175871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Obliques</a:t>
            </a:r>
            <a:endParaRPr lang="en-GB" sz="1400" b="1" dirty="0">
              <a:solidFill>
                <a:prstClr val="black"/>
              </a:solidFill>
            </a:endParaRPr>
          </a:p>
        </p:txBody>
      </p:sp>
      <p:cxnSp>
        <p:nvCxnSpPr>
          <p:cNvPr id="60" name="Straight Connector - Gastrocnemius"/>
          <p:cNvCxnSpPr>
            <a:stCxn id="61" idx="1"/>
          </p:cNvCxnSpPr>
          <p:nvPr/>
        </p:nvCxnSpPr>
        <p:spPr>
          <a:xfrm flipH="1" flipV="1">
            <a:off x="6279427" y="5567158"/>
            <a:ext cx="963047" cy="28244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Gastrocnemius"/>
          <p:cNvSpPr txBox="1"/>
          <p:nvPr/>
        </p:nvSpPr>
        <p:spPr>
          <a:xfrm>
            <a:off x="7242474" y="5441513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Soleus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78" name="TextBox Latissimus Dorsi"/>
          <p:cNvSpPr txBox="1"/>
          <p:nvPr/>
        </p:nvSpPr>
        <p:spPr>
          <a:xfrm>
            <a:off x="7236739" y="2950808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Triceps</a:t>
            </a:r>
            <a:endParaRPr lang="en-GB" sz="1400" b="1" dirty="0">
              <a:solidFill>
                <a:prstClr val="black"/>
              </a:solidFill>
            </a:endParaRPr>
          </a:p>
        </p:txBody>
      </p:sp>
      <p:cxnSp>
        <p:nvCxnSpPr>
          <p:cNvPr id="80" name="Straight Connector - Triceps"/>
          <p:cNvCxnSpPr/>
          <p:nvPr/>
        </p:nvCxnSpPr>
        <p:spPr>
          <a:xfrm flipH="1" flipV="1">
            <a:off x="6392432" y="2906255"/>
            <a:ext cx="843486" cy="175178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- Latissiumus dorsi"/>
          <p:cNvCxnSpPr>
            <a:stCxn id="88" idx="1"/>
          </p:cNvCxnSpPr>
          <p:nvPr/>
        </p:nvCxnSpPr>
        <p:spPr>
          <a:xfrm flipH="1" flipV="1">
            <a:off x="5844612" y="3410658"/>
            <a:ext cx="1397862" cy="460141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Box Gluteals"/>
          <p:cNvSpPr txBox="1"/>
          <p:nvPr/>
        </p:nvSpPr>
        <p:spPr>
          <a:xfrm>
            <a:off x="7242474" y="3716910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Erector spinae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cxnSp>
        <p:nvCxnSpPr>
          <p:cNvPr id="92" name="Straight Connector - Pecs"/>
          <p:cNvCxnSpPr/>
          <p:nvPr/>
        </p:nvCxnSpPr>
        <p:spPr>
          <a:xfrm>
            <a:off x="4620612" y="3162309"/>
            <a:ext cx="330876" cy="333434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Pectoral"/>
          <p:cNvSpPr txBox="1"/>
          <p:nvPr/>
        </p:nvSpPr>
        <p:spPr>
          <a:xfrm>
            <a:off x="4029423" y="2629207"/>
            <a:ext cx="96859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Wrist extensors</a:t>
            </a:r>
            <a:endParaRPr lang="en-GB" sz="1400" b="1" dirty="0">
              <a:solidFill>
                <a:prstClr val="black"/>
              </a:solidFill>
            </a:endParaRPr>
          </a:p>
        </p:txBody>
      </p:sp>
      <p:cxnSp>
        <p:nvCxnSpPr>
          <p:cNvPr id="94" name="Straight Connector - Pecs"/>
          <p:cNvCxnSpPr>
            <a:stCxn id="95" idx="0"/>
          </p:cNvCxnSpPr>
          <p:nvPr/>
        </p:nvCxnSpPr>
        <p:spPr>
          <a:xfrm flipH="1" flipV="1">
            <a:off x="4060167" y="3434327"/>
            <a:ext cx="484296" cy="98025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TextBox Pectoral"/>
          <p:cNvSpPr txBox="1"/>
          <p:nvPr/>
        </p:nvSpPr>
        <p:spPr>
          <a:xfrm>
            <a:off x="4060165" y="4414583"/>
            <a:ext cx="96859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Wrist flexors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62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27255" y="6209572"/>
            <a:ext cx="723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You will also need to know the </a:t>
            </a:r>
            <a:r>
              <a:rPr lang="en-GB" sz="1400" b="1" dirty="0">
                <a:solidFill>
                  <a:prstClr val="black"/>
                </a:solidFill>
                <a:latin typeface="Roboto Condensed" panose="02000000000000000000" pitchFamily="2" charset="0"/>
              </a:rPr>
              <a:t>s</a:t>
            </a:r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upinators</a:t>
            </a:r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and </a:t>
            </a:r>
            <a:r>
              <a:rPr lang="en-GB" sz="1400" b="1" dirty="0">
                <a:solidFill>
                  <a:prstClr val="black"/>
                </a:solidFill>
                <a:latin typeface="Roboto Condensed" panose="02000000000000000000" pitchFamily="2" charset="0"/>
              </a:rPr>
              <a:t>p</a:t>
            </a:r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ronators</a:t>
            </a:r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in the wrist; click </a:t>
            </a:r>
            <a:r>
              <a:rPr lang="en-GB" sz="1400" b="1" dirty="0" smtClean="0">
                <a:solidFill>
                  <a:srgbClr val="FF0000"/>
                </a:solidFill>
                <a:latin typeface="Roboto Condensed" panose="02000000000000000000" pitchFamily="2" charset="0"/>
                <a:hlinkClick r:id="rId6" action="ppaction://hlinksldjump"/>
              </a:rPr>
              <a:t>here</a:t>
            </a:r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to find out more!</a:t>
            </a:r>
            <a:endParaRPr lang="en-GB" sz="14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38258" y="1156369"/>
            <a:ext cx="831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You will need to know the major superficial muscles in the forearm that operate the movements at the wrist joints.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135537" y="47775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40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</a:t>
            </a:r>
            <a:r>
              <a:rPr lang="en-GB" sz="40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keletal Muscles in the Forearm</a:t>
            </a:r>
            <a:endParaRPr lang="en-GB" sz="40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white"/>
                </a:solidFill>
                <a:latin typeface="Roboto Condensed" panose="02000000000000000000" pitchFamily="2" charset="0"/>
              </a:rPr>
              <a:t>© ZigZag Education, 2019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-27384"/>
            <a:ext cx="9144000" cy="561356"/>
            <a:chOff x="0" y="-27384"/>
            <a:chExt cx="9144000" cy="561356"/>
          </a:xfrm>
        </p:grpSpPr>
        <p:sp>
          <p:nvSpPr>
            <p:cNvPr id="20" name="Rectangle 19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79512" y="-27384"/>
              <a:ext cx="822748" cy="561356"/>
              <a:chOff x="179512" y="-12676"/>
              <a:chExt cx="822748" cy="561356"/>
            </a:xfrm>
          </p:grpSpPr>
          <p:sp>
            <p:nvSpPr>
              <p:cNvPr id="23" name="TextBox 22">
                <a:hlinkClick r:id="" action="ppaction://noaction"/>
              </p:cNvPr>
              <p:cNvSpPr txBox="1"/>
              <p:nvPr/>
            </p:nvSpPr>
            <p:spPr>
              <a:xfrm>
                <a:off x="179512" y="-12676"/>
                <a:ext cx="822748" cy="561356"/>
              </a:xfrm>
              <a:prstGeom prst="rect">
                <a:avLst/>
              </a:prstGeom>
              <a:solidFill>
                <a:srgbClr val="4B716F"/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endParaRPr lang="en-GB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haroni" pitchFamily="2" charset="-79"/>
                </a:endParaRPr>
              </a:p>
            </p:txBody>
          </p:sp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179512" y="188640"/>
                <a:ext cx="822748" cy="35543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ctr"/>
                <a:r>
                  <a:rPr lang="en-GB" sz="1800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Lato Medium" panose="020F0502020204030203" pitchFamily="34" charset="0"/>
                  </a:rPr>
                  <a:t>Learn</a:t>
                </a:r>
              </a:p>
            </p:txBody>
          </p:sp>
        </p:grpSp>
      </p:grpSp>
      <p:sp>
        <p:nvSpPr>
          <p:cNvPr id="2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 lang="en-GB" smtClean="0">
                <a:solidFill>
                  <a:schemeClr val="tx1"/>
                </a:solidFill>
              </a:rPr>
              <a:pPr/>
              <a:t>5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9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TextBox 1">
            <a:hlinkClick r:id="rId4" action="ppaction://hlinksldjump"/>
          </p:cNvPr>
          <p:cNvSpPr txBox="1"/>
          <p:nvPr/>
        </p:nvSpPr>
        <p:spPr>
          <a:xfrm>
            <a:off x="5680152" y="6201513"/>
            <a:ext cx="3348373" cy="392192"/>
          </a:xfrm>
          <a:prstGeom prst="rightArrow">
            <a:avLst>
              <a:gd name="adj1" fmla="val 70348"/>
              <a:gd name="adj2" fmla="val 50000"/>
            </a:avLst>
          </a:prstGeom>
          <a:solidFill>
            <a:srgbClr val="40404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</a:rPr>
              <a:t>Click here to test your knowledge on muscles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81" y="2086270"/>
            <a:ext cx="2830973" cy="4003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05" y="2233762"/>
            <a:ext cx="3095059" cy="437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0" t="7944" r="16298" b="69022"/>
          <a:stretch/>
        </p:blipFill>
        <p:spPr>
          <a:xfrm>
            <a:off x="2083958" y="2555642"/>
            <a:ext cx="1044000" cy="1044000"/>
          </a:xfrm>
          <a:prstGeom prst="flowChartConnector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t="12627" r="61802" b="60389"/>
          <a:stretch/>
        </p:blipFill>
        <p:spPr>
          <a:xfrm>
            <a:off x="4047594" y="2591828"/>
            <a:ext cx="1080733" cy="1080120"/>
          </a:xfrm>
          <a:prstGeom prst="flowChartConnector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660024" y="3279383"/>
            <a:ext cx="162332" cy="11427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49854" y="1774557"/>
            <a:ext cx="226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Pronators </a:t>
            </a:r>
            <a:r>
              <a:rPr lang="en-GB" sz="10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(pronator </a:t>
            </a:r>
            <a:r>
              <a:rPr lang="en-GB" sz="1000" dirty="0">
                <a:solidFill>
                  <a:prstClr val="black"/>
                </a:solidFill>
                <a:latin typeface="Roboto Condensed" panose="02000000000000000000" pitchFamily="2" charset="0"/>
              </a:rPr>
              <a:t>t</a:t>
            </a:r>
            <a:r>
              <a:rPr lang="en-GB" sz="10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eres*)</a:t>
            </a:r>
          </a:p>
          <a:p>
            <a:pPr algn="ctr"/>
            <a:r>
              <a:rPr lang="en-GB" sz="1200" dirty="0">
                <a:solidFill>
                  <a:prstClr val="black"/>
                </a:solidFill>
                <a:latin typeface="Roboto Condensed" panose="02000000000000000000" pitchFamily="2" charset="0"/>
              </a:rPr>
              <a:t>allow 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inward rotation (pronation)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endParaRPr lang="en-GB" sz="10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5014" y="4426599"/>
            <a:ext cx="16346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Wrist flexors</a:t>
            </a:r>
            <a:b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</a:br>
            <a:r>
              <a:rPr lang="en-GB" sz="1200" dirty="0">
                <a:solidFill>
                  <a:prstClr val="black"/>
                </a:solidFill>
                <a:latin typeface="Roboto Condensed" panose="02000000000000000000" pitchFamily="2" charset="0"/>
              </a:rPr>
              <a:t>cause flexion at the wrist 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(movement of the hand forwards to the anterior side of forearm).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123728" y="2308094"/>
            <a:ext cx="309052" cy="783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382527" y="6387167"/>
            <a:ext cx="21502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* Muscle not required by specification</a:t>
            </a:r>
            <a:endParaRPr lang="en-GB" sz="4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2050" name="Picture 2" descr="File:Pronation and Supinati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77" y="2175035"/>
            <a:ext cx="2267471" cy="127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432509" y="3895383"/>
            <a:ext cx="16346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Wrist extensors</a:t>
            </a:r>
            <a:b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</a:br>
            <a:r>
              <a:rPr lang="en-GB" sz="1200" dirty="0">
                <a:solidFill>
                  <a:prstClr val="black"/>
                </a:solidFill>
                <a:latin typeface="Roboto Condensed" panose="02000000000000000000" pitchFamily="2" charset="0"/>
              </a:rPr>
              <a:t>cause 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extension at </a:t>
            </a:r>
            <a:r>
              <a:rPr lang="en-GB" sz="1200" dirty="0">
                <a:solidFill>
                  <a:prstClr val="black"/>
                </a:solidFill>
                <a:latin typeface="Roboto Condensed" panose="02000000000000000000" pitchFamily="2" charset="0"/>
              </a:rPr>
              <a:t>the wrist </a:t>
            </a: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(movement of the hand backwards to posterior side of forearm).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4318141" y="3177828"/>
            <a:ext cx="386270" cy="7097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257831" y="1766577"/>
            <a:ext cx="242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Supinators </a:t>
            </a:r>
            <a:b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</a:br>
            <a:r>
              <a:rPr lang="en-GB" sz="12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allow outward rotation (supination)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endParaRPr lang="en-GB" sz="10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610483" y="2308094"/>
            <a:ext cx="456711" cy="7336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303420" y="1805295"/>
            <a:ext cx="2657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Supination and pronation in action</a:t>
            </a:r>
            <a:endParaRPr lang="en-GB" sz="10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5719922" y="1834979"/>
            <a:ext cx="508262" cy="251291"/>
          </a:xfrm>
          <a:prstGeom prst="rightArrow">
            <a:avLst/>
          </a:prstGeom>
          <a:solidFill>
            <a:srgbClr val="D96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9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1" name="Picture 14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5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6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24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8" grpId="0"/>
      <p:bldP spid="46" grpId="0"/>
      <p:bldP spid="56" grpId="0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043333" y="606827"/>
            <a:ext cx="568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Now it’s time to test yourself! Label the following muscles and click on each to reveal the name.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white"/>
                </a:solidFill>
                <a:latin typeface="Roboto Condensed" panose="02000000000000000000" pitchFamily="2" charset="0"/>
              </a:rPr>
              <a:t>© ZigZag Education, 2019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 lang="en-GB" smtClean="0">
                <a:solidFill>
                  <a:schemeClr val="tx1"/>
                </a:solidFill>
              </a:rPr>
              <a:pPr/>
              <a:t>6</a:t>
            </a:fld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57" y="1647473"/>
            <a:ext cx="5310213" cy="4710556"/>
          </a:xfrm>
          <a:prstGeom prst="rect">
            <a:avLst/>
          </a:prstGeom>
        </p:spPr>
      </p:pic>
      <p:cxnSp>
        <p:nvCxnSpPr>
          <p:cNvPr id="27" name="Straight Connector - Delts"/>
          <p:cNvCxnSpPr/>
          <p:nvPr/>
        </p:nvCxnSpPr>
        <p:spPr>
          <a:xfrm flipH="1">
            <a:off x="6392432" y="2306717"/>
            <a:ext cx="863813" cy="293738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- Biceps"/>
          <p:cNvCxnSpPr>
            <a:stCxn id="40" idx="3"/>
          </p:cNvCxnSpPr>
          <p:nvPr/>
        </p:nvCxnSpPr>
        <p:spPr>
          <a:xfrm>
            <a:off x="1966984" y="2797507"/>
            <a:ext cx="804816" cy="194781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- Pecs"/>
          <p:cNvCxnSpPr/>
          <p:nvPr/>
        </p:nvCxnSpPr>
        <p:spPr>
          <a:xfrm>
            <a:off x="4550207" y="2992288"/>
            <a:ext cx="401281" cy="503455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- Abs"/>
          <p:cNvCxnSpPr>
            <a:stCxn id="41" idx="3"/>
          </p:cNvCxnSpPr>
          <p:nvPr/>
        </p:nvCxnSpPr>
        <p:spPr>
          <a:xfrm flipV="1">
            <a:off x="1960469" y="3356992"/>
            <a:ext cx="1242032" cy="564423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- Quads"/>
          <p:cNvCxnSpPr>
            <a:stCxn id="43" idx="3"/>
          </p:cNvCxnSpPr>
          <p:nvPr/>
        </p:nvCxnSpPr>
        <p:spPr>
          <a:xfrm flipV="1">
            <a:off x="1961086" y="4362321"/>
            <a:ext cx="1097399" cy="675020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- Tibialis anterior"/>
          <p:cNvCxnSpPr>
            <a:stCxn id="44" idx="3"/>
          </p:cNvCxnSpPr>
          <p:nvPr/>
        </p:nvCxnSpPr>
        <p:spPr>
          <a:xfrm flipV="1">
            <a:off x="1974560" y="5289115"/>
            <a:ext cx="941256" cy="46017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- Triceps"/>
          <p:cNvCxnSpPr/>
          <p:nvPr/>
        </p:nvCxnSpPr>
        <p:spPr>
          <a:xfrm flipH="1" flipV="1">
            <a:off x="5913728" y="2637165"/>
            <a:ext cx="1302842" cy="103442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- Latissiumus dorsi"/>
          <p:cNvCxnSpPr>
            <a:stCxn id="48" idx="1"/>
          </p:cNvCxnSpPr>
          <p:nvPr/>
        </p:nvCxnSpPr>
        <p:spPr>
          <a:xfrm flipH="1" flipV="1">
            <a:off x="6032245" y="3936829"/>
            <a:ext cx="1224000" cy="36462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- Gluteals"/>
          <p:cNvCxnSpPr/>
          <p:nvPr/>
        </p:nvCxnSpPr>
        <p:spPr>
          <a:xfrm flipH="1" flipV="1">
            <a:off x="6032245" y="4572775"/>
            <a:ext cx="1203673" cy="201210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- Gastrocnemius"/>
          <p:cNvCxnSpPr/>
          <p:nvPr/>
        </p:nvCxnSpPr>
        <p:spPr>
          <a:xfrm flipH="1">
            <a:off x="6126747" y="5162738"/>
            <a:ext cx="1089823" cy="90331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- Hip flexors"/>
          <p:cNvCxnSpPr>
            <a:stCxn id="42" idx="3"/>
          </p:cNvCxnSpPr>
          <p:nvPr/>
        </p:nvCxnSpPr>
        <p:spPr>
          <a:xfrm flipV="1">
            <a:off x="1974560" y="3969217"/>
            <a:ext cx="1132460" cy="526017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Deltoid"/>
          <p:cNvSpPr txBox="1"/>
          <p:nvPr/>
        </p:nvSpPr>
        <p:spPr>
          <a:xfrm>
            <a:off x="7265105" y="2104970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Deltoids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39" name="TextBox Pectoral"/>
          <p:cNvSpPr txBox="1"/>
          <p:nvPr/>
        </p:nvSpPr>
        <p:spPr>
          <a:xfrm>
            <a:off x="520320" y="2076500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Pectorals</a:t>
            </a:r>
          </a:p>
        </p:txBody>
      </p:sp>
      <p:sp>
        <p:nvSpPr>
          <p:cNvPr id="40" name="TextBox Biceps"/>
          <p:cNvSpPr txBox="1"/>
          <p:nvPr/>
        </p:nvSpPr>
        <p:spPr>
          <a:xfrm>
            <a:off x="526984" y="2643618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Biceps</a:t>
            </a:r>
          </a:p>
        </p:txBody>
      </p:sp>
      <p:sp>
        <p:nvSpPr>
          <p:cNvPr id="41" name="TextBox Abdominals"/>
          <p:cNvSpPr txBox="1"/>
          <p:nvPr/>
        </p:nvSpPr>
        <p:spPr>
          <a:xfrm>
            <a:off x="520469" y="3767526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Abdominals</a:t>
            </a:r>
          </a:p>
        </p:txBody>
      </p:sp>
      <p:sp>
        <p:nvSpPr>
          <p:cNvPr id="42" name="TextBox Hip flexors"/>
          <p:cNvSpPr txBox="1"/>
          <p:nvPr/>
        </p:nvSpPr>
        <p:spPr>
          <a:xfrm>
            <a:off x="534560" y="4341345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Hip </a:t>
            </a:r>
            <a:r>
              <a:rPr lang="en-GB" sz="1400" b="1" dirty="0" smtClean="0">
                <a:solidFill>
                  <a:prstClr val="black"/>
                </a:solidFill>
              </a:rPr>
              <a:t>flexors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43" name="TextBox Quadriceps"/>
          <p:cNvSpPr txBox="1"/>
          <p:nvPr/>
        </p:nvSpPr>
        <p:spPr>
          <a:xfrm>
            <a:off x="521086" y="4883452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Quadriceps</a:t>
            </a:r>
          </a:p>
        </p:txBody>
      </p:sp>
      <p:sp>
        <p:nvSpPr>
          <p:cNvPr id="44" name="TextBox Tibialis Anterior"/>
          <p:cNvSpPr txBox="1"/>
          <p:nvPr/>
        </p:nvSpPr>
        <p:spPr>
          <a:xfrm>
            <a:off x="534560" y="5595402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Tibialis anterior</a:t>
            </a:r>
          </a:p>
        </p:txBody>
      </p:sp>
      <p:sp>
        <p:nvSpPr>
          <p:cNvPr id="46" name="TextBox Triceps"/>
          <p:cNvSpPr txBox="1"/>
          <p:nvPr/>
        </p:nvSpPr>
        <p:spPr>
          <a:xfrm>
            <a:off x="7224146" y="2561819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Trapezius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47" name="TextBox Latissimus Dorsi"/>
          <p:cNvSpPr txBox="1"/>
          <p:nvPr/>
        </p:nvSpPr>
        <p:spPr>
          <a:xfrm>
            <a:off x="7256245" y="3318465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Latissimus dorsi</a:t>
            </a:r>
          </a:p>
        </p:txBody>
      </p:sp>
      <p:sp>
        <p:nvSpPr>
          <p:cNvPr id="48" name="TextBox Gluteals"/>
          <p:cNvSpPr txBox="1"/>
          <p:nvPr/>
        </p:nvSpPr>
        <p:spPr>
          <a:xfrm>
            <a:off x="7256245" y="4147566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Gluteals</a:t>
            </a:r>
          </a:p>
        </p:txBody>
      </p:sp>
      <p:sp>
        <p:nvSpPr>
          <p:cNvPr id="49" name="TextBox Gastrocnemius"/>
          <p:cNvSpPr txBox="1"/>
          <p:nvPr/>
        </p:nvSpPr>
        <p:spPr>
          <a:xfrm>
            <a:off x="7224146" y="5008849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Gastrocnemius</a:t>
            </a:r>
          </a:p>
        </p:txBody>
      </p:sp>
      <p:cxnSp>
        <p:nvCxnSpPr>
          <p:cNvPr id="52" name="Straight Connector - Hamstrings"/>
          <p:cNvCxnSpPr/>
          <p:nvPr/>
        </p:nvCxnSpPr>
        <p:spPr>
          <a:xfrm flipH="1" flipV="1">
            <a:off x="6032245" y="3104696"/>
            <a:ext cx="1232861" cy="334942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Hamstring"/>
          <p:cNvSpPr txBox="1"/>
          <p:nvPr/>
        </p:nvSpPr>
        <p:spPr>
          <a:xfrm>
            <a:off x="7256245" y="4620097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</a:rPr>
              <a:t>Hamstrings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216634" y="840792"/>
            <a:ext cx="1644889" cy="768442"/>
            <a:chOff x="6804248" y="697965"/>
            <a:chExt cx="1644889" cy="768442"/>
          </a:xfrm>
        </p:grpSpPr>
        <p:sp>
          <p:nvSpPr>
            <p:cNvPr id="54" name="TextBox 53"/>
            <p:cNvSpPr txBox="1"/>
            <p:nvPr/>
          </p:nvSpPr>
          <p:spPr>
            <a:xfrm>
              <a:off x="6804248" y="697965"/>
              <a:ext cx="1503789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>
                  <a:solidFill>
                    <a:prstClr val="black"/>
                  </a:solidFill>
                </a:rPr>
                <a:t>Click on the labels to reveal the </a:t>
              </a:r>
              <a:r>
                <a:rPr lang="en-GB" dirty="0" smtClean="0">
                  <a:solidFill>
                    <a:prstClr val="black"/>
                  </a:solidFill>
                </a:rPr>
                <a:t>names.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6819" y="879823"/>
              <a:ext cx="372318" cy="586584"/>
            </a:xfrm>
            <a:prstGeom prst="rect">
              <a:avLst/>
            </a:prstGeom>
          </p:spPr>
        </p:pic>
      </p:grpSp>
      <p:cxnSp>
        <p:nvCxnSpPr>
          <p:cNvPr id="57" name="Straight Connector - Abs"/>
          <p:cNvCxnSpPr>
            <a:stCxn id="58" idx="3"/>
          </p:cNvCxnSpPr>
          <p:nvPr/>
        </p:nvCxnSpPr>
        <p:spPr>
          <a:xfrm flipV="1">
            <a:off x="1960320" y="3256394"/>
            <a:ext cx="1098165" cy="7336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Abdominals"/>
          <p:cNvSpPr txBox="1"/>
          <p:nvPr/>
        </p:nvSpPr>
        <p:spPr>
          <a:xfrm>
            <a:off x="520320" y="3175871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Obliques</a:t>
            </a:r>
            <a:endParaRPr lang="en-GB" sz="1400" b="1" dirty="0">
              <a:solidFill>
                <a:prstClr val="black"/>
              </a:solidFill>
            </a:endParaRPr>
          </a:p>
        </p:txBody>
      </p:sp>
      <p:cxnSp>
        <p:nvCxnSpPr>
          <p:cNvPr id="60" name="Straight Connector - Gastrocnemius"/>
          <p:cNvCxnSpPr>
            <a:stCxn id="61" idx="1"/>
          </p:cNvCxnSpPr>
          <p:nvPr/>
        </p:nvCxnSpPr>
        <p:spPr>
          <a:xfrm flipH="1" flipV="1">
            <a:off x="6279427" y="5567158"/>
            <a:ext cx="963047" cy="28244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Gastrocnemius"/>
          <p:cNvSpPr txBox="1"/>
          <p:nvPr/>
        </p:nvSpPr>
        <p:spPr>
          <a:xfrm>
            <a:off x="7242474" y="5441513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Soleus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78" name="TextBox Latissimus Dorsi"/>
          <p:cNvSpPr txBox="1"/>
          <p:nvPr/>
        </p:nvSpPr>
        <p:spPr>
          <a:xfrm>
            <a:off x="7236739" y="2950808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Triceps</a:t>
            </a:r>
            <a:endParaRPr lang="en-GB" sz="1400" b="1" dirty="0">
              <a:solidFill>
                <a:prstClr val="black"/>
              </a:solidFill>
            </a:endParaRPr>
          </a:p>
        </p:txBody>
      </p:sp>
      <p:cxnSp>
        <p:nvCxnSpPr>
          <p:cNvPr id="80" name="Straight Connector - Triceps"/>
          <p:cNvCxnSpPr/>
          <p:nvPr/>
        </p:nvCxnSpPr>
        <p:spPr>
          <a:xfrm flipH="1" flipV="1">
            <a:off x="6392432" y="2906255"/>
            <a:ext cx="843486" cy="175178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- Latissiumus dorsi"/>
          <p:cNvCxnSpPr>
            <a:stCxn id="88" idx="1"/>
          </p:cNvCxnSpPr>
          <p:nvPr/>
        </p:nvCxnSpPr>
        <p:spPr>
          <a:xfrm flipH="1" flipV="1">
            <a:off x="5844612" y="3410658"/>
            <a:ext cx="1397862" cy="460141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Box Gluteals"/>
          <p:cNvSpPr txBox="1"/>
          <p:nvPr/>
        </p:nvSpPr>
        <p:spPr>
          <a:xfrm>
            <a:off x="7242474" y="3716910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Erector spinae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50" name="TextBox 49">
            <a:hlinkClick r:id="" action="ppaction://noaction"/>
          </p:cNvPr>
          <p:cNvSpPr txBox="1"/>
          <p:nvPr/>
        </p:nvSpPr>
        <p:spPr>
          <a:xfrm>
            <a:off x="179512" y="-27011"/>
            <a:ext cx="822748" cy="172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endParaRPr lang="en-GB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haroni" pitchFamily="2" charset="-79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22834" y="1345372"/>
            <a:ext cx="936104" cy="355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</a:t>
            </a:r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ctivity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63" name="TextBox Pectoral"/>
          <p:cNvSpPr txBox="1"/>
          <p:nvPr/>
        </p:nvSpPr>
        <p:spPr>
          <a:xfrm>
            <a:off x="4021529" y="2478997"/>
            <a:ext cx="96859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Wrist extensors</a:t>
            </a:r>
            <a:endParaRPr lang="en-GB" sz="1400" b="1" dirty="0">
              <a:solidFill>
                <a:prstClr val="black"/>
              </a:solidFill>
            </a:endParaRPr>
          </a:p>
        </p:txBody>
      </p:sp>
      <p:cxnSp>
        <p:nvCxnSpPr>
          <p:cNvPr id="64" name="Straight Connector - Pecs"/>
          <p:cNvCxnSpPr>
            <a:stCxn id="65" idx="0"/>
          </p:cNvCxnSpPr>
          <p:nvPr/>
        </p:nvCxnSpPr>
        <p:spPr>
          <a:xfrm flipH="1" flipV="1">
            <a:off x="4060167" y="3434327"/>
            <a:ext cx="484296" cy="98025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Pectoral"/>
          <p:cNvSpPr txBox="1"/>
          <p:nvPr/>
        </p:nvSpPr>
        <p:spPr>
          <a:xfrm>
            <a:off x="4060165" y="4414583"/>
            <a:ext cx="96859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Wrist flexors</a:t>
            </a:r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59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cxnSp>
        <p:nvCxnSpPr>
          <p:cNvPr id="66" name="Straight Connector - Pecs"/>
          <p:cNvCxnSpPr/>
          <p:nvPr/>
        </p:nvCxnSpPr>
        <p:spPr>
          <a:xfrm>
            <a:off x="1974560" y="2230388"/>
            <a:ext cx="1083925" cy="566921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9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49553" y="1341035"/>
            <a:ext cx="831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You </a:t>
            </a:r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will need to be aware of 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the movements that the different skeletal muscles in the body help perform, as well as the sporting actions for each.  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135537" y="47775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Skeletal Muscles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white"/>
                </a:solidFill>
                <a:latin typeface="Roboto Condensed" panose="02000000000000000000" pitchFamily="2" charset="0"/>
              </a:rPr>
              <a:t>© ZigZag Education, 2019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6" y="1935712"/>
            <a:ext cx="4026632" cy="3962486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2339752" y="3507513"/>
            <a:ext cx="518289" cy="1085712"/>
          </a:xfrm>
          <a:custGeom>
            <a:avLst/>
            <a:gdLst>
              <a:gd name="connsiteX0" fmla="*/ 52401 w 518289"/>
              <a:gd name="connsiteY0" fmla="*/ 54700 h 1085712"/>
              <a:gd name="connsiteX1" fmla="*/ 207676 w 518289"/>
              <a:gd name="connsiteY1" fmla="*/ 2942 h 1085712"/>
              <a:gd name="connsiteX2" fmla="*/ 302567 w 518289"/>
              <a:gd name="connsiteY2" fmla="*/ 11568 h 1085712"/>
              <a:gd name="connsiteX3" fmla="*/ 311193 w 518289"/>
              <a:gd name="connsiteY3" fmla="*/ 54700 h 1085712"/>
              <a:gd name="connsiteX4" fmla="*/ 388831 w 518289"/>
              <a:gd name="connsiteY4" fmla="*/ 46074 h 1085712"/>
              <a:gd name="connsiteX5" fmla="*/ 518227 w 518289"/>
              <a:gd name="connsiteY5" fmla="*/ 123712 h 1085712"/>
              <a:gd name="connsiteX6" fmla="*/ 371578 w 518289"/>
              <a:gd name="connsiteY6" fmla="*/ 287614 h 1085712"/>
              <a:gd name="connsiteX7" fmla="*/ 345699 w 518289"/>
              <a:gd name="connsiteY7" fmla="*/ 382504 h 1085712"/>
              <a:gd name="connsiteX8" fmla="*/ 337073 w 518289"/>
              <a:gd name="connsiteY8" fmla="*/ 503274 h 1085712"/>
              <a:gd name="connsiteX9" fmla="*/ 311193 w 518289"/>
              <a:gd name="connsiteY9" fmla="*/ 649923 h 1085712"/>
              <a:gd name="connsiteX10" fmla="*/ 242182 w 518289"/>
              <a:gd name="connsiteY10" fmla="*/ 770693 h 1085712"/>
              <a:gd name="connsiteX11" fmla="*/ 190424 w 518289"/>
              <a:gd name="connsiteY11" fmla="*/ 882836 h 1085712"/>
              <a:gd name="connsiteX12" fmla="*/ 138665 w 518289"/>
              <a:gd name="connsiteY12" fmla="*/ 1081244 h 1085712"/>
              <a:gd name="connsiteX13" fmla="*/ 17895 w 518289"/>
              <a:gd name="connsiteY13" fmla="*/ 1003606 h 1085712"/>
              <a:gd name="connsiteX14" fmla="*/ 17895 w 518289"/>
              <a:gd name="connsiteY14" fmla="*/ 805198 h 1085712"/>
              <a:gd name="connsiteX15" fmla="*/ 17895 w 518289"/>
              <a:gd name="connsiteY15" fmla="*/ 787946 h 1085712"/>
              <a:gd name="connsiteX16" fmla="*/ 642 w 518289"/>
              <a:gd name="connsiteY16" fmla="*/ 641297 h 1085712"/>
              <a:gd name="connsiteX17" fmla="*/ 43774 w 518289"/>
              <a:gd name="connsiteY17" fmla="*/ 529153 h 1085712"/>
              <a:gd name="connsiteX18" fmla="*/ 17895 w 518289"/>
              <a:gd name="connsiteY18" fmla="*/ 408383 h 1085712"/>
              <a:gd name="connsiteX19" fmla="*/ 35148 w 518289"/>
              <a:gd name="connsiteY19" fmla="*/ 373878 h 1085712"/>
              <a:gd name="connsiteX20" fmla="*/ 26522 w 518289"/>
              <a:gd name="connsiteY20" fmla="*/ 218602 h 1085712"/>
              <a:gd name="connsiteX21" fmla="*/ 52401 w 518289"/>
              <a:gd name="connsiteY21" fmla="*/ 54700 h 108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8289" h="1085712">
                <a:moveTo>
                  <a:pt x="52401" y="54700"/>
                </a:moveTo>
                <a:cubicBezTo>
                  <a:pt x="82593" y="18757"/>
                  <a:pt x="165982" y="10131"/>
                  <a:pt x="207676" y="2942"/>
                </a:cubicBezTo>
                <a:cubicBezTo>
                  <a:pt x="249370" y="-4247"/>
                  <a:pt x="285314" y="2942"/>
                  <a:pt x="302567" y="11568"/>
                </a:cubicBezTo>
                <a:cubicBezTo>
                  <a:pt x="319820" y="20194"/>
                  <a:pt x="296816" y="48949"/>
                  <a:pt x="311193" y="54700"/>
                </a:cubicBezTo>
                <a:cubicBezTo>
                  <a:pt x="325570" y="60451"/>
                  <a:pt x="354325" y="34572"/>
                  <a:pt x="388831" y="46074"/>
                </a:cubicBezTo>
                <a:cubicBezTo>
                  <a:pt x="423337" y="57576"/>
                  <a:pt x="521103" y="83455"/>
                  <a:pt x="518227" y="123712"/>
                </a:cubicBezTo>
                <a:cubicBezTo>
                  <a:pt x="515352" y="163969"/>
                  <a:pt x="400333" y="244482"/>
                  <a:pt x="371578" y="287614"/>
                </a:cubicBezTo>
                <a:cubicBezTo>
                  <a:pt x="342823" y="330746"/>
                  <a:pt x="351450" y="346561"/>
                  <a:pt x="345699" y="382504"/>
                </a:cubicBezTo>
                <a:cubicBezTo>
                  <a:pt x="339948" y="418447"/>
                  <a:pt x="342824" y="458704"/>
                  <a:pt x="337073" y="503274"/>
                </a:cubicBezTo>
                <a:cubicBezTo>
                  <a:pt x="331322" y="547844"/>
                  <a:pt x="327008" y="605353"/>
                  <a:pt x="311193" y="649923"/>
                </a:cubicBezTo>
                <a:cubicBezTo>
                  <a:pt x="295378" y="694493"/>
                  <a:pt x="262310" y="731874"/>
                  <a:pt x="242182" y="770693"/>
                </a:cubicBezTo>
                <a:cubicBezTo>
                  <a:pt x="222054" y="809512"/>
                  <a:pt x="207677" y="831078"/>
                  <a:pt x="190424" y="882836"/>
                </a:cubicBezTo>
                <a:cubicBezTo>
                  <a:pt x="173171" y="934595"/>
                  <a:pt x="167420" y="1061116"/>
                  <a:pt x="138665" y="1081244"/>
                </a:cubicBezTo>
                <a:cubicBezTo>
                  <a:pt x="109910" y="1101372"/>
                  <a:pt x="38023" y="1049614"/>
                  <a:pt x="17895" y="1003606"/>
                </a:cubicBezTo>
                <a:cubicBezTo>
                  <a:pt x="-2233" y="957598"/>
                  <a:pt x="17895" y="805198"/>
                  <a:pt x="17895" y="805198"/>
                </a:cubicBezTo>
                <a:cubicBezTo>
                  <a:pt x="17895" y="769255"/>
                  <a:pt x="20770" y="815263"/>
                  <a:pt x="17895" y="787946"/>
                </a:cubicBezTo>
                <a:cubicBezTo>
                  <a:pt x="15020" y="760629"/>
                  <a:pt x="-3671" y="684429"/>
                  <a:pt x="642" y="641297"/>
                </a:cubicBezTo>
                <a:cubicBezTo>
                  <a:pt x="4955" y="598165"/>
                  <a:pt x="40899" y="567972"/>
                  <a:pt x="43774" y="529153"/>
                </a:cubicBezTo>
                <a:cubicBezTo>
                  <a:pt x="46649" y="490334"/>
                  <a:pt x="19333" y="434262"/>
                  <a:pt x="17895" y="408383"/>
                </a:cubicBezTo>
                <a:cubicBezTo>
                  <a:pt x="16457" y="382504"/>
                  <a:pt x="33710" y="405508"/>
                  <a:pt x="35148" y="373878"/>
                </a:cubicBezTo>
                <a:cubicBezTo>
                  <a:pt x="36586" y="342248"/>
                  <a:pt x="22209" y="266047"/>
                  <a:pt x="26522" y="218602"/>
                </a:cubicBezTo>
                <a:cubicBezTo>
                  <a:pt x="30835" y="171157"/>
                  <a:pt x="22209" y="90643"/>
                  <a:pt x="52401" y="5470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361916" y="2497904"/>
            <a:ext cx="2272715" cy="54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Roboto Condensed" panose="02000000000000000000" pitchFamily="2" charset="0"/>
              </a:rPr>
              <a:t>Let’s start with an easy one! Can you identify this muscle?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61916" y="3051420"/>
            <a:ext cx="2356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  <a:latin typeface="Roboto Condensed" panose="02000000000000000000" pitchFamily="2" charset="0"/>
              </a:rPr>
              <a:t>The abdominals </a:t>
            </a:r>
            <a:r>
              <a:rPr lang="en-GB" sz="1400" dirty="0">
                <a:solidFill>
                  <a:prstClr val="black"/>
                </a:solidFill>
                <a:latin typeface="Roboto Condensed" panose="02000000000000000000" pitchFamily="2" charset="0"/>
              </a:rPr>
              <a:t>allow flexion at the trunk and also help keep the body stable. They also help protect vital organs.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30439" y="5862561"/>
            <a:ext cx="34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Roboto Condensed" panose="02000000000000000000" pitchFamily="2" charset="0"/>
              </a:rPr>
              <a:t>Let’s </a:t>
            </a:r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take a look at the major joints in the body and the muscles that cause movement at each.</a:t>
            </a:r>
            <a:endParaRPr lang="en-GB" sz="14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-27384"/>
            <a:ext cx="9144000" cy="561356"/>
            <a:chOff x="0" y="-27384"/>
            <a:chExt cx="9144000" cy="561356"/>
          </a:xfrm>
        </p:grpSpPr>
        <p:sp>
          <p:nvSpPr>
            <p:cNvPr id="20" name="Rectangle 19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79512" y="-27384"/>
              <a:ext cx="822748" cy="561356"/>
              <a:chOff x="179512" y="-12676"/>
              <a:chExt cx="822748" cy="561356"/>
            </a:xfrm>
          </p:grpSpPr>
          <p:sp>
            <p:nvSpPr>
              <p:cNvPr id="23" name="TextBox 22">
                <a:hlinkClick r:id="" action="ppaction://noaction"/>
              </p:cNvPr>
              <p:cNvSpPr txBox="1"/>
              <p:nvPr/>
            </p:nvSpPr>
            <p:spPr>
              <a:xfrm>
                <a:off x="179512" y="-12676"/>
                <a:ext cx="822748" cy="561356"/>
              </a:xfrm>
              <a:prstGeom prst="rect">
                <a:avLst/>
              </a:prstGeom>
              <a:solidFill>
                <a:srgbClr val="4B716F"/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endParaRPr lang="en-GB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haroni" pitchFamily="2" charset="-79"/>
                </a:endParaRPr>
              </a:p>
            </p:txBody>
          </p:sp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179512" y="188640"/>
                <a:ext cx="822748" cy="35543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ctr"/>
                <a:r>
                  <a:rPr lang="en-GB" sz="1800" dirty="0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Lato Medium" panose="020F0502020204030203" pitchFamily="34" charset="0"/>
                  </a:rPr>
                  <a:t>Learn</a:t>
                </a:r>
              </a:p>
            </p:txBody>
          </p:sp>
        </p:grpSp>
      </p:grpSp>
      <p:sp>
        <p:nvSpPr>
          <p:cNvPr id="2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 lang="en-GB" smtClean="0">
                <a:solidFill>
                  <a:schemeClr val="tx1"/>
                </a:solidFill>
              </a:rPr>
              <a:pPr/>
              <a:t>7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9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2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4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00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0" grpId="0"/>
      <p:bldP spid="7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48" name="Rounded Rectangle 47"/>
          <p:cNvSpPr/>
          <p:nvPr/>
        </p:nvSpPr>
        <p:spPr>
          <a:xfrm>
            <a:off x="4942130" y="3271443"/>
            <a:ext cx="1357714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prstClr val="black">
                  <a:lumMod val="95000"/>
                  <a:lumOff val="5000"/>
                </a:prst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51520" y="2232248"/>
            <a:ext cx="8568952" cy="4005064"/>
            <a:chOff x="251520" y="2060848"/>
            <a:chExt cx="8568952" cy="40050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7" r="2381"/>
            <a:stretch/>
          </p:blipFill>
          <p:spPr>
            <a:xfrm>
              <a:off x="6717321" y="2060848"/>
              <a:ext cx="2103151" cy="40050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" r="48963"/>
            <a:stretch/>
          </p:blipFill>
          <p:spPr>
            <a:xfrm>
              <a:off x="251520" y="2060848"/>
              <a:ext cx="2232249" cy="4005064"/>
            </a:xfrm>
            <a:prstGeom prst="rect">
              <a:avLst/>
            </a:prstGeom>
          </p:spPr>
        </p:pic>
        <p:cxnSp>
          <p:nvCxnSpPr>
            <p:cNvPr id="6" name="Straight Connector 5"/>
            <p:cNvCxnSpPr>
              <a:stCxn id="21" idx="6"/>
              <a:endCxn id="32" idx="1"/>
            </p:cNvCxnSpPr>
            <p:nvPr/>
          </p:nvCxnSpPr>
          <p:spPr>
            <a:xfrm flipV="1">
              <a:off x="1952165" y="2765257"/>
              <a:ext cx="676166" cy="87679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8" idx="5"/>
              <a:endCxn id="34" idx="1"/>
            </p:cNvCxnSpPr>
            <p:nvPr/>
          </p:nvCxnSpPr>
          <p:spPr>
            <a:xfrm>
              <a:off x="1647955" y="3170795"/>
              <a:ext cx="955018" cy="94581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393105" y="2924944"/>
              <a:ext cx="298575" cy="288032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653590" y="2708920"/>
              <a:ext cx="298575" cy="288032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400094" y="3181992"/>
              <a:ext cx="298575" cy="288032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cxnSp>
          <p:nvCxnSpPr>
            <p:cNvPr id="27" name="Straight Connector 26"/>
            <p:cNvCxnSpPr>
              <a:stCxn id="48" idx="3"/>
              <a:endCxn id="23" idx="2"/>
            </p:cNvCxnSpPr>
            <p:nvPr/>
          </p:nvCxnSpPr>
          <p:spPr>
            <a:xfrm flipV="1">
              <a:off x="6299844" y="3326008"/>
              <a:ext cx="1100250" cy="62035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31"/>
          <p:cNvSpPr/>
          <p:nvPr/>
        </p:nvSpPr>
        <p:spPr>
          <a:xfrm>
            <a:off x="2628331" y="2732345"/>
            <a:ext cx="1357714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prstClr val="black">
                  <a:lumMod val="95000"/>
                  <a:lumOff val="5000"/>
                </a:prstClr>
              </a:solidFill>
              <a:latin typeface="Roboto Condensed" panose="02000000000000000000" pitchFamily="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602973" y="4000006"/>
            <a:ext cx="1460344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prstClr val="black">
                  <a:lumMod val="95000"/>
                  <a:lumOff val="5000"/>
                </a:prstClr>
              </a:solidFill>
              <a:latin typeface="Roboto Condensed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00339" y="276773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Roboto Condensed" panose="02000000000000000000" pitchFamily="2" charset="0"/>
              </a:defRPr>
            </a:lvl1pPr>
          </a:lstStyle>
          <a:p>
            <a:r>
              <a:rPr lang="en-GB" b="1" dirty="0" smtClean="0">
                <a:solidFill>
                  <a:prstClr val="black"/>
                </a:solidFill>
              </a:rPr>
              <a:t>Deltoids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49548" y="4099846"/>
            <a:ext cx="138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Pectorals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6161" y="1340768"/>
            <a:ext cx="5980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The shoulder joint allows the largest range of movement and requires four main muscles to enable these movements to occur.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494148" y="3155980"/>
            <a:ext cx="150178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– 	</a:t>
            </a:r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Flexion</a:t>
            </a:r>
          </a:p>
          <a:p>
            <a:pPr marL="180975" indent="-180975" algn="ctr"/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– </a:t>
            </a:r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	Abduction</a:t>
            </a:r>
          </a:p>
          <a:p>
            <a:pPr marL="180975" indent="-180975" algn="ctr"/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–</a:t>
            </a:r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</a:t>
            </a:r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Hyperextension</a:t>
            </a:r>
          </a:p>
          <a:p>
            <a:pPr marL="180975" indent="-180975" algn="ctr"/>
            <a:endParaRPr lang="en-GB" sz="1400" i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172467" y="4659265"/>
            <a:ext cx="214567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–	Flexion</a:t>
            </a:r>
          </a:p>
          <a:p>
            <a:pPr marL="180975" indent="-180975" algn="ctr"/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– 	</a:t>
            </a:r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Adduction</a:t>
            </a:r>
          </a:p>
          <a:p>
            <a:pPr marL="180975" indent="-180975" algn="ctr"/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– Horizontal abduction</a:t>
            </a:r>
          </a:p>
          <a:p>
            <a:pPr marL="180975" indent="-180975" algn="ctr"/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– Horizontal </a:t>
            </a:r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adduction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144728" y="3916562"/>
            <a:ext cx="2908698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– 	Extension</a:t>
            </a:r>
          </a:p>
          <a:p>
            <a:pPr marL="180975" indent="-180975" algn="ctr"/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– 	</a:t>
            </a:r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Adduction</a:t>
            </a:r>
          </a:p>
          <a:p>
            <a:pPr marL="180975" indent="-180975" algn="ctr"/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– Hyperextension</a:t>
            </a:r>
          </a:p>
          <a:p>
            <a:pPr marL="180975" indent="-180975" algn="ctr"/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– Horizontal abduction</a:t>
            </a:r>
          </a:p>
          <a:p>
            <a:pPr marL="180975" indent="-180975" algn="ctr"/>
            <a:r>
              <a:rPr lang="en-GB" sz="1400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– Horizontal </a:t>
            </a:r>
            <a:r>
              <a:rPr lang="en-GB" sz="1400" i="1" dirty="0">
                <a:solidFill>
                  <a:prstClr val="black"/>
                </a:solidFill>
                <a:latin typeface="Roboto Condensed" panose="02000000000000000000" pitchFamily="2" charset="0"/>
              </a:rPr>
              <a:t>adduction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0" y="-27384"/>
            <a:ext cx="9144000" cy="561356"/>
            <a:chOff x="0" y="-27384"/>
            <a:chExt cx="9144000" cy="561356"/>
          </a:xfrm>
        </p:grpSpPr>
        <p:sp>
          <p:nvSpPr>
            <p:cNvPr id="47" name="Rectangle 46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79512" y="-27384"/>
              <a:ext cx="822748" cy="561356"/>
              <a:chOff x="179512" y="-12676"/>
              <a:chExt cx="822748" cy="561356"/>
            </a:xfrm>
          </p:grpSpPr>
          <p:sp>
            <p:nvSpPr>
              <p:cNvPr id="54" name="TextBox 53">
                <a:hlinkClick r:id="" action="ppaction://noaction"/>
              </p:cNvPr>
              <p:cNvSpPr txBox="1"/>
              <p:nvPr/>
            </p:nvSpPr>
            <p:spPr>
              <a:xfrm>
                <a:off x="179512" y="-12676"/>
                <a:ext cx="822748" cy="561356"/>
              </a:xfrm>
              <a:prstGeom prst="rect">
                <a:avLst/>
              </a:prstGeom>
              <a:solidFill>
                <a:srgbClr val="4B716F"/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endParaRPr lang="en-GB" dirty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haroni" pitchFamily="2" charset="-79"/>
                </a:endParaRPr>
              </a:p>
            </p:txBody>
          </p:sp>
          <p:sp>
            <p:nvSpPr>
              <p:cNvPr id="58" name="Title 1"/>
              <p:cNvSpPr txBox="1">
                <a:spLocks/>
              </p:cNvSpPr>
              <p:nvPr/>
            </p:nvSpPr>
            <p:spPr>
              <a:xfrm>
                <a:off x="179512" y="188640"/>
                <a:ext cx="822748" cy="35543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ctr"/>
                <a:r>
                  <a:rPr lang="en-GB" sz="1800" dirty="0">
                    <a:solidFill>
                      <a:prstClr val="white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Lato Medium" panose="020F0502020204030203" pitchFamily="34" charset="0"/>
                  </a:rPr>
                  <a:t>Learn</a:t>
                </a:r>
              </a:p>
            </p:txBody>
          </p:sp>
        </p:grpSp>
      </p:grpSp>
      <p:sp>
        <p:nvSpPr>
          <p:cNvPr id="59" name="Title 1"/>
          <p:cNvSpPr txBox="1">
            <a:spLocks/>
          </p:cNvSpPr>
          <p:nvPr/>
        </p:nvSpPr>
        <p:spPr>
          <a:xfrm>
            <a:off x="107504" y="549500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Shoulder Joint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503938" y="874449"/>
            <a:ext cx="2316534" cy="1000680"/>
            <a:chOff x="6610847" y="847755"/>
            <a:chExt cx="2316534" cy="1000680"/>
          </a:xfrm>
        </p:grpSpPr>
        <p:sp>
          <p:nvSpPr>
            <p:cNvPr id="2" name="TextBox 1"/>
            <p:cNvSpPr txBox="1"/>
            <p:nvPr/>
          </p:nvSpPr>
          <p:spPr>
            <a:xfrm>
              <a:off x="6610847" y="847755"/>
              <a:ext cx="2185724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>
                  <a:solidFill>
                    <a:prstClr val="black"/>
                  </a:solidFill>
                </a:rPr>
                <a:t>Click on the boxes to reveal the muscles, </a:t>
              </a:r>
              <a:r>
                <a:rPr lang="en-GB" dirty="0" smtClean="0">
                  <a:solidFill>
                    <a:prstClr val="black"/>
                  </a:solidFill>
                </a:rPr>
                <a:t>then </a:t>
              </a:r>
              <a:r>
                <a:rPr lang="en-GB" dirty="0">
                  <a:solidFill>
                    <a:prstClr val="black"/>
                  </a:solidFill>
                </a:rPr>
                <a:t>click again to reveal </a:t>
              </a:r>
              <a:r>
                <a:rPr lang="en-GB" dirty="0" smtClean="0">
                  <a:solidFill>
                    <a:prstClr val="black"/>
                  </a:solidFill>
                </a:rPr>
                <a:t>the joint movements they can cause.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063" y="1261851"/>
              <a:ext cx="372318" cy="586584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smtClean="0">
                <a:solidFill>
                  <a:schemeClr val="tx1"/>
                </a:solidFill>
              </a:rPr>
              <a:pPr/>
              <a:t>8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87510" y="3250055"/>
            <a:ext cx="131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  <a:latin typeface="Roboto Condensed" panose="02000000000000000000" pitchFamily="2" charset="0"/>
              </a:rPr>
              <a:t>Latissimus </a:t>
            </a: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dorsi</a:t>
            </a:r>
            <a:endParaRPr lang="en-GB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39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2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120" grpId="0"/>
      <p:bldP spid="122" grpId="0"/>
      <p:bldP spid="124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0" y="4854966"/>
            <a:ext cx="9180512" cy="2033460"/>
            <a:chOff x="0" y="4854966"/>
            <a:chExt cx="9180512" cy="203346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86" r="11151"/>
            <a:stretch/>
          </p:blipFill>
          <p:spPr>
            <a:xfrm>
              <a:off x="0" y="4869160"/>
              <a:ext cx="9180512" cy="2019266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 rot="10800000" flipV="1">
              <a:off x="0" y="4854966"/>
              <a:ext cx="9144002" cy="203346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80096" y="1168057"/>
            <a:ext cx="740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Let’s take a look at some examples of movements at the shoulder joint. </a:t>
            </a:r>
          </a:p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Mime or try the movements to feel the muscles working. 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179512" y="43610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Shoulder </a:t>
            </a:r>
            <a:r>
              <a:rPr lang="en-GB" sz="54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Joint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prstClr val="white"/>
                </a:solidFill>
                <a:latin typeface="Roboto Condensed" panose="02000000000000000000" pitchFamily="2" charset="0"/>
              </a:rPr>
              <a:t>© ZigZag Education, 2019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5770" y="2705806"/>
            <a:ext cx="2744162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 smtClean="0">
                <a:solidFill>
                  <a:prstClr val="black"/>
                </a:solidFill>
              </a:rPr>
              <a:t>Pectorals and (anterior / front) deltoids</a:t>
            </a:r>
          </a:p>
        </p:txBody>
      </p:sp>
      <p:sp>
        <p:nvSpPr>
          <p:cNvPr id="47" name="Flexion"/>
          <p:cNvSpPr txBox="1"/>
          <p:nvPr/>
        </p:nvSpPr>
        <p:spPr>
          <a:xfrm>
            <a:off x="3707904" y="2705806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Flexion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49" name="Pectorals"/>
          <p:cNvSpPr txBox="1"/>
          <p:nvPr/>
        </p:nvSpPr>
        <p:spPr>
          <a:xfrm>
            <a:off x="5692194" y="2705806"/>
            <a:ext cx="327838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Example: </a:t>
            </a:r>
            <a:r>
              <a:rPr lang="en-GB" dirty="0">
                <a:solidFill>
                  <a:prstClr val="black"/>
                </a:solidFill>
              </a:rPr>
              <a:t>u</a:t>
            </a:r>
            <a:r>
              <a:rPr lang="en-GB" dirty="0" smtClean="0">
                <a:solidFill>
                  <a:prstClr val="black"/>
                </a:solidFill>
              </a:rPr>
              <a:t>pwards phase of a press-up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161940" y="2867388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0" name="Right Arrow 49"/>
          <p:cNvSpPr/>
          <p:nvPr/>
        </p:nvSpPr>
        <p:spPr>
          <a:xfrm flipH="1">
            <a:off x="5148064" y="2867388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1869" y="1862583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>
                <a:solidFill>
                  <a:prstClr val="black"/>
                </a:solidFill>
              </a:rPr>
              <a:t>L</a:t>
            </a:r>
            <a:r>
              <a:rPr lang="en-GB" i="1" dirty="0" smtClean="0">
                <a:solidFill>
                  <a:prstClr val="black"/>
                </a:solidFill>
              </a:rPr>
              <a:t>atissimus dorsi</a:t>
            </a:r>
          </a:p>
        </p:txBody>
      </p:sp>
      <p:sp>
        <p:nvSpPr>
          <p:cNvPr id="52" name="Extension"/>
          <p:cNvSpPr txBox="1"/>
          <p:nvPr/>
        </p:nvSpPr>
        <p:spPr>
          <a:xfrm>
            <a:off x="3694003" y="1862583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Extension</a:t>
            </a:r>
          </a:p>
        </p:txBody>
      </p:sp>
      <p:sp>
        <p:nvSpPr>
          <p:cNvPr id="54" name="Lat 1"/>
          <p:cNvSpPr txBox="1"/>
          <p:nvPr/>
        </p:nvSpPr>
        <p:spPr>
          <a:xfrm>
            <a:off x="5678293" y="1862583"/>
            <a:ext cx="327838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Example: </a:t>
            </a:r>
            <a:r>
              <a:rPr lang="en-GB" dirty="0">
                <a:solidFill>
                  <a:prstClr val="black"/>
                </a:solidFill>
              </a:rPr>
              <a:t>p</a:t>
            </a:r>
            <a:r>
              <a:rPr lang="en-GB" dirty="0" smtClean="0">
                <a:solidFill>
                  <a:prstClr val="black"/>
                </a:solidFill>
              </a:rPr>
              <a:t>ulling back on an oar when rowing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3148039" y="2024165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 flipH="1">
            <a:off x="5134163" y="2024165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6802" y="2604599"/>
            <a:ext cx="2662228" cy="1312214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34156" y="5837100"/>
            <a:ext cx="600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All muscles in the shoulder support with rotation and circumduction movements.</a:t>
            </a: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9512" y="3916813"/>
            <a:ext cx="27304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 smtClean="0">
                <a:solidFill>
                  <a:prstClr val="black"/>
                </a:solidFill>
              </a:rPr>
              <a:t>Deltoids</a:t>
            </a:r>
          </a:p>
        </p:txBody>
      </p:sp>
      <p:sp>
        <p:nvSpPr>
          <p:cNvPr id="72" name="Abduction"/>
          <p:cNvSpPr txBox="1"/>
          <p:nvPr/>
        </p:nvSpPr>
        <p:spPr>
          <a:xfrm>
            <a:off x="3707904" y="3906147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Abduction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73" name="Deltoid"/>
          <p:cNvSpPr txBox="1"/>
          <p:nvPr/>
        </p:nvSpPr>
        <p:spPr>
          <a:xfrm>
            <a:off x="5692194" y="3906147"/>
            <a:ext cx="327838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Example: </a:t>
            </a:r>
            <a:r>
              <a:rPr lang="en-GB" dirty="0">
                <a:solidFill>
                  <a:prstClr val="black"/>
                </a:solidFill>
              </a:rPr>
              <a:t>l</a:t>
            </a:r>
            <a:r>
              <a:rPr lang="en-GB" dirty="0" smtClean="0">
                <a:solidFill>
                  <a:prstClr val="black"/>
                </a:solidFill>
              </a:rPr>
              <a:t>ifting the arm away from the midline of the body when swinging a golf club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74" name="Right Arrow 73"/>
          <p:cNvSpPr/>
          <p:nvPr/>
        </p:nvSpPr>
        <p:spPr>
          <a:xfrm>
            <a:off x="3161940" y="4067729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5" name="Right Arrow 74"/>
          <p:cNvSpPr/>
          <p:nvPr/>
        </p:nvSpPr>
        <p:spPr>
          <a:xfrm flipH="1">
            <a:off x="5148064" y="4067729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59512" y="4946818"/>
            <a:ext cx="27304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Muscles in action:</a:t>
            </a:r>
          </a:p>
          <a:p>
            <a:r>
              <a:rPr lang="en-GB" i="1" dirty="0">
                <a:solidFill>
                  <a:prstClr val="black"/>
                </a:solidFill>
              </a:rPr>
              <a:t>L</a:t>
            </a:r>
            <a:r>
              <a:rPr lang="en-GB" i="1" dirty="0" smtClean="0">
                <a:solidFill>
                  <a:prstClr val="black"/>
                </a:solidFill>
              </a:rPr>
              <a:t>atissimus dorsi</a:t>
            </a:r>
            <a:endParaRPr lang="en-GB" i="1" dirty="0">
              <a:solidFill>
                <a:prstClr val="black"/>
              </a:solidFill>
            </a:endParaRPr>
          </a:p>
        </p:txBody>
      </p:sp>
      <p:sp>
        <p:nvSpPr>
          <p:cNvPr id="77" name="Adduction"/>
          <p:cNvSpPr txBox="1"/>
          <p:nvPr/>
        </p:nvSpPr>
        <p:spPr>
          <a:xfrm>
            <a:off x="3707904" y="4936152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Movement: </a:t>
            </a:r>
            <a:r>
              <a:rPr lang="en-GB" dirty="0" smtClean="0">
                <a:solidFill>
                  <a:prstClr val="black"/>
                </a:solidFill>
              </a:rPr>
              <a:t>Adduction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78" name="Lat 2"/>
          <p:cNvSpPr txBox="1"/>
          <p:nvPr/>
        </p:nvSpPr>
        <p:spPr>
          <a:xfrm>
            <a:off x="5692194" y="4936152"/>
            <a:ext cx="327838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Example: </a:t>
            </a:r>
            <a:r>
              <a:rPr lang="en-GB" dirty="0">
                <a:solidFill>
                  <a:prstClr val="black"/>
                </a:solidFill>
              </a:rPr>
              <a:t>p</a:t>
            </a:r>
            <a:r>
              <a:rPr lang="en-GB" dirty="0" smtClean="0">
                <a:solidFill>
                  <a:prstClr val="black"/>
                </a:solidFill>
              </a:rPr>
              <a:t>ulling the arm towards the midline of the body when performing a pull-up</a:t>
            </a:r>
            <a:endParaRPr lang="en-GB" i="1" dirty="0" smtClean="0">
              <a:solidFill>
                <a:prstClr val="black"/>
              </a:solidFill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3161940" y="5097734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0" name="Right Arrow 79"/>
          <p:cNvSpPr/>
          <p:nvPr/>
        </p:nvSpPr>
        <p:spPr>
          <a:xfrm flipH="1">
            <a:off x="5148064" y="5097734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789971" y="667806"/>
            <a:ext cx="2190449" cy="1084813"/>
            <a:chOff x="3732736" y="1442241"/>
            <a:chExt cx="2190449" cy="1084813"/>
          </a:xfrm>
        </p:grpSpPr>
        <p:sp>
          <p:nvSpPr>
            <p:cNvPr id="82" name="TextBox 81"/>
            <p:cNvSpPr txBox="1"/>
            <p:nvPr/>
          </p:nvSpPr>
          <p:spPr>
            <a:xfrm>
              <a:off x="3732736" y="1442241"/>
              <a:ext cx="2027971" cy="74914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>
                  <a:solidFill>
                    <a:prstClr val="black"/>
                  </a:solidFill>
                </a:rPr>
                <a:t>Click </a:t>
              </a:r>
              <a:r>
                <a:rPr lang="en-GB" dirty="0">
                  <a:solidFill>
                    <a:prstClr val="black"/>
                  </a:solidFill>
                </a:rPr>
                <a:t>on the </a:t>
              </a:r>
              <a:r>
                <a:rPr lang="en-GB" dirty="0" smtClean="0">
                  <a:solidFill>
                    <a:prstClr val="black"/>
                  </a:solidFill>
                </a:rPr>
                <a:t>examples to reveal the joint movements and then click the movements to reveal the muscles causing the movement.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182" y="1901579"/>
              <a:ext cx="397003" cy="625475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0" y="-27384"/>
            <a:ext cx="9144000" cy="561356"/>
            <a:chOff x="0" y="-27384"/>
            <a:chExt cx="9144000" cy="561356"/>
          </a:xfrm>
        </p:grpSpPr>
        <p:sp>
          <p:nvSpPr>
            <p:cNvPr id="36" name="Rectangle 35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Roboto Condensed" panose="02000000000000000000" pitchFamily="2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79512" y="-27384"/>
              <a:ext cx="822748" cy="561356"/>
              <a:chOff x="179512" y="-12676"/>
              <a:chExt cx="822748" cy="561356"/>
            </a:xfrm>
          </p:grpSpPr>
          <p:sp>
            <p:nvSpPr>
              <p:cNvPr id="38" name="TextBox 37">
                <a:hlinkClick r:id="" action="ppaction://noaction"/>
              </p:cNvPr>
              <p:cNvSpPr txBox="1"/>
              <p:nvPr/>
            </p:nvSpPr>
            <p:spPr>
              <a:xfrm>
                <a:off x="179512" y="-12676"/>
                <a:ext cx="822748" cy="561356"/>
              </a:xfrm>
              <a:prstGeom prst="rect">
                <a:avLst/>
              </a:prstGeom>
              <a:solidFill>
                <a:srgbClr val="4B716F"/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r"/>
                <a:endParaRPr lang="en-GB" dirty="0">
                  <a:solidFill>
                    <a:prstClr val="white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haroni" pitchFamily="2" charset="-79"/>
                </a:endParaRPr>
              </a:p>
            </p:txBody>
          </p:sp>
          <p:sp>
            <p:nvSpPr>
              <p:cNvPr id="39" name="Title 1"/>
              <p:cNvSpPr txBox="1">
                <a:spLocks/>
              </p:cNvSpPr>
              <p:nvPr/>
            </p:nvSpPr>
            <p:spPr>
              <a:xfrm>
                <a:off x="179512" y="188640"/>
                <a:ext cx="822748" cy="35543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ctr"/>
                <a:r>
                  <a:rPr lang="en-GB" sz="1800" dirty="0">
                    <a:solidFill>
                      <a:prstClr val="white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Lato Medium" panose="020F0502020204030203" pitchFamily="34" charset="0"/>
                  </a:rPr>
                  <a:t>Learn</a:t>
                </a:r>
              </a:p>
            </p:txBody>
          </p:sp>
        </p:grpSp>
      </p:grpSp>
      <p:sp>
        <p:nvSpPr>
          <p:cNvPr id="4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328" y="6492875"/>
            <a:ext cx="2057400" cy="365125"/>
          </a:xfrm>
        </p:spPr>
        <p:txBody>
          <a:bodyPr/>
          <a:lstStyle/>
          <a:p>
            <a:fld id="{00BE1ABE-4073-4494-BFC2-5858710217CE}" type="slidenum">
              <a:rPr smtClean="0"/>
              <a:pPr/>
              <a:t>9</a:t>
            </a:fld>
            <a:endParaRPr dirty="0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318141" y="44624"/>
            <a:ext cx="468235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Major </a:t>
            </a:r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Skeletal Muscles</a:t>
            </a:r>
            <a:endParaRPr lang="en-GB" sz="180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46" name="TextBox 63"/>
          <p:cNvSpPr txBox="1"/>
          <p:nvPr/>
        </p:nvSpPr>
        <p:spPr>
          <a:xfrm>
            <a:off x="7690392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53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60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63" name="Picture 14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5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6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47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11" grpId="0" animBg="1"/>
      <p:bldP spid="50" grpId="0" animBg="1"/>
      <p:bldP spid="51" grpId="0" animBg="1"/>
      <p:bldP spid="52" grpId="0" animBg="1"/>
      <p:bldP spid="58" grpId="0" animBg="1"/>
      <p:bldP spid="62" grpId="0" animBg="1"/>
      <p:bldP spid="70" grpId="0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4148</TotalTime>
  <Words>2633</Words>
  <Application>Microsoft Office PowerPoint</Application>
  <PresentationFormat>On-screen Show (4:3)</PresentationFormat>
  <Paragraphs>446</Paragraphs>
  <Slides>18</Slides>
  <Notes>18</Notes>
  <HiddenSlides>1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Roboto Condensed</vt:lpstr>
      <vt:lpstr>Lato Heavy</vt:lpstr>
      <vt:lpstr>Roboto Condensed Light</vt:lpstr>
      <vt:lpstr>Lato Light</vt:lpstr>
      <vt:lpstr>Aharoni</vt:lpstr>
      <vt:lpstr>Segoe Print</vt:lpstr>
      <vt:lpstr>Lato Medium</vt:lpstr>
      <vt:lpstr>Montserrat</vt:lpstr>
      <vt:lpstr>Palatino Linotype</vt:lpstr>
      <vt:lpstr>Calibri</vt:lpstr>
      <vt:lpstr>Century Gothic</vt:lpstr>
      <vt:lpstr>Arial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Anatomy and Exercise Physiology</dc:title>
  <dc:creator>Adam Howells</dc:creator>
  <cp:lastModifiedBy>Natasha Andrew</cp:lastModifiedBy>
  <cp:revision>343</cp:revision>
  <dcterms:created xsi:type="dcterms:W3CDTF">2016-05-10T20:25:22Z</dcterms:created>
  <dcterms:modified xsi:type="dcterms:W3CDTF">2023-05-17T12:34:34Z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E4AE9E1B-BC30-48AB-B5C7-E08E3019FC36</vt:lpwstr>
  </property>
  <property fmtid="{D5CDD505-2E9C-101B-9397-08002B2CF9AE}" pid="3" name="ArticulatePath">
    <vt:lpwstr>PP7_Role_of_Muscle _and_Type_of_Contraction</vt:lpwstr>
  </property>
</Properties>
</file>