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65" r:id="rId1"/>
  </p:sldMasterIdLst>
  <p:notesMasterIdLst>
    <p:notesMasterId r:id="rId16"/>
  </p:notesMasterIdLst>
  <p:handoutMasterIdLst>
    <p:handoutMasterId r:id="rId17"/>
  </p:handoutMasterIdLst>
  <p:sldIdLst>
    <p:sldId id="344" r:id="rId2"/>
    <p:sldId id="362" r:id="rId3"/>
    <p:sldId id="355" r:id="rId4"/>
    <p:sldId id="359" r:id="rId5"/>
    <p:sldId id="357" r:id="rId6"/>
    <p:sldId id="358" r:id="rId7"/>
    <p:sldId id="349" r:id="rId8"/>
    <p:sldId id="361" r:id="rId9"/>
    <p:sldId id="363" r:id="rId10"/>
    <p:sldId id="368" r:id="rId11"/>
    <p:sldId id="369" r:id="rId12"/>
    <p:sldId id="370" r:id="rId13"/>
    <p:sldId id="262" r:id="rId14"/>
    <p:sldId id="360" r:id="rId15"/>
  </p:sldIdLst>
  <p:sldSz cx="9144000" cy="6858000" type="screen4x3"/>
  <p:notesSz cx="6858000" cy="9144000"/>
  <p:embeddedFontLst>
    <p:embeddedFont>
      <p:font typeface="Roboto Condensed" panose="02000000000000000000" pitchFamily="2" charset="0"/>
      <p:regular r:id="rId18"/>
      <p:bold r:id="rId19"/>
      <p:italic r:id="rId20"/>
      <p:boldItalic r:id="rId21"/>
    </p:embeddedFont>
    <p:embeddedFont>
      <p:font typeface="Lato Heavy" panose="020F0502020204030203" pitchFamily="34" charset="0"/>
      <p:bold r:id="rId22"/>
      <p:boldItalic r:id="rId23"/>
    </p:embeddedFont>
    <p:embeddedFont>
      <p:font typeface="Roboto Condensed Light" panose="02000000000000000000" pitchFamily="2" charset="0"/>
      <p:regular r:id="rId24"/>
      <p:italic r:id="rId25"/>
    </p:embeddedFont>
    <p:embeddedFont>
      <p:font typeface="Lato Light" panose="020F0502020204030203" pitchFamily="34" charset="0"/>
      <p:regular r:id="rId26"/>
      <p:italic r:id="rId27"/>
    </p:embeddedFont>
    <p:embeddedFont>
      <p:font typeface="Aharoni" panose="02010803020104030203" pitchFamily="2" charset="-79"/>
      <p:bold r:id="rId28"/>
    </p:embeddedFont>
    <p:embeddedFont>
      <p:font typeface="Segoe Print" panose="02000600000000000000" pitchFamily="2" charset="0"/>
      <p:regular r:id="rId29"/>
      <p:bold r:id="rId30"/>
    </p:embeddedFont>
    <p:embeddedFont>
      <p:font typeface="Lato Medium" panose="020F0502020204030203" pitchFamily="34" charset="0"/>
      <p:regular r:id="rId31"/>
      <p:italic r:id="rId32"/>
    </p:embeddedFont>
    <p:embeddedFont>
      <p:font typeface="Montserrat" panose="02000505000000020004" pitchFamily="2" charset="0"/>
      <p:regular r:id="rId33"/>
      <p:bold r:id="rId34"/>
    </p:embeddedFont>
    <p:embeddedFont>
      <p:font typeface="Palatino Linotype" panose="02040502050505030304" pitchFamily="18" charset="0"/>
      <p:regular r:id="rId35"/>
      <p:bold r:id="rId36"/>
      <p:italic r:id="rId37"/>
      <p:boldItalic r:id="rId38"/>
    </p:embeddedFont>
    <p:embeddedFont>
      <p:font typeface="Roboto" pitchFamily="2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Roboto Cn" pitchFamily="2" charset="0"/>
      <p:regular r:id="rId51"/>
      <p:bold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he Cardiovascular System (D4-D6)" id="{A46B1110-DC9C-4F21-B5B4-2707017DED1E}">
          <p14:sldIdLst>
            <p14:sldId id="344"/>
            <p14:sldId id="362"/>
            <p14:sldId id="355"/>
            <p14:sldId id="359"/>
            <p14:sldId id="357"/>
            <p14:sldId id="358"/>
            <p14:sldId id="349"/>
            <p14:sldId id="361"/>
            <p14:sldId id="363"/>
            <p14:sldId id="368"/>
            <p14:sldId id="369"/>
            <p14:sldId id="370"/>
            <p14:sldId id="262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Howells" initials="AH" lastIdx="13" clrIdx="0">
    <p:extLst/>
  </p:cmAuthor>
  <p:cmAuthor id="2" name="Jacques Robertson" initials="JR" lastIdx="1" clrIdx="1"/>
  <p:cmAuthor id="3" name="Naomi Laws" initials="NL" lastIdx="4" clrIdx="2"/>
  <p:cmAuthor id="4" name="Daniel Embleton" initials="DE" lastIdx="3" clrIdx="3">
    <p:extLst>
      <p:ext uri="{19B8F6BF-5375-455C-9EA6-DF929625EA0E}">
        <p15:presenceInfo xmlns:p15="http://schemas.microsoft.com/office/powerpoint/2012/main" userId="S-1-5-21-2820689681-846540486-1616979966-16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FFFF66"/>
    <a:srgbClr val="FF8181"/>
    <a:srgbClr val="B989FF"/>
    <a:srgbClr val="00FF00"/>
    <a:srgbClr val="9966FF"/>
    <a:srgbClr val="3898F0"/>
    <a:srgbClr val="FFCC00"/>
    <a:srgbClr val="FFD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86370" autoAdjust="0"/>
  </p:normalViewPr>
  <p:slideViewPr>
    <p:cSldViewPr>
      <p:cViewPr varScale="1">
        <p:scale>
          <a:sx n="111" d="100"/>
          <a:sy n="111" d="100"/>
        </p:scale>
        <p:origin x="1338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font" Target="fonts/font33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3" Type="http://schemas.openxmlformats.org/officeDocument/2006/relationships/font" Target="fonts/font3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font" Target="fonts/font3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font" Target="fonts/font3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font" Target="fonts/font3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4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r>
              <a:rPr lang="en-GB" b="1" dirty="0"/>
              <a:t>Heart </a:t>
            </a:r>
            <a:r>
              <a:rPr lang="en-GB" b="1" dirty="0" smtClean="0"/>
              <a:t>rate during exercise session</a:t>
            </a:r>
            <a:endParaRPr lang="en-GB" b="1" dirty="0"/>
          </a:p>
        </c:rich>
      </c:tx>
      <c:layout>
        <c:manualLayout>
          <c:xMode val="edge"/>
          <c:yMode val="edge"/>
          <c:x val="0.23095122484689415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Sheet1!$B$1:$B$16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Sheet1!$A$1:$A$16</c:f>
              <c:numCache>
                <c:formatCode>General</c:formatCode>
                <c:ptCount val="16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  <c:pt idx="4">
                  <c:v>70</c:v>
                </c:pt>
                <c:pt idx="5">
                  <c:v>80</c:v>
                </c:pt>
                <c:pt idx="6">
                  <c:v>100</c:v>
                </c:pt>
                <c:pt idx="7">
                  <c:v>140</c:v>
                </c:pt>
                <c:pt idx="8">
                  <c:v>140</c:v>
                </c:pt>
                <c:pt idx="9">
                  <c:v>140</c:v>
                </c:pt>
                <c:pt idx="10">
                  <c:v>140</c:v>
                </c:pt>
                <c:pt idx="11">
                  <c:v>100</c:v>
                </c:pt>
                <c:pt idx="12">
                  <c:v>80</c:v>
                </c:pt>
                <c:pt idx="13">
                  <c:v>70</c:v>
                </c:pt>
                <c:pt idx="14">
                  <c:v>60</c:v>
                </c:pt>
                <c:pt idx="15">
                  <c:v>60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smooth val="0"/>
        <c:axId val="743604616"/>
        <c:axId val="743608928"/>
      </c:lineChart>
      <c:catAx>
        <c:axId val="743604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pPr>
                <a:r>
                  <a:rPr lang="en-GB" b="1" dirty="0"/>
                  <a:t>Time (minutes)</a:t>
                </a:r>
              </a:p>
            </c:rich>
          </c:tx>
          <c:layout>
            <c:manualLayout>
              <c:xMode val="edge"/>
              <c:yMode val="edge"/>
              <c:x val="0.46847003499562556"/>
              <c:y val="0.874120370370370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endParaRPr lang="en-US"/>
          </a:p>
        </c:txPr>
        <c:crossAx val="743608928"/>
        <c:crosses val="autoZero"/>
        <c:auto val="1"/>
        <c:lblAlgn val="ctr"/>
        <c:lblOffset val="100"/>
        <c:noMultiLvlLbl val="0"/>
      </c:catAx>
      <c:valAx>
        <c:axId val="74360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pPr>
                <a:r>
                  <a:rPr lang="en-GB" b="1" dirty="0"/>
                  <a:t>Heart rate (beats per minute)</a:t>
                </a:r>
              </a:p>
            </c:rich>
          </c:tx>
          <c:layout>
            <c:manualLayout>
              <c:xMode val="edge"/>
              <c:yMode val="edge"/>
              <c:x val="3.0555555555555555E-2"/>
              <c:y val="0.186365923009623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endParaRPr lang="en-US"/>
          </a:p>
        </c:txPr>
        <c:crossAx val="7436046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dPt>
            <c:idx val="1"/>
            <c:bubble3D val="0"/>
            <c:spPr>
              <a:ln>
                <a:noFill/>
              </a:ln>
            </c:spPr>
          </c:dPt>
          <c:dPt>
            <c:idx val="2"/>
            <c:bubble3D val="0"/>
            <c:spPr>
              <a:ln>
                <a:noFill/>
              </a:ln>
            </c:spPr>
          </c:dPt>
          <c:dPt>
            <c:idx val="3"/>
            <c:bubble3D val="0"/>
            <c:spPr>
              <a:ln>
                <a:noFill/>
              </a:ln>
            </c:spPr>
          </c:dPt>
          <c:dPt>
            <c:idx val="4"/>
            <c:bubble3D val="0"/>
            <c:spPr>
              <a:ln>
                <a:noFill/>
              </a:ln>
            </c:spPr>
          </c:dPt>
          <c:cat>
            <c:numRef>
              <c:f>Sheet1!$A$1:$E$1</c:f>
              <c:numCache>
                <c:formatCode>General</c:formatCode>
                <c:ptCount val="5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cat>
          <c:val>
            <c:numRef>
              <c:f>Sheet1!$A$2:$E$2</c:f>
              <c:numCache>
                <c:formatCode>General</c:formatCode>
                <c:ptCount val="5"/>
                <c:pt idx="0">
                  <c:v>20</c:v>
                </c:pt>
                <c:pt idx="1">
                  <c:v>120</c:v>
                </c:pt>
                <c:pt idx="2">
                  <c:v>135</c:v>
                </c:pt>
                <c:pt idx="3">
                  <c:v>140</c:v>
                </c:pt>
                <c:pt idx="4">
                  <c:v>140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3613632"/>
        <c:axId val="743605008"/>
      </c:lineChart>
      <c:catAx>
        <c:axId val="743613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pPr>
            <a:endParaRPr lang="en-US"/>
          </a:p>
        </c:txPr>
        <c:crossAx val="743605008"/>
        <c:crosses val="autoZero"/>
        <c:auto val="1"/>
        <c:lblAlgn val="ctr"/>
        <c:lblOffset val="100"/>
        <c:noMultiLvlLbl val="0"/>
      </c:catAx>
      <c:valAx>
        <c:axId val="743605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pPr>
            <a:endParaRPr lang="en-US"/>
          </a:p>
        </c:txPr>
        <c:crossAx val="74361363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13425767519413"/>
          <c:y val="7.0486386339062221E-2"/>
          <c:w val="0.864848298885742"/>
          <c:h val="0.7733542286533972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none"/>
          </c:marker>
          <c:cat>
            <c:numRef>
              <c:f>Sheet1!$A$3:$E$3</c:f>
              <c:numCache>
                <c:formatCode>General</c:formatCode>
                <c:ptCount val="5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cat>
          <c:val>
            <c:numRef>
              <c:f>Sheet1!$A$4:$E$4</c:f>
              <c:numCache>
                <c:formatCode>General</c:formatCode>
                <c:ptCount val="5"/>
                <c:pt idx="0">
                  <c:v>8</c:v>
                </c:pt>
                <c:pt idx="1">
                  <c:v>18</c:v>
                </c:pt>
                <c:pt idx="2">
                  <c:v>26</c:v>
                </c:pt>
                <c:pt idx="3">
                  <c:v>30</c:v>
                </c:pt>
                <c:pt idx="4">
                  <c:v>30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3611280"/>
        <c:axId val="743611672"/>
      </c:lineChart>
      <c:catAx>
        <c:axId val="743611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pPr>
            <a:endParaRPr lang="en-US"/>
          </a:p>
        </c:txPr>
        <c:crossAx val="743611672"/>
        <c:crosses val="autoZero"/>
        <c:auto val="1"/>
        <c:lblAlgn val="ctr"/>
        <c:lblOffset val="100"/>
        <c:noMultiLvlLbl val="0"/>
      </c:catAx>
      <c:valAx>
        <c:axId val="743611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pPr>
            <a:endParaRPr lang="en-US"/>
          </a:p>
        </c:txPr>
        <c:crossAx val="74361128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6878A-9329-435F-ADCB-0144115172E1}" type="datetimeFigureOut">
              <a:rPr lang="en-GB" smtClean="0">
                <a:latin typeface="Roboto Condensed" panose="02000000000000000000" pitchFamily="2" charset="0"/>
              </a:rPr>
              <a:t>17/05/2023</a:t>
            </a:fld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EA8CE-90DE-4747-AD72-8FEE56D4F893}" type="slidenum">
              <a:rPr lang="en-GB" smtClean="0">
                <a:latin typeface="Roboto Condensed" panose="02000000000000000000" pitchFamily="2" charset="0"/>
              </a:rPr>
              <a:t>‹#›</a:t>
            </a:fld>
            <a:endParaRPr lang="en-GB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61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90436802-1A97-4582-A2A9-92FE4E99E8C1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8C5E9862-D56C-4F44-BE50-9B69531FB6F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09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535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Introduce SADS and click through the slide to learn more about how it impacts exercise participation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the info link to visit the SADS Foundation website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06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Introduce low and high blood pressures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Discuss the effects that low and high blood pressure might have on exercise participation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02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Introduce the terms hypothermia and hyperthermia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Discuss the effects that exercise can have on hypothermia and hyperthermia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 smtClean="0"/>
              <a:t>Students to identify the symptoms of hypothermia and hyperthermia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51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Take this opportunity to reflect on what</a:t>
            </a:r>
            <a:r>
              <a:rPr lang="en-GB" baseline="0" dirty="0"/>
              <a:t> has been learnt and how it impacts on sport in a wider </a:t>
            </a:r>
            <a:r>
              <a:rPr lang="en-GB" baseline="0" dirty="0" smtClean="0"/>
              <a:t>context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780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dirty="0" smtClean="0"/>
              <a:t>Students to write</a:t>
            </a:r>
            <a:r>
              <a:rPr lang="en-GB" baseline="0" dirty="0" smtClean="0"/>
              <a:t> answers to the questions and check their answers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to reveal answer. Students to peer-mark or self-mark answers. </a:t>
            </a:r>
          </a:p>
          <a:p>
            <a:pPr marL="228600" indent="-228600">
              <a:buFont typeface="+mj-lt"/>
              <a:buAutoNum type="arabicPeriod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2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/>
              <a:t>Introduce each heart </a:t>
            </a:r>
            <a:r>
              <a:rPr lang="en-GB" baseline="0" dirty="0" smtClean="0"/>
              <a:t>value and the equation that links them</a:t>
            </a:r>
            <a:endParaRPr lang="en-GB" baseline="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suggest how each heart value responds to a single exercise/sports session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through the slide to reveal the correct response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suggest how each heart value adapts to long-term training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through the slide to reveal the correct adaptation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14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Discuss the response of heart rate before, during and after exercise using the graph and the annotations to aid the discussion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identify the change in heart rate recovery as an adaptation to long-term training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Discuss the importance of a greater heart rate recovery to performance in sport and exercise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77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complete the graphs using the axes provided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the reveal answers box for students to check their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64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Introduce the redirection of blood flow as a response to exercise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through the slide to identify when arteries vasodilate and vasoconstrict and discuss the impact of each</a:t>
            </a:r>
          </a:p>
          <a:p>
            <a:pPr marL="0" indent="0">
              <a:buFont typeface="+mj-lt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31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the slide to illustrate how blood supply to the brain, kidneys and working muscles changes between rest and exercise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It is important to mention that the blood supply to the brain never changes as restricting blood flow to the brain could be fatal </a:t>
            </a:r>
            <a:r>
              <a:rPr lang="en-GB" baseline="0" dirty="0" smtClean="0"/>
              <a:t> </a:t>
            </a:r>
          </a:p>
          <a:p>
            <a:pPr marL="0" indent="0">
              <a:buFont typeface="+mj-lt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82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Introduce what blood pressure is and the terms systole and diastole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understand that blood pressure changes as an immediate response to exercise and as a long-term adaptation of the cardiovascular system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suggest how blood pressure changes as a response and as an adaptation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through the slide to reveal the answers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51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identify additional adaptations of the cardiovascular system to exercise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through the slide to reveal the three additional adaptations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Discuss how each adaptation impacts exercise performance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the image for each adaptation to reveal its impact on exercise performance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78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categorise the options into responses and adaptations of the cardiovascular system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the slide to reveal the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26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AF81-E82F-46FD-A8EE-B3D9644FDF45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97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A411-42A2-4CFD-A332-BAAD4BB10DD2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953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B486D-05DE-4D11-B2E2-14FC0526CA18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92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0C8E-5F07-48C7-BB4E-426E857FEB1F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80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09D8-B0A7-4C88-8731-F5E8CD6FED8E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97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7DF36-B898-43D5-9B7F-498E5F86D17F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190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9ACD-703C-4D51-8410-EF603400DF4A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43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2E59-C619-418E-8663-65EDE8D9C616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40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C168-1B3A-4A65-91C4-2ED63E56EFCE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47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18BB-7248-4581-9AA8-34EFD701B051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971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609AE-4B6F-4FFD-B7BF-5E1B0A80339B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6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BCDA9934-114D-4B4E-B1C5-8D4413BAD4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17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hyperlink" Target="http://zzed.uk/11758-PP10-10" TargetMode="External"/><Relationship Id="rId5" Type="http://schemas.openxmlformats.org/officeDocument/2006/relationships/hyperlink" Target="https://zzed.uk/11758-PP10-10b" TargetMode="Externa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chart" Target="../charts/chart1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1.jp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/>
          <a:p>
            <a:fld id="{00BE1ABE-4073-4494-BFC2-5858710217CE}" type="slidenum">
              <a:rPr lang="en-GB" smtClean="0">
                <a:solidFill>
                  <a:schemeClr val="bg1"/>
                </a:solidFill>
              </a:rPr>
              <a:pPr/>
              <a:t>1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Education, 2022 </a:t>
            </a:r>
            <a:endParaRPr lang="en-GB" sz="900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7340" y="1724205"/>
            <a:ext cx="8029320" cy="3409591"/>
            <a:chOff x="-81290" y="1317805"/>
            <a:chExt cx="8029320" cy="3409591"/>
          </a:xfrm>
        </p:grpSpPr>
        <p:sp>
          <p:nvSpPr>
            <p:cNvPr id="19" name="Title 3"/>
            <p:cNvSpPr txBox="1">
              <a:spLocks/>
            </p:cNvSpPr>
            <p:nvPr/>
          </p:nvSpPr>
          <p:spPr>
            <a:xfrm>
              <a:off x="-81290" y="1654449"/>
              <a:ext cx="8029320" cy="1261320"/>
            </a:xfrm>
            <a:prstGeom prst="rect">
              <a:avLst/>
            </a:prstGeom>
            <a:effectLst/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en-GB" b="1" cap="all" dirty="0" smtClean="0">
                  <a:solidFill>
                    <a:schemeClr val="tx1">
                      <a:alpha val="9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Montserrat" panose="02000505000000020004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The </a:t>
              </a:r>
            </a:p>
            <a:p>
              <a:pPr algn="ctr">
                <a:lnSpc>
                  <a:spcPct val="80000"/>
                </a:lnSpc>
              </a:pPr>
              <a:r>
                <a:rPr lang="en-GB" b="1" cap="all" dirty="0" smtClean="0">
                  <a:solidFill>
                    <a:schemeClr val="tx1">
                      <a:alpha val="9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Montserrat" panose="02000505000000020004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cardiovascular</a:t>
              </a:r>
            </a:p>
            <a:p>
              <a:pPr algn="ctr">
                <a:lnSpc>
                  <a:spcPct val="80000"/>
                </a:lnSpc>
              </a:pPr>
              <a:r>
                <a:rPr lang="en-GB" b="1" cap="all" dirty="0" smtClean="0">
                  <a:solidFill>
                    <a:schemeClr val="tx1">
                      <a:alpha val="9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Montserrat" panose="02000505000000020004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System</a:t>
              </a:r>
              <a:endParaRPr lang="en-GB" b="1" cap="all" dirty="0">
                <a:solidFill>
                  <a:schemeClr val="tx1">
                    <a:alpha val="9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ontserrat" panose="02000505000000020004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25058" y="1317805"/>
              <a:ext cx="5616624" cy="3409591"/>
            </a:xfrm>
            <a:prstGeom prst="rect">
              <a:avLst/>
            </a:prstGeom>
            <a:noFill/>
            <a:ln w="38100"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Heavy" panose="020F0502020204030203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25058" y="3741449"/>
              <a:ext cx="5616623" cy="898524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600" dirty="0" smtClean="0">
                  <a:solidFill>
                    <a:sysClr val="windowText" lastClr="000000">
                      <a:alpha val="90000"/>
                    </a:sys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Montserrat" panose="02000505000000020004" pitchFamily="2" charset="0"/>
                  <a:ea typeface="Roboto Condensed Light" panose="02000000000000000000" pitchFamily="2" charset="0"/>
                  <a:cs typeface="Lato Light" panose="020F0502020204030203" pitchFamily="34" charset="0"/>
                </a:rPr>
                <a:t>D4   Responses to a single sport or exercise session</a:t>
              </a:r>
            </a:p>
            <a:p>
              <a:pPr algn="ctr"/>
              <a:r>
                <a:rPr lang="en-GB" sz="1600" dirty="0" smtClean="0">
                  <a:solidFill>
                    <a:sysClr val="windowText" lastClr="000000">
                      <a:alpha val="90000"/>
                    </a:sys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Montserrat" panose="02000505000000020004" pitchFamily="2" charset="0"/>
                  <a:ea typeface="Roboto Condensed Light" panose="02000000000000000000" pitchFamily="2" charset="0"/>
                  <a:cs typeface="Lato Light" panose="020F0502020204030203" pitchFamily="34" charset="0"/>
                </a:rPr>
                <a:t>D5   Adaptations to exercise</a:t>
              </a:r>
            </a:p>
            <a:p>
              <a:pPr algn="ctr"/>
              <a:r>
                <a:rPr lang="en-GB" sz="1600" dirty="0" smtClean="0">
                  <a:solidFill>
                    <a:sysClr val="windowText" lastClr="000000">
                      <a:alpha val="90000"/>
                    </a:sys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Montserrat" panose="02000505000000020004" pitchFamily="2" charset="0"/>
                  <a:ea typeface="Roboto Condensed Light" panose="02000000000000000000" pitchFamily="2" charset="0"/>
                  <a:cs typeface="Lato Light" panose="020F0502020204030203" pitchFamily="34" charset="0"/>
                </a:rPr>
                <a:t>D6   Additional factors</a:t>
              </a:r>
            </a:p>
          </p:txBody>
        </p:sp>
      </p:grpSp>
      <p:sp>
        <p:nvSpPr>
          <p:cNvPr id="22" name="Subtitle 4"/>
          <p:cNvSpPr txBox="1">
            <a:spLocks/>
          </p:cNvSpPr>
          <p:nvPr/>
        </p:nvSpPr>
        <p:spPr>
          <a:xfrm>
            <a:off x="1691680" y="1359321"/>
            <a:ext cx="5688632" cy="277461"/>
          </a:xfrm>
          <a:prstGeom prst="rect">
            <a:avLst/>
          </a:prstGeom>
          <a:noFill/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tserrat" panose="02000505000000020004" pitchFamily="2" charset="0"/>
                <a:ea typeface="Roboto Condensed" panose="02000000000000000000" pitchFamily="2" charset="0"/>
              </a:rPr>
              <a:t>D</a:t>
            </a:r>
            <a:r>
              <a:rPr lang="en-GB" sz="1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tserrat" panose="02000505000000020004" pitchFamily="2" charset="0"/>
                <a:ea typeface="Roboto Condensed" panose="02000000000000000000" pitchFamily="2" charset="0"/>
              </a:rPr>
              <a:t>: </a:t>
            </a:r>
            <a:r>
              <a:rPr lang="en-GB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tserrat" panose="02000505000000020004" pitchFamily="2" charset="0"/>
                <a:ea typeface="Roboto Condensed" panose="02000000000000000000" pitchFamily="2" charset="0"/>
              </a:rPr>
              <a:t>The effects of exercise and sports performance on…</a:t>
            </a:r>
            <a:endParaRPr lang="en-GB" sz="12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Montserrat" panose="02000505000000020004" pitchFamily="2" charset="0"/>
              <a:ea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67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1945" y="4925809"/>
            <a:ext cx="9175944" cy="1949932"/>
            <a:chOff x="-31945" y="4925809"/>
            <a:chExt cx="9175944" cy="1949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7" t="8274" r="630" b="59813"/>
            <a:stretch/>
          </p:blipFill>
          <p:spPr>
            <a:xfrm>
              <a:off x="-31945" y="4925809"/>
              <a:ext cx="9175944" cy="1944216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 rot="10800000" flipV="1">
              <a:off x="-3" y="4925809"/>
              <a:ext cx="9144002" cy="1949932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black"/>
                </a:solidFill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2022 </a:t>
            </a:r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512" y="564275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Sudden Arrhythmic Death Syndrome</a:t>
            </a:r>
            <a:endParaRPr lang="en-GB" sz="4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436510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386536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Sudden </a:t>
            </a:r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arrhythmic </a:t>
            </a:r>
            <a:r>
              <a:rPr lang="en-GB" sz="1600" dirty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d</a:t>
            </a:r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eath </a:t>
            </a:r>
            <a:r>
              <a:rPr lang="en-GB" sz="1600" dirty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s</a:t>
            </a:r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yndrome (SADS) is a heart condition that causes a sudden, unexplained death.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6" name="TextBox 35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7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</a:p>
          </p:txBody>
        </p:sp>
      </p:grpSp>
      <p:sp>
        <p:nvSpPr>
          <p:cNvPr id="3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10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Additional Factors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512" y="2063579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It is common among seemingly young and fit people so is not associated with cardiac deaths related to leading unhealthy or sedentary lifestyles, such as heart attacks.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9512" y="2759975"/>
            <a:ext cx="828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Instead, SADS is genetic and can be passed down if a parent has had an unexplained cardiac event.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1520" y="3225374"/>
            <a:ext cx="4968552" cy="313932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As well as a family history of SADS, there are a number of warning signs and symptoms that people should be aware of </a:t>
            </a:r>
            <a:r>
              <a:rPr lang="en-GB" sz="1600" b="1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when exercising</a:t>
            </a:r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Fainting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Dizziness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S</a:t>
            </a:r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eizures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Chest pains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Unusual breathlessness</a:t>
            </a:r>
          </a:p>
          <a:p>
            <a:endParaRPr lang="en-GB" sz="1400" dirty="0" smtClean="0">
              <a:solidFill>
                <a:prstClr val="black"/>
              </a:solidFill>
              <a:latin typeface="Roboto Cn" pitchFamily="2" charset="0"/>
              <a:ea typeface="Roboto Cn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Anyone displaying these symptoms can and should contact their GP or see a specialist to have their heart screened.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Charities such as </a:t>
            </a:r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  <a:hlinkClick r:id="rId5"/>
              </a:rPr>
              <a:t>Cardiac Risk in the Young (CRY) </a:t>
            </a:r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also offer free screenings to all young people aged 18–35.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22185" y="4135080"/>
            <a:ext cx="2269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Visit the SADS Foundation website to learn more…</a:t>
            </a:r>
            <a:endParaRPr lang="en-GB" sz="14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31" name="Action Button: Information 30">
            <a:hlinkClick r:id="rId6" highlightClick="1"/>
          </p:cNvPr>
          <p:cNvSpPr/>
          <p:nvPr/>
        </p:nvSpPr>
        <p:spPr>
          <a:xfrm>
            <a:off x="6352399" y="4734436"/>
            <a:ext cx="1820001" cy="152597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3222394"/>
            <a:ext cx="4968552" cy="31407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2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1945" y="4934198"/>
            <a:ext cx="9175944" cy="1949932"/>
            <a:chOff x="-31945" y="4925809"/>
            <a:chExt cx="9175944" cy="1949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7" t="8274" r="630" b="59813"/>
            <a:stretch/>
          </p:blipFill>
          <p:spPr>
            <a:xfrm>
              <a:off x="-31945" y="4925809"/>
              <a:ext cx="9175944" cy="1944216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 rot="10800000" flipV="1">
              <a:off x="-3" y="4925809"/>
              <a:ext cx="9144002" cy="1949932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black"/>
                </a:solidFill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2022 </a:t>
            </a:r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512" y="564275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8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Blood Pressure</a:t>
            </a:r>
            <a:endParaRPr lang="en-GB" sz="48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386536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A normal, healthy blood pressure is between 90/60 mmHg and 120/90 mmHg.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6" name="TextBox 35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7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</a:p>
          </p:txBody>
        </p:sp>
      </p:grpSp>
      <p:sp>
        <p:nvSpPr>
          <p:cNvPr id="3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11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Additional Factors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3831" y="1807550"/>
            <a:ext cx="3456384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Roboto Cn" pitchFamily="2" charset="0"/>
                <a:ea typeface="Roboto Cn" pitchFamily="2" charset="0"/>
              </a:rPr>
              <a:t>Values </a:t>
            </a:r>
            <a:r>
              <a:rPr lang="en-GB" sz="1600" b="1" dirty="0" smtClean="0">
                <a:solidFill>
                  <a:schemeClr val="bg1"/>
                </a:solidFill>
                <a:latin typeface="Roboto Cn" pitchFamily="2" charset="0"/>
                <a:ea typeface="Roboto Cn" pitchFamily="2" charset="0"/>
              </a:rPr>
              <a:t>below 90/60 mmHg </a:t>
            </a:r>
            <a:r>
              <a:rPr lang="en-GB" sz="1600" dirty="0" smtClean="0">
                <a:solidFill>
                  <a:schemeClr val="bg1"/>
                </a:solidFill>
                <a:latin typeface="Roboto Cn" pitchFamily="2" charset="0"/>
                <a:ea typeface="Roboto Cn" pitchFamily="2" charset="0"/>
              </a:rPr>
              <a:t>are classed as </a:t>
            </a:r>
            <a:r>
              <a:rPr lang="en-GB" sz="1600" b="1" dirty="0" smtClean="0">
                <a:solidFill>
                  <a:schemeClr val="bg1"/>
                </a:solidFill>
                <a:latin typeface="Roboto Cn" pitchFamily="2" charset="0"/>
                <a:ea typeface="Roboto Cn" pitchFamily="2" charset="0"/>
              </a:rPr>
              <a:t>low</a:t>
            </a:r>
            <a:r>
              <a:rPr lang="en-GB" sz="1600" dirty="0" smtClean="0">
                <a:solidFill>
                  <a:schemeClr val="bg1"/>
                </a:solidFill>
                <a:latin typeface="Roboto Cn" pitchFamily="2" charset="0"/>
                <a:ea typeface="Roboto Cn" pitchFamily="2" charset="0"/>
              </a:rPr>
              <a:t> blood pressure (hypotension).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76965" y="1807549"/>
            <a:ext cx="3499674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prstClr val="black"/>
                </a:solidFill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Roboto Cn" pitchFamily="2" charset="0"/>
                <a:ea typeface="Roboto Cn" pitchFamily="2" charset="0"/>
              </a:rPr>
              <a:t>Values </a:t>
            </a:r>
            <a:r>
              <a:rPr lang="en-GB" b="1" dirty="0" smtClean="0">
                <a:solidFill>
                  <a:schemeClr val="bg1"/>
                </a:solidFill>
                <a:latin typeface="Roboto Cn" pitchFamily="2" charset="0"/>
                <a:ea typeface="Roboto Cn" pitchFamily="2" charset="0"/>
              </a:rPr>
              <a:t>above 140/90 </a:t>
            </a:r>
            <a:r>
              <a:rPr lang="en-GB" b="1" dirty="0">
                <a:solidFill>
                  <a:schemeClr val="bg1"/>
                </a:solidFill>
                <a:latin typeface="Roboto Cn" pitchFamily="2" charset="0"/>
                <a:ea typeface="Roboto Cn" pitchFamily="2" charset="0"/>
              </a:rPr>
              <a:t>mmHg </a:t>
            </a:r>
            <a:r>
              <a:rPr lang="en-GB" dirty="0">
                <a:solidFill>
                  <a:schemeClr val="bg1"/>
                </a:solidFill>
                <a:latin typeface="Roboto Cn" pitchFamily="2" charset="0"/>
                <a:ea typeface="Roboto Cn" pitchFamily="2" charset="0"/>
              </a:rPr>
              <a:t>are classed as </a:t>
            </a:r>
            <a:r>
              <a:rPr lang="en-GB" b="1" dirty="0" smtClean="0">
                <a:solidFill>
                  <a:schemeClr val="bg1"/>
                </a:solidFill>
                <a:latin typeface="Roboto Cn" pitchFamily="2" charset="0"/>
                <a:ea typeface="Roboto Cn" pitchFamily="2" charset="0"/>
              </a:rPr>
              <a:t>high</a:t>
            </a:r>
            <a:r>
              <a:rPr lang="en-GB" dirty="0" smtClean="0">
                <a:solidFill>
                  <a:schemeClr val="bg1"/>
                </a:solidFill>
                <a:latin typeface="Roboto Cn" pitchFamily="2" charset="0"/>
                <a:ea typeface="Roboto Cn" pitchFamily="2" charset="0"/>
              </a:rPr>
              <a:t> blood </a:t>
            </a:r>
            <a:r>
              <a:rPr lang="en-GB" dirty="0">
                <a:solidFill>
                  <a:schemeClr val="bg1"/>
                </a:solidFill>
                <a:latin typeface="Roboto Cn" pitchFamily="2" charset="0"/>
                <a:ea typeface="Roboto Cn" pitchFamily="2" charset="0"/>
              </a:rPr>
              <a:t>pressure </a:t>
            </a:r>
            <a:r>
              <a:rPr lang="en-GB" dirty="0" smtClean="0">
                <a:solidFill>
                  <a:schemeClr val="bg1"/>
                </a:solidFill>
                <a:latin typeface="Roboto Cn" pitchFamily="2" charset="0"/>
                <a:ea typeface="Roboto Cn" pitchFamily="2" charset="0"/>
              </a:rPr>
              <a:t>(hypertension).</a:t>
            </a:r>
            <a:endParaRPr lang="en-GB" dirty="0">
              <a:solidFill>
                <a:schemeClr val="bg1"/>
              </a:solidFill>
              <a:latin typeface="Roboto Cn" pitchFamily="2" charset="0"/>
              <a:ea typeface="Roboto Cn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08183" y="2634616"/>
            <a:ext cx="3754240" cy="2785358"/>
            <a:chOff x="2631936" y="2969879"/>
            <a:chExt cx="3754240" cy="2785358"/>
          </a:xfrm>
        </p:grpSpPr>
        <p:sp>
          <p:nvSpPr>
            <p:cNvPr id="60" name="Rectangle 59"/>
            <p:cNvSpPr/>
            <p:nvPr/>
          </p:nvSpPr>
          <p:spPr>
            <a:xfrm>
              <a:off x="2631936" y="2969879"/>
              <a:ext cx="3744000" cy="2785358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58" name="Text Box 2"/>
            <p:cNvSpPr txBox="1">
              <a:spLocks noChangeArrowheads="1"/>
            </p:cNvSpPr>
            <p:nvPr/>
          </p:nvSpPr>
          <p:spPr bwMode="auto">
            <a:xfrm>
              <a:off x="3715847" y="3415051"/>
              <a:ext cx="2670329" cy="33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High blood pressure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08183" y="3780327"/>
            <a:ext cx="3864152" cy="1644739"/>
            <a:chOff x="2631936" y="4115590"/>
            <a:chExt cx="3864152" cy="1644739"/>
          </a:xfrm>
        </p:grpSpPr>
        <p:sp>
          <p:nvSpPr>
            <p:cNvPr id="61" name="Rectangle 60"/>
            <p:cNvSpPr/>
            <p:nvPr/>
          </p:nvSpPr>
          <p:spPr>
            <a:xfrm>
              <a:off x="2631936" y="4115590"/>
              <a:ext cx="3117513" cy="164473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56" name="Text Box 2"/>
            <p:cNvSpPr txBox="1">
              <a:spLocks noChangeArrowheads="1"/>
            </p:cNvSpPr>
            <p:nvPr/>
          </p:nvSpPr>
          <p:spPr bwMode="auto">
            <a:xfrm>
              <a:off x="3266994" y="4188332"/>
              <a:ext cx="3229094" cy="33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Pre-high blood pressure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08183" y="4252290"/>
            <a:ext cx="3199482" cy="1172776"/>
            <a:chOff x="2631936" y="4587553"/>
            <a:chExt cx="3199482" cy="1172776"/>
          </a:xfrm>
        </p:grpSpPr>
        <p:sp>
          <p:nvSpPr>
            <p:cNvPr id="62" name="Rectangle 61"/>
            <p:cNvSpPr/>
            <p:nvPr/>
          </p:nvSpPr>
          <p:spPr>
            <a:xfrm>
              <a:off x="2631936" y="4587553"/>
              <a:ext cx="2494010" cy="1172776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54" name="Text Box 2"/>
            <p:cNvSpPr txBox="1">
              <a:spLocks noChangeArrowheads="1"/>
            </p:cNvSpPr>
            <p:nvPr/>
          </p:nvSpPr>
          <p:spPr bwMode="auto">
            <a:xfrm>
              <a:off x="3149954" y="4805895"/>
              <a:ext cx="2681464" cy="33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Target blood pressure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92213" y="4944591"/>
            <a:ext cx="1262978" cy="480212"/>
            <a:chOff x="2615966" y="5279854"/>
            <a:chExt cx="1262978" cy="480212"/>
          </a:xfrm>
        </p:grpSpPr>
        <p:sp>
          <p:nvSpPr>
            <p:cNvPr id="63" name="Rectangle 62"/>
            <p:cNvSpPr/>
            <p:nvPr/>
          </p:nvSpPr>
          <p:spPr>
            <a:xfrm>
              <a:off x="2631938" y="5279854"/>
              <a:ext cx="1247006" cy="480212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52" name="Text Box 2"/>
            <p:cNvSpPr txBox="1">
              <a:spLocks noChangeArrowheads="1"/>
            </p:cNvSpPr>
            <p:nvPr/>
          </p:nvSpPr>
          <p:spPr bwMode="auto">
            <a:xfrm>
              <a:off x="2615966" y="5285297"/>
              <a:ext cx="1230563" cy="450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Low </a:t>
              </a:r>
              <a:r>
                <a:rPr lang="en-GB" sz="1200" b="1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blood pressure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58030" y="2547351"/>
            <a:ext cx="4567121" cy="3424702"/>
            <a:chOff x="1981783" y="2882614"/>
            <a:chExt cx="4567121" cy="342470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615966" y="2969879"/>
              <a:ext cx="0" cy="2808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487965" y="3901661"/>
              <a:ext cx="0" cy="3744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3050970" y="5811568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50</a:t>
              </a:r>
              <a:endParaRPr lang="en-GB" sz="10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646950" y="5814874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60</a:t>
              </a:r>
              <a:endParaRPr lang="en-GB" sz="10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297979" y="5816832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70</a:t>
              </a:r>
              <a:endParaRPr lang="en-GB" sz="10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893952" y="5808390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80</a:t>
              </a:r>
              <a:endParaRPr lang="en-GB" sz="10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544981" y="5810348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90</a:t>
              </a:r>
              <a:endParaRPr lang="en-GB" sz="10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116856" y="5810158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100</a:t>
              </a:r>
              <a:endParaRPr lang="en-GB" sz="10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199888" y="5642398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7</a:t>
              </a:r>
              <a:r>
                <a:rPr lang="en-GB" sz="1000" dirty="0" smtClean="0"/>
                <a:t>0</a:t>
              </a:r>
              <a:endParaRPr lang="en-GB" sz="10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199888" y="5399791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80</a:t>
              </a:r>
              <a:endParaRPr lang="en-GB" sz="10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199888" y="5174858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90</a:t>
              </a:r>
              <a:endParaRPr lang="en-GB" sz="10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199888" y="4926205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100</a:t>
              </a:r>
              <a:endParaRPr lang="en-GB" sz="10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188202" y="4705184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110</a:t>
              </a:r>
              <a:endParaRPr lang="en-GB" sz="10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188202" y="4472375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120</a:t>
              </a:r>
              <a:endParaRPr lang="en-GB" sz="10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188202" y="4258245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130</a:t>
              </a:r>
              <a:endParaRPr lang="en-GB" sz="10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188202" y="4027759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140</a:t>
              </a:r>
              <a:endParaRPr lang="en-GB" sz="10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188202" y="3814832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150</a:t>
              </a:r>
              <a:endParaRPr lang="en-GB" sz="10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188202" y="3599230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160</a:t>
              </a:r>
              <a:endParaRPr lang="en-GB" sz="10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188202" y="3351143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170</a:t>
              </a:r>
              <a:endParaRPr lang="en-GB" sz="10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88202" y="3135541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180</a:t>
              </a:r>
              <a:endParaRPr lang="en-GB" sz="10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188202" y="2882614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190</a:t>
              </a:r>
              <a:endParaRPr lang="en-GB" sz="10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626526" y="6061095"/>
              <a:ext cx="16994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/>
                <a:t>Diastolic blood pressure</a:t>
              </a:r>
              <a:endParaRPr lang="en-GB" sz="1000" b="1" dirty="0"/>
            </a:p>
          </p:txBody>
        </p:sp>
        <p:sp>
          <p:nvSpPr>
            <p:cNvPr id="86" name="TextBox 85"/>
            <p:cNvSpPr txBox="1"/>
            <p:nvPr/>
          </p:nvSpPr>
          <p:spPr>
            <a:xfrm rot="16200000">
              <a:off x="1255157" y="4233718"/>
              <a:ext cx="16994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/>
                <a:t>Systolic blood pressure</a:t>
              </a:r>
              <a:endParaRPr lang="en-GB" sz="10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99941" y="5809610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40</a:t>
              </a:r>
              <a:endParaRPr lang="en-GB" sz="1000" dirty="0"/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467545" y="4871303"/>
            <a:ext cx="1723558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Roboto Cn" pitchFamily="2" charset="0"/>
                <a:ea typeface="Roboto Cn" pitchFamily="2" charset="0"/>
              </a:rPr>
              <a:t>People with low blood pressure are at risk of fainting during activities involving quick postural changes or where the head is below heart level, such as rugby.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66597" y="2765374"/>
            <a:ext cx="1793835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Roboto Cn" pitchFamily="2" charset="0"/>
                <a:ea typeface="Roboto Cn" pitchFamily="2" charset="0"/>
              </a:rPr>
              <a:t>People with high blood pressure are at a greater risk of cardiovascular events such as stroke and heart attacks during high-intensity activities, such as weightlifting.</a:t>
            </a:r>
            <a:endParaRPr lang="en-GB" sz="1200" dirty="0">
              <a:latin typeface="Roboto Cn" pitchFamily="2" charset="0"/>
              <a:ea typeface="Roboto Cn" pitchFamily="2" charset="0"/>
            </a:endParaRPr>
          </a:p>
        </p:txBody>
      </p:sp>
      <p:grpSp>
        <p:nvGrpSpPr>
          <p:cNvPr id="55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84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89" name="Picture 1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1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1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188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87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1945" y="4934198"/>
            <a:ext cx="9175944" cy="1949932"/>
            <a:chOff x="-31945" y="4925809"/>
            <a:chExt cx="9175944" cy="1949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7" t="8274" r="630" b="59813"/>
            <a:stretch/>
          </p:blipFill>
          <p:spPr>
            <a:xfrm>
              <a:off x="-31945" y="4925809"/>
              <a:ext cx="9175944" cy="1944216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 rot="10800000" flipV="1">
              <a:off x="-3" y="4925809"/>
              <a:ext cx="9144002" cy="1949932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black"/>
                </a:solidFill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2022 </a:t>
            </a:r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512" y="564275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8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Hypothermia/Hyperthermia</a:t>
            </a:r>
            <a:endParaRPr lang="en-GB" sz="48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386536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The natural internal environment of the body is 37 °C.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6" name="TextBox 35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7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</a:p>
          </p:txBody>
        </p:sp>
      </p:grpSp>
      <p:sp>
        <p:nvSpPr>
          <p:cNvPr id="3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12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Additional Factors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60032" y="2685510"/>
            <a:ext cx="3751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In hot and humid conditions, the </a:t>
            </a:r>
            <a:r>
              <a:rPr lang="en-GB" sz="1400" dirty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body responds by </a:t>
            </a:r>
            <a:r>
              <a:rPr lang="en-GB" sz="1400" b="1" dirty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sweating</a:t>
            </a:r>
            <a:r>
              <a:rPr lang="en-GB" sz="1400" dirty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 and redirecting blood flow to the </a:t>
            </a:r>
            <a:r>
              <a:rPr lang="en-GB" sz="1400" b="1" dirty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surface of the skin </a:t>
            </a:r>
            <a:r>
              <a:rPr lang="en-GB" sz="1400" dirty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to help dissipate heat.</a:t>
            </a:r>
          </a:p>
          <a:p>
            <a:pPr algn="ctr"/>
            <a:endParaRPr lang="en-GB" sz="1400" dirty="0" smtClean="0">
              <a:solidFill>
                <a:prstClr val="black"/>
              </a:solidFill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02143" y="1813011"/>
            <a:ext cx="8546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When we exercise, our bodies produce </a:t>
            </a:r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heat, so an increase in body temperature is normal with exercise. </a:t>
            </a:r>
            <a:endParaRPr lang="en-GB" sz="1600" dirty="0">
              <a:solidFill>
                <a:prstClr val="black"/>
              </a:solidFill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42438" y="4547444"/>
            <a:ext cx="3565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S</a:t>
            </a:r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ome environmental conditions can be so severe that they cause </a:t>
            </a:r>
            <a:r>
              <a:rPr lang="en-GB" sz="1400" b="1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hypothermia </a:t>
            </a:r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(a drop in body temperature below 35 °C).</a:t>
            </a:r>
            <a:endParaRPr lang="en-GB" sz="1400" dirty="0">
              <a:solidFill>
                <a:prstClr val="black"/>
              </a:solidFill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90277" y="4548738"/>
            <a:ext cx="32799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Exercising in extreme heat can run the risk of an excessive rise in body temperature above 39/40 °C (</a:t>
            </a:r>
            <a:r>
              <a:rPr lang="en-GB" sz="1400" b="1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hyperthermia</a:t>
            </a:r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).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508104" y="5298568"/>
            <a:ext cx="2808312" cy="1169551"/>
          </a:xfrm>
          <a:prstGeom prst="rect">
            <a:avLst/>
          </a:prstGeom>
          <a:solidFill>
            <a:srgbClr val="FFD2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prstClr val="black"/>
                </a:solidFill>
              </a:defRPr>
            </a:lvl1pPr>
          </a:lstStyle>
          <a:p>
            <a:r>
              <a:rPr lang="en-GB" dirty="0">
                <a:latin typeface="Roboto Cn" pitchFamily="2" charset="0"/>
                <a:ea typeface="Roboto Cn" pitchFamily="2" charset="0"/>
              </a:rPr>
              <a:t>Symptoms of </a:t>
            </a:r>
            <a:r>
              <a:rPr lang="en-GB" b="1" dirty="0">
                <a:latin typeface="Roboto Cn" pitchFamily="2" charset="0"/>
                <a:ea typeface="Roboto Cn" pitchFamily="2" charset="0"/>
              </a:rPr>
              <a:t>hyper</a:t>
            </a:r>
            <a:r>
              <a:rPr lang="en-GB" dirty="0">
                <a:latin typeface="Roboto Cn" pitchFamily="2" charset="0"/>
                <a:ea typeface="Roboto Cn" pitchFamily="2" charset="0"/>
              </a:rPr>
              <a:t>thermia include: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Roboto Cn" pitchFamily="2" charset="0"/>
                <a:ea typeface="Roboto Cn" pitchFamily="2" charset="0"/>
              </a:rPr>
              <a:t>Rapid heart rate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Roboto Cn" pitchFamily="2" charset="0"/>
                <a:ea typeface="Roboto Cn" pitchFamily="2" charset="0"/>
              </a:rPr>
              <a:t>Dizziness and light-headedness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Roboto Cn" pitchFamily="2" charset="0"/>
                <a:ea typeface="Roboto Cn" pitchFamily="2" charset="0"/>
              </a:rPr>
              <a:t>Exhaustion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Roboto Cn" pitchFamily="2" charset="0"/>
                <a:ea typeface="Roboto Cn" pitchFamily="2" charset="0"/>
              </a:rPr>
              <a:t>Fainting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61032" y="2685510"/>
            <a:ext cx="3001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In cold conditions, the body responds by </a:t>
            </a:r>
            <a:r>
              <a:rPr lang="en-GB" sz="1400" b="1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shivering</a:t>
            </a:r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 and redirecting blood flow to the </a:t>
            </a:r>
            <a:r>
              <a:rPr lang="en-GB" sz="1400" b="1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central circulation</a:t>
            </a:r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.</a:t>
            </a:r>
            <a:endParaRPr lang="en-GB" sz="1400" dirty="0">
              <a:solidFill>
                <a:prstClr val="black"/>
              </a:solidFill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97970" y="5311437"/>
            <a:ext cx="2851515" cy="1169551"/>
          </a:xfrm>
          <a:prstGeom prst="rect">
            <a:avLst/>
          </a:prstGeom>
          <a:solidFill>
            <a:srgbClr val="00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Symptoms of </a:t>
            </a:r>
            <a:r>
              <a:rPr lang="en-GB" sz="1400" b="1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hypo</a:t>
            </a:r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thermia include: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Blue skin and lips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Slurred speech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Slow, shallow breathing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Drowsiness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02143" y="2245789"/>
            <a:ext cx="8258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However, the environmental conditions can lead to an excessive drop or rise in body temperature:</a:t>
            </a:r>
            <a:endParaRPr lang="en-GB" sz="1600" dirty="0">
              <a:solidFill>
                <a:prstClr val="black"/>
              </a:solidFill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449503"/>
            <a:ext cx="1098988" cy="1072612"/>
          </a:xfrm>
          <a:prstGeom prst="rect">
            <a:avLst/>
          </a:prstGeom>
        </p:spPr>
      </p:pic>
      <p:pic>
        <p:nvPicPr>
          <p:cNvPr id="1026" name="Picture 2" descr="Summer, Heat, Weather, Temperature, Sun, Thermome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61963"/>
            <a:ext cx="1060152" cy="1060152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8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0" name="Picture 14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0528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9" grpId="0"/>
      <p:bldP spid="88" grpId="0"/>
      <p:bldP spid="89" grpId="0" animBg="1"/>
      <p:bldP spid="90" grpId="0"/>
      <p:bldP spid="91" grpId="0" animBg="1"/>
      <p:bldP spid="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224"/>
          <a:stretch/>
        </p:blipFill>
        <p:spPr>
          <a:xfrm>
            <a:off x="-23784" y="445868"/>
            <a:ext cx="9167783" cy="640322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 rot="10800000" flipV="1">
            <a:off x="-3" y="464058"/>
            <a:ext cx="9144002" cy="6407675"/>
          </a:xfrm>
          <a:prstGeom prst="rect">
            <a:avLst/>
          </a:prstGeom>
          <a:gradFill flip="none" rotWithShape="1">
            <a:gsLst>
              <a:gs pos="4000">
                <a:schemeClr val="accent5">
                  <a:lumMod val="0"/>
                  <a:lumOff val="10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3761" y="985419"/>
            <a:ext cx="3312368" cy="2077403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dirty="0" smtClean="0"/>
              <a:t>What will happen to each adaptation of the cardiovascular system if training were </a:t>
            </a:r>
            <a:br>
              <a:rPr lang="en-GB" dirty="0" smtClean="0"/>
            </a:br>
            <a:r>
              <a:rPr lang="en-GB" dirty="0" smtClean="0"/>
              <a:t>to stop?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255571" y="2492896"/>
            <a:ext cx="3062521" cy="2856428"/>
          </a:xfrm>
          <a:prstGeom prst="wedgeEllipseCallout">
            <a:avLst>
              <a:gd name="adj1" fmla="val 26753"/>
              <a:gd name="adj2" fmla="val 6690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dirty="0" smtClean="0"/>
              <a:t>What effects to the cardiovascular system could be observed by competing in extreme conditions, e.g. cold/hot weather?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115616" y="4350227"/>
            <a:ext cx="3024336" cy="1298377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What are the benefits of having a low resting heart rate?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22834" y="-27011"/>
            <a:ext cx="936104" cy="1620000"/>
            <a:chOff x="122834" y="-12676"/>
            <a:chExt cx="936104" cy="1620000"/>
          </a:xfrm>
        </p:grpSpPr>
        <p:sp>
          <p:nvSpPr>
            <p:cNvPr id="22" name="TextBox 21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6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122834" y="1225972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Discuss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004048" y="44624"/>
            <a:ext cx="399644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The Cardiovascular System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0" name="Picture 1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1945" y="4860311"/>
            <a:ext cx="9175944" cy="2025072"/>
            <a:chOff x="-31945" y="4860311"/>
            <a:chExt cx="9175944" cy="202507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7" t="8274" r="630" b="59813"/>
            <a:stretch/>
          </p:blipFill>
          <p:spPr>
            <a:xfrm>
              <a:off x="-31945" y="4925809"/>
              <a:ext cx="9175944" cy="1944216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 rot="10800000" flipV="1">
              <a:off x="-3" y="4860311"/>
              <a:ext cx="9144002" cy="2025072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87550" y="647663"/>
            <a:ext cx="7896224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tabLst>
                <a:tab pos="6007100" algn="r"/>
                <a:tab pos="7620000" algn="r"/>
              </a:tabLst>
            </a:pPr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Describe the redirection of blood flow as a performer starts to exercise. 	(3 </a:t>
            </a:r>
            <a:r>
              <a:rPr lang="en-GB" b="1" dirty="0">
                <a:solidFill>
                  <a:prstClr val="black"/>
                </a:solidFill>
                <a:latin typeface="Roboto Condensed" panose="02000000000000000000" pitchFamily="2" charset="0"/>
              </a:rPr>
              <a:t>marks)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8755" y="1095289"/>
            <a:ext cx="64375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3 x AO2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The vascular shunt mechanism redistributes blood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Arteries supplying less important areas of the body during exercise are vasoconstricted to reduce blood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Arteries supplying the working muscles are vasodilated to increase blood flow</a:t>
            </a:r>
          </a:p>
          <a:p>
            <a:pPr algn="ctr"/>
            <a:endParaRPr lang="en-GB" sz="1600" dirty="0">
              <a:solidFill>
                <a:prstClr val="black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102731"/>
            <a:ext cx="7810761" cy="2149197"/>
          </a:xfrm>
          <a:prstGeom prst="roundRect">
            <a:avLst>
              <a:gd name="adj" fmla="val 10442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endParaRPr lang="en-GB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endParaRPr lang="en-GB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GB" dirty="0">
                <a:solidFill>
                  <a:prstClr val="black">
                    <a:lumMod val="95000"/>
                    <a:lumOff val="5000"/>
                  </a:prstClr>
                </a:solidFill>
              </a:rPr>
              <a:t>Click to reveal answer</a:t>
            </a:r>
            <a:r>
              <a:rPr lang="en-GB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!</a:t>
            </a:r>
            <a:endParaRPr lang="en-GB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endParaRPr lang="en-GB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endParaRPr lang="en-GB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endParaRPr lang="en-GB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2834" y="-27011"/>
            <a:ext cx="936104" cy="1728000"/>
            <a:chOff x="122834" y="-12676"/>
            <a:chExt cx="936104" cy="1728000"/>
          </a:xfrm>
        </p:grpSpPr>
        <p:sp>
          <p:nvSpPr>
            <p:cNvPr id="19" name="TextBox 18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72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122834" y="855651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600" dirty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Exam-style Q</a:t>
              </a:r>
              <a:r>
                <a:rPr lang="en-GB" sz="1600" dirty="0" smtClean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uestion</a:t>
              </a:r>
              <a:endParaRPr lang="en-GB" sz="160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black"/>
                </a:solidFill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Education, 2022 </a:t>
            </a:r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14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004048" y="44624"/>
            <a:ext cx="399644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The Cardiovascular System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2218" y="3406741"/>
            <a:ext cx="8259559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tabLst>
                <a:tab pos="7620000" algn="r"/>
              </a:tabLst>
            </a:pPr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Explain the impact of high blood pressure on performance in sport </a:t>
            </a:r>
            <a:b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</a:br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and exercise.	 (3 marks)</a:t>
            </a:r>
            <a:endParaRPr lang="en-GB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8897" y="4112084"/>
            <a:ext cx="8040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latin typeface="Segoe Print" panose="02000600000000000000" pitchFamily="2" charset="0"/>
              </a:rPr>
              <a:t>3</a:t>
            </a:r>
            <a:r>
              <a:rPr lang="en-GB" sz="1600" b="1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 x AO2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High blood pressure increases the risk of cardiovascular events, such as stroke or an aneurysm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People with high blood pressure are at an even greater risk during intense exercise (e.g. interval training)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This is because blood pressure increases to a greater level during intense exercise, placing an added stress on the heart and blood vessels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People with high blood pressure must reduce the intensity of their exercise to manage their condition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1000" y="4067013"/>
            <a:ext cx="8568952" cy="2442270"/>
          </a:xfrm>
          <a:prstGeom prst="roundRect">
            <a:avLst>
              <a:gd name="adj" fmla="val 10442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endParaRPr lang="en-GB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endParaRPr lang="en-GB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endParaRPr lang="en-GB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GB" dirty="0">
                <a:solidFill>
                  <a:prstClr val="black">
                    <a:lumMod val="95000"/>
                    <a:lumOff val="5000"/>
                  </a:prstClr>
                </a:solidFill>
              </a:rPr>
              <a:t>Click to reveal answer</a:t>
            </a:r>
            <a:r>
              <a:rPr lang="en-GB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!</a:t>
            </a:r>
            <a:endParaRPr lang="en-GB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endParaRPr lang="en-GB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endParaRPr lang="en-GB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endParaRPr lang="en-GB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0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2" name="Picture 1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56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-31945" y="4925809"/>
            <a:ext cx="9175944" cy="1949932"/>
            <a:chOff x="-31945" y="4925809"/>
            <a:chExt cx="9175944" cy="1949932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7" t="8274" r="630" b="59813"/>
            <a:stretch/>
          </p:blipFill>
          <p:spPr>
            <a:xfrm>
              <a:off x="-31945" y="4925809"/>
              <a:ext cx="9175944" cy="1944216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 rot="10800000" flipV="1">
              <a:off x="-3" y="4925809"/>
              <a:ext cx="9144002" cy="1949932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394590" y="2166700"/>
            <a:ext cx="1621579" cy="1323439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prstClr val="black"/>
                </a:solidFill>
                <a:latin typeface="Roboto Condensed" panose="02000000000000000000" pitchFamily="2" charset="0"/>
              </a:rPr>
              <a:t>Heart </a:t>
            </a:r>
            <a:r>
              <a:rPr lang="en-GB" sz="16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rate</a:t>
            </a:r>
            <a:endParaRPr lang="en-GB" sz="1600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r>
              <a:rPr lang="en-GB" sz="1600" dirty="0">
                <a:solidFill>
                  <a:prstClr val="black"/>
                </a:solidFill>
                <a:latin typeface="Roboto Condensed" panose="02000000000000000000" pitchFamily="2" charset="0"/>
              </a:rPr>
              <a:t>The number of times the heart beats in a </a:t>
            </a:r>
            <a:r>
              <a:rPr lang="en-GB" sz="16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minute</a:t>
            </a:r>
            <a:endParaRPr lang="en-GB" sz="1600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r>
              <a:rPr lang="en-GB" sz="1600" dirty="0">
                <a:solidFill>
                  <a:prstClr val="black"/>
                </a:solidFill>
                <a:latin typeface="Roboto Condensed" panose="02000000000000000000" pitchFamily="2" charset="0"/>
              </a:rPr>
              <a:t>(bpm)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" y="2110964"/>
            <a:ext cx="2113673" cy="1585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1187634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There are three main values associated with the </a:t>
            </a:r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heart, each of which responds to a single exercise/sports session and adapts with long-term training. Let’s take a look at what each value means and its response/adaptation.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7282" y="2157956"/>
            <a:ext cx="1754918" cy="1323439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prstClr val="black"/>
                </a:solidFill>
                <a:latin typeface="Roboto Condensed" panose="02000000000000000000" pitchFamily="2" charset="0"/>
              </a:rPr>
              <a:t>Stroke </a:t>
            </a:r>
            <a:r>
              <a:rPr lang="en-GB" sz="16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volume</a:t>
            </a:r>
            <a:endParaRPr lang="en-GB" sz="1600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r>
              <a:rPr lang="en-GB" sz="1600" dirty="0">
                <a:solidFill>
                  <a:prstClr val="black"/>
                </a:solidFill>
                <a:latin typeface="Roboto Condensed" panose="02000000000000000000" pitchFamily="2" charset="0"/>
              </a:rPr>
              <a:t>The </a:t>
            </a:r>
            <a:r>
              <a:rPr lang="en-GB" sz="16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volume of </a:t>
            </a:r>
            <a:r>
              <a:rPr lang="en-GB" sz="1600" dirty="0">
                <a:solidFill>
                  <a:prstClr val="black"/>
                </a:solidFill>
                <a:latin typeface="Roboto Condensed" panose="02000000000000000000" pitchFamily="2" charset="0"/>
              </a:rPr>
              <a:t>blood ejected from the heart per </a:t>
            </a:r>
            <a:r>
              <a:rPr lang="en-GB" sz="16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beat </a:t>
            </a:r>
            <a:r>
              <a:rPr lang="en-GB" sz="1600" dirty="0">
                <a:solidFill>
                  <a:prstClr val="black"/>
                </a:solidFill>
                <a:latin typeface="Roboto Condensed" panose="02000000000000000000" pitchFamily="2" charset="0"/>
              </a:rPr>
              <a:t/>
            </a:r>
            <a:br>
              <a:rPr lang="en-GB" sz="1600" dirty="0">
                <a:solidFill>
                  <a:prstClr val="black"/>
                </a:solidFill>
                <a:latin typeface="Roboto Condensed" panose="02000000000000000000" pitchFamily="2" charset="0"/>
              </a:rPr>
            </a:br>
            <a:r>
              <a:rPr lang="en-GB" sz="1600" dirty="0">
                <a:solidFill>
                  <a:prstClr val="black"/>
                </a:solidFill>
                <a:latin typeface="Roboto Condensed" panose="02000000000000000000" pitchFamily="2" charset="0"/>
              </a:rPr>
              <a:t>(</a:t>
            </a:r>
            <a:r>
              <a:rPr lang="en-GB" sz="16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mL)</a:t>
            </a:r>
            <a:endParaRPr lang="en-GB" sz="16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3228" y="2297250"/>
            <a:ext cx="792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rgbClr val="FF0000"/>
                </a:solidFill>
                <a:latin typeface="Roboto Condensed" panose="02000000000000000000" pitchFamily="2" charset="0"/>
              </a:rPr>
              <a:t>×</a:t>
            </a:r>
            <a:endParaRPr lang="en-GB" sz="4800" b="1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4724" y="2326219"/>
            <a:ext cx="792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00"/>
                </a:solidFill>
                <a:latin typeface="Roboto Condensed" panose="02000000000000000000" pitchFamily="2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04248" y="2157956"/>
            <a:ext cx="1835828" cy="1323439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prstClr val="black"/>
                </a:solidFill>
                <a:latin typeface="Roboto Condensed" panose="02000000000000000000" pitchFamily="2" charset="0"/>
              </a:rPr>
              <a:t>Cardiac </a:t>
            </a:r>
            <a:r>
              <a:rPr lang="en-GB" sz="16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output</a:t>
            </a:r>
            <a:endParaRPr lang="en-GB" sz="1600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r>
              <a:rPr lang="en-GB" sz="1600" dirty="0">
                <a:solidFill>
                  <a:prstClr val="black"/>
                </a:solidFill>
                <a:latin typeface="Roboto Condensed" panose="02000000000000000000" pitchFamily="2" charset="0"/>
              </a:rPr>
              <a:t>The </a:t>
            </a:r>
            <a:r>
              <a:rPr lang="en-GB" sz="16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volume of </a:t>
            </a:r>
            <a:r>
              <a:rPr lang="en-GB" sz="1600" dirty="0">
                <a:solidFill>
                  <a:prstClr val="black"/>
                </a:solidFill>
                <a:latin typeface="Roboto Condensed" panose="02000000000000000000" pitchFamily="2" charset="0"/>
              </a:rPr>
              <a:t>blood ejected from the heart per </a:t>
            </a:r>
            <a:r>
              <a:rPr lang="en-GB" sz="16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minute </a:t>
            </a:r>
            <a:endParaRPr lang="en-GB" sz="1600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r>
              <a:rPr lang="en-GB" sz="16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(L/min</a:t>
            </a:r>
            <a:r>
              <a:rPr lang="en-GB" sz="1600" dirty="0">
                <a:solidFill>
                  <a:prstClr val="black"/>
                </a:solidFill>
                <a:latin typeface="Roboto Condensed" panose="02000000000000000000" pitchFamily="2" charset="0"/>
              </a:rPr>
              <a:t>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16" name="Rectangle 15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b="1" dirty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Heart Rate, Stroke Volume </a:t>
              </a:r>
              <a:r>
                <a:rPr lang="en-GB" b="1" dirty="0" smtClean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and </a:t>
              </a:r>
              <a:r>
                <a:rPr lang="en-GB" b="1" dirty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Cardiac Output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19" name="TextBox 18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black"/>
                </a:solidFill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2022 </a:t>
            </a:r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2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865" y="3749259"/>
            <a:ext cx="2297725" cy="584775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Response</a:t>
            </a:r>
            <a:r>
              <a:rPr lang="en-GB" sz="16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 to a single exercise/sports session</a:t>
            </a:r>
            <a:endParaRPr lang="en-GB" sz="16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455" y="5324111"/>
            <a:ext cx="2234347" cy="58477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Adaptation</a:t>
            </a:r>
            <a:r>
              <a:rPr lang="en-GB" sz="16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 to long-term training</a:t>
            </a:r>
            <a:endParaRPr lang="en-GB" sz="16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692177" y="3515879"/>
            <a:ext cx="1621579" cy="865205"/>
            <a:chOff x="2692177" y="3515879"/>
            <a:chExt cx="1621579" cy="865205"/>
          </a:xfrm>
        </p:grpSpPr>
        <p:sp>
          <p:nvSpPr>
            <p:cNvPr id="30" name="TextBox 29"/>
            <p:cNvSpPr txBox="1"/>
            <p:nvPr/>
          </p:nvSpPr>
          <p:spPr>
            <a:xfrm>
              <a:off x="2692177" y="3836000"/>
              <a:ext cx="1621579" cy="338554"/>
            </a:xfrm>
            <a:prstGeom prst="rect">
              <a:avLst/>
            </a:prstGeom>
            <a:ln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prstClr val="black"/>
                  </a:solidFill>
                  <a:latin typeface="Roboto Condensed" panose="02000000000000000000" pitchFamily="2" charset="0"/>
                </a:rPr>
                <a:t>Increase</a:t>
              </a:r>
              <a:endParaRPr lang="en-GB" sz="1600" dirty="0">
                <a:solidFill>
                  <a:prstClr val="black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7" name="Down Arrow 6"/>
            <p:cNvSpPr/>
            <p:nvPr/>
          </p:nvSpPr>
          <p:spPr>
            <a:xfrm rot="10800000">
              <a:off x="2692177" y="3515879"/>
              <a:ext cx="449218" cy="865205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55336" y="3515879"/>
            <a:ext cx="1621579" cy="865205"/>
            <a:chOff x="4855336" y="3515879"/>
            <a:chExt cx="1621579" cy="865205"/>
          </a:xfrm>
        </p:grpSpPr>
        <p:sp>
          <p:nvSpPr>
            <p:cNvPr id="31" name="TextBox 30"/>
            <p:cNvSpPr txBox="1"/>
            <p:nvPr/>
          </p:nvSpPr>
          <p:spPr>
            <a:xfrm>
              <a:off x="4855336" y="3836000"/>
              <a:ext cx="1621579" cy="338554"/>
            </a:xfrm>
            <a:prstGeom prst="rect">
              <a:avLst/>
            </a:prstGeom>
            <a:ln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prstClr val="black"/>
                  </a:solidFill>
                  <a:latin typeface="Roboto Condensed" panose="02000000000000000000" pitchFamily="2" charset="0"/>
                </a:rPr>
                <a:t>Increase</a:t>
              </a:r>
              <a:endParaRPr lang="en-GB" sz="1600" dirty="0">
                <a:solidFill>
                  <a:prstClr val="black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32" name="Down Arrow 31"/>
            <p:cNvSpPr/>
            <p:nvPr/>
          </p:nvSpPr>
          <p:spPr>
            <a:xfrm rot="10800000">
              <a:off x="4855336" y="3515879"/>
              <a:ext cx="449218" cy="865205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84184" y="5126221"/>
            <a:ext cx="2056064" cy="873813"/>
            <a:chOff x="2484184" y="5126221"/>
            <a:chExt cx="2056064" cy="873813"/>
          </a:xfrm>
        </p:grpSpPr>
        <p:sp>
          <p:nvSpPr>
            <p:cNvPr id="35" name="TextBox 34"/>
            <p:cNvSpPr txBox="1"/>
            <p:nvPr/>
          </p:nvSpPr>
          <p:spPr>
            <a:xfrm>
              <a:off x="2857452" y="5126221"/>
              <a:ext cx="1682796" cy="830997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prstClr val="black"/>
                  </a:solidFill>
                  <a:latin typeface="Roboto Condensed" panose="02000000000000000000" pitchFamily="2" charset="0"/>
                </a:rPr>
                <a:t>Decrease at rest and during sub-maximal exercise</a:t>
              </a:r>
              <a:endParaRPr lang="en-GB" sz="1600" dirty="0">
                <a:solidFill>
                  <a:prstClr val="black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2484184" y="5131938"/>
              <a:ext cx="449216" cy="86809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394591" y="4377181"/>
            <a:ext cx="6245485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These all increase as the demand of the muscles for oxygen increases and, therefore, there is a greater need for transport of oxygen in the blood.</a:t>
            </a:r>
            <a:endParaRPr lang="en-GB" sz="16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723889" y="5130975"/>
            <a:ext cx="1862426" cy="868096"/>
            <a:chOff x="4723889" y="5130975"/>
            <a:chExt cx="1862426" cy="868096"/>
          </a:xfrm>
        </p:grpSpPr>
        <p:sp>
          <p:nvSpPr>
            <p:cNvPr id="38" name="TextBox 37"/>
            <p:cNvSpPr txBox="1"/>
            <p:nvPr/>
          </p:nvSpPr>
          <p:spPr>
            <a:xfrm>
              <a:off x="5091169" y="5152626"/>
              <a:ext cx="1495146" cy="830997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prstClr val="black"/>
                  </a:solidFill>
                  <a:latin typeface="Roboto Condensed" panose="02000000000000000000" pitchFamily="2" charset="0"/>
                </a:rPr>
                <a:t>Increase at rest and during exercise</a:t>
              </a:r>
              <a:endParaRPr lang="en-GB" sz="1600" dirty="0">
                <a:solidFill>
                  <a:prstClr val="black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39" name="Down Arrow 38"/>
            <p:cNvSpPr/>
            <p:nvPr/>
          </p:nvSpPr>
          <p:spPr>
            <a:xfrm rot="10800000">
              <a:off x="4723889" y="5130975"/>
              <a:ext cx="449216" cy="868096"/>
            </a:xfrm>
            <a:prstGeom prst="down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916940" y="5140469"/>
            <a:ext cx="1896435" cy="908778"/>
            <a:chOff x="6916940" y="5140469"/>
            <a:chExt cx="1896435" cy="908778"/>
          </a:xfrm>
        </p:grpSpPr>
        <p:sp>
          <p:nvSpPr>
            <p:cNvPr id="40" name="TextBox 39"/>
            <p:cNvSpPr txBox="1"/>
            <p:nvPr/>
          </p:nvSpPr>
          <p:spPr>
            <a:xfrm>
              <a:off x="7366156" y="5218250"/>
              <a:ext cx="1447219" cy="830997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prstClr val="black"/>
                  </a:solidFill>
                  <a:latin typeface="Roboto Condensed" panose="02000000000000000000" pitchFamily="2" charset="0"/>
                </a:rPr>
                <a:t>Increase during maximal exercise</a:t>
              </a:r>
              <a:endParaRPr lang="en-GB" sz="1600" dirty="0">
                <a:solidFill>
                  <a:prstClr val="black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41" name="Down Arrow 40"/>
            <p:cNvSpPr/>
            <p:nvPr/>
          </p:nvSpPr>
          <p:spPr>
            <a:xfrm rot="10800000">
              <a:off x="6916940" y="5140469"/>
              <a:ext cx="449216" cy="868096"/>
            </a:xfrm>
            <a:prstGeom prst="down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338042" y="6041841"/>
            <a:ext cx="6245486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The heart is able to eject more blood per beat, allowing it to become efficient and maintain the same cardiac output at a lower heart rate.</a:t>
            </a:r>
            <a:endParaRPr lang="en-GB" sz="16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141547" y="3508142"/>
            <a:ext cx="1621579" cy="865205"/>
            <a:chOff x="4855336" y="3515879"/>
            <a:chExt cx="1621579" cy="865205"/>
          </a:xfrm>
        </p:grpSpPr>
        <p:sp>
          <p:nvSpPr>
            <p:cNvPr id="44" name="TextBox 43"/>
            <p:cNvSpPr txBox="1"/>
            <p:nvPr/>
          </p:nvSpPr>
          <p:spPr>
            <a:xfrm>
              <a:off x="4855336" y="3836000"/>
              <a:ext cx="1621579" cy="338554"/>
            </a:xfrm>
            <a:prstGeom prst="rect">
              <a:avLst/>
            </a:prstGeom>
            <a:ln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prstClr val="black"/>
                  </a:solidFill>
                  <a:latin typeface="Roboto Condensed" panose="02000000000000000000" pitchFamily="2" charset="0"/>
                </a:rPr>
                <a:t>Increase</a:t>
              </a:r>
              <a:endParaRPr lang="en-GB" sz="1600" dirty="0">
                <a:solidFill>
                  <a:prstClr val="black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45" name="Down Arrow 44"/>
            <p:cNvSpPr/>
            <p:nvPr/>
          </p:nvSpPr>
          <p:spPr>
            <a:xfrm rot="10800000">
              <a:off x="4855336" y="3515879"/>
              <a:ext cx="449218" cy="865205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8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Responses and Adaptations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52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5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7" name="Picture 1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816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  <p:bldP spid="12" grpId="0" animBg="1"/>
      <p:bldP spid="24" grpId="0" animBg="1"/>
      <p:bldP spid="29" grpId="0" animBg="1"/>
      <p:bldP spid="37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31945" y="4887175"/>
            <a:ext cx="9175944" cy="1982850"/>
            <a:chOff x="-31945" y="4887175"/>
            <a:chExt cx="9175944" cy="198285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7" t="8274" r="630" b="59813"/>
            <a:stretch/>
          </p:blipFill>
          <p:spPr>
            <a:xfrm>
              <a:off x="-31945" y="4925809"/>
              <a:ext cx="9175944" cy="1944216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0800000" flipV="1">
              <a:off x="11854" y="4887175"/>
              <a:ext cx="9132145" cy="1982849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7900" y="1412096"/>
            <a:ext cx="848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Let’s take a look at the immediate changes in heart rate </a:t>
            </a:r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before</a:t>
            </a:r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, </a:t>
            </a:r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during</a:t>
            </a:r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 and </a:t>
            </a:r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after </a:t>
            </a:r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exercise.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9291" y="5141876"/>
            <a:ext cx="720080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Exercise session</a:t>
            </a:r>
            <a:endParaRPr lang="en-GB" sz="11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066563" y="5357900"/>
            <a:ext cx="2602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101677" y="5357900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35698" y="5227095"/>
            <a:ext cx="879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Recovery</a:t>
            </a:r>
            <a:endParaRPr lang="en-GB" sz="11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185457" y="5357900"/>
            <a:ext cx="2602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334467" y="5357900"/>
            <a:ext cx="200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14480" y="5227095"/>
            <a:ext cx="879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Pre-exercise</a:t>
            </a:r>
            <a:endParaRPr lang="en-GB" sz="11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flipH="1">
            <a:off x="2870464" y="5357900"/>
            <a:ext cx="1440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3"/>
          </p:cNvCxnSpPr>
          <p:nvPr/>
        </p:nvCxnSpPr>
        <p:spPr>
          <a:xfrm>
            <a:off x="3894377" y="5357900"/>
            <a:ext cx="207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751" y="1964788"/>
            <a:ext cx="3061351" cy="1736646"/>
          </a:xfrm>
          <a:prstGeom prst="wedgeRoundRectCallout">
            <a:avLst>
              <a:gd name="adj1" fmla="val 50287"/>
              <a:gd name="adj2" fmla="val 13037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An </a:t>
            </a:r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anticipatory rise </a:t>
            </a:r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in heart rate occurs before exercise as the body prepares to be physically active. </a:t>
            </a:r>
          </a:p>
          <a:p>
            <a:endParaRPr lang="en-GB" sz="1200" dirty="0" smtClean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This is caused by an increase in adrenaline. </a:t>
            </a:r>
          </a:p>
          <a:p>
            <a:endParaRPr lang="en-GB" sz="1200" dirty="0" smtClean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It ensures that oxygen is available for the working muscles when exercise begins.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2160" y="1998850"/>
            <a:ext cx="2808312" cy="1328023"/>
          </a:xfrm>
          <a:prstGeom prst="wedgeRoundRectCallout">
            <a:avLst>
              <a:gd name="adj1" fmla="val -53266"/>
              <a:gd name="adj2" fmla="val 17385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After exercise has finished, the heart rate remains elevated for a period of time. </a:t>
            </a:r>
          </a:p>
          <a:p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This ensures waste products (e.g. lactic acid) are removed and the oxygen debt from the beginning of exercise is repaid. </a:t>
            </a:r>
            <a:endParaRPr lang="en-GB" sz="1200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31" name="Rectangle 30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Heart </a:t>
              </a:r>
              <a:r>
                <a:rPr lang="en-GB" sz="5400" b="1" dirty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R</a:t>
              </a:r>
              <a:r>
                <a:rPr lang="en-GB" sz="5400" b="1" dirty="0" smtClean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ate and Recovery</a:t>
              </a:r>
              <a:endParaRPr lang="en-GB" sz="5400" b="1" dirty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4" name="TextBox 33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Responses and Adaptations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black"/>
                </a:solidFill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Education, 2022</a:t>
            </a:r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26066" y="1997067"/>
            <a:ext cx="2270069" cy="1328023"/>
          </a:xfrm>
          <a:prstGeom prst="wedgeRoundRectCallout">
            <a:avLst>
              <a:gd name="adj1" fmla="val 8520"/>
              <a:gd name="adj2" fmla="val 12378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During steady-state exercise, the heart rate reaches a </a:t>
            </a:r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plateau</a:t>
            </a:r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. </a:t>
            </a:r>
          </a:p>
          <a:p>
            <a:endParaRPr lang="en-GB" sz="1200" dirty="0" smtClean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This is where the heart rate is meeting the demand for oxygen at the working muscles.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3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7676254" y="3348751"/>
            <a:ext cx="229952" cy="72995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6712212" y="4100584"/>
            <a:ext cx="2201552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Following long-term training, an adaptation to the cardiovascular system is a </a:t>
            </a:r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decrease in heart rate recovery time</a:t>
            </a:r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. </a:t>
            </a:r>
          </a:p>
          <a:p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This is important in intermittent sports such as football, as it enables the performer to recover at a quicker rate between periods of high-intensity activity. 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5859282"/>
              </p:ext>
            </p:extLst>
          </p:nvPr>
        </p:nvGraphicFramePr>
        <p:xfrm>
          <a:off x="2096413" y="367940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8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5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7" name="Picture 14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5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6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000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9" grpId="0" animBg="1"/>
      <p:bldP spid="28" grpId="0" animBg="1"/>
      <p:bldP spid="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31945" y="4925809"/>
            <a:ext cx="9175944" cy="1949932"/>
            <a:chOff x="-31945" y="4925809"/>
            <a:chExt cx="9175944" cy="194993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7" t="8274" r="630" b="59813"/>
            <a:stretch/>
          </p:blipFill>
          <p:spPr>
            <a:xfrm>
              <a:off x="-31945" y="4925809"/>
              <a:ext cx="9175944" cy="1944216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 rot="10800000" flipV="1">
              <a:off x="-3" y="4925809"/>
              <a:ext cx="9144002" cy="1949932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15616" y="1102868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Draw two graphs to represent the change in stroke volume and cardiac output as exercise intensity increases.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5937" y="4429468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Exercise intensity (% max)</a:t>
            </a:r>
            <a:endParaRPr lang="en-GB" sz="1200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1109842" y="2338884"/>
          <a:ext cx="2952008" cy="2098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 rot="16200000">
            <a:off x="32958" y="3121295"/>
            <a:ext cx="1938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Stroke volume (mL/beat)</a:t>
            </a:r>
            <a:endParaRPr lang="en-GB" sz="1200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5130623" y="2300418"/>
          <a:ext cx="2718042" cy="2166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840002" y="4441376"/>
            <a:ext cx="1782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Exercise</a:t>
            </a:r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 </a:t>
            </a:r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intensity (% max)</a:t>
            </a:r>
            <a:endParaRPr lang="en-GB" sz="1200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967274" y="3130796"/>
            <a:ext cx="2063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Cardiac output (L/min)</a:t>
            </a:r>
            <a:endParaRPr lang="en-GB" sz="1200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Freeform 4"/>
          <p:cNvSpPr/>
          <p:nvPr/>
        </p:nvSpPr>
        <p:spPr>
          <a:xfrm rot="221758">
            <a:off x="1686846" y="3068960"/>
            <a:ext cx="2021058" cy="810021"/>
          </a:xfrm>
          <a:custGeom>
            <a:avLst/>
            <a:gdLst>
              <a:gd name="connsiteX0" fmla="*/ 0 w 2279561"/>
              <a:gd name="connsiteY0" fmla="*/ 1174395 h 1174395"/>
              <a:gd name="connsiteX1" fmla="*/ 1081825 w 2279561"/>
              <a:gd name="connsiteY1" fmla="*/ 118327 h 1174395"/>
              <a:gd name="connsiteX2" fmla="*/ 2279561 w 2279561"/>
              <a:gd name="connsiteY2" fmla="*/ 15296 h 117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9561" h="1174395">
                <a:moveTo>
                  <a:pt x="0" y="1174395"/>
                </a:moveTo>
                <a:cubicBezTo>
                  <a:pt x="350949" y="742952"/>
                  <a:pt x="701898" y="311510"/>
                  <a:pt x="1081825" y="118327"/>
                </a:cubicBezTo>
                <a:cubicBezTo>
                  <a:pt x="1461752" y="-74856"/>
                  <a:pt x="2073499" y="30321"/>
                  <a:pt x="2279561" y="1529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639955" y="2781730"/>
            <a:ext cx="2182276" cy="1090353"/>
          </a:xfrm>
          <a:custGeom>
            <a:avLst/>
            <a:gdLst>
              <a:gd name="connsiteX0" fmla="*/ 0 w 2343955"/>
              <a:gd name="connsiteY0" fmla="*/ 1378385 h 1378385"/>
              <a:gd name="connsiteX1" fmla="*/ 1519707 w 2343955"/>
              <a:gd name="connsiteY1" fmla="*/ 180649 h 1378385"/>
              <a:gd name="connsiteX2" fmla="*/ 2343955 w 2343955"/>
              <a:gd name="connsiteY2" fmla="*/ 26103 h 137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3955" h="1378385">
                <a:moveTo>
                  <a:pt x="0" y="1378385"/>
                </a:moveTo>
                <a:cubicBezTo>
                  <a:pt x="564524" y="892207"/>
                  <a:pt x="1129048" y="406029"/>
                  <a:pt x="1519707" y="180649"/>
                </a:cubicBezTo>
                <a:cubicBezTo>
                  <a:pt x="1910366" y="-44731"/>
                  <a:pt x="2127160" y="-9314"/>
                  <a:pt x="2343955" y="2610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22834" y="-27011"/>
            <a:ext cx="936104" cy="1728000"/>
            <a:chOff x="122834" y="-12676"/>
            <a:chExt cx="936104" cy="1728000"/>
          </a:xfrm>
        </p:grpSpPr>
        <p:sp>
          <p:nvSpPr>
            <p:cNvPr id="23" name="TextBox 22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72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122834" y="1359707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A</a:t>
              </a:r>
              <a:r>
                <a:rPr lang="en-GB" sz="1800" dirty="0" smtClean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ctivity</a:t>
              </a:r>
              <a:endParaRPr lang="en-GB" sz="180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black"/>
                </a:solidFill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Education, 2022 </a:t>
            </a:r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4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Responses and Adaptations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6" name="Group 4 - Reveal answers"/>
          <p:cNvGrpSpPr/>
          <p:nvPr/>
        </p:nvGrpSpPr>
        <p:grpSpPr>
          <a:xfrm>
            <a:off x="6916078" y="1601798"/>
            <a:ext cx="1654928" cy="566675"/>
            <a:chOff x="1869622" y="5995587"/>
            <a:chExt cx="1654928" cy="566675"/>
          </a:xfrm>
        </p:grpSpPr>
        <p:sp>
          <p:nvSpPr>
            <p:cNvPr id="27" name="Text Box 184"/>
            <p:cNvSpPr txBox="1"/>
            <p:nvPr/>
          </p:nvSpPr>
          <p:spPr>
            <a:xfrm>
              <a:off x="1869622" y="5995587"/>
              <a:ext cx="1540522" cy="29010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400" b="1" dirty="0" smtClean="0">
                  <a:solidFill>
                    <a:schemeClr val="tx1"/>
                  </a:solidFill>
                  <a:latin typeface="Roboto Condensed" panose="02000000000000000000" pitchFamily="2" charset="0"/>
                </a:rPr>
                <a:t>REVEAL ANSWERS</a:t>
              </a:r>
              <a:endParaRPr lang="en-GB" sz="1400" b="1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5738" y="6201771"/>
              <a:ext cx="228812" cy="360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22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31945" y="4925809"/>
            <a:ext cx="9175944" cy="1949932"/>
            <a:chOff x="-31945" y="4925809"/>
            <a:chExt cx="9175944" cy="194993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7" t="8274" r="630" b="59813"/>
            <a:stretch/>
          </p:blipFill>
          <p:spPr>
            <a:xfrm>
              <a:off x="-31945" y="4925809"/>
              <a:ext cx="9175944" cy="1944216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 rot="10800000" flipV="1">
              <a:off x="-3" y="4925809"/>
              <a:ext cx="9144002" cy="1949932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9512" y="1478930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The body also responds to exercise by altering the distribution of blood flow around the body in a process called the </a:t>
            </a:r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vascular shunt mechanism</a:t>
            </a:r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.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3074" name="Picture 2" descr="Image result for vasoconstriction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82585"/>
            <a:ext cx="2132369" cy="202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15816" y="2559048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The arteries can be </a:t>
            </a:r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vasodilated</a:t>
            </a:r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 (widened) in order to increase the supply of blood to the working muscles.</a:t>
            </a:r>
            <a:endParaRPr lang="en-GB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9852" y="3615234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Or… they can be </a:t>
            </a:r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vasoconstricted</a:t>
            </a:r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 (narrowed) in order to decrease the supply to non-essential tissues, such as certain organs.</a:t>
            </a:r>
            <a:endParaRPr lang="en-GB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953702"/>
            <a:ext cx="8496944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The process of vascular shunting is controlled by the vasomotor centre in the medulla oblongata which alters the diameter of the arteries via the sympathetic nervous system.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11" name="Rectangle 10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Redirection of Blood Flow</a:t>
              </a:r>
              <a:endParaRPr lang="en-GB" sz="5400" b="1" dirty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14" name="TextBox 13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black"/>
                </a:solidFill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Education, 2022 </a:t>
            </a:r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5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Responses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7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9" name="Picture 1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6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1945" y="4925809"/>
            <a:ext cx="9175944" cy="1949932"/>
            <a:chOff x="-31945" y="4925809"/>
            <a:chExt cx="9175944" cy="194993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7" t="8274" r="630" b="59813"/>
            <a:stretch/>
          </p:blipFill>
          <p:spPr>
            <a:xfrm>
              <a:off x="-31945" y="4925809"/>
              <a:ext cx="9175944" cy="1944216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 rot="10800000" flipV="1">
              <a:off x="-3" y="4925809"/>
              <a:ext cx="9144002" cy="1949932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1887" y="1322084"/>
            <a:ext cx="660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Let’s see this in action. </a:t>
            </a:r>
            <a:endParaRPr lang="en-GB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9" y="1736525"/>
            <a:ext cx="2132856" cy="42657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69648" y="1736525"/>
            <a:ext cx="1041612" cy="9088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Roboto Condensed" panose="02000000000000000000" pitchFamily="2" charset="0"/>
              </a:rPr>
              <a:t>Brain: 750 mL/min</a:t>
            </a:r>
            <a:endParaRPr lang="en-GB" sz="12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671100" y="270190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671100" y="271494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661605" y="269221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31487" y="1751998"/>
            <a:ext cx="2365817" cy="1200329"/>
          </a:xfrm>
          <a:prstGeom prst="leftArrow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dirty="0"/>
              <a:t>Click to reveal how blood is distributed at rest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7504" y="5956743"/>
            <a:ext cx="879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As the performer begins to exercise, we notice that the blood is redistributed from the internal </a:t>
            </a:r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organs </a:t>
            </a:r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to the skeletal muscle, but the brain sees no change in blood supply!</a:t>
            </a:r>
            <a:endParaRPr lang="en-GB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96" y="1736525"/>
            <a:ext cx="2132856" cy="4265712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6567644" y="271494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567644" y="271494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567644" y="271494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69648" y="3115532"/>
            <a:ext cx="1041612" cy="11685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Roboto Condensed" panose="02000000000000000000" pitchFamily="2" charset="0"/>
              </a:rPr>
              <a:t>Internal organs: 1,100 mL/min</a:t>
            </a:r>
            <a:endParaRPr lang="en-GB" sz="12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69647" y="5035697"/>
            <a:ext cx="1075693" cy="9088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Roboto Condensed" panose="02000000000000000000" pitchFamily="2" charset="0"/>
              </a:rPr>
              <a:t>Muscles:1,200 mL/min</a:t>
            </a:r>
            <a:endParaRPr lang="en-GB" sz="12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40324" y="5035697"/>
            <a:ext cx="1092033" cy="9088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Roboto Condensed" panose="02000000000000000000" pitchFamily="2" charset="0"/>
              </a:rPr>
              <a:t>Muscles: 12,500 mL/min</a:t>
            </a:r>
            <a:endParaRPr lang="en-GB" sz="12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40325" y="3115532"/>
            <a:ext cx="1205302" cy="11685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Roboto Condensed" panose="02000000000000000000" pitchFamily="2" charset="0"/>
              </a:rPr>
              <a:t>Internal organs:</a:t>
            </a:r>
          </a:p>
          <a:p>
            <a:pPr algn="ctr"/>
            <a:r>
              <a:rPr lang="en-GB" sz="12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Roboto Condensed" panose="02000000000000000000" pitchFamily="2" charset="0"/>
              </a:rPr>
              <a:t>600 mL/min</a:t>
            </a:r>
            <a:endParaRPr lang="en-GB" sz="12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90746" y="1736525"/>
            <a:ext cx="1041612" cy="9088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Roboto Condensed" panose="02000000000000000000" pitchFamily="2" charset="0"/>
              </a:rPr>
              <a:t>Brain: 750 mL/min</a:t>
            </a:r>
            <a:endParaRPr lang="en-GB" sz="12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19872" y="3605965"/>
            <a:ext cx="2492399" cy="1477328"/>
          </a:xfrm>
          <a:prstGeom prst="rightArrowCallout">
            <a:avLst>
              <a:gd name="adj1" fmla="val 24117"/>
              <a:gd name="adj2" fmla="val 25000"/>
              <a:gd name="adj3" fmla="val 29855"/>
              <a:gd name="adj4" fmla="val 6497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dirty="0"/>
              <a:t>Click again to reveal how blood is redistributed during exercise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29" name="TextBox 28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3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black"/>
                </a:solidFill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Education, 2022 </a:t>
            </a:r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6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07504" y="549500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Redirection of Blood Flow</a:t>
            </a:r>
            <a:endParaRPr lang="en-GB" sz="5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Responses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34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9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1" name="Picture 1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586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0.00023 C -0.00052 -0.00394 -0.00121 -0.00787 -0.0019 -0.01181 C -0.00226 -0.01412 -0.00243 -0.01621 -0.00278 -0.01829 C -0.00329 -0.02107 -0.00416 -0.02361 -0.00468 -0.02616 C -0.00451 -0.03195 -0.00451 -0.03773 -0.00381 -0.04329 C -0.00364 -0.04468 -0.00226 -0.0456 -0.0019 -0.04722 C -0.00121 -0.05 -0.00138 -0.05324 -0.00086 -0.05625 C -0.00069 -0.05764 -0.00017 -0.0588 5E-6 -0.06019 C 0.00244 -0.07176 -0.00034 -0.05996 0.00209 -0.06921 C 0.00174 -0.07662 0.00157 -0.08403 0.00104 -0.09144 C 0.00087 -0.09283 0.00035 -0.09398 5E-6 -0.09537 C -0.00034 -0.09769 -0.00052 -0.09977 -0.00086 -0.10185 C -0.00121 -0.10371 -0.00121 -0.10556 -0.0019 -0.10718 C -0.00226 -0.10834 -0.00329 -0.1088 -0.00381 -0.10972 C -0.00538 -0.1125 -0.00572 -0.11366 -0.00659 -0.11621 " pathEditMode="relative" rAng="0" ptsTypes="AAAAAAAAAAAAAA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 0.00116 L -0.0019 0.00139 C -0.00226 0.00509 -0.00278 0.00903 -0.00348 0.01273 C -0.00364 0.01505 -0.00381 0.01713 -0.00416 0.01921 C -0.00468 0.02176 -0.00538 0.02431 -0.00572 0.02685 C -0.00556 0.03241 -0.00556 0.03819 -0.00503 0.04352 C -0.00486 0.04491 -0.00364 0.04583 -0.00348 0.04745 C -0.00278 0.05 -0.00296 0.05324 -0.00261 0.05625 C -0.00243 0.05764 -0.0019 0.05856 -0.0019 0.05995 C 0.00018 0.0713 -0.00208 0.05972 5E-6 0.06875 C -0.00034 0.07616 -0.00052 0.08333 -0.00104 0.09051 C -0.00104 0.0919 -0.00156 0.09306 -0.0019 0.09444 C -0.00208 0.09653 -0.00226 0.09861 -0.00261 0.10069 C -0.00278 0.10255 -0.00278 0.1044 -0.00348 0.10579 C -0.00364 0.10694 -0.00468 0.10741 -0.00503 0.10833 C -0.00642 0.11111 -0.00659 0.11227 -0.00729 0.11481 " pathEditMode="relative" rAng="0" ptsTypes="AAAAAAAAAAAA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567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3.33333E-6 0.00023 C -0.00069 0.0037 -0.00173 0.00764 -0.00191 0.01157 C -0.00208 0.01597 -0.00121 0.02037 -0.00104 0.02477 C -0.00052 0.0331 -0.00069 0.04143 -3.33333E-6 0.04954 C 0.00018 0.05231 0.00191 0.05741 0.00191 0.05764 C 0.00226 0.06875 0.00226 0.08009 0.00295 0.09143 C 0.00313 0.09537 0.00486 0.10139 0.00591 0.10579 C 0.00556 0.12616 0.00556 0.14676 0.00486 0.16713 C 0.00469 0.17616 0.00157 0.16921 0.00486 0.18171 C 0.00677 0.18843 0.00782 0.18542 0.01077 0.18935 C 0.01198 0.19097 0.01268 0.19282 0.01372 0.19468 C 0.0165 0.20555 0.01511 0.19977 0.01754 0.21157 C 0.01875 0.24375 0.01962 0.26435 0.01962 0.2993 C 0.01962 0.35833 0.02414 0.3412 0.01667 0.36597 C 0.01632 0.36852 0.01598 0.37106 0.01563 0.37384 C 0.01528 0.37778 0.01528 0.38171 0.01476 0.38565 C 0.01424 0.38819 0.01268 0.39352 0.01268 0.39375 " pathEditMode="relative" rAng="0" ptsTypes="AAAAAAAAAAAAAAAA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1967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6667E-6 0.00023 C -0.00069 0.0037 -0.00173 0.00764 -0.00191 0.01157 C -0.00208 0.01597 -0.00121 0.02037 -0.00104 0.02477 C -0.00052 0.0331 -0.00069 0.04144 -1.66667E-6 0.04954 C 0.00018 0.05231 0.00191 0.05741 0.00191 0.05764 C 0.00226 0.06875 0.00226 0.08009 0.00295 0.09144 C 0.00313 0.09537 0.00486 0.10139 0.0059 0.10579 C 0.00556 0.12616 0.00556 0.14676 0.00486 0.16713 C 0.00469 0.17616 0.00156 0.16921 0.00486 0.18171 C 0.00677 0.18843 0.00781 0.18542 0.01077 0.18935 C 0.01198 0.19097 0.01268 0.19282 0.01372 0.19468 C 0.01649 0.20556 0.01511 0.19977 0.01754 0.21157 C 0.01875 0.24375 0.01962 0.26435 0.01962 0.29931 C 0.01962 0.35833 0.02413 0.3412 0.01667 0.36597 C 0.01632 0.36852 0.01597 0.37106 0.01563 0.37384 C 0.01528 0.37778 0.01528 0.38171 0.01476 0.38565 C 0.01424 0.38819 0.01268 0.39352 0.01268 0.39375 " pathEditMode="relative" rAng="0" ptsTypes="AAAAAAAAAAAAAAAAAA"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1967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6667E-6 0.00023 C 0.00035 0.00648 0.00104 0.01296 0.00104 0.01944 C 0.00104 0.02778 0.00052 0.03727 -0.00104 0.0456 C -0.00156 0.04861 -0.00226 0.05185 -0.00295 0.05486 C -0.0033 0.05602 -0.00347 0.05741 -0.00399 0.0588 C -0.00503 0.06134 -0.00781 0.06644 -0.00781 0.06667 C -0.00694 0.10347 -0.00694 0.09005 -0.00694 0.10718 " pathEditMode="relative" rAng="0" ptsTypes="AAAAAAAA">
                                      <p:cBhvr>
                                        <p:cTn id="6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534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6667E-6 0.00046 C -0.00087 -0.01806 -0.00139 -0.03565 -0.00243 -0.05347 C -0.0026 -0.05579 -0.00347 -0.05787 -0.00364 -0.06019 C -0.00399 -0.06597 -0.00451 -0.07153 -0.00469 -0.07685 C -0.00503 -0.0831 -0.00521 -0.08935 -0.0059 -0.09537 C -0.00607 -0.09699 -0.00677 -0.09861 -0.00694 -0.10023 C -0.00712 -0.10972 -0.00694 -0.11921 -0.00694 -0.12847 " pathEditMode="relative" rAng="0" ptsTypes="AAAAAAAA">
                                      <p:cBhvr>
                                        <p:cTn id="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641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16" grpId="0" animBg="1"/>
      <p:bldP spid="23" grpId="0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1945" y="4925809"/>
            <a:ext cx="9175944" cy="1949932"/>
            <a:chOff x="-31945" y="4925809"/>
            <a:chExt cx="9175944" cy="1949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7" t="8274" r="630" b="59813"/>
            <a:stretch/>
          </p:blipFill>
          <p:spPr>
            <a:xfrm>
              <a:off x="-31945" y="4925809"/>
              <a:ext cx="9175944" cy="1944216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 rot="10800000" flipV="1">
              <a:off x="-3" y="4925809"/>
              <a:ext cx="9144002" cy="1949932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black"/>
                </a:solidFill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2022 </a:t>
            </a:r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512" y="564275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Blood Pressure</a:t>
            </a:r>
            <a:endParaRPr lang="en-GB" sz="5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436510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38653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Blood pressure is another aspect of the cardiovascular system that both responds and adapts to exercise. Let’s take a look at how below…</a:t>
            </a:r>
            <a:endParaRPr lang="en-GB" dirty="0">
              <a:solidFill>
                <a:prstClr val="black"/>
              </a:solidFill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6" name="TextBox 35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7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</a:p>
          </p:txBody>
        </p:sp>
      </p:grpSp>
      <p:sp>
        <p:nvSpPr>
          <p:cNvPr id="3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/>
          <a:p>
            <a:fld id="{00BE1ABE-4073-4494-BFC2-5858710217CE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42" name="Picture 41" descr="Image result for heart diastole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9" b="16051"/>
          <a:stretch/>
        </p:blipFill>
        <p:spPr bwMode="auto">
          <a:xfrm>
            <a:off x="245582" y="2545213"/>
            <a:ext cx="2308078" cy="2901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883619" y="2059626"/>
            <a:ext cx="734481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Blood pressure readings are given as </a:t>
            </a:r>
            <a:r>
              <a:rPr lang="en-GB" b="1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systolic pressure / diastolic pressure</a:t>
            </a:r>
            <a:r>
              <a:rPr lang="en-GB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.</a:t>
            </a:r>
            <a:endParaRPr lang="en-GB" dirty="0">
              <a:solidFill>
                <a:prstClr val="black"/>
              </a:solidFill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0414" y="5399451"/>
            <a:ext cx="2180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Roboto Condensed" panose="02000000000000000000" pitchFamily="2" charset="0"/>
              </a:rPr>
              <a:t>Systole </a:t>
            </a:r>
            <a:r>
              <a:rPr lang="en-GB" sz="1600" dirty="0" smtClean="0">
                <a:latin typeface="Roboto Condensed" panose="02000000000000000000" pitchFamily="2" charset="0"/>
              </a:rPr>
              <a:t>is </a:t>
            </a:r>
            <a:r>
              <a:rPr lang="en-GB" sz="1600" dirty="0">
                <a:latin typeface="Roboto Condensed" panose="02000000000000000000" pitchFamily="2" charset="0"/>
              </a:rPr>
              <a:t>the period when the ventricles </a:t>
            </a:r>
            <a:r>
              <a:rPr lang="en-GB" sz="1600" dirty="0" smtClean="0">
                <a:latin typeface="Roboto Condensed" panose="02000000000000000000" pitchFamily="2" charset="0"/>
              </a:rPr>
              <a:t>contract, </a:t>
            </a:r>
            <a:r>
              <a:rPr lang="en-GB" sz="1600" dirty="0">
                <a:latin typeface="Roboto Condensed" panose="02000000000000000000" pitchFamily="2" charset="0"/>
              </a:rPr>
              <a:t>allowing blood to flow out of the heart.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18993" y="5411868"/>
            <a:ext cx="2268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Roboto Condensed" panose="02000000000000000000" pitchFamily="2" charset="0"/>
              </a:rPr>
              <a:t>Diastole </a:t>
            </a:r>
            <a:r>
              <a:rPr lang="en-GB" sz="1600" dirty="0" smtClean="0">
                <a:latin typeface="Roboto Condensed" panose="02000000000000000000" pitchFamily="2" charset="0"/>
              </a:rPr>
              <a:t>is </a:t>
            </a:r>
            <a:r>
              <a:rPr lang="en-GB" sz="1600" dirty="0">
                <a:latin typeface="Roboto Condensed" panose="02000000000000000000" pitchFamily="2" charset="0"/>
              </a:rPr>
              <a:t>the period when </a:t>
            </a:r>
            <a:r>
              <a:rPr lang="en-GB" sz="1600" dirty="0" smtClean="0">
                <a:latin typeface="Roboto Condensed" panose="02000000000000000000" pitchFamily="2" charset="0"/>
              </a:rPr>
              <a:t>the heart relaxes, </a:t>
            </a:r>
            <a:r>
              <a:rPr lang="en-GB" sz="1600" dirty="0">
                <a:latin typeface="Roboto Condensed" panose="02000000000000000000" pitchFamily="2" charset="0"/>
              </a:rPr>
              <a:t>allowing </a:t>
            </a:r>
            <a:r>
              <a:rPr lang="en-GB" sz="1600" dirty="0" smtClean="0">
                <a:latin typeface="Roboto Condensed" panose="02000000000000000000" pitchFamily="2" charset="0"/>
              </a:rPr>
              <a:t>the ventricles to fill with blood.</a:t>
            </a:r>
            <a:endParaRPr lang="en-GB" sz="1600" dirty="0">
              <a:latin typeface="Roboto Condensed" panose="02000000000000000000" pitchFamily="2" charset="0"/>
            </a:endParaRPr>
          </a:p>
        </p:txBody>
      </p:sp>
      <p:pic>
        <p:nvPicPr>
          <p:cNvPr id="46" name="Picture 45" descr="Image result for heart diastole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1" b="14552"/>
          <a:stretch/>
        </p:blipFill>
        <p:spPr bwMode="auto">
          <a:xfrm>
            <a:off x="6724726" y="2554964"/>
            <a:ext cx="2171625" cy="2860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3602313" y="2750833"/>
            <a:ext cx="280343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Roboto Condensed" panose="02000000000000000000" pitchFamily="2" charset="0"/>
              </a:rPr>
              <a:t>During exercise, </a:t>
            </a:r>
            <a:r>
              <a:rPr lang="en-GB" sz="1600" b="1" dirty="0">
                <a:latin typeface="Roboto Condensed" panose="02000000000000000000" pitchFamily="2" charset="0"/>
              </a:rPr>
              <a:t>blood pressure increases </a:t>
            </a:r>
            <a:r>
              <a:rPr lang="en-GB" sz="1600" dirty="0">
                <a:latin typeface="Roboto Condensed" panose="02000000000000000000" pitchFamily="2" charset="0"/>
              </a:rPr>
              <a:t>as more blood is forced out of the heart. This increase is in </a:t>
            </a:r>
            <a:r>
              <a:rPr lang="en-GB" sz="1600" b="1" dirty="0">
                <a:latin typeface="Roboto Condensed" panose="02000000000000000000" pitchFamily="2" charset="0"/>
              </a:rPr>
              <a:t>systolic pressure</a:t>
            </a:r>
            <a:r>
              <a:rPr lang="en-GB" sz="1600" dirty="0">
                <a:latin typeface="Roboto Condensed" panose="02000000000000000000" pitchFamily="2" charset="0"/>
              </a:rPr>
              <a:t>, whereas diastolic pressure slightly decreases.</a:t>
            </a:r>
          </a:p>
        </p:txBody>
      </p:sp>
      <p:sp>
        <p:nvSpPr>
          <p:cNvPr id="51" name="Down Arrow 50"/>
          <p:cNvSpPr/>
          <p:nvPr/>
        </p:nvSpPr>
        <p:spPr>
          <a:xfrm rot="10800000">
            <a:off x="2776674" y="2720871"/>
            <a:ext cx="666532" cy="159013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TextBox 52"/>
          <p:cNvSpPr txBox="1"/>
          <p:nvPr/>
        </p:nvSpPr>
        <p:spPr>
          <a:xfrm>
            <a:off x="2741506" y="4796678"/>
            <a:ext cx="3001781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Roboto Condensed" panose="02000000000000000000" pitchFamily="2" charset="0"/>
              </a:rPr>
              <a:t>Following long-term training, </a:t>
            </a:r>
            <a:r>
              <a:rPr lang="en-GB" sz="1600" b="1" dirty="0" smtClean="0">
                <a:latin typeface="Roboto Condensed" panose="02000000000000000000" pitchFamily="2" charset="0"/>
              </a:rPr>
              <a:t>blood pressure decreases</a:t>
            </a:r>
            <a:r>
              <a:rPr lang="en-GB" sz="1600" dirty="0" smtClean="0">
                <a:latin typeface="Roboto Condensed" panose="02000000000000000000" pitchFamily="2" charset="0"/>
              </a:rPr>
              <a:t>. This is due to the increased elasticity of arteries, which are able to stretch during systole and reduce the strain on arterial walls.</a:t>
            </a:r>
            <a:endParaRPr lang="en-GB" sz="1600" dirty="0">
              <a:latin typeface="Roboto Condensed" panose="02000000000000000000" pitchFamily="2" charset="0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5834481" y="4786441"/>
            <a:ext cx="666532" cy="159013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Responses and Adaptations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5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8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0" name="Picture 14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915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45" grpId="0"/>
      <p:bldP spid="48" grpId="0" animBg="1"/>
      <p:bldP spid="51" grpId="0" animBg="1"/>
      <p:bldP spid="53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apillary"/>
          <p:cNvGrpSpPr/>
          <p:nvPr/>
        </p:nvGrpSpPr>
        <p:grpSpPr>
          <a:xfrm rot="2549236" flipH="1">
            <a:off x="6786787" y="2209943"/>
            <a:ext cx="1883815" cy="1667044"/>
            <a:chOff x="1592092" y="1187967"/>
            <a:chExt cx="5000625" cy="4705351"/>
          </a:xfrm>
        </p:grpSpPr>
        <p:pic>
          <p:nvPicPr>
            <p:cNvPr id="2050" name="Picture 2" descr="File:Capillary system CERT esp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092" y="1187967"/>
              <a:ext cx="5000625" cy="470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533248" y="1327332"/>
              <a:ext cx="1840264" cy="425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41601" y="2316964"/>
              <a:ext cx="1840264" cy="850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508104" y="4462190"/>
              <a:ext cx="744596" cy="457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862369" y="4915330"/>
              <a:ext cx="183207" cy="347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31945" y="4925809"/>
            <a:ext cx="9175944" cy="1949932"/>
            <a:chOff x="-31945" y="4925809"/>
            <a:chExt cx="9175944" cy="1949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7" t="8274" r="630" b="59813"/>
            <a:stretch/>
          </p:blipFill>
          <p:spPr>
            <a:xfrm>
              <a:off x="-31945" y="4925809"/>
              <a:ext cx="9175944" cy="1944216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 rot="10800000" flipV="1">
              <a:off x="-3" y="4925809"/>
              <a:ext cx="9144002" cy="1949932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20" name="Right Arrow 19"/>
          <p:cNvSpPr/>
          <p:nvPr/>
        </p:nvSpPr>
        <p:spPr>
          <a:xfrm rot="5400000">
            <a:off x="3921306" y="3109862"/>
            <a:ext cx="1325914" cy="32143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ight Arrow 18"/>
          <p:cNvSpPr/>
          <p:nvPr/>
        </p:nvSpPr>
        <p:spPr>
          <a:xfrm rot="19773642">
            <a:off x="4836883" y="2712405"/>
            <a:ext cx="1801998" cy="3212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ight Arrow 2"/>
          <p:cNvSpPr/>
          <p:nvPr/>
        </p:nvSpPr>
        <p:spPr>
          <a:xfrm rot="12692635">
            <a:off x="2667155" y="2688189"/>
            <a:ext cx="1635955" cy="34647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black"/>
                </a:solidFill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2022 </a:t>
            </a:r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512" y="564275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Additional Adaptations</a:t>
            </a:r>
            <a:endParaRPr lang="en-GB" sz="5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436510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1" y="1401283"/>
            <a:ext cx="754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The body also adapts in the following ways as a result of long-term training… </a:t>
            </a:r>
            <a:endParaRPr lang="en-GB" dirty="0">
              <a:solidFill>
                <a:prstClr val="black"/>
              </a:solidFill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6" name="TextBox 35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7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</a:p>
          </p:txBody>
        </p:sp>
      </p:grpSp>
      <p:sp>
        <p:nvSpPr>
          <p:cNvPr id="3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/>
          <a:p>
            <a:fld id="{00BE1ABE-4073-4494-BFC2-5858710217CE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95536" y="1989484"/>
            <a:ext cx="2313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Cardiac hypertrophy</a:t>
            </a:r>
          </a:p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The increase </a:t>
            </a:r>
            <a:r>
              <a:rPr lang="en-GB" sz="1400" dirty="0">
                <a:latin typeface="Roboto Cn" pitchFamily="2" charset="0"/>
                <a:ea typeface="Roboto Cn" pitchFamily="2" charset="0"/>
              </a:rPr>
              <a:t>in the size of the heart – in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particular, </a:t>
            </a:r>
            <a:r>
              <a:rPr lang="en-GB" sz="1400" dirty="0">
                <a:latin typeface="Roboto Cn" pitchFamily="2" charset="0"/>
                <a:ea typeface="Roboto Cn" pitchFamily="2" charset="0"/>
              </a:rPr>
              <a:t>the left ventricle.</a:t>
            </a:r>
            <a:endParaRPr lang="en-GB" sz="1400" b="1" dirty="0">
              <a:solidFill>
                <a:prstClr val="black"/>
              </a:solidFill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99903" y="1888704"/>
            <a:ext cx="2288210" cy="16878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Adaptations </a:t>
            </a:r>
          </a:p>
          <a:p>
            <a:pPr algn="ctr"/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of the cardiovascular system</a:t>
            </a:r>
            <a:endParaRPr lang="en-GB" b="1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92827" y="1871015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Capillarisation</a:t>
            </a:r>
          </a:p>
          <a:p>
            <a:pPr algn="ctr"/>
            <a:r>
              <a:rPr lang="en-GB" sz="1400" dirty="0">
                <a:latin typeface="Roboto Cn" pitchFamily="2" charset="0"/>
                <a:ea typeface="Roboto Cn" pitchFamily="2" charset="0"/>
              </a:rPr>
              <a:t>The increase in capillary density, which occurs at the alveoli and the muscle.</a:t>
            </a:r>
            <a:endParaRPr lang="en-GB" sz="1400" b="1" dirty="0">
              <a:solidFill>
                <a:prstClr val="black"/>
              </a:solidFill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0600" y="3933366"/>
            <a:ext cx="268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  <a:latin typeface="Roboto Cn" pitchFamily="2" charset="0"/>
                <a:ea typeface="Roboto Cn" pitchFamily="2" charset="0"/>
              </a:rPr>
              <a:t>Increase in blood volume</a:t>
            </a:r>
            <a:endParaRPr lang="en-GB" b="1" dirty="0">
              <a:solidFill>
                <a:prstClr val="black"/>
              </a:solidFill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30" name="Hear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40" y="3198143"/>
            <a:ext cx="1224136" cy="122413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7489" y="4607967"/>
            <a:ext cx="2944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Allows for a more forceful contraction and ejection of oxygenated blood to the working muscles.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92100" y="3585941"/>
            <a:ext cx="288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Roboto Cn" pitchFamily="2" charset="0"/>
                <a:ea typeface="Roboto Cn" pitchFamily="2" charset="0"/>
              </a:rPr>
              <a:t>I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ncreases the number of sites for gaseous exchange, allowing for a greater diffusion of oxygen in the blood and extraction at the muscle.</a:t>
            </a:r>
          </a:p>
          <a:p>
            <a:pPr algn="ctr"/>
            <a:endParaRPr lang="en-GB" sz="1400" dirty="0" smtClean="0">
              <a:latin typeface="Roboto Cn" pitchFamily="2" charset="0"/>
              <a:ea typeface="Roboto Cn" pitchFamily="2" charset="0"/>
            </a:endParaRPr>
          </a:p>
          <a:p>
            <a:pPr algn="ctr"/>
            <a:r>
              <a:rPr lang="en-GB" sz="1400" dirty="0">
                <a:latin typeface="Roboto Cn" pitchFamily="2" charset="0"/>
                <a:ea typeface="Roboto Cn" pitchFamily="2" charset="0"/>
              </a:rPr>
              <a:t>A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lso increases the removal of carbon dioxide and waste products from the muscle.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73841" y="4215328"/>
            <a:ext cx="2635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Roboto Cn" pitchFamily="2" charset="0"/>
                <a:ea typeface="Roboto Cn" pitchFamily="2" charset="0"/>
              </a:rPr>
              <a:t>The expansion of blood plasma.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98224" y="5760545"/>
            <a:ext cx="53156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Increasing </a:t>
            </a:r>
            <a:r>
              <a:rPr lang="en-GB" sz="1400" dirty="0">
                <a:latin typeface="Roboto Cn" pitchFamily="2" charset="0"/>
                <a:ea typeface="Roboto Cn" pitchFamily="2" charset="0"/>
              </a:rPr>
              <a:t>stroke volume for more oxygen delivery to the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muscle.</a:t>
            </a:r>
          </a:p>
          <a:p>
            <a:pPr algn="ctr"/>
            <a:endParaRPr lang="en-GB" sz="600" dirty="0">
              <a:latin typeface="Roboto Cn" pitchFamily="2" charset="0"/>
              <a:ea typeface="Roboto Cn" pitchFamily="2" charset="0"/>
            </a:endParaRPr>
          </a:p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Also improves </a:t>
            </a:r>
            <a:r>
              <a:rPr lang="en-GB" sz="1400" dirty="0">
                <a:latin typeface="Roboto Cn" pitchFamily="2" charset="0"/>
                <a:ea typeface="Roboto Cn" pitchFamily="2" charset="0"/>
              </a:rPr>
              <a:t>thermoregulation through a greater blood flow to the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skin, helping to cool the body and prevent it from overheating.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Adaptations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pic>
        <p:nvPicPr>
          <p:cNvPr id="2" name="Blood volum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93" y="4454297"/>
            <a:ext cx="1262961" cy="130053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008903" y="751008"/>
            <a:ext cx="1886769" cy="1012487"/>
            <a:chOff x="7020272" y="707157"/>
            <a:chExt cx="1886769" cy="1012487"/>
          </a:xfrm>
        </p:grpSpPr>
        <p:sp>
          <p:nvSpPr>
            <p:cNvPr id="45" name="TextBox 44"/>
            <p:cNvSpPr txBox="1"/>
            <p:nvPr/>
          </p:nvSpPr>
          <p:spPr>
            <a:xfrm>
              <a:off x="7020272" y="707157"/>
              <a:ext cx="1721309" cy="5618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 smtClean="0">
                  <a:solidFill>
                    <a:prstClr val="black"/>
                  </a:solidFill>
                </a:rPr>
                <a:t>Click on the images of each adaptation to reveal the impact it has on the body.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723" y="1133060"/>
              <a:ext cx="372318" cy="58658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2122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31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31945" y="4925809"/>
            <a:ext cx="9175944" cy="1949932"/>
            <a:chOff x="-31945" y="4925809"/>
            <a:chExt cx="9175944" cy="194993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7" t="8274" r="630" b="59813"/>
            <a:stretch/>
          </p:blipFill>
          <p:spPr>
            <a:xfrm>
              <a:off x="-31945" y="4925809"/>
              <a:ext cx="9175944" cy="1944216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 rot="10800000" flipV="1">
              <a:off x="-3" y="4925809"/>
              <a:ext cx="9144002" cy="1949932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15616" y="699041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Summarise the responses and adaptations of the cardiovascular system to exercise by categorising the changes below into the respective columns.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22834" y="-27011"/>
            <a:ext cx="936104" cy="1728000"/>
            <a:chOff x="122834" y="-12676"/>
            <a:chExt cx="936104" cy="1728000"/>
          </a:xfrm>
        </p:grpSpPr>
        <p:sp>
          <p:nvSpPr>
            <p:cNvPr id="23" name="TextBox 22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72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122834" y="1359707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A</a:t>
              </a:r>
              <a:r>
                <a:rPr lang="en-GB" sz="1800" dirty="0" smtClean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ctivity</a:t>
              </a:r>
              <a:endParaRPr lang="en-GB" sz="180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black"/>
                </a:solidFill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Education, 2022 </a:t>
            </a:r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9</a:t>
            </a:fld>
            <a:endParaRPr dirty="0">
              <a:solidFill>
                <a:prstClr val="black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801994"/>
              </p:ext>
            </p:extLst>
          </p:nvPr>
        </p:nvGraphicFramePr>
        <p:xfrm>
          <a:off x="827581" y="3489844"/>
          <a:ext cx="748883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7"/>
                <a:gridCol w="3744417"/>
              </a:tblGrid>
              <a:tr h="353317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Responses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Adaptations</a:t>
                      </a:r>
                      <a:endParaRPr lang="en-GB" dirty="0"/>
                    </a:p>
                  </a:txBody>
                  <a:tcPr/>
                </a:tc>
              </a:tr>
              <a:tr h="1741919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13092" y="1925737"/>
            <a:ext cx="2736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latin typeface="Roboto" pitchFamily="2" charset="0"/>
                <a:ea typeface="Roboto" pitchFamily="2" charset="0"/>
              </a:rPr>
              <a:t>Anticipatory increase in heart rate</a:t>
            </a:r>
            <a:endParaRPr lang="en-GB" sz="11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82462" y="2493977"/>
            <a:ext cx="2736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latin typeface="Roboto" pitchFamily="2" charset="0"/>
                <a:ea typeface="Roboto" pitchFamily="2" charset="0"/>
              </a:rPr>
              <a:t>Increase in heart rate</a:t>
            </a:r>
            <a:endParaRPr lang="en-GB" sz="11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3092" y="2932564"/>
            <a:ext cx="2736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latin typeface="Roboto" pitchFamily="2" charset="0"/>
                <a:ea typeface="Roboto" pitchFamily="2" charset="0"/>
              </a:rPr>
              <a:t>Increased blood pressure</a:t>
            </a:r>
            <a:endParaRPr lang="en-GB" sz="11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12158" y="1924639"/>
            <a:ext cx="2736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latin typeface="Roboto" pitchFamily="2" charset="0"/>
                <a:ea typeface="Roboto" pitchFamily="2" charset="0"/>
              </a:rPr>
              <a:t>Increased cardiac output</a:t>
            </a:r>
            <a:endParaRPr lang="en-GB" sz="11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82462" y="1400558"/>
            <a:ext cx="2736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latin typeface="Roboto" pitchFamily="2" charset="0"/>
                <a:ea typeface="Roboto" pitchFamily="2" charset="0"/>
              </a:rPr>
              <a:t>Redirection of blood flow</a:t>
            </a:r>
            <a:endParaRPr lang="en-GB" sz="11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12158" y="2440343"/>
            <a:ext cx="2736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latin typeface="Roboto" pitchFamily="2" charset="0"/>
                <a:ea typeface="Roboto" pitchFamily="2" charset="0"/>
              </a:rPr>
              <a:t>Cardiac hypertrophy</a:t>
            </a:r>
            <a:endParaRPr lang="en-GB" sz="11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2462" y="2956049"/>
            <a:ext cx="2736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latin typeface="Roboto" pitchFamily="2" charset="0"/>
                <a:ea typeface="Roboto" pitchFamily="2" charset="0"/>
              </a:rPr>
              <a:t>Increase in resting stroke volume</a:t>
            </a:r>
            <a:endParaRPr lang="en-GB" sz="11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7580" y="2429151"/>
            <a:ext cx="2907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latin typeface="Roboto" pitchFamily="2" charset="0"/>
                <a:ea typeface="Roboto" pitchFamily="2" charset="0"/>
              </a:rPr>
              <a:t>Increase in exercising stroke volume</a:t>
            </a:r>
            <a:endParaRPr lang="en-GB" sz="11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63888" y="1862629"/>
            <a:ext cx="27734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latin typeface="Roboto" pitchFamily="2" charset="0"/>
                <a:ea typeface="Roboto" pitchFamily="2" charset="0"/>
              </a:rPr>
              <a:t>Capillarisation of alveoli and skeletal muscle</a:t>
            </a:r>
            <a:endParaRPr lang="en-GB" sz="11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12158" y="1408935"/>
            <a:ext cx="2736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latin typeface="Roboto" pitchFamily="2" charset="0"/>
                <a:ea typeface="Roboto" pitchFamily="2" charset="0"/>
              </a:rPr>
              <a:t>Reduction in blood pressure</a:t>
            </a:r>
            <a:endParaRPr lang="en-GB" sz="11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12158" y="2956048"/>
            <a:ext cx="2736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latin typeface="Roboto" pitchFamily="2" charset="0"/>
                <a:ea typeface="Roboto" pitchFamily="2" charset="0"/>
              </a:rPr>
              <a:t>Quicker heart rate recovery</a:t>
            </a:r>
            <a:endParaRPr lang="en-GB" sz="11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3092" y="1422323"/>
            <a:ext cx="2736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latin typeface="Roboto" pitchFamily="2" charset="0"/>
                <a:ea typeface="Roboto" pitchFamily="2" charset="0"/>
              </a:rPr>
              <a:t>Increase in blood volume</a:t>
            </a:r>
            <a:endParaRPr lang="en-GB" sz="1100" b="1" dirty="0"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DF56728-D6BC-4CE9-9E40-4A7412E2A3B2}"/>
              </a:ext>
            </a:extLst>
          </p:cNvPr>
          <p:cNvGrpSpPr/>
          <p:nvPr/>
        </p:nvGrpSpPr>
        <p:grpSpPr>
          <a:xfrm>
            <a:off x="3884430" y="6042133"/>
            <a:ext cx="1749433" cy="673791"/>
            <a:chOff x="6584929" y="1287725"/>
            <a:chExt cx="1749433" cy="673791"/>
          </a:xfrm>
        </p:grpSpPr>
        <p:sp>
          <p:nvSpPr>
            <p:cNvPr id="40" name="TextBox 39"/>
            <p:cNvSpPr txBox="1"/>
            <p:nvPr/>
          </p:nvSpPr>
          <p:spPr>
            <a:xfrm>
              <a:off x="6584929" y="1399660"/>
              <a:ext cx="1460504" cy="5618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Click </a:t>
              </a:r>
              <a:r>
                <a:rPr lang="en-GB" sz="1100" dirty="0" smtClean="0">
                  <a:solidFill>
                    <a:schemeClr val="tx1"/>
                  </a:solidFill>
                  <a:latin typeface="Roboto Condensed" panose="02000000000000000000" pitchFamily="2" charset="0"/>
                </a:rPr>
                <a:t>each answer to reveal its corresponding category.</a:t>
              </a:r>
              <a:endParaRPr lang="en-GB" sz="11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044" y="1287725"/>
              <a:ext cx="372318" cy="586584"/>
            </a:xfrm>
            <a:prstGeom prst="rect">
              <a:avLst/>
            </a:prstGeom>
          </p:spPr>
        </p:pic>
      </p:grpSp>
      <p:sp>
        <p:nvSpPr>
          <p:cNvPr id="42" name="Title 1"/>
          <p:cNvSpPr txBox="1">
            <a:spLocks/>
          </p:cNvSpPr>
          <p:nvPr/>
        </p:nvSpPr>
        <p:spPr>
          <a:xfrm>
            <a:off x="4644008" y="44624"/>
            <a:ext cx="4356484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Responses and Adaptations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43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6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8" name="Picture 1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33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0.46319 0.410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0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-0.23819 0.44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-0.0974 0.5483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8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0.00092 L 0.05312 0.304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0.1684 0.3800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-0.50399 0.4525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8" y="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-0.0974 0.4506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8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-0.23819 0.3298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46319 0.2224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0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05365 0.1844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L 0.17135 0.2777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9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-0.09705 0.4310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26" grpId="0"/>
      <p:bldP spid="27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4115</TotalTime>
  <Words>2292</Words>
  <Application>Microsoft Office PowerPoint</Application>
  <PresentationFormat>On-screen Show (4:3)</PresentationFormat>
  <Paragraphs>353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Roboto Condensed</vt:lpstr>
      <vt:lpstr>Lato Heavy</vt:lpstr>
      <vt:lpstr>Roboto Condensed Light</vt:lpstr>
      <vt:lpstr>Lato Light</vt:lpstr>
      <vt:lpstr>Wingdings</vt:lpstr>
      <vt:lpstr>Aharoni</vt:lpstr>
      <vt:lpstr>Segoe Print</vt:lpstr>
      <vt:lpstr>Lato Medium</vt:lpstr>
      <vt:lpstr>Montserrat</vt:lpstr>
      <vt:lpstr>Palatino Linotype</vt:lpstr>
      <vt:lpstr>Roboto</vt:lpstr>
      <vt:lpstr>Calibri</vt:lpstr>
      <vt:lpstr>Century Gothic</vt:lpstr>
      <vt:lpstr>Roboto Cn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Anatomy and Exercise Physiology</dc:title>
  <dc:creator>Adam Howells</dc:creator>
  <cp:lastModifiedBy>Natasha Andrew</cp:lastModifiedBy>
  <cp:revision>358</cp:revision>
  <dcterms:created xsi:type="dcterms:W3CDTF">2016-05-10T20:25:22Z</dcterms:created>
  <dcterms:modified xsi:type="dcterms:W3CDTF">2023-05-17T12:35:40Z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37F7B6B5-FEB1-4063-A08D-04E2BD0C73C8</vt:lpwstr>
  </property>
  <property fmtid="{D5CDD505-2E9C-101B-9397-08002B2CF9AE}" pid="3" name="ArticulatePath">
    <vt:lpwstr>PP1_Introduction_to_the_cardiovascular_system</vt:lpwstr>
  </property>
</Properties>
</file>