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m4v" ContentType="video/mp4"/>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 id="2147484077" r:id="rId2"/>
  </p:sldMasterIdLst>
  <p:notesMasterIdLst>
    <p:notesMasterId r:id="rId21"/>
  </p:notesMasterIdLst>
  <p:handoutMasterIdLst>
    <p:handoutMasterId r:id="rId22"/>
  </p:handoutMasterIdLst>
  <p:sldIdLst>
    <p:sldId id="344" r:id="rId3"/>
    <p:sldId id="352" r:id="rId4"/>
    <p:sldId id="354" r:id="rId5"/>
    <p:sldId id="353" r:id="rId6"/>
    <p:sldId id="355" r:id="rId7"/>
    <p:sldId id="356" r:id="rId8"/>
    <p:sldId id="364" r:id="rId9"/>
    <p:sldId id="357" r:id="rId10"/>
    <p:sldId id="360" r:id="rId11"/>
    <p:sldId id="361" r:id="rId12"/>
    <p:sldId id="363" r:id="rId13"/>
    <p:sldId id="362" r:id="rId14"/>
    <p:sldId id="359" r:id="rId15"/>
    <p:sldId id="358" r:id="rId16"/>
    <p:sldId id="349" r:id="rId17"/>
    <p:sldId id="348" r:id="rId18"/>
    <p:sldId id="350" r:id="rId19"/>
    <p:sldId id="366" r:id="rId20"/>
  </p:sldIdLst>
  <p:sldSz cx="9144000" cy="6858000" type="screen4x3"/>
  <p:notesSz cx="6858000" cy="9144000"/>
  <p:embeddedFontLst>
    <p:embeddedFont>
      <p:font typeface="Roboto" pitchFamily="2" charset="0"/>
      <p:regular r:id="rId23"/>
      <p:bold r:id="rId24"/>
      <p:italic r:id="rId25"/>
      <p:boldItalic r:id="rId26"/>
    </p:embeddedFont>
    <p:embeddedFont>
      <p:font typeface="Aharoni" panose="02010803020104030203" pitchFamily="2" charset="-79"/>
      <p:bold r:id="rId27"/>
    </p:embeddedFont>
    <p:embeddedFont>
      <p:font typeface="Lato Medium" panose="020F0502020204030203" pitchFamily="34" charset="0"/>
      <p:regular r:id="rId28"/>
      <p:italic r:id="rId29"/>
    </p:embeddedFont>
    <p:embeddedFont>
      <p:font typeface="Calibri Light" panose="020F0302020204030204" pitchFamily="34" charset="0"/>
      <p:regular r:id="rId30"/>
      <p:italic r:id="rId31"/>
    </p:embeddedFont>
    <p:embeddedFont>
      <p:font typeface="Palatino Linotype" panose="02040502050505030304" pitchFamily="18" charset="0"/>
      <p:regular r:id="rId32"/>
      <p:bold r:id="rId33"/>
      <p:italic r:id="rId34"/>
      <p:boldItalic r:id="rId35"/>
    </p:embeddedFont>
    <p:embeddedFont>
      <p:font typeface="Roboto Condensed" panose="02000000000000000000" pitchFamily="2"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Century Gothic" panose="020B0502020202020204" pitchFamily="34" charset="0"/>
      <p:regular r:id="rId44"/>
      <p:bold r:id="rId45"/>
      <p:italic r:id="rId46"/>
      <p:boldItalic r:id="rId47"/>
    </p:embeddedFont>
    <p:embeddedFont>
      <p:font typeface="Segoe UI Semilight" panose="020B0402040204020203" pitchFamily="34" charset="0"/>
      <p:regular r:id="rId48"/>
      <p:italic r:id="rId49"/>
    </p:embeddedFont>
  </p:embeddedFont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ance and Feedback" id="{A46B1110-DC9C-4F21-B5B4-2707017DED1E}">
          <p14:sldIdLst>
            <p14:sldId id="344"/>
            <p14:sldId id="352"/>
            <p14:sldId id="354"/>
            <p14:sldId id="353"/>
            <p14:sldId id="355"/>
            <p14:sldId id="356"/>
            <p14:sldId id="364"/>
            <p14:sldId id="357"/>
            <p14:sldId id="360"/>
            <p14:sldId id="361"/>
            <p14:sldId id="363"/>
            <p14:sldId id="362"/>
            <p14:sldId id="359"/>
            <p14:sldId id="358"/>
            <p14:sldId id="349"/>
            <p14:sldId id="348"/>
            <p14:sldId id="350"/>
            <p14:sldId id="3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21" clrIdx="0"/>
  <p:cmAuthor id="2" name="Jacques Robertson" initials="JR" lastIdx="1" clrIdx="1"/>
  <p:cmAuthor id="3" name="Naomi Laws" initials="NL" lastIdx="4" clrIdx="2"/>
  <p:cmAuthor id="4" name="Daniel Embleton" initials="DE" lastIdx="3"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ABE"/>
    <a:srgbClr val="FFFF66"/>
    <a:srgbClr val="FFDF9F"/>
    <a:srgbClr val="FF8181"/>
    <a:srgbClr val="CCCCFF"/>
    <a:srgbClr val="CC99FF"/>
    <a:srgbClr val="B989FF"/>
    <a:srgbClr val="00FF00"/>
    <a:srgbClr val="9966FF"/>
    <a:srgbClr val="3898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76" autoAdjust="0"/>
    <p:restoredTop sz="86370" autoAdjust="0"/>
  </p:normalViewPr>
  <p:slideViewPr>
    <p:cSldViewPr>
      <p:cViewPr varScale="1">
        <p:scale>
          <a:sx n="111" d="100"/>
          <a:sy n="111" d="100"/>
        </p:scale>
        <p:origin x="1224" y="11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88" d="100"/>
          <a:sy n="88" d="100"/>
        </p:scale>
        <p:origin x="387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Condensed"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D6878A-9329-435F-ADCB-0144115172E1}" type="datetimeFigureOut">
              <a:rPr lang="en-GB" smtClean="0">
                <a:latin typeface="Roboto Condensed" panose="02000000000000000000" pitchFamily="2" charset="0"/>
              </a:rPr>
              <a:t>17/05/2023</a:t>
            </a:fld>
            <a:endParaRPr lang="en-GB" dirty="0">
              <a:latin typeface="Roboto Condensed"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0EA8CE-90DE-4747-AD72-8FEE56D4F893}" type="slidenum">
              <a:rPr lang="en-GB" smtClean="0">
                <a:latin typeface="Roboto Condensed" panose="02000000000000000000" pitchFamily="2" charset="0"/>
              </a:rPr>
              <a:t>‹#›</a:t>
            </a:fld>
            <a:endParaRPr lang="en-GB" dirty="0">
              <a:latin typeface="Roboto Condensed" panose="02000000000000000000" pitchFamily="2" charset="0"/>
            </a:endParaRP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17/05/2023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negative feedback in sport and why it is most suited to expert performers.</a:t>
            </a:r>
          </a:p>
          <a:p>
            <a:pPr marL="228600" indent="-228600">
              <a:buFont typeface="Arial" panose="020B0604020202020204" pitchFamily="34" charset="0"/>
              <a:buChar char="•"/>
            </a:pPr>
            <a:r>
              <a:rPr lang="en-GB" baseline="0" dirty="0" smtClean="0"/>
              <a:t>Identify different examples of negative feedback, then click to reveal an example within the slide.</a:t>
            </a:r>
          </a:p>
          <a:p>
            <a:pPr marL="228600" indent="-228600">
              <a:buFont typeface="Arial" panose="020B0604020202020204" pitchFamily="34" charset="0"/>
              <a:buChar char="•"/>
            </a:pPr>
            <a:r>
              <a:rPr lang="en-GB" baseline="0" dirty="0" smtClean="0"/>
              <a:t>Return to the 400 m hurdles page to move on to the next type of feedback.</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3872586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knowledge of results in sport and why it is most suited </a:t>
            </a:r>
            <a:r>
              <a:rPr lang="en-GB" baseline="0" smtClean="0"/>
              <a:t>to beginner performers</a:t>
            </a:r>
            <a:r>
              <a:rPr lang="en-GB" baseline="0" dirty="0" smtClean="0"/>
              <a:t>.</a:t>
            </a:r>
          </a:p>
          <a:p>
            <a:pPr marL="228600" indent="-228600">
              <a:buFont typeface="Arial" panose="020B0604020202020204" pitchFamily="34" charset="0"/>
              <a:buChar char="•"/>
            </a:pPr>
            <a:r>
              <a:rPr lang="en-GB" baseline="0" dirty="0" smtClean="0"/>
              <a:t>Identify different examples of knowledge of performance, then click to reveal an example within the slide.</a:t>
            </a:r>
          </a:p>
          <a:p>
            <a:pPr marL="228600" indent="-228600">
              <a:buFont typeface="Arial" panose="020B0604020202020204" pitchFamily="34" charset="0"/>
              <a:buChar char="•"/>
            </a:pPr>
            <a:r>
              <a:rPr lang="en-GB" baseline="0" dirty="0" smtClean="0"/>
              <a:t>Return to the 400 m hurdles page to make sure you have looked at each type of feedback.</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2806766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knowledge of performance in sport and why it is most suited to expert performers.</a:t>
            </a:r>
          </a:p>
          <a:p>
            <a:pPr marL="228600" indent="-228600">
              <a:buFont typeface="Arial" panose="020B0604020202020204" pitchFamily="34" charset="0"/>
              <a:buChar char="•"/>
            </a:pPr>
            <a:r>
              <a:rPr lang="en-GB" baseline="0" dirty="0" smtClean="0"/>
              <a:t>Identify different examples of knowledge of performance, then click to reveal an example within the slide.</a:t>
            </a:r>
          </a:p>
          <a:p>
            <a:pPr marL="228600" indent="-228600">
              <a:buFont typeface="Arial" panose="020B0604020202020204" pitchFamily="34" charset="0"/>
              <a:buChar char="•"/>
            </a:pPr>
            <a:r>
              <a:rPr lang="en-GB" baseline="0" dirty="0" smtClean="0"/>
              <a:t>Return to the 400 m hurdles page to move on to the next type of feedback.</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1352780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extrinsic feedback in sport and why it is most suited to beginners.</a:t>
            </a:r>
          </a:p>
          <a:p>
            <a:pPr marL="228600" indent="-228600">
              <a:buFont typeface="Arial" panose="020B0604020202020204" pitchFamily="34" charset="0"/>
              <a:buChar char="•"/>
            </a:pPr>
            <a:r>
              <a:rPr lang="en-GB" baseline="0" dirty="0" smtClean="0"/>
              <a:t>Identify different examples of extrinsic feedback, then click to reveal an example within the slide.</a:t>
            </a:r>
          </a:p>
          <a:p>
            <a:pPr marL="228600" indent="-228600">
              <a:buFont typeface="Arial" panose="020B0604020202020204" pitchFamily="34" charset="0"/>
              <a:buChar char="•"/>
            </a:pPr>
            <a:r>
              <a:rPr lang="en-GB" baseline="0" dirty="0" smtClean="0"/>
              <a:t>Return to the 400 m hurdles page to move on to the next type of feedback.</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13</a:t>
            </a:fld>
            <a:endParaRPr lang="en-GB" dirty="0">
              <a:solidFill>
                <a:prstClr val="black"/>
              </a:solidFill>
            </a:endParaRPr>
          </a:p>
        </p:txBody>
      </p:sp>
    </p:spTree>
    <p:extLst>
      <p:ext uri="{BB962C8B-B14F-4D97-AF65-F5344CB8AC3E}">
        <p14:creationId xmlns:p14="http://schemas.microsoft.com/office/powerpoint/2010/main" val="2945561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intrinsic feedback in sport and why it is most suited to expert performers.</a:t>
            </a:r>
          </a:p>
          <a:p>
            <a:pPr marL="228600" indent="-228600">
              <a:buFont typeface="Arial" panose="020B0604020202020204" pitchFamily="34" charset="0"/>
              <a:buChar char="•"/>
            </a:pPr>
            <a:r>
              <a:rPr lang="en-GB" baseline="0" dirty="0" smtClean="0"/>
              <a:t>Identify different examples of intrinsic feedback, then click to reveal an example within the slide.</a:t>
            </a:r>
          </a:p>
          <a:p>
            <a:pPr marL="228600" indent="-228600">
              <a:buFont typeface="Arial" panose="020B0604020202020204" pitchFamily="34" charset="0"/>
              <a:buChar char="•"/>
            </a:pPr>
            <a:r>
              <a:rPr lang="en-GB" baseline="0" dirty="0" smtClean="0"/>
              <a:t>Return </a:t>
            </a:r>
            <a:r>
              <a:rPr lang="en-GB" baseline="0" dirty="0"/>
              <a:t>to the </a:t>
            </a:r>
            <a:r>
              <a:rPr lang="en-GB" baseline="0" dirty="0" smtClean="0"/>
              <a:t>400 m hurdles page to move on to the next type of feedback.</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2490898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on the play button to watch the video.</a:t>
            </a:r>
          </a:p>
          <a:p>
            <a:pPr marL="228600" indent="-228600">
              <a:buFont typeface="Arial" panose="020B0604020202020204" pitchFamily="34" charset="0"/>
              <a:buChar char="•"/>
            </a:pPr>
            <a:r>
              <a:rPr lang="en-GB" baseline="0" dirty="0" smtClean="0"/>
              <a:t>Write down different examples of feedback provided by the coach during the video.  (You may pause and rewind where needed.)</a:t>
            </a:r>
          </a:p>
          <a:p>
            <a:pPr marL="228600" indent="-228600">
              <a:buFont typeface="Arial" panose="020B0604020202020204" pitchFamily="34" charset="0"/>
              <a:buChar char="•"/>
            </a:pPr>
            <a:r>
              <a:rPr lang="en-GB" baseline="0" dirty="0" smtClean="0"/>
              <a:t>Click through the slide to reveal examples of feedback picked up during the video to compare with your answers.</a:t>
            </a:r>
          </a:p>
        </p:txBody>
      </p:sp>
      <p:sp>
        <p:nvSpPr>
          <p:cNvPr id="4" name="Slide Number Placeholder 3"/>
          <p:cNvSpPr>
            <a:spLocks noGrp="1"/>
          </p:cNvSpPr>
          <p:nvPr>
            <p:ph type="sldNum" sz="quarter" idx="10"/>
          </p:nvPr>
        </p:nvSpPr>
        <p:spPr/>
        <p:txBody>
          <a:bodyPr/>
          <a:lstStyle/>
          <a:p>
            <a:fld id="{8C5E9862-D56C-4F44-BE50-9B69531FB6F9}" type="slidenum">
              <a:rPr lang="en-GB" smtClean="0"/>
              <a:pPr/>
              <a:t>15</a:t>
            </a:fld>
            <a:endParaRPr lang="en-GB" dirty="0"/>
          </a:p>
        </p:txBody>
      </p:sp>
    </p:spTree>
    <p:extLst>
      <p:ext uri="{BB962C8B-B14F-4D97-AF65-F5344CB8AC3E}">
        <p14:creationId xmlns:p14="http://schemas.microsoft.com/office/powerpoint/2010/main" val="766245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t>
            </a:r>
            <a:r>
              <a:rPr lang="en-GB" baseline="0" dirty="0" smtClean="0"/>
              <a:t>about guidance and feedback and </a:t>
            </a:r>
            <a:r>
              <a:rPr lang="en-GB" baseline="0" dirty="0"/>
              <a:t>how it impacts sport in a wider </a:t>
            </a:r>
            <a:r>
              <a:rPr lang="en-GB" baseline="0" dirty="0" smtClean="0"/>
              <a:t>context.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16</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17</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18</a:t>
            </a:fld>
            <a:endParaRPr lang="en-GB" dirty="0"/>
          </a:p>
        </p:txBody>
      </p:sp>
    </p:spTree>
    <p:extLst>
      <p:ext uri="{BB962C8B-B14F-4D97-AF65-F5344CB8AC3E}">
        <p14:creationId xmlns:p14="http://schemas.microsoft.com/office/powerpoint/2010/main" val="47556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Introduce the concept of guidance.</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Click through the slide to reveal the four different types of guidance.</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which type of guidance is being displayed in each picture.</a:t>
            </a:r>
          </a:p>
          <a:p>
            <a:pPr marL="171450" indent="-171450">
              <a:buFont typeface="Arial" panose="020B0604020202020204" pitchFamily="34" charset="0"/>
              <a:buChar char="•"/>
            </a:pPr>
            <a:r>
              <a:rPr lang="en-GB" sz="1200" kern="1200" baseline="0" dirty="0" smtClean="0">
                <a:solidFill>
                  <a:schemeClr val="tx1"/>
                </a:solidFill>
                <a:effectLst/>
                <a:latin typeface="Roboto Condensed" panose="02000000000000000000" pitchFamily="2" charset="0"/>
                <a:ea typeface="+mn-ea"/>
                <a:cs typeface="+mn-cs"/>
              </a:rPr>
              <a:t>Click on the pictures to go to each type of guidance and learn more about its evaluation and examples.</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92074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on the video to see a demonstration of visual guidance used by a coach.</a:t>
            </a:r>
          </a:p>
          <a:p>
            <a:pPr marL="228600" indent="-228600">
              <a:buFont typeface="Arial" panose="020B0604020202020204" pitchFamily="34" charset="0"/>
              <a:buChar char="•"/>
            </a:pPr>
            <a:r>
              <a:rPr lang="en-GB" baseline="0" dirty="0" smtClean="0"/>
              <a:t>Click through the slide to see an evaluation of visual guidance in sport and why it is most suited to beginners.</a:t>
            </a:r>
          </a:p>
          <a:p>
            <a:pPr marL="228600" indent="-228600">
              <a:buFont typeface="Arial" panose="020B0604020202020204" pitchFamily="34" charset="0"/>
              <a:buChar char="•"/>
            </a:pPr>
            <a:r>
              <a:rPr lang="en-GB" baseline="0" dirty="0" smtClean="0"/>
              <a:t>Identify different examples of visual guidance, then click to reveal examples within the slide.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Return to the intro page by clicking the back button.</a:t>
            </a:r>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81693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verbal guidance in sport and why it is most suited to expert performers.</a:t>
            </a:r>
            <a:endParaRPr lang="en-GB" baseline="0" dirty="0"/>
          </a:p>
          <a:p>
            <a:pPr marL="228600" indent="-228600">
              <a:buFont typeface="Arial" panose="020B0604020202020204" pitchFamily="34" charset="0"/>
              <a:buChar char="•"/>
            </a:pPr>
            <a:r>
              <a:rPr lang="en-GB" baseline="0" dirty="0" smtClean="0"/>
              <a:t>Identify different examples of verbal guidance, then click to reveal examples within the slide.</a:t>
            </a:r>
          </a:p>
          <a:p>
            <a:pPr marL="228600" indent="-228600">
              <a:buFont typeface="Arial" panose="020B0604020202020204" pitchFamily="34" charset="0"/>
              <a:buChar char="•"/>
            </a:pPr>
            <a:r>
              <a:rPr lang="en-GB" baseline="0" dirty="0" smtClean="0"/>
              <a:t>Return to the intro page by clicking the back button.</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08159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manual guidance in sport and why it is most suited to beginners.</a:t>
            </a:r>
          </a:p>
          <a:p>
            <a:pPr marL="228600" indent="-228600">
              <a:buFont typeface="Arial" panose="020B0604020202020204" pitchFamily="34" charset="0"/>
              <a:buChar char="•"/>
            </a:pPr>
            <a:r>
              <a:rPr lang="en-GB" baseline="0" dirty="0" smtClean="0"/>
              <a:t>Identify different examples of manual guidance, then click to reveal examples within the slide.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Return to the intro page by clicking the back button.</a:t>
            </a:r>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5</a:t>
            </a:fld>
            <a:endParaRPr lang="en-GB" dirty="0">
              <a:solidFill>
                <a:prstClr val="black"/>
              </a:solidFill>
            </a:endParaRPr>
          </a:p>
        </p:txBody>
      </p:sp>
    </p:spTree>
    <p:extLst>
      <p:ext uri="{BB962C8B-B14F-4D97-AF65-F5344CB8AC3E}">
        <p14:creationId xmlns:p14="http://schemas.microsoft.com/office/powerpoint/2010/main" val="210102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Click on the video to see a demonstration of mechanical guidance used by a coach.</a:t>
            </a:r>
          </a:p>
          <a:p>
            <a:pPr marL="228600" indent="-228600">
              <a:buFont typeface="Arial" panose="020B0604020202020204" pitchFamily="34" charset="0"/>
              <a:buChar char="•"/>
            </a:pPr>
            <a:r>
              <a:rPr lang="en-GB" baseline="0" dirty="0" smtClean="0"/>
              <a:t>Click through the slide to see an evaluation of mechanical guidance in sport and why it is most suited to beginners.</a:t>
            </a:r>
          </a:p>
          <a:p>
            <a:pPr marL="228600" indent="-228600">
              <a:buFont typeface="Arial" panose="020B0604020202020204" pitchFamily="34" charset="0"/>
              <a:buChar char="•"/>
            </a:pPr>
            <a:r>
              <a:rPr lang="en-GB" baseline="0" dirty="0" smtClean="0"/>
              <a:t>Identify different examples of mechanical guidance, then click to reveal examples within the slide.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Return to the intro page by clicking the back button.</a:t>
            </a:r>
          </a:p>
          <a:p>
            <a:pPr marL="228600" indent="-22860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628449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dirty="0" smtClean="0"/>
              <a:t>Categorise the examples given.</a:t>
            </a:r>
          </a:p>
          <a:p>
            <a:pPr marL="171450" indent="-171450">
              <a:buFont typeface="Arial" panose="020B0604020202020204" pitchFamily="34" charset="0"/>
              <a:buChar char="•"/>
            </a:pPr>
            <a:r>
              <a:rPr lang="en-GB" baseline="0" dirty="0" smtClean="0"/>
              <a:t>Students to write down any further examples they can think of.</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298940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Introduce the concept of feedback.</a:t>
            </a:r>
          </a:p>
          <a:p>
            <a:pPr marL="228600" indent="-228600">
              <a:buFont typeface="Arial" panose="020B0604020202020204" pitchFamily="34" charset="0"/>
              <a:buChar char="•"/>
            </a:pPr>
            <a:r>
              <a:rPr lang="en-GB" baseline="0" dirty="0" smtClean="0"/>
              <a:t>Identify different examples of feedback in the image.</a:t>
            </a:r>
          </a:p>
          <a:p>
            <a:pPr marL="228600" indent="-228600">
              <a:buFont typeface="Arial" panose="020B0604020202020204" pitchFamily="34" charset="0"/>
              <a:buChar char="•"/>
            </a:pPr>
            <a:r>
              <a:rPr lang="en-GB" baseline="0" dirty="0" smtClean="0"/>
              <a:t>Click through the slide to show the different types of feedback, then click on each to </a:t>
            </a:r>
            <a:r>
              <a:rPr lang="en-GB" baseline="0" dirty="0"/>
              <a:t>reveal more information about it</a:t>
            </a:r>
            <a:r>
              <a:rPr lang="en-GB" baseline="0" dirty="0" smtClean="0"/>
              <a:t>.</a:t>
            </a:r>
          </a:p>
          <a:p>
            <a:pPr marL="228600" indent="-228600">
              <a:buFont typeface="Arial" panose="020B0604020202020204" pitchFamily="34" charset="0"/>
              <a:buChar char="•"/>
            </a:pPr>
            <a:r>
              <a:rPr lang="en-GB" baseline="0" dirty="0" smtClean="0"/>
              <a:t>Once you have viewed each type of feedback, move on to the next slide.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201011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Click through the slide to see an evaluation of positive feedback in sport and why it is most suited to beginners.</a:t>
            </a:r>
          </a:p>
          <a:p>
            <a:pPr marL="228600" indent="-228600">
              <a:buFont typeface="Arial" panose="020B0604020202020204" pitchFamily="34" charset="0"/>
              <a:buChar char="•"/>
            </a:pPr>
            <a:r>
              <a:rPr lang="en-GB" baseline="0" dirty="0" smtClean="0"/>
              <a:t>Identify different examples of positive feedback, then click to reveal an example within the slide.</a:t>
            </a:r>
          </a:p>
          <a:p>
            <a:pPr marL="228600" indent="-228600">
              <a:buFont typeface="Arial" panose="020B0604020202020204" pitchFamily="34" charset="0"/>
              <a:buChar char="•"/>
            </a:pPr>
            <a:r>
              <a:rPr lang="en-GB" baseline="0" dirty="0" smtClean="0"/>
              <a:t>Return to the 400 m hurdles page to move on to the next type of feedback.</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159973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EAC971-934F-4778-9FE6-53F3AEEE18B6}"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250811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2895E30-CBC7-476E-929C-C13139440EDB}"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32668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45F59A-1087-4F31-933B-4ACB1C51E812}"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12916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9FDADF0-DED1-4533-A70B-BEF54D54A831}" type="datetime1">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871672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D8713F0-52D4-49E1-B45D-B92AD52703DC}" type="datetime1">
              <a:rPr lang="en-GB" smtClean="0">
                <a:solidFill>
                  <a:prstClr val="black">
                    <a:tint val="75000"/>
                  </a:prstClr>
                </a:solidFill>
              </a:rPr>
              <a:pPr/>
              <a:t>17/05/2023</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244549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43B241-4577-41A7-9C76-DAF0CDFD22C4}" type="datetime1">
              <a:rPr lang="en-GB" smtClean="0">
                <a:solidFill>
                  <a:prstClr val="black">
                    <a:tint val="75000"/>
                  </a:prstClr>
                </a:solidFill>
              </a:rPr>
              <a:pPr/>
              <a:t>17/05/2023</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100807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B71F7-2982-48C1-9EC3-69EC02D3B88D}" type="datetime1">
              <a:rPr lang="en-GB" smtClean="0">
                <a:solidFill>
                  <a:prstClr val="black">
                    <a:tint val="75000"/>
                  </a:prstClr>
                </a:solidFill>
              </a:rPr>
              <a:pPr/>
              <a:t>17/05/2023</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8453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207904D-7E66-4E79-974D-C7543643CE35}" type="datetime1">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57586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249B3-2AE6-4788-A380-42F47DE94CC4}" type="datetime1">
              <a:rPr lang="en-GB" smtClean="0">
                <a:solidFill>
                  <a:prstClr val="black">
                    <a:tint val="75000"/>
                  </a:prstClr>
                </a:solidFill>
              </a:rPr>
              <a:pPr/>
              <a:t>17/05/2023</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28402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0DB90C3-D6D7-4D8D-9312-0F4E4E11DF75}"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697837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2267340-B452-47C6-A537-89357A6A0D3E}"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814868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17/05/2023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17/05/2023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17/05/2023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17/05/2023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latin typeface="Roboto Condensed" panose="02000000000000000000" pitchFamily="2" charset="0"/>
              </a:defRPr>
            </a:lvl1pPr>
          </a:lstStyle>
          <a:p>
            <a:fld id="{C08ECFF3-D93E-4856-AB86-5C5987030A2A}" type="datetime1">
              <a:rPr lang="en-GB" smtClean="0">
                <a:solidFill>
                  <a:prstClr val="black">
                    <a:tint val="75000"/>
                  </a:prstClr>
                </a:solidFill>
              </a:rPr>
              <a:pPr/>
              <a:t>17/05/2023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marL="0" algn="l" defTabSz="914400" rtl="0" eaLnBrk="1" latinLnBrk="0" hangingPunct="1">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a:solidFill>
                  <a:prstClr val="black"/>
                </a:solidFill>
              </a:rPr>
              <a:pPr/>
              <a:t>‹#›</a:t>
            </a:fld>
            <a:endParaRPr dirty="0">
              <a:solidFill>
                <a:prstClr val="black"/>
              </a:solidFill>
            </a:endParaRPr>
          </a:p>
        </p:txBody>
      </p:sp>
    </p:spTree>
    <p:extLst>
      <p:ext uri="{BB962C8B-B14F-4D97-AF65-F5344CB8AC3E}">
        <p14:creationId xmlns:p14="http://schemas.microsoft.com/office/powerpoint/2010/main" val="4284828633"/>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Roboto Condensed" panose="020000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Roboto Condensed" panose="020000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Roboto Condensed" panose="020000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Roboto Condensed" panose="020000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slide" Target="slide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7.jpg"/><Relationship Id="rId5" Type="http://schemas.openxmlformats.org/officeDocument/2006/relationships/slide" Target="slide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slide" Target="slide8.xml"/></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slide" Target="slide8.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hyperlink" Target="http://zzed.uk/11637-PPT4.15"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8.png"/><Relationship Id="rId3" Type="http://schemas.openxmlformats.org/officeDocument/2006/relationships/slide" Target="slide4.xml"/><Relationship Id="rId7" Type="http://schemas.openxmlformats.org/officeDocument/2006/relationships/image" Target="../media/image4.jpe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6.xml"/><Relationship Id="rId11" Type="http://schemas.openxmlformats.org/officeDocument/2006/relationships/image" Target="../media/image6.jpg"/><Relationship Id="rId5" Type="http://schemas.openxmlformats.org/officeDocument/2006/relationships/image" Target="../media/image3.png"/><Relationship Id="rId10" Type="http://schemas.openxmlformats.org/officeDocument/2006/relationships/slide" Target="slide5.xml"/><Relationship Id="rId4" Type="http://schemas.openxmlformats.org/officeDocument/2006/relationships/image" Target="../media/image2.jpe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2.xml"/><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jfif"/><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slide" Target="slide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3.png"/><Relationship Id="rId5" Type="http://schemas.openxmlformats.org/officeDocument/2006/relationships/image" Target="../media/image14.png"/><Relationship Id="rId10" Type="http://schemas.openxmlformats.org/officeDocument/2006/relationships/image" Target="../media/image8.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8.png"/><Relationship Id="rId3" Type="http://schemas.openxmlformats.org/officeDocument/2006/relationships/notesSlide" Target="../notesSlides/notesSlide8.xml"/><Relationship Id="rId7" Type="http://schemas.openxmlformats.org/officeDocument/2006/relationships/slide" Target="slide14.xml"/><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slide" Target="slide12.xml"/><Relationship Id="rId11" Type="http://schemas.openxmlformats.org/officeDocument/2006/relationships/slide" Target="slide11.xml"/><Relationship Id="rId5" Type="http://schemas.openxmlformats.org/officeDocument/2006/relationships/image" Target="../media/image3.png"/><Relationship Id="rId10" Type="http://schemas.openxmlformats.org/officeDocument/2006/relationships/slide" Target="slide13.xml"/><Relationship Id="rId4" Type="http://schemas.openxmlformats.org/officeDocument/2006/relationships/image" Target="../media/image15.jpe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6" name="Title 2">
            <a:extLst>
              <a:ext uri="{FF2B5EF4-FFF2-40B4-BE49-F238E27FC236}">
                <a16:creationId xmlns:lc="http://schemas.openxmlformats.org/drawingml/2006/lockedCanvas" xmlns:a16="http://schemas.microsoft.com/office/drawing/2014/main" xmlns="" id="{200B3D2B-613A-41BE-987D-E6A1324B456D}"/>
              </a:ext>
            </a:extLst>
          </p:cNvPr>
          <p:cNvSpPr>
            <a:spLocks noGrp="1"/>
          </p:cNvSpPr>
          <p:nvPr/>
        </p:nvSpPr>
        <p:spPr>
          <a:xfrm>
            <a:off x="107504" y="260648"/>
            <a:ext cx="7583441" cy="800309"/>
          </a:xfrm>
          <a:prstGeom prst="roundRect">
            <a:avLst>
              <a:gd name="adj" fmla="val 2602"/>
            </a:avLst>
          </a:prstGeom>
          <a:noFill/>
          <a:ln w="12700">
            <a:noFill/>
          </a:ln>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Roboto Condensed" panose="02000000000000000000" pitchFamily="2" charset="0"/>
                <a:ea typeface="+mj-ea"/>
                <a:cs typeface="+mj-cs"/>
              </a:defRPr>
            </a:lvl1pPr>
          </a:lstStyle>
          <a:p>
            <a:r>
              <a:rPr lang="en-US" b="1" dirty="0">
                <a:ln>
                  <a:solidFill>
                    <a:schemeClr val="tx1"/>
                  </a:solidFill>
                </a:ln>
                <a:solidFill>
                  <a:srgbClr val="FE9ABE"/>
                </a:solidFill>
                <a:effectLst>
                  <a:outerShdw blurRad="50800" dist="38100" dir="2700000" algn="tl" rotWithShape="0">
                    <a:prstClr val="black">
                      <a:alpha val="40000"/>
                    </a:prstClr>
                  </a:outerShdw>
                </a:effectLst>
              </a:rPr>
              <a:t>Guidance and Feedback </a:t>
            </a:r>
          </a:p>
          <a:p>
            <a:r>
              <a:rPr lang="en-US" b="1" dirty="0">
                <a:ln>
                  <a:solidFill>
                    <a:schemeClr val="tx1"/>
                  </a:solidFill>
                </a:ln>
                <a:solidFill>
                  <a:srgbClr val="FE9ABE"/>
                </a:solidFill>
                <a:effectLst>
                  <a:outerShdw blurRad="50800" dist="38100" dir="2700000" algn="tl" rotWithShape="0">
                    <a:prstClr val="black">
                      <a:alpha val="40000"/>
                    </a:prstClr>
                  </a:outerShdw>
                </a:effectLst>
              </a:rPr>
              <a:t>on Performance</a:t>
            </a:r>
          </a:p>
        </p:txBody>
      </p:sp>
      <p:grpSp>
        <p:nvGrpSpPr>
          <p:cNvPr id="13" name="Group 12"/>
          <p:cNvGrpSpPr/>
          <p:nvPr/>
        </p:nvGrpSpPr>
        <p:grpSpPr>
          <a:xfrm>
            <a:off x="7081143" y="4555107"/>
            <a:ext cx="1781061" cy="1839359"/>
            <a:chOff x="7081143" y="4555107"/>
            <a:chExt cx="1781061" cy="1839359"/>
          </a:xfrm>
        </p:grpSpPr>
        <p:sp>
          <p:nvSpPr>
            <p:cNvPr id="14"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5" name="Subtitle 3">
              <a:extLst>
                <a:ext uri="{FF2B5EF4-FFF2-40B4-BE49-F238E27FC236}">
                  <a16:creationId xmlns:a16="http://schemas.microsoft.com/office/drawing/2014/main" xmlns=""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Paper </a:t>
              </a:r>
              <a:r>
                <a:rPr lang="en-US" sz="2900" b="1" dirty="0" smtClean="0"/>
                <a:t>2</a:t>
              </a:r>
              <a:endParaRPr lang="en-US" b="1" dirty="0"/>
            </a:p>
          </p:txBody>
        </p:sp>
        <p:sp>
          <p:nvSpPr>
            <p:cNvPr id="21"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081143" y="541654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5000" b="1" spc="-300" dirty="0">
                <a:solidFill>
                  <a:schemeClr val="bg1">
                    <a:lumMod val="95000"/>
                  </a:schemeClr>
                </a:solidFill>
                <a:latin typeface="+mj-lt"/>
                <a:ea typeface="+mj-ea"/>
                <a:cs typeface="+mj-cs"/>
              </a:endParaRPr>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7109004" y="5605536"/>
              <a:ext cx="1058656" cy="53374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900" dirty="0" smtClean="0">
                  <a:solidFill>
                    <a:schemeClr val="bg1"/>
                  </a:solidFill>
                </a:rPr>
                <a:t>Sports Psychology</a:t>
              </a:r>
              <a:endParaRPr lang="en-US" dirty="0">
                <a:solidFill>
                  <a:schemeClr val="bg1"/>
                </a:solidFill>
              </a:endParaRPr>
            </a:p>
          </p:txBody>
        </p:sp>
        <p:sp>
          <p:nvSpPr>
            <p:cNvPr id="24"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5" name="Subtitle 3">
              <a:extLst>
                <a:ext uri="{FF2B5EF4-FFF2-40B4-BE49-F238E27FC236}">
                  <a16:creationId xmlns:a16="http://schemas.microsoft.com/office/drawing/2014/main" xmlns=""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smtClean="0"/>
                <a:t>3.2.1.4</a:t>
              </a:r>
              <a:endParaRPr lang="en-US" sz="1200" b="1" dirty="0"/>
            </a:p>
          </p:txBody>
        </p:sp>
      </p:grpSp>
      <p:sp>
        <p:nvSpPr>
          <p:cNvPr id="10" name="Rectangle 9"/>
          <p:cNvSpPr>
            <a:spLocks/>
          </p:cNvSpPr>
          <p:nvPr/>
        </p:nvSpPr>
        <p:spPr>
          <a:xfrm>
            <a:off x="3056957" y="47443"/>
            <a:ext cx="5828665" cy="160655"/>
          </a:xfrm>
          <a:prstGeom prst="rect">
            <a:avLst/>
          </a:prstGeom>
          <a:noFill/>
          <a:ln w="9525" cap="flat" cmpd="sng" algn="ctr">
            <a:noFill/>
            <a:prstDash val="solid"/>
          </a:ln>
          <a:effectLst/>
        </p:spPr>
        <p:txBody>
          <a:bodyPr rot="0" spcFirstLastPara="0" vert="horz" wrap="none" lIns="0" tIns="0" rIns="0" bIns="0" numCol="1" spcCol="0" rtlCol="0" fromWordArt="0" anchor="b" anchorCtr="0" forceAA="0" compatLnSpc="1">
            <a:prstTxWarp prst="textNoShape">
              <a:avLst/>
            </a:prstTxWarp>
            <a:spAutoFit/>
          </a:bodyPr>
          <a:lstStyle/>
          <a:p>
            <a:pPr algn="ctr">
              <a:spcAft>
                <a:spcPts val="0"/>
              </a:spcAft>
            </a:pPr>
            <a:r>
              <a:rPr lang="en-GB" sz="900" dirty="0" err="1">
                <a:solidFill>
                  <a:srgbClr val="000000"/>
                </a:solidFill>
                <a:effectLst/>
                <a:latin typeface="Segoe UI Semilight" panose="020B0402040204020203" pitchFamily="34" charset="0"/>
                <a:ea typeface="Times New Roman" panose="02020603050405020304" pitchFamily="18" charset="0"/>
              </a:rPr>
              <a:t>Photocopiable</a:t>
            </a:r>
            <a:r>
              <a:rPr lang="en-GB" sz="900" dirty="0">
                <a:solidFill>
                  <a:srgbClr val="000000"/>
                </a:solidFill>
                <a:effectLst/>
                <a:latin typeface="Segoe UI Semilight" panose="020B0402040204020203" pitchFamily="34" charset="0"/>
                <a:ea typeface="Times New Roman" panose="02020603050405020304" pitchFamily="18" charset="0"/>
              </a:rPr>
              <a:t>/digital resources may only be copied by the purchasing institution on a single site and for their own use</a:t>
            </a:r>
            <a:endParaRPr lang="en-GB" sz="900" dirty="0">
              <a:solidFill>
                <a:srgbClr val="7F7F7F"/>
              </a:solidFill>
              <a:effectLst/>
              <a:latin typeface="Segoe UI Semilight" panose="020B0402040204020203" pitchFamily="34"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70" y="1779073"/>
            <a:ext cx="4353344" cy="3254125"/>
          </a:xfrm>
          <a:prstGeom prst="rect">
            <a:avLst/>
          </a:prstGeom>
        </p:spPr>
      </p:pic>
      <p:sp>
        <p:nvSpPr>
          <p:cNvPr id="12" name="TextBox 11"/>
          <p:cNvSpPr txBox="1"/>
          <p:nvPr/>
        </p:nvSpPr>
        <p:spPr>
          <a:xfrm>
            <a:off x="140746" y="1206646"/>
            <a:ext cx="8640960"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Negative feedback </a:t>
            </a:r>
            <a:r>
              <a:rPr lang="en-GB" dirty="0" smtClean="0">
                <a:solidFill>
                  <a:prstClr val="black"/>
                </a:solidFill>
                <a:latin typeface="Roboto Condensed" panose="02000000000000000000" pitchFamily="2" charset="0"/>
              </a:rPr>
              <a:t>lets </a:t>
            </a:r>
            <a:r>
              <a:rPr lang="en-GB" dirty="0">
                <a:solidFill>
                  <a:prstClr val="black"/>
                </a:solidFill>
                <a:latin typeface="Roboto Condensed" panose="02000000000000000000" pitchFamily="2" charset="0"/>
              </a:rPr>
              <a:t>the athlete know that they </a:t>
            </a:r>
            <a:r>
              <a:rPr lang="en-GB" dirty="0" smtClean="0">
                <a:solidFill>
                  <a:prstClr val="black"/>
                </a:solidFill>
                <a:latin typeface="Roboto Condensed" panose="02000000000000000000" pitchFamily="2" charset="0"/>
              </a:rPr>
              <a:t>have </a:t>
            </a:r>
            <a:r>
              <a:rPr lang="en-GB" dirty="0">
                <a:solidFill>
                  <a:prstClr val="black"/>
                </a:solidFill>
                <a:latin typeface="Roboto Condensed" panose="02000000000000000000" pitchFamily="2" charset="0"/>
              </a:rPr>
              <a:t>not </a:t>
            </a:r>
            <a:r>
              <a:rPr lang="en-GB" dirty="0" smtClean="0">
                <a:solidFill>
                  <a:prstClr val="black"/>
                </a:solidFill>
                <a:latin typeface="Roboto Condensed" panose="02000000000000000000" pitchFamily="2" charset="0"/>
              </a:rPr>
              <a:t>performed very </a:t>
            </a:r>
            <a:r>
              <a:rPr lang="en-GB" dirty="0">
                <a:solidFill>
                  <a:prstClr val="black"/>
                </a:solidFill>
                <a:latin typeface="Roboto Condensed" panose="02000000000000000000" pitchFamily="2" charset="0"/>
              </a:rPr>
              <a:t>well.  </a:t>
            </a:r>
          </a:p>
        </p:txBody>
      </p:sp>
      <p:sp>
        <p:nvSpPr>
          <p:cNvPr id="15" name="Title 1"/>
          <p:cNvSpPr txBox="1">
            <a:spLocks/>
          </p:cNvSpPr>
          <p:nvPr/>
        </p:nvSpPr>
        <p:spPr>
          <a:xfrm>
            <a:off x="140746" y="341337"/>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Negative feedback </a:t>
            </a:r>
            <a:r>
              <a:rPr lang="en-GB" sz="5400" b="1" dirty="0" smtClean="0">
                <a:solidFill>
                  <a:srgbClr val="FF0000">
                    <a:alpha val="90000"/>
                  </a:srgbClr>
                </a:solidFill>
                <a:latin typeface="Roboto Condensed" panose="02000000000000000000" pitchFamily="2" charset="0"/>
                <a:ea typeface="Roboto Condensed" panose="02000000000000000000" pitchFamily="2" charset="0"/>
                <a:cs typeface="Lato Medium" panose="020F0502020204030203" pitchFamily="34" charset="0"/>
                <a:sym typeface="Wingdings" panose="05000000000000000000" pitchFamily="2" charset="2"/>
              </a:rPr>
              <a:t></a:t>
            </a:r>
            <a:endParaRPr lang="en-GB" sz="5400" b="1" dirty="0">
              <a:solidFill>
                <a:srgbClr val="FF0000">
                  <a:alpha val="90000"/>
                </a:srgb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9"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5" name="TextBox 24"/>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6"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10</a:t>
            </a:fld>
            <a:endParaRPr lang="en-GB" dirty="0"/>
          </a:p>
        </p:txBody>
      </p:sp>
      <p:sp>
        <p:nvSpPr>
          <p:cNvPr id="27"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2" name="TextBox 31"/>
          <p:cNvSpPr txBox="1"/>
          <p:nvPr/>
        </p:nvSpPr>
        <p:spPr>
          <a:xfrm>
            <a:off x="3479176" y="2038029"/>
            <a:ext cx="5283823" cy="52322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cycling coach who informs their athlete that they need to adopt a lower body position if they want to go faster.</a:t>
            </a:r>
            <a:endParaRPr lang="en-GB" sz="1400" dirty="0">
              <a:latin typeface="Roboto Condensed" panose="02000000000000000000" pitchFamily="2" charset="0"/>
            </a:endParaRPr>
          </a:p>
        </p:txBody>
      </p:sp>
      <p:sp>
        <p:nvSpPr>
          <p:cNvPr id="33" name="TextBox 32"/>
          <p:cNvSpPr txBox="1"/>
          <p:nvPr/>
        </p:nvSpPr>
        <p:spPr>
          <a:xfrm>
            <a:off x="3506873" y="2880680"/>
            <a:ext cx="5274833" cy="1815882"/>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r>
              <a:rPr lang="en-GB" sz="1400" dirty="0" smtClean="0">
                <a:latin typeface="Roboto Condensed" panose="02000000000000000000" pitchFamily="2" charset="0"/>
              </a:rPr>
              <a:t>Negative feedback should be avoided at all costs for beginners as it is likely to knock their confidence and could force them to drop out of the sport early.</a:t>
            </a:r>
          </a:p>
          <a:p>
            <a:endParaRPr lang="en-GB" sz="1400" dirty="0">
              <a:latin typeface="Roboto Condensed" panose="02000000000000000000" pitchFamily="2" charset="0"/>
            </a:endParaRPr>
          </a:p>
          <a:p>
            <a:r>
              <a:rPr lang="en-GB" sz="1400" dirty="0" smtClean="0">
                <a:latin typeface="Roboto Condensed" panose="02000000000000000000" pitchFamily="2" charset="0"/>
              </a:rPr>
              <a:t>Negative feedback should be reserved for expert performers to highlight areas they need to improve, but it should not be overused so as to avoid fall-outs.</a:t>
            </a:r>
            <a:endParaRPr lang="en-GB" sz="1400" dirty="0">
              <a:latin typeface="Roboto Condensed" panose="02000000000000000000" pitchFamily="2" charset="0"/>
            </a:endParaRPr>
          </a:p>
        </p:txBody>
      </p:sp>
      <p:sp>
        <p:nvSpPr>
          <p:cNvPr id="34" name="TextBox 33"/>
          <p:cNvSpPr txBox="1"/>
          <p:nvPr/>
        </p:nvSpPr>
        <p:spPr>
          <a:xfrm>
            <a:off x="3661641" y="5784366"/>
            <a:ext cx="3249051" cy="369332"/>
          </a:xfrm>
          <a:prstGeom prst="rect">
            <a:avLst/>
          </a:prstGeom>
          <a:noFill/>
        </p:spPr>
        <p:txBody>
          <a:bodyPr wrap="square" rtlCol="0">
            <a:spAutoFit/>
          </a:bodyPr>
          <a:lstStyle/>
          <a:p>
            <a:pPr algn="ctr"/>
            <a:r>
              <a:rPr lang="en-GB" dirty="0" smtClean="0">
                <a:latin typeface="Roboto Condensed" panose="02000000000000000000" pitchFamily="2" charset="0"/>
              </a:rPr>
              <a:t>Most suited to expert performers</a:t>
            </a:r>
            <a:endParaRPr lang="en-GB" dirty="0">
              <a:latin typeface="Roboto Condensed" panose="02000000000000000000" pitchFamily="2" charset="0"/>
            </a:endParaRPr>
          </a:p>
        </p:txBody>
      </p:sp>
      <p:pic>
        <p:nvPicPr>
          <p:cNvPr id="35" name="Picture 4" descr="Female, Tennis, Silhouette, Woman, Girl, Lady, Spor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516216" y="5416898"/>
            <a:ext cx="719516" cy="108834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rId5" action="ppaction://hlinksldjump"/>
          </p:cNvPr>
          <p:cNvSpPr txBox="1"/>
          <p:nvPr/>
        </p:nvSpPr>
        <p:spPr>
          <a:xfrm>
            <a:off x="496154" y="5645867"/>
            <a:ext cx="2358008"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b="1">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rgbClr val="FFFF66"/>
                </a:solidFill>
              </a:rPr>
              <a:t>Back to </a:t>
            </a:r>
            <a:r>
              <a:rPr lang="en-GB" dirty="0" smtClean="0">
                <a:solidFill>
                  <a:srgbClr val="FFFF66"/>
                </a:solidFill>
              </a:rPr>
              <a:t>intro page</a:t>
            </a:r>
            <a:endParaRPr lang="en-GB" dirty="0">
              <a:solidFill>
                <a:srgbClr val="FFFF66"/>
              </a:solidFill>
            </a:endParaRPr>
          </a:p>
        </p:txBody>
      </p:sp>
      <p:sp>
        <p:nvSpPr>
          <p:cNvPr id="18" name="TextBox 17"/>
          <p:cNvSpPr txBox="1"/>
          <p:nvPr/>
        </p:nvSpPr>
        <p:spPr>
          <a:xfrm>
            <a:off x="179512" y="1950765"/>
            <a:ext cx="1665121" cy="2308324"/>
          </a:xfrm>
          <a:prstGeom prst="roundRect">
            <a:avLst>
              <a:gd name="adj" fmla="val 0"/>
            </a:avLst>
          </a:prstGeom>
          <a:noFill/>
          <a:ln>
            <a:noFill/>
          </a:ln>
          <a:effectLst/>
        </p:spPr>
        <p:txBody>
          <a:bodyPr wrap="square" rtlCol="0">
            <a:spAutoFit/>
          </a:bodyPr>
          <a:lstStyle/>
          <a:p>
            <a:r>
              <a:rPr lang="en-GB" dirty="0">
                <a:solidFill>
                  <a:prstClr val="black"/>
                </a:solidFill>
                <a:latin typeface="Roboto Condensed" panose="02000000000000000000" pitchFamily="2" charset="0"/>
              </a:rPr>
              <a:t>In the example of the 400 m hurdles, this could come from being shown the red card for making a false start.</a:t>
            </a:r>
          </a:p>
        </p:txBody>
      </p:sp>
      <p:grpSp>
        <p:nvGrpSpPr>
          <p:cNvPr id="21" name="Group 20"/>
          <p:cNvGrpSpPr>
            <a:grpSpLocks/>
          </p:cNvGrpSpPr>
          <p:nvPr/>
        </p:nvGrpSpPr>
        <p:grpSpPr bwMode="auto">
          <a:xfrm>
            <a:off x="635191" y="-55166"/>
            <a:ext cx="8540750" cy="6940550"/>
            <a:chOff x="583271" y="42867"/>
            <a:chExt cx="9232725" cy="7502525"/>
          </a:xfrm>
        </p:grpSpPr>
        <p:sp>
          <p:nvSpPr>
            <p:cNvPr id="22" name="Rectangle 2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30"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80626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par>
                                <p:cTn id="20" presetID="14" presetClass="entr" presetSubtype="1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randombar(horizont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856612"/>
            <a:ext cx="4353344" cy="3254125"/>
          </a:xfrm>
          <a:prstGeom prst="rect">
            <a:avLst/>
          </a:prstGeom>
        </p:spPr>
      </p:pic>
      <p:sp>
        <p:nvSpPr>
          <p:cNvPr id="8" name="TextBox 7"/>
          <p:cNvSpPr txBox="1"/>
          <p:nvPr/>
        </p:nvSpPr>
        <p:spPr>
          <a:xfrm>
            <a:off x="107591" y="1240294"/>
            <a:ext cx="8618423"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Knowledge of results </a:t>
            </a:r>
            <a:r>
              <a:rPr lang="en-GB" dirty="0" smtClean="0">
                <a:solidFill>
                  <a:prstClr val="black"/>
                </a:solidFill>
                <a:latin typeface="Roboto Condensed" panose="02000000000000000000" pitchFamily="2" charset="0"/>
              </a:rPr>
              <a:t>informs an </a:t>
            </a:r>
            <a:r>
              <a:rPr lang="en-GB" dirty="0">
                <a:solidFill>
                  <a:prstClr val="black"/>
                </a:solidFill>
                <a:latin typeface="Roboto Condensed" panose="02000000000000000000" pitchFamily="2" charset="0"/>
              </a:rPr>
              <a:t>athlete </a:t>
            </a:r>
            <a:r>
              <a:rPr lang="en-GB" dirty="0" smtClean="0">
                <a:solidFill>
                  <a:prstClr val="black"/>
                </a:solidFill>
                <a:latin typeface="Roboto Condensed" panose="02000000000000000000" pitchFamily="2" charset="0"/>
              </a:rPr>
              <a:t>of the outcome of their performance.</a:t>
            </a:r>
            <a:endParaRPr lang="en-GB" dirty="0">
              <a:solidFill>
                <a:prstClr val="black"/>
              </a:solidFill>
              <a:latin typeface="Roboto Condensed" panose="02000000000000000000" pitchFamily="2" charset="0"/>
            </a:endParaRPr>
          </a:p>
        </p:txBody>
      </p:sp>
      <p:sp>
        <p:nvSpPr>
          <p:cNvPr id="10" name="TextBox 9"/>
          <p:cNvSpPr txBox="1"/>
          <p:nvPr/>
        </p:nvSpPr>
        <p:spPr>
          <a:xfrm>
            <a:off x="116305" y="1824041"/>
            <a:ext cx="1594088" cy="3252425"/>
          </a:xfrm>
          <a:prstGeom prst="roundRect">
            <a:avLst>
              <a:gd name="adj" fmla="val 0"/>
            </a:avLst>
          </a:prstGeom>
          <a:noFill/>
          <a:ln>
            <a:noFill/>
          </a:ln>
          <a:effectLst/>
        </p:spPr>
        <p:txBody>
          <a:bodyPr wrap="square" rtlCol="0">
            <a:spAutoFit/>
          </a:bodyPr>
          <a:lstStyle>
            <a:defPPr>
              <a:defRPr lang="en-US"/>
            </a:defPPr>
            <a:lvl1pPr>
              <a:defRPr>
                <a:solidFill>
                  <a:prstClr val="black"/>
                </a:solidFill>
                <a:latin typeface="Roboto Condensed" panose="02000000000000000000" pitchFamily="2" charset="0"/>
              </a:defRPr>
            </a:lvl1pPr>
          </a:lstStyle>
          <a:p>
            <a:r>
              <a:rPr lang="en-GB" dirty="0"/>
              <a:t>In the example of the 400 m hurdles, the performer receives knowledge of results through the time and position </a:t>
            </a:r>
            <a:r>
              <a:rPr lang="en-GB" dirty="0" smtClean="0"/>
              <a:t>among </a:t>
            </a:r>
            <a:r>
              <a:rPr lang="en-GB" dirty="0"/>
              <a:t>the other runners.</a:t>
            </a:r>
          </a:p>
        </p:txBody>
      </p:sp>
      <p:sp>
        <p:nvSpPr>
          <p:cNvPr id="21" name="Title 1"/>
          <p:cNvSpPr txBox="1">
            <a:spLocks/>
          </p:cNvSpPr>
          <p:nvPr/>
        </p:nvSpPr>
        <p:spPr>
          <a:xfrm>
            <a:off x="107503" y="388224"/>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Knowledge of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results</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5"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7" name="TextBox 26"/>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8"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11</a:t>
            </a:fld>
            <a:endParaRPr lang="en-GB" dirty="0"/>
          </a:p>
        </p:txBody>
      </p:sp>
      <p:sp>
        <p:nvSpPr>
          <p:cNvPr id="2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4" name="TextBox 33"/>
          <p:cNvSpPr txBox="1"/>
          <p:nvPr/>
        </p:nvSpPr>
        <p:spPr>
          <a:xfrm>
            <a:off x="3431756" y="2002321"/>
            <a:ext cx="5283823" cy="738664"/>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taekwondo athlete will </a:t>
            </a:r>
            <a:br>
              <a:rPr lang="en-GB" sz="1400" dirty="0" smtClean="0">
                <a:latin typeface="Roboto Condensed" panose="02000000000000000000" pitchFamily="2" charset="0"/>
              </a:rPr>
            </a:br>
            <a:r>
              <a:rPr lang="en-GB" sz="1400" dirty="0" smtClean="0">
                <a:latin typeface="Roboto Condensed" panose="02000000000000000000" pitchFamily="2" charset="0"/>
              </a:rPr>
              <a:t>understand how clear the margin was between </a:t>
            </a:r>
            <a:br>
              <a:rPr lang="en-GB" sz="1400" dirty="0" smtClean="0">
                <a:latin typeface="Roboto Condensed" panose="02000000000000000000" pitchFamily="2" charset="0"/>
              </a:rPr>
            </a:br>
            <a:r>
              <a:rPr lang="en-GB" sz="1400" dirty="0" smtClean="0">
                <a:latin typeface="Roboto Condensed" panose="02000000000000000000" pitchFamily="2" charset="0"/>
              </a:rPr>
              <a:t>winning and losing by seeing the points score.</a:t>
            </a:r>
            <a:endParaRPr lang="en-GB" sz="1400" dirty="0">
              <a:latin typeface="Roboto Condensed" panose="02000000000000000000" pitchFamily="2" charset="0"/>
            </a:endParaRPr>
          </a:p>
        </p:txBody>
      </p:sp>
      <p:sp>
        <p:nvSpPr>
          <p:cNvPr id="35" name="TextBox 34"/>
          <p:cNvSpPr txBox="1"/>
          <p:nvPr/>
        </p:nvSpPr>
        <p:spPr>
          <a:xfrm>
            <a:off x="3442191" y="3108929"/>
            <a:ext cx="5283823" cy="1600438"/>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r>
              <a:rPr lang="en-GB" sz="1400" dirty="0" smtClean="0">
                <a:latin typeface="Roboto Condensed" panose="02000000000000000000" pitchFamily="2" charset="0"/>
              </a:rPr>
              <a:t>Knowledge of results is useful for beginners as it gives them an understanding of successful and unsuccessful outcomes in sport. However, it is important that it is not overused if the outcome is negative.</a:t>
            </a:r>
          </a:p>
          <a:p>
            <a:endParaRPr lang="en-GB" sz="1400" dirty="0">
              <a:latin typeface="Roboto Condensed" panose="02000000000000000000" pitchFamily="2" charset="0"/>
            </a:endParaRPr>
          </a:p>
          <a:p>
            <a:r>
              <a:rPr lang="en-GB" sz="1400" dirty="0" smtClean="0">
                <a:latin typeface="Roboto Condensed" panose="02000000000000000000" pitchFamily="2" charset="0"/>
              </a:rPr>
              <a:t>Expert performers will understand the difference between success and failure, so benefit more from understanding why that difference is.</a:t>
            </a:r>
            <a:endParaRPr lang="en-GB" sz="1400" dirty="0">
              <a:latin typeface="Roboto Condensed" panose="02000000000000000000" pitchFamily="2" charset="0"/>
            </a:endParaRPr>
          </a:p>
        </p:txBody>
      </p:sp>
      <p:sp>
        <p:nvSpPr>
          <p:cNvPr id="36" name="TextBox 35"/>
          <p:cNvSpPr txBox="1"/>
          <p:nvPr/>
        </p:nvSpPr>
        <p:spPr>
          <a:xfrm>
            <a:off x="4745042" y="5274659"/>
            <a:ext cx="1485636" cy="646331"/>
          </a:xfrm>
          <a:prstGeom prst="rect">
            <a:avLst/>
          </a:prstGeom>
          <a:noFill/>
        </p:spPr>
        <p:txBody>
          <a:bodyPr wrap="square" rtlCol="0">
            <a:spAutoFit/>
          </a:bodyPr>
          <a:lstStyle/>
          <a:p>
            <a:pPr algn="ctr"/>
            <a:r>
              <a:rPr lang="en-GB" dirty="0" smtClean="0">
                <a:latin typeface="Roboto Condensed" panose="02000000000000000000" pitchFamily="2" charset="0"/>
              </a:rPr>
              <a:t>Most suited to beginners</a:t>
            </a:r>
            <a:endParaRPr lang="en-GB" dirty="0">
              <a:latin typeface="Roboto Condensed" panose="02000000000000000000" pitchFamily="2" charset="0"/>
            </a:endParaRPr>
          </a:p>
        </p:txBody>
      </p:sp>
      <p:pic>
        <p:nvPicPr>
          <p:cNvPr id="37" name="Picture 2" descr="Children, Playing, Exercise, Play, Sports, Gymnast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73" t="20075" r="51702" b="20075"/>
          <a:stretch/>
        </p:blipFill>
        <p:spPr bwMode="auto">
          <a:xfrm>
            <a:off x="6240286" y="5218743"/>
            <a:ext cx="477043" cy="9564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rId5" action="ppaction://hlinksldjump"/>
          </p:cNvPr>
          <p:cNvSpPr txBox="1"/>
          <p:nvPr/>
        </p:nvSpPr>
        <p:spPr>
          <a:xfrm>
            <a:off x="496154" y="5645867"/>
            <a:ext cx="2358008"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b="1">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rgbClr val="FFFF66"/>
                </a:solidFill>
              </a:rPr>
              <a:t>Back to </a:t>
            </a:r>
            <a:r>
              <a:rPr lang="en-GB" dirty="0" smtClean="0">
                <a:solidFill>
                  <a:srgbClr val="FFFF66"/>
                </a:solidFill>
              </a:rPr>
              <a:t>intro page</a:t>
            </a:r>
            <a:endParaRPr lang="en-GB" dirty="0">
              <a:solidFill>
                <a:srgbClr val="FFFF66"/>
              </a:solidFill>
            </a:endParaRP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10457" t="568" r="23099" b="-568"/>
          <a:stretch/>
        </p:blipFill>
        <p:spPr>
          <a:xfrm>
            <a:off x="7380312" y="1521791"/>
            <a:ext cx="1568003" cy="1568003"/>
          </a:xfrm>
          <a:prstGeom prst="ellipse">
            <a:avLst/>
          </a:prstGeom>
        </p:spPr>
      </p:pic>
      <p:grpSp>
        <p:nvGrpSpPr>
          <p:cNvPr id="18" name="Group 17"/>
          <p:cNvGrpSpPr>
            <a:grpSpLocks/>
          </p:cNvGrpSpPr>
          <p:nvPr/>
        </p:nvGrpSpPr>
        <p:grpSpPr bwMode="auto">
          <a:xfrm>
            <a:off x="635191" y="-55166"/>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60229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randombar(horizont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63893" y="1190273"/>
            <a:ext cx="6402880"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Knowledge of performance </a:t>
            </a:r>
            <a:r>
              <a:rPr lang="en-GB" dirty="0" smtClean="0">
                <a:solidFill>
                  <a:prstClr val="black"/>
                </a:solidFill>
                <a:latin typeface="Roboto Condensed" panose="02000000000000000000" pitchFamily="2" charset="0"/>
              </a:rPr>
              <a:t>provides </a:t>
            </a:r>
            <a:r>
              <a:rPr lang="en-GB" dirty="0">
                <a:solidFill>
                  <a:prstClr val="black"/>
                </a:solidFill>
                <a:latin typeface="Roboto Condensed" panose="02000000000000000000" pitchFamily="2" charset="0"/>
              </a:rPr>
              <a:t>information about how well a skill is being </a:t>
            </a:r>
            <a:r>
              <a:rPr lang="en-GB" dirty="0" smtClean="0">
                <a:solidFill>
                  <a:prstClr val="black"/>
                </a:solidFill>
                <a:latin typeface="Roboto Condensed" panose="02000000000000000000" pitchFamily="2" charset="0"/>
              </a:rPr>
              <a:t>performed.</a:t>
            </a:r>
            <a:endParaRPr lang="en-GB" dirty="0">
              <a:solidFill>
                <a:prstClr val="black"/>
              </a:solidFill>
              <a:latin typeface="Roboto Condensed" panose="02000000000000000000" pitchFamily="2" charset="0"/>
            </a:endParaRPr>
          </a:p>
        </p:txBody>
      </p:sp>
      <p:sp>
        <p:nvSpPr>
          <p:cNvPr id="10" name="TextBox 9"/>
          <p:cNvSpPr txBox="1"/>
          <p:nvPr/>
        </p:nvSpPr>
        <p:spPr>
          <a:xfrm>
            <a:off x="484000" y="2248837"/>
            <a:ext cx="1639728" cy="2862322"/>
          </a:xfrm>
          <a:prstGeom prst="roundRect">
            <a:avLst>
              <a:gd name="adj" fmla="val 0"/>
            </a:avLst>
          </a:prstGeom>
          <a:noFill/>
          <a:ln>
            <a:noFill/>
          </a:ln>
          <a:effectLst/>
        </p:spPr>
        <p:txBody>
          <a:bodyPr wrap="square" rtlCol="0">
            <a:spAutoFit/>
          </a:bodyPr>
          <a:lstStyle>
            <a:defPPr>
              <a:defRPr lang="en-US"/>
            </a:defPPr>
            <a:lvl1pPr>
              <a:defRPr>
                <a:solidFill>
                  <a:prstClr val="black"/>
                </a:solidFill>
                <a:latin typeface="Roboto Condensed" panose="02000000000000000000" pitchFamily="2" charset="0"/>
              </a:defRPr>
            </a:lvl1pPr>
          </a:lstStyle>
          <a:p>
            <a:r>
              <a:rPr lang="en-GB" dirty="0"/>
              <a:t>In the example of the 400 m hurdles, the performer is able to judge their performance by the number of hurdles they knock over.</a:t>
            </a:r>
          </a:p>
        </p:txBody>
      </p:sp>
      <p:grpSp>
        <p:nvGrpSpPr>
          <p:cNvPr id="4" name="Group 3"/>
          <p:cNvGrpSpPr/>
          <p:nvPr/>
        </p:nvGrpSpPr>
        <p:grpSpPr>
          <a:xfrm>
            <a:off x="107503" y="44624"/>
            <a:ext cx="8892988" cy="1143063"/>
            <a:chOff x="107503" y="44624"/>
            <a:chExt cx="8892988" cy="1143063"/>
          </a:xfrm>
        </p:grpSpPr>
        <p:sp>
          <p:nvSpPr>
            <p:cNvPr id="14" name="Title 1"/>
            <p:cNvSpPr txBox="1">
              <a:spLocks/>
            </p:cNvSpPr>
            <p:nvPr/>
          </p:nvSpPr>
          <p:spPr>
            <a:xfrm>
              <a:off x="107503" y="324411"/>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Knowledge of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performance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grpSp>
      <p:sp>
        <p:nvSpPr>
          <p:cNvPr id="24" name="TextBox 2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12</a:t>
            </a:fld>
            <a:endParaRPr lang="en-GB" dirty="0"/>
          </a:p>
        </p:txBody>
      </p:sp>
      <p:sp>
        <p:nvSpPr>
          <p:cNvPr id="2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1" name="TextBox 30"/>
          <p:cNvSpPr txBox="1"/>
          <p:nvPr/>
        </p:nvSpPr>
        <p:spPr>
          <a:xfrm>
            <a:off x="3494407" y="2218972"/>
            <a:ext cx="5283823" cy="52322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rugby coach who understands that the reason they lost the game was because of gaps in the defence.</a:t>
            </a:r>
            <a:endParaRPr lang="en-GB" sz="1400" dirty="0">
              <a:latin typeface="Roboto Condensed" panose="02000000000000000000" pitchFamily="2" charset="0"/>
            </a:endParaRPr>
          </a:p>
        </p:txBody>
      </p:sp>
      <p:sp>
        <p:nvSpPr>
          <p:cNvPr id="32" name="TextBox 31"/>
          <p:cNvSpPr txBox="1"/>
          <p:nvPr/>
        </p:nvSpPr>
        <p:spPr>
          <a:xfrm>
            <a:off x="3494407" y="2904141"/>
            <a:ext cx="5283824" cy="1600438"/>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r>
              <a:rPr lang="en-GB" sz="1400" dirty="0" smtClean="0">
                <a:latin typeface="Roboto Condensed" panose="02000000000000000000" pitchFamily="2" charset="0"/>
              </a:rPr>
              <a:t>Beginners can benefit from knowledge of performance as they will be able to identify what they need to improve; however, it is important that the information provided is straightforward and uses simple language.</a:t>
            </a:r>
          </a:p>
          <a:p>
            <a:endParaRPr lang="en-GB" sz="1400" dirty="0">
              <a:latin typeface="Roboto Condensed" panose="02000000000000000000" pitchFamily="2" charset="0"/>
            </a:endParaRPr>
          </a:p>
          <a:p>
            <a:r>
              <a:rPr lang="en-GB" sz="1400" dirty="0" smtClean="0">
                <a:latin typeface="Roboto Condensed" panose="02000000000000000000" pitchFamily="2" charset="0"/>
              </a:rPr>
              <a:t>Knowledge of performance is preferred for expert performers as they need to understand why they have performed in the way that they have.</a:t>
            </a:r>
            <a:endParaRPr lang="en-GB" sz="1400" dirty="0">
              <a:latin typeface="Roboto Condensed" panose="02000000000000000000" pitchFamily="2" charset="0"/>
            </a:endParaRPr>
          </a:p>
        </p:txBody>
      </p:sp>
      <p:sp>
        <p:nvSpPr>
          <p:cNvPr id="33" name="TextBox 32"/>
          <p:cNvSpPr txBox="1"/>
          <p:nvPr/>
        </p:nvSpPr>
        <p:spPr>
          <a:xfrm>
            <a:off x="4550549" y="4999536"/>
            <a:ext cx="2016224" cy="646331"/>
          </a:xfrm>
          <a:prstGeom prst="rect">
            <a:avLst/>
          </a:prstGeom>
          <a:noFill/>
        </p:spPr>
        <p:txBody>
          <a:bodyPr wrap="square" rtlCol="0">
            <a:spAutoFit/>
          </a:bodyPr>
          <a:lstStyle/>
          <a:p>
            <a:pPr algn="ctr"/>
            <a:r>
              <a:rPr lang="en-GB" dirty="0" smtClean="0">
                <a:latin typeface="Roboto Condensed" panose="02000000000000000000" pitchFamily="2" charset="0"/>
              </a:rPr>
              <a:t>Most suited to expert performers</a:t>
            </a:r>
            <a:endParaRPr lang="en-GB" dirty="0">
              <a:latin typeface="Roboto Condensed" panose="02000000000000000000" pitchFamily="2" charset="0"/>
            </a:endParaRPr>
          </a:p>
        </p:txBody>
      </p:sp>
      <p:pic>
        <p:nvPicPr>
          <p:cNvPr id="34" name="Picture 4" descr="Female, Tennis, Silhouette, Woman, Girl, Lady, Spor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258249" y="4671969"/>
            <a:ext cx="719516" cy="10883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hlinkClick r:id="rId4" action="ppaction://hlinksldjump"/>
          </p:cNvPr>
          <p:cNvSpPr txBox="1"/>
          <p:nvPr/>
        </p:nvSpPr>
        <p:spPr>
          <a:xfrm>
            <a:off x="496154" y="5645867"/>
            <a:ext cx="2358008"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b="1">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rgbClr val="FFFF66"/>
                </a:solidFill>
              </a:rPr>
              <a:t>Back to </a:t>
            </a:r>
            <a:r>
              <a:rPr lang="en-GB" dirty="0" smtClean="0">
                <a:solidFill>
                  <a:srgbClr val="FFFF66"/>
                </a:solidFill>
              </a:rPr>
              <a:t>intro page</a:t>
            </a:r>
            <a:endParaRPr lang="en-GB" dirty="0">
              <a:solidFill>
                <a:srgbClr val="FFFF66"/>
              </a:solidFill>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000" y="2052935"/>
            <a:ext cx="4353344" cy="3254125"/>
          </a:xfrm>
          <a:prstGeom prst="rect">
            <a:avLst/>
          </a:prstGeom>
        </p:spPr>
      </p:pic>
      <p:grpSp>
        <p:nvGrpSpPr>
          <p:cNvPr id="21" name="Group 20"/>
          <p:cNvGrpSpPr>
            <a:grpSpLocks/>
          </p:cNvGrpSpPr>
          <p:nvPr/>
        </p:nvGrpSpPr>
        <p:grpSpPr bwMode="auto">
          <a:xfrm>
            <a:off x="635191" y="-55166"/>
            <a:ext cx="8540750" cy="6940550"/>
            <a:chOff x="583271" y="42867"/>
            <a:chExt cx="9232725" cy="7502525"/>
          </a:xfrm>
        </p:grpSpPr>
        <p:sp>
          <p:nvSpPr>
            <p:cNvPr id="22" name="Rectangle 2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5" name="Picture 3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67689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79512" y="1062254"/>
            <a:ext cx="8208912"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Extrinsic feedback </a:t>
            </a:r>
            <a:r>
              <a:rPr lang="en-GB" dirty="0" smtClean="0">
                <a:solidFill>
                  <a:prstClr val="black"/>
                </a:solidFill>
                <a:latin typeface="Roboto Condensed" panose="02000000000000000000" pitchFamily="2" charset="0"/>
              </a:rPr>
              <a:t>is </a:t>
            </a:r>
            <a:r>
              <a:rPr lang="en-GB" dirty="0">
                <a:solidFill>
                  <a:prstClr val="black"/>
                </a:solidFill>
                <a:latin typeface="Roboto Condensed" panose="02000000000000000000" pitchFamily="2" charset="0"/>
              </a:rPr>
              <a:t>received from </a:t>
            </a:r>
            <a:r>
              <a:rPr lang="en-GB" dirty="0" smtClean="0">
                <a:solidFill>
                  <a:prstClr val="black"/>
                </a:solidFill>
                <a:latin typeface="Roboto Condensed" panose="02000000000000000000" pitchFamily="2" charset="0"/>
              </a:rPr>
              <a:t>a source external to the athlete.</a:t>
            </a:r>
            <a:endParaRPr lang="en-GB" dirty="0">
              <a:solidFill>
                <a:prstClr val="black"/>
              </a:solidFill>
              <a:latin typeface="Roboto Condensed" panose="02000000000000000000" pitchFamily="2" charset="0"/>
            </a:endParaRPr>
          </a:p>
        </p:txBody>
      </p:sp>
      <p:sp>
        <p:nvSpPr>
          <p:cNvPr id="10" name="TextBox 9"/>
          <p:cNvSpPr txBox="1"/>
          <p:nvPr/>
        </p:nvSpPr>
        <p:spPr>
          <a:xfrm>
            <a:off x="131207" y="2349700"/>
            <a:ext cx="1704489" cy="2308324"/>
          </a:xfrm>
          <a:prstGeom prst="roundRect">
            <a:avLst>
              <a:gd name="adj" fmla="val 0"/>
            </a:avLst>
          </a:prstGeom>
          <a:noFill/>
          <a:ln>
            <a:noFill/>
          </a:ln>
          <a:effectLst/>
        </p:spPr>
        <p:txBody>
          <a:bodyPr wrap="square" rtlCol="0">
            <a:spAutoFit/>
          </a:bodyPr>
          <a:lstStyle>
            <a:defPPr>
              <a:defRPr lang="en-US"/>
            </a:defPPr>
            <a:lvl1pPr>
              <a:defRPr>
                <a:solidFill>
                  <a:prstClr val="black"/>
                </a:solidFill>
                <a:latin typeface="Roboto Condensed" panose="02000000000000000000" pitchFamily="2" charset="0"/>
              </a:defRPr>
            </a:lvl1pPr>
          </a:lstStyle>
          <a:p>
            <a:r>
              <a:rPr lang="en-GB" dirty="0"/>
              <a:t>In the example of the 400 m hurdles, the performer can use the noise from the crowd to spur them on in the race.</a:t>
            </a:r>
          </a:p>
        </p:txBody>
      </p:sp>
      <p:sp>
        <p:nvSpPr>
          <p:cNvPr id="14" name="Title 1"/>
          <p:cNvSpPr txBox="1">
            <a:spLocks/>
          </p:cNvSpPr>
          <p:nvPr/>
        </p:nvSpPr>
        <p:spPr>
          <a:xfrm>
            <a:off x="155808" y="355467"/>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Extrinsic feedback</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4" name="TextBox 2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13</a:t>
            </a:fld>
            <a:endParaRPr lang="en-GB" dirty="0"/>
          </a:p>
        </p:txBody>
      </p:sp>
      <p:sp>
        <p:nvSpPr>
          <p:cNvPr id="2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0" name="TextBox 29"/>
          <p:cNvSpPr txBox="1"/>
          <p:nvPr/>
        </p:nvSpPr>
        <p:spPr>
          <a:xfrm>
            <a:off x="3433631" y="2031203"/>
            <a:ext cx="5283822" cy="738664"/>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cricket coach who informs their young athlete that they have scored six runs by playing the ball over the boundary without it touching the floor.</a:t>
            </a:r>
            <a:endParaRPr lang="en-GB" sz="1400" dirty="0">
              <a:latin typeface="Roboto Condensed" panose="02000000000000000000" pitchFamily="2" charset="0"/>
            </a:endParaRPr>
          </a:p>
        </p:txBody>
      </p:sp>
      <p:sp>
        <p:nvSpPr>
          <p:cNvPr id="31" name="TextBox 30"/>
          <p:cNvSpPr txBox="1"/>
          <p:nvPr/>
        </p:nvSpPr>
        <p:spPr>
          <a:xfrm>
            <a:off x="3425733" y="3165307"/>
            <a:ext cx="5283823" cy="2009061"/>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r>
              <a:rPr lang="en-GB" sz="1400" dirty="0" smtClean="0">
                <a:latin typeface="Roboto Condensed" panose="02000000000000000000" pitchFamily="2" charset="0"/>
              </a:rPr>
              <a:t>Beginners rely on extrinsic feedback to inform them whether they have been successful or not, as they are unlikely to know what success feels like themselves.</a:t>
            </a:r>
          </a:p>
          <a:p>
            <a:endParaRPr lang="en-GB" sz="1400" dirty="0">
              <a:latin typeface="Roboto Condensed" panose="02000000000000000000" pitchFamily="2" charset="0"/>
            </a:endParaRPr>
          </a:p>
          <a:p>
            <a:r>
              <a:rPr lang="en-GB" sz="1400" dirty="0" smtClean="0">
                <a:latin typeface="Roboto Condensed" panose="02000000000000000000" pitchFamily="2" charset="0"/>
              </a:rPr>
              <a:t>Expert performers will also benefit from extrinsic feedback in sport to help them maintain performance levels, but they are also able to draw from intrinsic feedback to derive feedback for themselves.</a:t>
            </a:r>
            <a:endParaRPr lang="en-GB" sz="1400" dirty="0">
              <a:latin typeface="Roboto Condensed" panose="02000000000000000000" pitchFamily="2" charset="0"/>
            </a:endParaRPr>
          </a:p>
        </p:txBody>
      </p:sp>
      <p:sp>
        <p:nvSpPr>
          <p:cNvPr id="32" name="TextBox 31"/>
          <p:cNvSpPr txBox="1"/>
          <p:nvPr/>
        </p:nvSpPr>
        <p:spPr>
          <a:xfrm>
            <a:off x="4932040" y="5491227"/>
            <a:ext cx="1470999" cy="646331"/>
          </a:xfrm>
          <a:prstGeom prst="rect">
            <a:avLst/>
          </a:prstGeom>
          <a:noFill/>
        </p:spPr>
        <p:txBody>
          <a:bodyPr wrap="square" rtlCol="0">
            <a:spAutoFit/>
          </a:bodyPr>
          <a:lstStyle/>
          <a:p>
            <a:pPr algn="ctr"/>
            <a:r>
              <a:rPr lang="en-GB" dirty="0" smtClean="0">
                <a:latin typeface="Roboto Condensed" panose="02000000000000000000" pitchFamily="2" charset="0"/>
              </a:rPr>
              <a:t>Most suited to beginners</a:t>
            </a:r>
            <a:endParaRPr lang="en-GB" dirty="0">
              <a:latin typeface="Roboto Condensed" panose="02000000000000000000" pitchFamily="2" charset="0"/>
            </a:endParaRPr>
          </a:p>
        </p:txBody>
      </p:sp>
      <p:pic>
        <p:nvPicPr>
          <p:cNvPr id="33" name="Picture 2" descr="Children, Playing, Exercise, Play, Sports, Gymnastic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73" t="20075" r="51702" b="20075"/>
          <a:stretch/>
        </p:blipFill>
        <p:spPr bwMode="auto">
          <a:xfrm>
            <a:off x="6303350" y="5333375"/>
            <a:ext cx="477043" cy="9564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hlinkClick r:id="rId4" action="ppaction://hlinksldjump"/>
          </p:cNvPr>
          <p:cNvSpPr txBox="1"/>
          <p:nvPr/>
        </p:nvSpPr>
        <p:spPr>
          <a:xfrm>
            <a:off x="496154" y="5645867"/>
            <a:ext cx="2358008"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b="1">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rgbClr val="FFFF66"/>
                </a:solidFill>
              </a:rPr>
              <a:t>Back to </a:t>
            </a:r>
            <a:r>
              <a:rPr lang="en-GB" dirty="0" smtClean="0">
                <a:solidFill>
                  <a:srgbClr val="FFFF66"/>
                </a:solidFill>
              </a:rPr>
              <a:t>intro page</a:t>
            </a:r>
            <a:endParaRPr lang="en-GB" dirty="0">
              <a:solidFill>
                <a:srgbClr val="FFFF66"/>
              </a:solidFill>
            </a:endParaRP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512" y="1795281"/>
            <a:ext cx="4353344" cy="3254125"/>
          </a:xfrm>
          <a:prstGeom prst="rect">
            <a:avLst/>
          </a:prstGeom>
        </p:spPr>
      </p:pic>
      <p:grpSp>
        <p:nvGrpSpPr>
          <p:cNvPr id="20" name="Group 19"/>
          <p:cNvGrpSpPr>
            <a:grpSpLocks/>
          </p:cNvGrpSpPr>
          <p:nvPr/>
        </p:nvGrpSpPr>
        <p:grpSpPr bwMode="auto">
          <a:xfrm>
            <a:off x="635191" y="-55166"/>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4" name="Picture 33"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3448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par>
                                <p:cTn id="20" presetID="14"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039" y="1866271"/>
            <a:ext cx="4353344" cy="3254125"/>
          </a:xfrm>
          <a:prstGeom prst="rect">
            <a:avLst/>
          </a:prstGeom>
        </p:spPr>
      </p:pic>
      <p:sp>
        <p:nvSpPr>
          <p:cNvPr id="8" name="TextBox 7"/>
          <p:cNvSpPr txBox="1"/>
          <p:nvPr/>
        </p:nvSpPr>
        <p:spPr>
          <a:xfrm>
            <a:off x="185246" y="1050324"/>
            <a:ext cx="6045432"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Intrinsic feedback </a:t>
            </a:r>
            <a:r>
              <a:rPr lang="en-GB" dirty="0" smtClean="0">
                <a:solidFill>
                  <a:prstClr val="black"/>
                </a:solidFill>
                <a:latin typeface="Roboto Condensed" panose="02000000000000000000" pitchFamily="2" charset="0"/>
              </a:rPr>
              <a:t>is </a:t>
            </a:r>
            <a:r>
              <a:rPr lang="en-GB" dirty="0">
                <a:solidFill>
                  <a:prstClr val="black"/>
                </a:solidFill>
                <a:latin typeface="Roboto Condensed" panose="02000000000000000000" pitchFamily="2" charset="0"/>
              </a:rPr>
              <a:t>received from within the </a:t>
            </a:r>
            <a:r>
              <a:rPr lang="en-GB" dirty="0" smtClean="0">
                <a:solidFill>
                  <a:prstClr val="black"/>
                </a:solidFill>
                <a:latin typeface="Roboto Condensed" panose="02000000000000000000" pitchFamily="2" charset="0"/>
              </a:rPr>
              <a:t>athlete themselves and is based on the feel of movement.</a:t>
            </a:r>
            <a:endParaRPr lang="en-GB" dirty="0">
              <a:solidFill>
                <a:prstClr val="black"/>
              </a:solidFill>
              <a:latin typeface="Roboto Condensed" panose="02000000000000000000" pitchFamily="2" charset="0"/>
            </a:endParaRPr>
          </a:p>
        </p:txBody>
      </p:sp>
      <p:sp>
        <p:nvSpPr>
          <p:cNvPr id="10" name="TextBox 9"/>
          <p:cNvSpPr txBox="1"/>
          <p:nvPr/>
        </p:nvSpPr>
        <p:spPr>
          <a:xfrm>
            <a:off x="179512" y="1949428"/>
            <a:ext cx="1706782" cy="3139321"/>
          </a:xfrm>
          <a:prstGeom prst="roundRect">
            <a:avLst>
              <a:gd name="adj" fmla="val 0"/>
            </a:avLst>
          </a:prstGeom>
          <a:noFill/>
          <a:ln>
            <a:noFill/>
          </a:ln>
          <a:effectLst/>
        </p:spPr>
        <p:txBody>
          <a:bodyPr wrap="square" rtlCol="0">
            <a:spAutoFit/>
          </a:bodyPr>
          <a:lstStyle>
            <a:defPPr>
              <a:defRPr lang="en-US"/>
            </a:defPPr>
            <a:lvl1pPr>
              <a:defRPr>
                <a:solidFill>
                  <a:prstClr val="black"/>
                </a:solidFill>
                <a:latin typeface="Roboto Condensed" panose="02000000000000000000" pitchFamily="2" charset="0"/>
              </a:defRPr>
            </a:lvl1pPr>
          </a:lstStyle>
          <a:p>
            <a:r>
              <a:rPr lang="en-GB" dirty="0"/>
              <a:t>In the example of the 400 m hurdles, the performer </a:t>
            </a:r>
            <a:r>
              <a:rPr lang="en-GB" dirty="0" smtClean="0"/>
              <a:t>is</a:t>
            </a:r>
          </a:p>
          <a:p>
            <a:r>
              <a:rPr lang="en-GB" dirty="0" smtClean="0"/>
              <a:t>able </a:t>
            </a:r>
            <a:r>
              <a:rPr lang="en-GB" dirty="0"/>
              <a:t>to judge how much energy they </a:t>
            </a:r>
            <a:r>
              <a:rPr lang="en-GB" dirty="0" smtClean="0"/>
              <a:t>have </a:t>
            </a:r>
            <a:r>
              <a:rPr lang="en-GB" dirty="0"/>
              <a:t>left to give by judging how their body is feeling.</a:t>
            </a:r>
          </a:p>
        </p:txBody>
      </p:sp>
      <p:sp>
        <p:nvSpPr>
          <p:cNvPr id="13" name="Title 1"/>
          <p:cNvSpPr txBox="1">
            <a:spLocks/>
          </p:cNvSpPr>
          <p:nvPr/>
        </p:nvSpPr>
        <p:spPr>
          <a:xfrm>
            <a:off x="179512" y="30790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Intrinsic feedback</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7"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2" name="TextBox 21"/>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3"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14</a:t>
            </a:fld>
            <a:endParaRPr lang="en-GB" dirty="0"/>
          </a:p>
        </p:txBody>
      </p:sp>
      <p:sp>
        <p:nvSpPr>
          <p:cNvPr id="24"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7" name="TextBox 26"/>
          <p:cNvSpPr txBox="1"/>
          <p:nvPr/>
        </p:nvSpPr>
        <p:spPr>
          <a:xfrm>
            <a:off x="4654431" y="5549783"/>
            <a:ext cx="2134887" cy="646331"/>
          </a:xfrm>
          <a:prstGeom prst="rect">
            <a:avLst/>
          </a:prstGeom>
          <a:noFill/>
        </p:spPr>
        <p:txBody>
          <a:bodyPr wrap="square" rtlCol="0">
            <a:spAutoFit/>
          </a:bodyPr>
          <a:lstStyle/>
          <a:p>
            <a:pPr algn="ctr"/>
            <a:r>
              <a:rPr lang="en-GB" dirty="0" smtClean="0">
                <a:latin typeface="Roboto Condensed" panose="02000000000000000000" pitchFamily="2" charset="0"/>
              </a:rPr>
              <a:t>Most suited to expert performers</a:t>
            </a:r>
            <a:endParaRPr lang="en-GB" dirty="0">
              <a:latin typeface="Roboto Condensed" panose="02000000000000000000" pitchFamily="2" charset="0"/>
            </a:endParaRPr>
          </a:p>
        </p:txBody>
      </p:sp>
      <p:pic>
        <p:nvPicPr>
          <p:cNvPr id="28" name="Picture 4" descr="Female, Tennis, Silhouette, Woman, Girl, Lady, Spor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429560" y="5192341"/>
            <a:ext cx="719516" cy="108834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3510146" y="1920341"/>
            <a:ext cx="5283823" cy="738664"/>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gymnast who is able to </a:t>
            </a:r>
            <a:br>
              <a:rPr lang="en-GB" sz="1400" dirty="0" smtClean="0">
                <a:latin typeface="Roboto Condensed" panose="02000000000000000000" pitchFamily="2" charset="0"/>
              </a:rPr>
            </a:br>
            <a:r>
              <a:rPr lang="en-GB" sz="1400" dirty="0" smtClean="0">
                <a:latin typeface="Roboto Condensed" panose="02000000000000000000" pitchFamily="2" charset="0"/>
              </a:rPr>
              <a:t>judge their orientation in the air in order to </a:t>
            </a:r>
            <a:br>
              <a:rPr lang="en-GB" sz="1400" dirty="0" smtClean="0">
                <a:latin typeface="Roboto Condensed" panose="02000000000000000000" pitchFamily="2" charset="0"/>
              </a:rPr>
            </a:br>
            <a:r>
              <a:rPr lang="en-GB" sz="1400" dirty="0" smtClean="0">
                <a:latin typeface="Roboto Condensed" panose="02000000000000000000" pitchFamily="2" charset="0"/>
              </a:rPr>
              <a:t>land safely on their feet.</a:t>
            </a:r>
            <a:endParaRPr lang="en-GB" sz="1400" dirty="0">
              <a:latin typeface="Roboto Condensed" panose="02000000000000000000" pitchFamily="2" charset="0"/>
            </a:endParaRPr>
          </a:p>
        </p:txBody>
      </p:sp>
      <p:sp>
        <p:nvSpPr>
          <p:cNvPr id="30" name="TextBox 29"/>
          <p:cNvSpPr txBox="1"/>
          <p:nvPr/>
        </p:nvSpPr>
        <p:spPr>
          <a:xfrm>
            <a:off x="3510146" y="3021039"/>
            <a:ext cx="5283823" cy="1815882"/>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r>
              <a:rPr lang="en-GB" sz="1400" dirty="0" smtClean="0">
                <a:latin typeface="Roboto Condensed" panose="02000000000000000000" pitchFamily="2" charset="0"/>
              </a:rPr>
              <a:t>Beginner performers don’t have the level of ability to judge how their body is or should be feeling during exercise; therefore, they will struggle to use intrinsic feedback.</a:t>
            </a:r>
          </a:p>
          <a:p>
            <a:endParaRPr lang="en-GB" sz="1400" dirty="0">
              <a:latin typeface="Roboto Condensed" panose="02000000000000000000" pitchFamily="2" charset="0"/>
            </a:endParaRPr>
          </a:p>
          <a:p>
            <a:r>
              <a:rPr lang="en-GB" sz="1400" dirty="0" smtClean="0">
                <a:latin typeface="Roboto Condensed" panose="02000000000000000000" pitchFamily="2" charset="0"/>
              </a:rPr>
              <a:t>Expert performers are experienced in perceiving their body during exercise and using it to inform on and improve performance; therefore, they are able to use intrinsic feedback effectively.</a:t>
            </a:r>
            <a:endParaRPr lang="en-GB" sz="1400" dirty="0">
              <a:latin typeface="Roboto Condensed" panose="02000000000000000000" pitchFamily="2" charset="0"/>
            </a:endParaRPr>
          </a:p>
        </p:txBody>
      </p:sp>
      <p:sp>
        <p:nvSpPr>
          <p:cNvPr id="18" name="TextBox 17">
            <a:hlinkClick r:id="rId5" action="ppaction://hlinksldjump"/>
          </p:cNvPr>
          <p:cNvSpPr txBox="1"/>
          <p:nvPr/>
        </p:nvSpPr>
        <p:spPr>
          <a:xfrm>
            <a:off x="496154" y="5645867"/>
            <a:ext cx="2358008"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b="1">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rgbClr val="FFFF66"/>
                </a:solidFill>
              </a:rPr>
              <a:t>Back to </a:t>
            </a:r>
            <a:r>
              <a:rPr lang="en-GB" dirty="0" smtClean="0">
                <a:solidFill>
                  <a:srgbClr val="FFFF66"/>
                </a:solidFill>
              </a:rPr>
              <a:t>intro page</a:t>
            </a:r>
            <a:endParaRPr lang="en-GB" dirty="0">
              <a:solidFill>
                <a:srgbClr val="FFFF66"/>
              </a:solidFill>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1895" t="1" r="12415" b="-1441"/>
          <a:stretch/>
        </p:blipFill>
        <p:spPr>
          <a:xfrm>
            <a:off x="7615584" y="1579159"/>
            <a:ext cx="1320630" cy="1358784"/>
          </a:xfrm>
          <a:prstGeom prst="flowChartConnector">
            <a:avLst/>
          </a:prstGeom>
        </p:spPr>
      </p:pic>
      <p:grpSp>
        <p:nvGrpSpPr>
          <p:cNvPr id="20" name="Group 19"/>
          <p:cNvGrpSpPr>
            <a:grpSpLocks/>
          </p:cNvGrpSpPr>
          <p:nvPr/>
        </p:nvGrpSpPr>
        <p:grpSpPr bwMode="auto">
          <a:xfrm>
            <a:off x="635191" y="-55166"/>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4" name="Picture 33"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0656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randombar(horizont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15</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10" name="Action Button: Forward or Next 9">
            <a:hlinkClick r:id="rId4" highlightClick="1"/>
          </p:cNvPr>
          <p:cNvSpPr/>
          <p:nvPr/>
        </p:nvSpPr>
        <p:spPr>
          <a:xfrm>
            <a:off x="4959339" y="273650"/>
            <a:ext cx="1360891" cy="1063018"/>
          </a:xfrm>
          <a:prstGeom prst="actionButtonForwardNex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latin typeface="Roboto Condensed" panose="02000000000000000000" pitchFamily="2" charset="0"/>
            </a:endParaRPr>
          </a:p>
        </p:txBody>
      </p:sp>
      <p:sp>
        <p:nvSpPr>
          <p:cNvPr id="13" name="TextBox 12"/>
          <p:cNvSpPr txBox="1"/>
          <p:nvPr/>
        </p:nvSpPr>
        <p:spPr>
          <a:xfrm>
            <a:off x="130901" y="373043"/>
            <a:ext cx="4945155" cy="1200329"/>
          </a:xfrm>
          <a:prstGeom prst="rect">
            <a:avLst/>
          </a:prstGeom>
          <a:noFill/>
        </p:spPr>
        <p:txBody>
          <a:bodyPr wrap="square" rtlCol="0">
            <a:spAutoFit/>
          </a:bodyPr>
          <a:lstStyle/>
          <a:p>
            <a:r>
              <a:rPr lang="en-GB" dirty="0" smtClean="0">
                <a:solidFill>
                  <a:prstClr val="black"/>
                </a:solidFill>
                <a:latin typeface="Roboto Condensed" panose="02000000000000000000" pitchFamily="2" charset="0"/>
              </a:rPr>
              <a:t>Watch the video on Australian swim coach Dean Boxall and note down the types of feedback and guidance he gives to his swimmers. Give specific examples from the video of where he uses each.</a:t>
            </a:r>
            <a:endParaRPr lang="en-GB" dirty="0">
              <a:solidFill>
                <a:prstClr val="black"/>
              </a:solidFill>
              <a:latin typeface="Roboto Condensed" panose="02000000000000000000" pitchFamily="2" charset="0"/>
            </a:endParaRPr>
          </a:p>
        </p:txBody>
      </p:sp>
      <p:grpSp>
        <p:nvGrpSpPr>
          <p:cNvPr id="7" name="Group 6">
            <a:extLst>
              <a:ext uri="{FF2B5EF4-FFF2-40B4-BE49-F238E27FC236}">
                <a16:creationId xmlns="" xmlns:a16="http://schemas.microsoft.com/office/drawing/2014/main" id="{3DF56728-D6BC-4CE9-9E40-4A7412E2A3B2}"/>
              </a:ext>
            </a:extLst>
          </p:cNvPr>
          <p:cNvGrpSpPr/>
          <p:nvPr/>
        </p:nvGrpSpPr>
        <p:grpSpPr>
          <a:xfrm>
            <a:off x="6503763" y="702824"/>
            <a:ext cx="1151754" cy="680226"/>
            <a:chOff x="7297566" y="1234890"/>
            <a:chExt cx="1151754" cy="680226"/>
          </a:xfrm>
        </p:grpSpPr>
        <p:sp>
          <p:nvSpPr>
            <p:cNvPr id="8" name="TextBox 7"/>
            <p:cNvSpPr txBox="1"/>
            <p:nvPr/>
          </p:nvSpPr>
          <p:spPr>
            <a:xfrm>
              <a:off x="7297566" y="1234890"/>
              <a:ext cx="995915" cy="187285"/>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algn="ctr"/>
              <a:r>
                <a:rPr lang="en-GB" sz="1100" dirty="0">
                  <a:solidFill>
                    <a:prstClr val="black"/>
                  </a:solidFill>
                  <a:latin typeface="Roboto Condensed" panose="02000000000000000000" pitchFamily="2" charset="0"/>
                </a:rPr>
                <a:t>Click </a:t>
              </a:r>
              <a:r>
                <a:rPr lang="en-GB" sz="1100" dirty="0" smtClean="0">
                  <a:solidFill>
                    <a:prstClr val="black"/>
                  </a:solidFill>
                  <a:latin typeface="Roboto Condensed" panose="02000000000000000000" pitchFamily="2" charset="0"/>
                </a:rPr>
                <a:t>to play.</a:t>
              </a:r>
              <a:endParaRPr lang="en-GB" sz="1100" dirty="0">
                <a:solidFill>
                  <a:srgbClr val="00B050"/>
                </a:solidFill>
                <a:latin typeface="Roboto Condensed" panose="02000000000000000000" pitchFamily="2"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002" y="1328532"/>
              <a:ext cx="372318" cy="586584"/>
            </a:xfrm>
            <a:prstGeom prst="rect">
              <a:avLst/>
            </a:prstGeom>
          </p:spPr>
        </p:pic>
      </p:grpSp>
      <p:sp>
        <p:nvSpPr>
          <p:cNvPr id="3" name="TextBox 2"/>
          <p:cNvSpPr txBox="1"/>
          <p:nvPr/>
        </p:nvSpPr>
        <p:spPr>
          <a:xfrm rot="505154">
            <a:off x="521656" y="3388801"/>
            <a:ext cx="2448272" cy="953453"/>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 visual </a:t>
            </a:r>
            <a:r>
              <a:rPr lang="en-GB" sz="1400" b="1" dirty="0"/>
              <a:t>g</a:t>
            </a:r>
            <a:r>
              <a:rPr lang="en-GB" sz="1400" b="1" dirty="0" smtClean="0"/>
              <a:t>uidance</a:t>
            </a:r>
            <a:r>
              <a:rPr lang="en-GB" sz="1200" dirty="0" smtClean="0"/>
              <a:t> (0:40)</a:t>
            </a:r>
          </a:p>
          <a:p>
            <a:pPr algn="ctr"/>
            <a:r>
              <a:rPr lang="en-GB" sz="1200" dirty="0" smtClean="0"/>
              <a:t>Demonstration of the stroke – not hooking straight away.</a:t>
            </a:r>
            <a:endParaRPr lang="en-GB" sz="1400" dirty="0" smtClean="0"/>
          </a:p>
        </p:txBody>
      </p:sp>
      <p:sp>
        <p:nvSpPr>
          <p:cNvPr id="14" name="TextBox 13"/>
          <p:cNvSpPr txBox="1"/>
          <p:nvPr/>
        </p:nvSpPr>
        <p:spPr>
          <a:xfrm rot="21259284">
            <a:off x="1111328" y="1761550"/>
            <a:ext cx="2535584" cy="1157764"/>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 negative </a:t>
            </a:r>
            <a:r>
              <a:rPr lang="en-GB" sz="1400" b="1" dirty="0"/>
              <a:t>f</a:t>
            </a:r>
            <a:r>
              <a:rPr lang="en-GB" sz="1400" b="1" dirty="0" smtClean="0"/>
              <a:t>eedback </a:t>
            </a:r>
            <a:r>
              <a:rPr lang="en-GB" sz="1200" dirty="0" smtClean="0"/>
              <a:t>(0:30)</a:t>
            </a:r>
          </a:p>
          <a:p>
            <a:pPr algn="ctr"/>
            <a:r>
              <a:rPr lang="en-GB" sz="1200" dirty="0" smtClean="0"/>
              <a:t>Telling the swimmer to watch that they don’t turn their head drastically.</a:t>
            </a:r>
            <a:endParaRPr lang="en-GB" sz="1400" dirty="0" smtClean="0"/>
          </a:p>
        </p:txBody>
      </p:sp>
      <p:sp>
        <p:nvSpPr>
          <p:cNvPr id="15" name="TextBox 14"/>
          <p:cNvSpPr txBox="1"/>
          <p:nvPr/>
        </p:nvSpPr>
        <p:spPr>
          <a:xfrm rot="21176807">
            <a:off x="1058744" y="4834942"/>
            <a:ext cx="2448272" cy="1191816"/>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 positive </a:t>
            </a:r>
            <a:r>
              <a:rPr lang="en-GB" sz="1400" b="1" dirty="0"/>
              <a:t>f</a:t>
            </a:r>
            <a:r>
              <a:rPr lang="en-GB" sz="1400" b="1" dirty="0" smtClean="0"/>
              <a:t>eedback and knowledge of results</a:t>
            </a:r>
          </a:p>
          <a:p>
            <a:pPr algn="ctr"/>
            <a:r>
              <a:rPr lang="en-GB" sz="1200" dirty="0" smtClean="0"/>
              <a:t>(1:02)</a:t>
            </a:r>
          </a:p>
          <a:p>
            <a:pPr algn="ctr"/>
            <a:r>
              <a:rPr lang="en-GB" sz="1200" dirty="0" smtClean="0"/>
              <a:t>‘Great job, 2:58, great decision, much better, very good’</a:t>
            </a:r>
            <a:endParaRPr lang="en-GB" sz="1400" dirty="0" smtClean="0"/>
          </a:p>
        </p:txBody>
      </p:sp>
      <p:sp>
        <p:nvSpPr>
          <p:cNvPr id="17" name="TextBox 16"/>
          <p:cNvSpPr txBox="1"/>
          <p:nvPr/>
        </p:nvSpPr>
        <p:spPr>
          <a:xfrm rot="21291749">
            <a:off x="3311694" y="3316006"/>
            <a:ext cx="2297640" cy="783193"/>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 negative feedback </a:t>
            </a:r>
            <a:r>
              <a:rPr lang="en-GB" sz="1200" dirty="0" smtClean="0"/>
              <a:t>(1:13)</a:t>
            </a:r>
          </a:p>
          <a:p>
            <a:pPr algn="ctr"/>
            <a:r>
              <a:rPr lang="en-GB" sz="1200" dirty="0" smtClean="0"/>
              <a:t>‘You gotta wake it up’</a:t>
            </a:r>
            <a:endParaRPr lang="en-GB" sz="1400" dirty="0" smtClean="0"/>
          </a:p>
        </p:txBody>
      </p:sp>
      <p:sp>
        <p:nvSpPr>
          <p:cNvPr id="21" name="TextBox 20"/>
          <p:cNvSpPr txBox="1"/>
          <p:nvPr/>
        </p:nvSpPr>
        <p:spPr>
          <a:xfrm rot="505154">
            <a:off x="4994527" y="1650262"/>
            <a:ext cx="3203772" cy="1362075"/>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smtClean="0"/>
              <a:t>Example:</a:t>
            </a:r>
          </a:p>
          <a:p>
            <a:pPr algn="ctr"/>
            <a:r>
              <a:rPr lang="en-GB" sz="1200" dirty="0" smtClean="0"/>
              <a:t>(2:00)</a:t>
            </a:r>
          </a:p>
          <a:p>
            <a:pPr algn="ctr"/>
            <a:r>
              <a:rPr lang="en-GB" sz="1200" dirty="0" smtClean="0"/>
              <a:t>‘A little bit more underwater </a:t>
            </a:r>
            <a:r>
              <a:rPr lang="en-GB" sz="1200" b="1" dirty="0" smtClean="0"/>
              <a:t>(knowledge of performance / negative feedback)</a:t>
            </a:r>
            <a:r>
              <a:rPr lang="en-GB" sz="1200" dirty="0" smtClean="0"/>
              <a:t>… it’s probably taken a 0.15 [seconds] off you </a:t>
            </a:r>
            <a:r>
              <a:rPr lang="en-GB" sz="1200" b="1" dirty="0" smtClean="0"/>
              <a:t>(knowledge of results)</a:t>
            </a:r>
            <a:r>
              <a:rPr lang="en-GB" sz="1200" dirty="0" smtClean="0"/>
              <a:t>.’</a:t>
            </a:r>
            <a:endParaRPr lang="en-GB" sz="1400" dirty="0" smtClean="0"/>
          </a:p>
        </p:txBody>
      </p:sp>
      <p:sp>
        <p:nvSpPr>
          <p:cNvPr id="23" name="TextBox 22"/>
          <p:cNvSpPr txBox="1"/>
          <p:nvPr/>
        </p:nvSpPr>
        <p:spPr>
          <a:xfrm rot="1328953">
            <a:off x="6058843" y="3556441"/>
            <a:ext cx="2580472" cy="987504"/>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a:t>Example: </a:t>
            </a:r>
            <a:r>
              <a:rPr lang="en-GB" sz="1400" b="1" dirty="0" smtClean="0"/>
              <a:t>positive </a:t>
            </a:r>
            <a:r>
              <a:rPr lang="en-GB" sz="1400" b="1" dirty="0"/>
              <a:t>f</a:t>
            </a:r>
            <a:r>
              <a:rPr lang="en-GB" sz="1400" b="1" dirty="0" smtClean="0"/>
              <a:t>eedback </a:t>
            </a:r>
            <a:r>
              <a:rPr lang="en-GB" sz="1400" b="1" dirty="0"/>
              <a:t>and </a:t>
            </a:r>
            <a:r>
              <a:rPr lang="en-GB" sz="1400" b="1" dirty="0" smtClean="0"/>
              <a:t>knowledge </a:t>
            </a:r>
            <a:r>
              <a:rPr lang="en-GB" sz="1400" b="1" dirty="0"/>
              <a:t>of </a:t>
            </a:r>
            <a:r>
              <a:rPr lang="en-GB" sz="1400" b="1" dirty="0" smtClean="0"/>
              <a:t>results</a:t>
            </a:r>
            <a:endParaRPr lang="en-GB" sz="1400" b="1" dirty="0"/>
          </a:p>
          <a:p>
            <a:pPr algn="ctr"/>
            <a:r>
              <a:rPr lang="en-GB" sz="1200" dirty="0" smtClean="0"/>
              <a:t>(2:26)</a:t>
            </a:r>
          </a:p>
          <a:p>
            <a:pPr algn="ctr"/>
            <a:r>
              <a:rPr lang="en-GB" sz="1200" dirty="0" smtClean="0"/>
              <a:t>‘1:28:07, great job’</a:t>
            </a:r>
            <a:endParaRPr lang="en-GB" sz="1400" dirty="0" smtClean="0"/>
          </a:p>
        </p:txBody>
      </p:sp>
      <p:sp>
        <p:nvSpPr>
          <p:cNvPr id="24" name="TextBox 23"/>
          <p:cNvSpPr txBox="1"/>
          <p:nvPr/>
        </p:nvSpPr>
        <p:spPr>
          <a:xfrm rot="21291749">
            <a:off x="6516641" y="5421485"/>
            <a:ext cx="2297640" cy="749141"/>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a:t>Example: </a:t>
            </a:r>
            <a:r>
              <a:rPr lang="en-GB" sz="1400" b="1" dirty="0" smtClean="0"/>
              <a:t>positive </a:t>
            </a:r>
            <a:r>
              <a:rPr lang="en-GB" sz="1400" b="1" dirty="0"/>
              <a:t>f</a:t>
            </a:r>
            <a:r>
              <a:rPr lang="en-GB" sz="1400" b="1" dirty="0" smtClean="0"/>
              <a:t>eedback </a:t>
            </a:r>
            <a:r>
              <a:rPr lang="en-GB" sz="1200" dirty="0" smtClean="0"/>
              <a:t>(2:55)</a:t>
            </a:r>
          </a:p>
          <a:p>
            <a:pPr algn="ctr"/>
            <a:r>
              <a:rPr lang="en-GB" sz="1200" dirty="0" smtClean="0"/>
              <a:t>‘Great job, easily your best’</a:t>
            </a:r>
            <a:endParaRPr lang="en-GB" sz="1400" dirty="0" smtClean="0"/>
          </a:p>
        </p:txBody>
      </p:sp>
      <p:sp>
        <p:nvSpPr>
          <p:cNvPr id="25" name="TextBox 24"/>
          <p:cNvSpPr txBox="1"/>
          <p:nvPr/>
        </p:nvSpPr>
        <p:spPr>
          <a:xfrm rot="847593">
            <a:off x="3991509" y="4620179"/>
            <a:ext cx="2297640" cy="987504"/>
          </a:xfrm>
          <a:prstGeom prst="wedgeRoundRectCallout">
            <a:avLst/>
          </a:prstGeom>
          <a:solidFill>
            <a:schemeClr val="accent1">
              <a:lumMod val="20000"/>
              <a:lumOff val="80000"/>
            </a:schemeClr>
          </a:solidFill>
          <a:ln>
            <a:solidFill>
              <a:schemeClr val="tx1"/>
            </a:solidFill>
          </a:ln>
        </p:spPr>
        <p:txBody>
          <a:bodyPr wrap="square" rtlCol="0">
            <a:spAutoFit/>
          </a:bodyPr>
          <a:lstStyle/>
          <a:p>
            <a:pPr algn="ctr"/>
            <a:r>
              <a:rPr lang="en-GB" sz="1400" b="1" dirty="0"/>
              <a:t>Example: </a:t>
            </a:r>
            <a:r>
              <a:rPr lang="en-GB" sz="1400" b="1" dirty="0" smtClean="0"/>
              <a:t>positive </a:t>
            </a:r>
            <a:r>
              <a:rPr lang="en-GB" sz="1400" b="1" dirty="0"/>
              <a:t>f</a:t>
            </a:r>
            <a:r>
              <a:rPr lang="en-GB" sz="1400" b="1" dirty="0" smtClean="0"/>
              <a:t>eedback </a:t>
            </a:r>
            <a:r>
              <a:rPr lang="en-GB" sz="1200" dirty="0" smtClean="0"/>
              <a:t>(1:33)</a:t>
            </a:r>
          </a:p>
          <a:p>
            <a:pPr algn="ctr"/>
            <a:r>
              <a:rPr lang="en-GB" sz="1200" dirty="0" smtClean="0"/>
              <a:t>‘I’m amazed at how you picked that up so easily’</a:t>
            </a:r>
            <a:endParaRPr lang="en-GB" sz="1400" dirty="0" smtClean="0"/>
          </a:p>
        </p:txBody>
      </p:sp>
    </p:spTree>
    <p:custDataLst>
      <p:tags r:id="rId1"/>
    </p:custDataLst>
    <p:extLst>
      <p:ext uri="{BB962C8B-B14F-4D97-AF65-F5344CB8AC3E}">
        <p14:creationId xmlns:p14="http://schemas.microsoft.com/office/powerpoint/2010/main" val="1225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ppt_w</p:attrName>
                                        </p:attrNameLst>
                                      </p:cBhvr>
                                      <p:tavLst>
                                        <p:tav tm="0">
                                          <p:val>
                                            <p:fltVal val="0"/>
                                          </p:val>
                                        </p:tav>
                                        <p:tav tm="100000">
                                          <p:val>
                                            <p:strVal val="#ppt_w"/>
                                          </p:val>
                                        </p:tav>
                                      </p:tavLst>
                                    </p:anim>
                                    <p:anim calcmode="lin" valueType="num">
                                      <p:cBhvr>
                                        <p:cTn id="40" dur="1000" fill="hold"/>
                                        <p:tgtEl>
                                          <p:spTgt spid="17"/>
                                        </p:tgtEl>
                                        <p:attrNameLst>
                                          <p:attrName>ppt_h</p:attrName>
                                        </p:attrNameLst>
                                      </p:cBhvr>
                                      <p:tavLst>
                                        <p:tav tm="0">
                                          <p:val>
                                            <p:fltVal val="0"/>
                                          </p:val>
                                        </p:tav>
                                        <p:tav tm="100000">
                                          <p:val>
                                            <p:strVal val="#ppt_h"/>
                                          </p:val>
                                        </p:tav>
                                      </p:tavLst>
                                    </p:anim>
                                    <p:anim calcmode="lin" valueType="num">
                                      <p:cBhvr>
                                        <p:cTn id="41" dur="1000" fill="hold"/>
                                        <p:tgtEl>
                                          <p:spTgt spid="17"/>
                                        </p:tgtEl>
                                        <p:attrNameLst>
                                          <p:attrName>style.rotation</p:attrName>
                                        </p:attrNameLst>
                                      </p:cBhvr>
                                      <p:tavLst>
                                        <p:tav tm="0">
                                          <p:val>
                                            <p:fltVal val="90"/>
                                          </p:val>
                                        </p:tav>
                                        <p:tav tm="100000">
                                          <p:val>
                                            <p:fltVal val="0"/>
                                          </p:val>
                                        </p:tav>
                                      </p:tavLst>
                                    </p:anim>
                                    <p:animEffect transition="in" filter="fade">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1000" fill="hold"/>
                                        <p:tgtEl>
                                          <p:spTgt spid="25"/>
                                        </p:tgtEl>
                                        <p:attrNameLst>
                                          <p:attrName>ppt_w</p:attrName>
                                        </p:attrNameLst>
                                      </p:cBhvr>
                                      <p:tavLst>
                                        <p:tav tm="0">
                                          <p:val>
                                            <p:fltVal val="0"/>
                                          </p:val>
                                        </p:tav>
                                        <p:tav tm="100000">
                                          <p:val>
                                            <p:strVal val="#ppt_w"/>
                                          </p:val>
                                        </p:tav>
                                      </p:tavLst>
                                    </p:anim>
                                    <p:anim calcmode="lin" valueType="num">
                                      <p:cBhvr>
                                        <p:cTn id="48" dur="1000" fill="hold"/>
                                        <p:tgtEl>
                                          <p:spTgt spid="25"/>
                                        </p:tgtEl>
                                        <p:attrNameLst>
                                          <p:attrName>ppt_h</p:attrName>
                                        </p:attrNameLst>
                                      </p:cBhvr>
                                      <p:tavLst>
                                        <p:tav tm="0">
                                          <p:val>
                                            <p:fltVal val="0"/>
                                          </p:val>
                                        </p:tav>
                                        <p:tav tm="100000">
                                          <p:val>
                                            <p:strVal val="#ppt_h"/>
                                          </p:val>
                                        </p:tav>
                                      </p:tavLst>
                                    </p:anim>
                                    <p:anim calcmode="lin" valueType="num">
                                      <p:cBhvr>
                                        <p:cTn id="49" dur="1000" fill="hold"/>
                                        <p:tgtEl>
                                          <p:spTgt spid="25"/>
                                        </p:tgtEl>
                                        <p:attrNameLst>
                                          <p:attrName>style.rotation</p:attrName>
                                        </p:attrNameLst>
                                      </p:cBhvr>
                                      <p:tavLst>
                                        <p:tav tm="0">
                                          <p:val>
                                            <p:fltVal val="90"/>
                                          </p:val>
                                        </p:tav>
                                        <p:tav tm="100000">
                                          <p:val>
                                            <p:fltVal val="0"/>
                                          </p:val>
                                        </p:tav>
                                      </p:tavLst>
                                    </p:anim>
                                    <p:animEffect transition="in" filter="fade">
                                      <p:cBhvr>
                                        <p:cTn id="50" dur="1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1000" fill="hold"/>
                                        <p:tgtEl>
                                          <p:spTgt spid="21"/>
                                        </p:tgtEl>
                                        <p:attrNameLst>
                                          <p:attrName>ppt_w</p:attrName>
                                        </p:attrNameLst>
                                      </p:cBhvr>
                                      <p:tavLst>
                                        <p:tav tm="0">
                                          <p:val>
                                            <p:fltVal val="0"/>
                                          </p:val>
                                        </p:tav>
                                        <p:tav tm="100000">
                                          <p:val>
                                            <p:strVal val="#ppt_w"/>
                                          </p:val>
                                        </p:tav>
                                      </p:tavLst>
                                    </p:anim>
                                    <p:anim calcmode="lin" valueType="num">
                                      <p:cBhvr>
                                        <p:cTn id="56" dur="1000" fill="hold"/>
                                        <p:tgtEl>
                                          <p:spTgt spid="21"/>
                                        </p:tgtEl>
                                        <p:attrNameLst>
                                          <p:attrName>ppt_h</p:attrName>
                                        </p:attrNameLst>
                                      </p:cBhvr>
                                      <p:tavLst>
                                        <p:tav tm="0">
                                          <p:val>
                                            <p:fltVal val="0"/>
                                          </p:val>
                                        </p:tav>
                                        <p:tav tm="100000">
                                          <p:val>
                                            <p:strVal val="#ppt_h"/>
                                          </p:val>
                                        </p:tav>
                                      </p:tavLst>
                                    </p:anim>
                                    <p:anim calcmode="lin" valueType="num">
                                      <p:cBhvr>
                                        <p:cTn id="57" dur="1000" fill="hold"/>
                                        <p:tgtEl>
                                          <p:spTgt spid="21"/>
                                        </p:tgtEl>
                                        <p:attrNameLst>
                                          <p:attrName>style.rotation</p:attrName>
                                        </p:attrNameLst>
                                      </p:cBhvr>
                                      <p:tavLst>
                                        <p:tav tm="0">
                                          <p:val>
                                            <p:fltVal val="90"/>
                                          </p:val>
                                        </p:tav>
                                        <p:tav tm="100000">
                                          <p:val>
                                            <p:fltVal val="0"/>
                                          </p:val>
                                        </p:tav>
                                      </p:tavLst>
                                    </p:anim>
                                    <p:animEffect transition="in" filter="fade">
                                      <p:cBhvr>
                                        <p:cTn id="58" dur="10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1000" fill="hold"/>
                                        <p:tgtEl>
                                          <p:spTgt spid="23"/>
                                        </p:tgtEl>
                                        <p:attrNameLst>
                                          <p:attrName>ppt_w</p:attrName>
                                        </p:attrNameLst>
                                      </p:cBhvr>
                                      <p:tavLst>
                                        <p:tav tm="0">
                                          <p:val>
                                            <p:fltVal val="0"/>
                                          </p:val>
                                        </p:tav>
                                        <p:tav tm="100000">
                                          <p:val>
                                            <p:strVal val="#ppt_w"/>
                                          </p:val>
                                        </p:tav>
                                      </p:tavLst>
                                    </p:anim>
                                    <p:anim calcmode="lin" valueType="num">
                                      <p:cBhvr>
                                        <p:cTn id="64" dur="1000" fill="hold"/>
                                        <p:tgtEl>
                                          <p:spTgt spid="23"/>
                                        </p:tgtEl>
                                        <p:attrNameLst>
                                          <p:attrName>ppt_h</p:attrName>
                                        </p:attrNameLst>
                                      </p:cBhvr>
                                      <p:tavLst>
                                        <p:tav tm="0">
                                          <p:val>
                                            <p:fltVal val="0"/>
                                          </p:val>
                                        </p:tav>
                                        <p:tav tm="100000">
                                          <p:val>
                                            <p:strVal val="#ppt_h"/>
                                          </p:val>
                                        </p:tav>
                                      </p:tavLst>
                                    </p:anim>
                                    <p:anim calcmode="lin" valueType="num">
                                      <p:cBhvr>
                                        <p:cTn id="65" dur="1000" fill="hold"/>
                                        <p:tgtEl>
                                          <p:spTgt spid="23"/>
                                        </p:tgtEl>
                                        <p:attrNameLst>
                                          <p:attrName>style.rotation</p:attrName>
                                        </p:attrNameLst>
                                      </p:cBhvr>
                                      <p:tavLst>
                                        <p:tav tm="0">
                                          <p:val>
                                            <p:fltVal val="90"/>
                                          </p:val>
                                        </p:tav>
                                        <p:tav tm="100000">
                                          <p:val>
                                            <p:fltVal val="0"/>
                                          </p:val>
                                        </p:tav>
                                      </p:tavLst>
                                    </p:anim>
                                    <p:animEffect transition="in" filter="fade">
                                      <p:cBhvr>
                                        <p:cTn id="66" dur="10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1000" fill="hold"/>
                                        <p:tgtEl>
                                          <p:spTgt spid="24"/>
                                        </p:tgtEl>
                                        <p:attrNameLst>
                                          <p:attrName>ppt_w</p:attrName>
                                        </p:attrNameLst>
                                      </p:cBhvr>
                                      <p:tavLst>
                                        <p:tav tm="0">
                                          <p:val>
                                            <p:fltVal val="0"/>
                                          </p:val>
                                        </p:tav>
                                        <p:tav tm="100000">
                                          <p:val>
                                            <p:strVal val="#ppt_w"/>
                                          </p:val>
                                        </p:tav>
                                      </p:tavLst>
                                    </p:anim>
                                    <p:anim calcmode="lin" valueType="num">
                                      <p:cBhvr>
                                        <p:cTn id="72" dur="1000" fill="hold"/>
                                        <p:tgtEl>
                                          <p:spTgt spid="24"/>
                                        </p:tgtEl>
                                        <p:attrNameLst>
                                          <p:attrName>ppt_h</p:attrName>
                                        </p:attrNameLst>
                                      </p:cBhvr>
                                      <p:tavLst>
                                        <p:tav tm="0">
                                          <p:val>
                                            <p:fltVal val="0"/>
                                          </p:val>
                                        </p:tav>
                                        <p:tav tm="100000">
                                          <p:val>
                                            <p:strVal val="#ppt_h"/>
                                          </p:val>
                                        </p:tav>
                                      </p:tavLst>
                                    </p:anim>
                                    <p:anim calcmode="lin" valueType="num">
                                      <p:cBhvr>
                                        <p:cTn id="73" dur="1000" fill="hold"/>
                                        <p:tgtEl>
                                          <p:spTgt spid="24"/>
                                        </p:tgtEl>
                                        <p:attrNameLst>
                                          <p:attrName>style.rotation</p:attrName>
                                        </p:attrNameLst>
                                      </p:cBhvr>
                                      <p:tavLst>
                                        <p:tav tm="0">
                                          <p:val>
                                            <p:fltVal val="90"/>
                                          </p:val>
                                        </p:tav>
                                        <p:tav tm="100000">
                                          <p:val>
                                            <p:fltVal val="0"/>
                                          </p:val>
                                        </p:tav>
                                      </p:tavLst>
                                    </p:anim>
                                    <p:animEffect transition="in" filter="fade">
                                      <p:cBhvr>
                                        <p:cTn id="7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7" grpId="0" animBg="1"/>
      <p:bldP spid="21"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solidFill>
                  <a:schemeClr val="bg1"/>
                </a:solidFill>
                <a:latin typeface="Roboto Condensed" panose="02000000000000000000" pitchFamily="2" charset="0"/>
              </a:rPr>
              <a:t>© ZigZag Education, </a:t>
            </a:r>
            <a:r>
              <a:rPr lang="en-GB" sz="900" dirty="0" smtClean="0">
                <a:solidFill>
                  <a:schemeClr val="bg1"/>
                </a:solidFill>
                <a:latin typeface="Roboto Condensed" panose="02000000000000000000" pitchFamily="2" charset="0"/>
              </a:rPr>
              <a:t>2022 </a:t>
            </a:r>
            <a:endParaRPr lang="en-GB" sz="900" dirty="0">
              <a:solidFill>
                <a:schemeClr val="bg1"/>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16</a:t>
            </a:fld>
            <a:endParaRPr lang="en-GB" dirty="0"/>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Subtitle 3">
              <a:extLst>
                <a:ext uri="{FF2B5EF4-FFF2-40B4-BE49-F238E27FC236}">
                  <a16:creationId xmlns="" xmlns:a16="http://schemas.microsoft.com/office/drawing/2014/main" id="{4772945D-CA91-4CFE-8EB7-941C7618C994}"/>
                </a:ext>
              </a:extLst>
            </p:cNvPr>
            <p:cNvSpPr txBox="1">
              <a:spLocks/>
            </p:cNvSpPr>
            <p:nvPr/>
          </p:nvSpPr>
          <p:spPr>
            <a:xfrm>
              <a:off x="5106341" y="892024"/>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Which types of guidance would you use for a beginner in gymnastics, and why?</a:t>
              </a:r>
              <a:endParaRPr lang="en-US" sz="2000" dirty="0"/>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Subtitle 3">
              <a:extLst>
                <a:ext uri="{FF2B5EF4-FFF2-40B4-BE49-F238E27FC236}">
                  <a16:creationId xmlns="" xmlns:a16="http://schemas.microsoft.com/office/drawing/2014/main" id="{4772945D-CA91-4CFE-8EB7-941C7618C994}"/>
                </a:ext>
              </a:extLst>
            </p:cNvPr>
            <p:cNvSpPr txBox="1">
              <a:spLocks/>
            </p:cNvSpPr>
            <p:nvPr/>
          </p:nvSpPr>
          <p:spPr>
            <a:xfrm>
              <a:off x="5106341" y="983352"/>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What examples of knowledge of results and performance could you give to a performer in the same sport?</a:t>
              </a:r>
              <a:endParaRPr lang="en-US" sz="2000" dirty="0"/>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 xmlns:a16="http://schemas.microsoft.com/office/drawing/2014/main" id="{85E0D4E1-E389-4671-B0E7-165A10A05425}"/>
                </a:ext>
                <a:ext uri="{C183D7F6-B498-43B3-948B-1728B52AA6E4}">
                  <adec:decorative xmlns="" xmlns:adec="http://schemas.microsoft.com/office/drawing/2017/decorative"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Subtitle 3">
              <a:extLst>
                <a:ext uri="{FF2B5EF4-FFF2-40B4-BE49-F238E27FC236}">
                  <a16:creationId xmlns="" xmlns:a16="http://schemas.microsoft.com/office/drawing/2014/main" id="{4772945D-CA91-4CFE-8EB7-941C7618C994}"/>
                </a:ext>
              </a:extLst>
            </p:cNvPr>
            <p:cNvSpPr txBox="1">
              <a:spLocks/>
            </p:cNvSpPr>
            <p:nvPr/>
          </p:nvSpPr>
          <p:spPr>
            <a:xfrm>
              <a:off x="5106341" y="897016"/>
              <a:ext cx="1921244"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Identify different types of mechanical aids that can be used to guide performers in sport.</a:t>
              </a:r>
              <a:endParaRPr lang="en-US" sz="1600" dirty="0"/>
            </a:p>
          </p:txBody>
        </p:sp>
      </p:grpSp>
      <p:grpSp>
        <p:nvGrpSpPr>
          <p:cNvPr id="24" name="Group 23"/>
          <p:cNvGrpSpPr>
            <a:grpSpLocks/>
          </p:cNvGrpSpPr>
          <p:nvPr/>
        </p:nvGrpSpPr>
        <p:grpSpPr bwMode="auto">
          <a:xfrm>
            <a:off x="635191" y="-55166"/>
            <a:ext cx="8540750" cy="6940550"/>
            <a:chOff x="583271" y="42867"/>
            <a:chExt cx="9232725" cy="7502525"/>
          </a:xfrm>
        </p:grpSpPr>
        <p:sp>
          <p:nvSpPr>
            <p:cNvPr id="25" name="Rectangle 2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17</a:t>
            </a:fld>
            <a:endParaRPr lang="en-GB" dirty="0"/>
          </a:p>
        </p:txBody>
      </p:sp>
      <p:sp>
        <p:nvSpPr>
          <p:cNvPr id="12" name="TextBox 11">
            <a:extLst>
              <a:ext uri="{FF2B5EF4-FFF2-40B4-BE49-F238E27FC236}">
                <a16:creationId xmlns="" xmlns:a16="http://schemas.microsoft.com/office/drawing/2014/main" id="{03888866-542D-43D4-BFE1-045D36351922}"/>
              </a:ext>
              <a:ext uri="{C183D7F6-B498-43B3-948B-1728B52AA6E4}">
                <adec:decorative xmlns="" xmlns:adec="http://schemas.microsoft.com/office/drawing/2017/decorative"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 xmlns:a16="http://schemas.microsoft.com/office/drawing/2014/main" id="{667AA2A8-C66E-4F4C-A6E7-E7ABCE7E9EC3}"/>
              </a:ext>
              <a:ext uri="{C183D7F6-B498-43B3-948B-1728B52AA6E4}">
                <adec:decorative xmlns="" xmlns:adec="http://schemas.microsoft.com/office/drawing/2017/decorative"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1">
            <a:extLst>
              <a:ext uri="{FF2B5EF4-FFF2-40B4-BE49-F238E27FC236}">
                <a16:creationId xmlns="" xmlns:a16="http://schemas.microsoft.com/office/drawing/2014/main"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 xmlns:a16="http://schemas.microsoft.com/office/drawing/2014/main" id="{ABF5B12D-6F10-4377-9094-B3E79ECB1B94}"/>
              </a:ext>
              <a:ext uri="{C183D7F6-B498-43B3-948B-1728B52AA6E4}">
                <adec:decorative xmlns="" xmlns:adec="http://schemas.microsoft.com/office/drawing/2017/decorative"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a:t>
            </a:r>
            <a:r>
              <a:rPr lang="en-GB" i="1" dirty="0" smtClean="0">
                <a:latin typeface="Roboto Condensed" panose="02000000000000000000" pitchFamily="2" charset="0"/>
              </a:rPr>
              <a:t>questions </a:t>
            </a:r>
            <a:r>
              <a:rPr lang="en-GB" i="1" dirty="0">
                <a:latin typeface="Roboto Condensed" panose="02000000000000000000" pitchFamily="2" charset="0"/>
              </a:rPr>
              <a:t>and check your answers.</a:t>
            </a:r>
          </a:p>
        </p:txBody>
      </p:sp>
      <p:sp>
        <p:nvSpPr>
          <p:cNvPr id="17" name="TextBox 16"/>
          <p:cNvSpPr txBox="1"/>
          <p:nvPr/>
        </p:nvSpPr>
        <p:spPr>
          <a:xfrm>
            <a:off x="718056" y="1365385"/>
            <a:ext cx="7814383" cy="1477328"/>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 pos="3683000" algn="r"/>
              </a:tabLst>
            </a:pPr>
            <a:r>
              <a:rPr lang="en-GB" b="1" dirty="0" smtClean="0">
                <a:solidFill>
                  <a:schemeClr val="tx1"/>
                </a:solidFill>
                <a:latin typeface="Roboto Condensed" panose="02000000000000000000" pitchFamily="2" charset="0"/>
              </a:rPr>
              <a:t>1.	</a:t>
            </a:r>
            <a:r>
              <a:rPr lang="en-GB" dirty="0" smtClean="0">
                <a:solidFill>
                  <a:schemeClr val="tx1"/>
                </a:solidFill>
                <a:latin typeface="Roboto Condensed" panose="02000000000000000000" pitchFamily="2" charset="0"/>
              </a:rPr>
              <a:t>Which </a:t>
            </a:r>
            <a:r>
              <a:rPr lang="en-GB" b="1" dirty="0" smtClean="0">
                <a:solidFill>
                  <a:schemeClr val="tx1"/>
                </a:solidFill>
                <a:latin typeface="Roboto Condensed" panose="02000000000000000000" pitchFamily="2" charset="0"/>
              </a:rPr>
              <a:t>one</a:t>
            </a:r>
            <a:r>
              <a:rPr lang="en-GB" dirty="0" smtClean="0">
                <a:solidFill>
                  <a:schemeClr val="tx1"/>
                </a:solidFill>
                <a:latin typeface="Roboto Condensed" panose="02000000000000000000" pitchFamily="2" charset="0"/>
              </a:rPr>
              <a:t> of the following is an example of knowledge of performance?</a:t>
            </a:r>
          </a:p>
          <a:p>
            <a:pPr marL="541338" indent="-541338">
              <a:tabLst>
                <a:tab pos="266700" algn="l"/>
                <a:tab pos="3683000" algn="r"/>
              </a:tabLst>
            </a:pPr>
            <a:r>
              <a:rPr lang="en-GB" dirty="0" smtClean="0">
                <a:solidFill>
                  <a:schemeClr val="tx1"/>
                </a:solidFill>
                <a:latin typeface="Roboto Condensed" panose="02000000000000000000" pitchFamily="2" charset="0"/>
              </a:rPr>
              <a:t>	a) 	Your time was 15.4 seconds</a:t>
            </a:r>
          </a:p>
          <a:p>
            <a:pPr marL="541338" indent="-541338">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b) 	You conceded three goals</a:t>
            </a:r>
          </a:p>
          <a:p>
            <a:pPr marL="541338" indent="-541338">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c) 	Your tumble turn was very efficient</a:t>
            </a:r>
          </a:p>
          <a:p>
            <a:pPr marL="541338" indent="-541338">
              <a:tabLst>
                <a:tab pos="266700" algn="l"/>
                <a:tab pos="3683000" algn="r"/>
              </a:tabLst>
            </a:pPr>
            <a:r>
              <a:rPr lang="en-GB" dirty="0">
                <a:solidFill>
                  <a:schemeClr val="tx1"/>
                </a:solidFill>
                <a:latin typeface="Roboto Condensed" panose="02000000000000000000" pitchFamily="2" charset="0"/>
              </a:rPr>
              <a:t>	</a:t>
            </a:r>
            <a:r>
              <a:rPr lang="en-GB" dirty="0" smtClean="0">
                <a:solidFill>
                  <a:schemeClr val="tx1"/>
                </a:solidFill>
                <a:latin typeface="Roboto Condensed" panose="02000000000000000000" pitchFamily="2" charset="0"/>
              </a:rPr>
              <a:t>d) 	You were 5 kg off your personal best			       </a:t>
            </a:r>
            <a:r>
              <a:rPr lang="en-GB" b="1" dirty="0" smtClean="0">
                <a:solidFill>
                  <a:schemeClr val="tx1"/>
                </a:solidFill>
                <a:latin typeface="Roboto Condensed" panose="02000000000000000000" pitchFamily="2" charset="0"/>
              </a:rPr>
              <a:t>(1 </a:t>
            </a:r>
            <a:r>
              <a:rPr lang="en-GB" b="1" dirty="0">
                <a:solidFill>
                  <a:schemeClr val="tx1"/>
                </a:solidFill>
                <a:latin typeface="Roboto Condensed" panose="02000000000000000000" pitchFamily="2" charset="0"/>
              </a:rPr>
              <a:t>mark)</a:t>
            </a:r>
          </a:p>
        </p:txBody>
      </p:sp>
      <p:sp>
        <p:nvSpPr>
          <p:cNvPr id="18" name="TextBox 17"/>
          <p:cNvSpPr txBox="1"/>
          <p:nvPr/>
        </p:nvSpPr>
        <p:spPr>
          <a:xfrm>
            <a:off x="713466" y="3722755"/>
            <a:ext cx="7818973" cy="92333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Lst>
            </a:pPr>
            <a:r>
              <a:rPr lang="en-GB" b="1" dirty="0" smtClean="0">
                <a:latin typeface="Roboto Condensed" panose="02000000000000000000" pitchFamily="2" charset="0"/>
              </a:rPr>
              <a:t>2.	</a:t>
            </a:r>
            <a:r>
              <a:rPr lang="en-GB" dirty="0" smtClean="0">
                <a:latin typeface="Roboto Condensed" panose="02000000000000000000" pitchFamily="2" charset="0"/>
              </a:rPr>
              <a:t>Michelle is an elite triple jumper.</a:t>
            </a:r>
          </a:p>
          <a:p>
            <a:pPr>
              <a:tabLst>
                <a:tab pos="266700" algn="l"/>
                <a:tab pos="7531100" algn="r"/>
                <a:tab pos="7620000" algn="r"/>
              </a:tabLst>
            </a:pPr>
            <a:r>
              <a:rPr lang="en-GB" b="1" dirty="0" smtClean="0">
                <a:latin typeface="Roboto Condensed" panose="02000000000000000000" pitchFamily="2" charset="0"/>
              </a:rPr>
              <a:t> 	</a:t>
            </a:r>
            <a:r>
              <a:rPr lang="en-GB" dirty="0" smtClean="0">
                <a:latin typeface="Roboto Condensed" panose="02000000000000000000" pitchFamily="2" charset="0"/>
              </a:rPr>
              <a:t>Explain why Michelle’s triple jump coach should use verbal guidance to </a:t>
            </a:r>
            <a:br>
              <a:rPr lang="en-GB" dirty="0" smtClean="0">
                <a:latin typeface="Roboto Condensed" panose="02000000000000000000" pitchFamily="2" charset="0"/>
              </a:rPr>
            </a:br>
            <a:r>
              <a:rPr lang="en-GB" dirty="0" smtClean="0">
                <a:latin typeface="Roboto Condensed" panose="02000000000000000000" pitchFamily="2" charset="0"/>
              </a:rPr>
              <a:t>	improve her performance.	     </a:t>
            </a:r>
            <a:r>
              <a:rPr lang="en-GB" b="1" dirty="0" smtClean="0">
                <a:latin typeface="Roboto Condensed" panose="02000000000000000000" pitchFamily="2" charset="0"/>
              </a:rPr>
              <a:t>(2 </a:t>
            </a:r>
            <a:r>
              <a:rPr lang="en-GB" b="1" dirty="0">
                <a:latin typeface="Roboto Condensed" panose="02000000000000000000" pitchFamily="2" charset="0"/>
              </a:rPr>
              <a:t>marks)</a:t>
            </a:r>
          </a:p>
        </p:txBody>
      </p:sp>
      <p:sp>
        <p:nvSpPr>
          <p:cNvPr id="21" name="TextBox 20"/>
          <p:cNvSpPr txBox="1"/>
          <p:nvPr/>
        </p:nvSpPr>
        <p:spPr>
          <a:xfrm>
            <a:off x="5254324" y="2856428"/>
            <a:ext cx="3921617" cy="53860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smtClean="0">
                <a:ea typeface="Roboto" pitchFamily="2" charset="0"/>
                <a:cs typeface="Aharoni" panose="02010803020104030203" pitchFamily="2" charset="-79"/>
              </a:rPr>
              <a:t>1 × AO2 mark:</a:t>
            </a:r>
          </a:p>
          <a:p>
            <a:pPr marL="533400" indent="-533400">
              <a:tabLst>
                <a:tab pos="266700" algn="l"/>
              </a:tabLst>
            </a:pPr>
            <a:r>
              <a:rPr lang="en-GB" sz="1450" i="1" dirty="0" smtClean="0">
                <a:ea typeface="Roboto" pitchFamily="2" charset="0"/>
                <a:cs typeface="Aharoni" panose="02010803020104030203" pitchFamily="2" charset="-79"/>
              </a:rPr>
              <a:t>c) </a:t>
            </a:r>
            <a:r>
              <a:rPr lang="en-GB" sz="1450" b="0" i="1" dirty="0" smtClean="0">
                <a:ea typeface="Roboto" pitchFamily="2" charset="0"/>
                <a:cs typeface="Aharoni" panose="02010803020104030203" pitchFamily="2" charset="-79"/>
              </a:rPr>
              <a:t>Your tumble turn was very efficient</a:t>
            </a:r>
            <a:endParaRPr lang="en-GB" sz="1450" i="1" dirty="0">
              <a:ea typeface="Roboto" pitchFamily="2" charset="0"/>
              <a:cs typeface="Aharoni" panose="02010803020104030203" pitchFamily="2" charset="-79"/>
            </a:endParaRPr>
          </a:p>
        </p:txBody>
      </p:sp>
      <p:sp>
        <p:nvSpPr>
          <p:cNvPr id="23" name="1i answer"/>
          <p:cNvSpPr txBox="1"/>
          <p:nvPr/>
        </p:nvSpPr>
        <p:spPr>
          <a:xfrm>
            <a:off x="5254324" y="2950759"/>
            <a:ext cx="3288097" cy="461665"/>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285750" indent="-285750">
              <a:buFont typeface="Wingdings" panose="05000000000000000000" pitchFamily="2" charset="2"/>
              <a:buChar char="F"/>
            </a:pPr>
            <a:r>
              <a:rPr lang="en-GB" sz="2400" dirty="0" smtClean="0">
                <a:solidFill>
                  <a:schemeClr val="bg1"/>
                </a:solidFill>
              </a:rPr>
              <a:t>Click </a:t>
            </a:r>
            <a:r>
              <a:rPr lang="en-GB" sz="2400" dirty="0">
                <a:solidFill>
                  <a:schemeClr val="bg1"/>
                </a:solidFill>
              </a:rPr>
              <a:t>to reveal </a:t>
            </a:r>
            <a:r>
              <a:rPr lang="en-GB" sz="2400" dirty="0" smtClean="0">
                <a:solidFill>
                  <a:schemeClr val="bg1"/>
                </a:solidFill>
              </a:rPr>
              <a:t>answer</a:t>
            </a:r>
            <a:r>
              <a:rPr lang="en-GB" sz="2400" dirty="0">
                <a:solidFill>
                  <a:schemeClr val="bg1"/>
                </a:solidFill>
              </a:rPr>
              <a:t>!</a:t>
            </a:r>
            <a:endParaRPr lang="en-GB" sz="2400" dirty="0" smtClean="0">
              <a:solidFill>
                <a:schemeClr val="bg1"/>
              </a:solidFill>
            </a:endParaRPr>
          </a:p>
        </p:txBody>
      </p:sp>
      <p:sp>
        <p:nvSpPr>
          <p:cNvPr id="27" name="TextBox 26"/>
          <p:cNvSpPr txBox="1"/>
          <p:nvPr/>
        </p:nvSpPr>
        <p:spPr>
          <a:xfrm>
            <a:off x="764597" y="4729908"/>
            <a:ext cx="7326773" cy="143116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smtClean="0">
                <a:ea typeface="Roboto" pitchFamily="2" charset="0"/>
              </a:rPr>
              <a:t>2 × AO2 marks for:</a:t>
            </a:r>
          </a:p>
          <a:p>
            <a:pPr marL="285750" indent="-285750">
              <a:buFont typeface="Arial" panose="020B0604020202020204" pitchFamily="34" charset="0"/>
              <a:buChar char="•"/>
              <a:tabLst>
                <a:tab pos="266700" algn="l"/>
              </a:tabLst>
            </a:pPr>
            <a:r>
              <a:rPr lang="en-GB" sz="1450" i="1" dirty="0" smtClean="0">
                <a:ea typeface="Roboto" pitchFamily="2" charset="0"/>
              </a:rPr>
              <a:t>The coach can use specialist terminology that Michelle understands (1), which helps get the message across as to what is needed to perform a successful jump (1).</a:t>
            </a:r>
          </a:p>
          <a:p>
            <a:pPr>
              <a:tabLst>
                <a:tab pos="266700" algn="l"/>
              </a:tabLst>
            </a:pPr>
            <a:endParaRPr lang="en-GB" sz="1450" i="1" dirty="0">
              <a:ea typeface="Roboto" pitchFamily="2" charset="0"/>
            </a:endParaRPr>
          </a:p>
          <a:p>
            <a:pPr>
              <a:tabLst>
                <a:tab pos="266700" algn="l"/>
              </a:tabLst>
            </a:pPr>
            <a:r>
              <a:rPr lang="en-GB" sz="1450" dirty="0" smtClean="0">
                <a:ea typeface="Roboto" pitchFamily="2" charset="0"/>
              </a:rPr>
              <a:t>Accept any other suitable explanation.</a:t>
            </a:r>
          </a:p>
          <a:p>
            <a:pPr marL="533400" indent="-533400">
              <a:tabLst>
                <a:tab pos="266700" algn="l"/>
              </a:tabLst>
            </a:pPr>
            <a:endParaRPr lang="en-GB" sz="1450" i="1" dirty="0">
              <a:ea typeface="Roboto" pitchFamily="2" charset="0"/>
            </a:endParaRPr>
          </a:p>
        </p:txBody>
      </p:sp>
      <p:sp>
        <p:nvSpPr>
          <p:cNvPr id="28" name="1ii answer"/>
          <p:cNvSpPr txBox="1"/>
          <p:nvPr/>
        </p:nvSpPr>
        <p:spPr>
          <a:xfrm>
            <a:off x="713466" y="4753172"/>
            <a:ext cx="7818973" cy="1661993"/>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dirty="0"/>
          </a:p>
          <a:p>
            <a:endParaRPr lang="en-GB" dirty="0"/>
          </a:p>
        </p:txBody>
      </p:sp>
      <p:grpSp>
        <p:nvGrpSpPr>
          <p:cNvPr id="19" name="Group 18"/>
          <p:cNvGrpSpPr>
            <a:grpSpLocks/>
          </p:cNvGrpSpPr>
          <p:nvPr/>
        </p:nvGrpSpPr>
        <p:grpSpPr bwMode="auto">
          <a:xfrm>
            <a:off x="635191" y="-55166"/>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grpId="0" nodeType="clickEffect">
                                  <p:stCondLst>
                                    <p:cond delay="0"/>
                                  </p:stCondLst>
                                  <p:childTnLst>
                                    <p:anim calcmode="lin" valueType="num">
                                      <p:cBhvr additive="base">
                                        <p:cTn id="13" dur="500"/>
                                        <p:tgtEl>
                                          <p:spTgt spid="23"/>
                                        </p:tgtEl>
                                        <p:attrNameLst>
                                          <p:attrName>ppt_x</p:attrName>
                                        </p:attrNameLst>
                                      </p:cBhvr>
                                      <p:tavLst>
                                        <p:tav tm="0">
                                          <p:val>
                                            <p:strVal val="ppt_x"/>
                                          </p:val>
                                        </p:tav>
                                        <p:tav tm="100000">
                                          <p:val>
                                            <p:strVal val="ppt_x"/>
                                          </p:val>
                                        </p:tav>
                                      </p:tavLst>
                                    </p:anim>
                                    <p:anim calcmode="lin" valueType="num">
                                      <p:cBhvr additive="base">
                                        <p:cTn id="14" dur="500"/>
                                        <p:tgtEl>
                                          <p:spTgt spid="23"/>
                                        </p:tgtEl>
                                        <p:attrNameLst>
                                          <p:attrName>ppt_y</p:attrName>
                                        </p:attrNameLst>
                                      </p:cBhvr>
                                      <p:tavLst>
                                        <p:tav tm="0">
                                          <p:val>
                                            <p:strVal val="ppt_y"/>
                                          </p:val>
                                        </p:tav>
                                        <p:tav tm="100000">
                                          <p:val>
                                            <p:strVal val="1+ppt_h/2"/>
                                          </p:val>
                                        </p:tav>
                                      </p:tavLst>
                                    </p:anim>
                                    <p:set>
                                      <p:cBhvr>
                                        <p:cTn id="1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18</a:t>
            </a:fld>
            <a:endParaRPr lang="en-GB" dirty="0"/>
          </a:p>
        </p:txBody>
      </p:sp>
      <p:sp>
        <p:nvSpPr>
          <p:cNvPr id="12" name="TextBox 11">
            <a:extLst>
              <a:ext uri="{FF2B5EF4-FFF2-40B4-BE49-F238E27FC236}">
                <a16:creationId xmlns="" xmlns:a16="http://schemas.microsoft.com/office/drawing/2014/main" id="{03888866-542D-43D4-BFE1-045D36351922}"/>
              </a:ext>
              <a:ext uri="{C183D7F6-B498-43B3-948B-1728B52AA6E4}">
                <adec:decorative xmlns="" xmlns:adec="http://schemas.microsoft.com/office/drawing/2017/decorative"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 xmlns:a16="http://schemas.microsoft.com/office/drawing/2014/main" id="{667AA2A8-C66E-4F4C-A6E7-E7ABCE7E9EC3}"/>
              </a:ext>
              <a:ext uri="{C183D7F6-B498-43B3-948B-1728B52AA6E4}">
                <adec:decorative xmlns="" xmlns:adec="http://schemas.microsoft.com/office/drawing/2017/decorative"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1">
            <a:extLst>
              <a:ext uri="{FF2B5EF4-FFF2-40B4-BE49-F238E27FC236}">
                <a16:creationId xmlns="" xmlns:a16="http://schemas.microsoft.com/office/drawing/2014/main"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 xmlns:a16="http://schemas.microsoft.com/office/drawing/2014/main" id="{ABF5B12D-6F10-4377-9094-B3E79ECB1B94}"/>
              </a:ext>
              <a:ext uri="{C183D7F6-B498-43B3-948B-1728B52AA6E4}">
                <adec:decorative xmlns="" xmlns:adec="http://schemas.microsoft.com/office/drawing/2017/decorative"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question and check your </a:t>
            </a:r>
            <a:r>
              <a:rPr lang="en-GB" i="1" dirty="0" smtClean="0">
                <a:latin typeface="Roboto Condensed" panose="02000000000000000000" pitchFamily="2" charset="0"/>
              </a:rPr>
              <a:t>answer.</a:t>
            </a:r>
            <a:endParaRPr lang="en-GB" i="1" dirty="0">
              <a:latin typeface="Roboto Condensed" panose="02000000000000000000" pitchFamily="2" charset="0"/>
            </a:endParaRPr>
          </a:p>
        </p:txBody>
      </p:sp>
      <p:sp>
        <p:nvSpPr>
          <p:cNvPr id="18" name="TextBox 17"/>
          <p:cNvSpPr txBox="1"/>
          <p:nvPr/>
        </p:nvSpPr>
        <p:spPr>
          <a:xfrm>
            <a:off x="630164" y="1468311"/>
            <a:ext cx="7818973" cy="1200329"/>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266700" algn="l"/>
              </a:tabLst>
            </a:pPr>
            <a:r>
              <a:rPr lang="en-GB" b="1" dirty="0">
                <a:latin typeface="Roboto Condensed" panose="02000000000000000000" pitchFamily="2" charset="0"/>
              </a:rPr>
              <a:t>3</a:t>
            </a:r>
            <a:r>
              <a:rPr lang="en-GB" b="1" dirty="0" smtClean="0">
                <a:latin typeface="Roboto Condensed" panose="02000000000000000000" pitchFamily="2" charset="0"/>
              </a:rPr>
              <a:t>.	</a:t>
            </a:r>
            <a:r>
              <a:rPr lang="en-GB" dirty="0" smtClean="0">
                <a:latin typeface="Roboto Condensed" panose="02000000000000000000" pitchFamily="2" charset="0"/>
              </a:rPr>
              <a:t>Rachael is a gymnastics coach who has just taken on a group of new gymnasts in her recreational group for 10–12-year-olds.</a:t>
            </a:r>
          </a:p>
          <a:p>
            <a:pPr>
              <a:tabLst>
                <a:tab pos="266700" algn="l"/>
              </a:tabLst>
            </a:pPr>
            <a:r>
              <a:rPr lang="en-GB" b="1" dirty="0" smtClean="0">
                <a:latin typeface="Roboto Condensed" panose="02000000000000000000" pitchFamily="2" charset="0"/>
              </a:rPr>
              <a:t> </a:t>
            </a:r>
          </a:p>
          <a:p>
            <a:pPr>
              <a:tabLst>
                <a:tab pos="266700" algn="l"/>
              </a:tabLst>
            </a:pPr>
            <a:r>
              <a:rPr lang="en-GB" dirty="0" smtClean="0">
                <a:latin typeface="Roboto Condensed" panose="02000000000000000000" pitchFamily="2" charset="0"/>
              </a:rPr>
              <a:t>Discuss the suitability of mechanical guidance when teaching.	</a:t>
            </a:r>
            <a:r>
              <a:rPr lang="en-GB" b="1" dirty="0" smtClean="0">
                <a:latin typeface="Roboto Condensed" panose="02000000000000000000" pitchFamily="2" charset="0"/>
              </a:rPr>
              <a:t>(4 </a:t>
            </a:r>
            <a:r>
              <a:rPr lang="en-GB" b="1" dirty="0">
                <a:latin typeface="Roboto Condensed" panose="02000000000000000000" pitchFamily="2" charset="0"/>
              </a:rPr>
              <a:t>marks)</a:t>
            </a:r>
          </a:p>
        </p:txBody>
      </p:sp>
      <p:sp>
        <p:nvSpPr>
          <p:cNvPr id="27" name="TextBox 26"/>
          <p:cNvSpPr txBox="1"/>
          <p:nvPr/>
        </p:nvSpPr>
        <p:spPr>
          <a:xfrm>
            <a:off x="630164" y="2751951"/>
            <a:ext cx="7758260" cy="410881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533400" indent="-533400">
              <a:tabLst>
                <a:tab pos="266700" algn="l"/>
              </a:tabLst>
            </a:pPr>
            <a:r>
              <a:rPr lang="en-GB" sz="1450" b="1" i="1" dirty="0" smtClean="0">
                <a:ea typeface="Roboto" pitchFamily="2" charset="0"/>
              </a:rPr>
              <a:t>4 × AO3 marks for:</a:t>
            </a:r>
          </a:p>
          <a:p>
            <a:pPr marL="533400" indent="-533400">
              <a:tabLst>
                <a:tab pos="266700" algn="l"/>
              </a:tabLst>
            </a:pPr>
            <a:r>
              <a:rPr lang="en-GB" sz="1450" b="1" i="1" dirty="0" smtClean="0">
                <a:ea typeface="Roboto" pitchFamily="2" charset="0"/>
              </a:rPr>
              <a:t>Suitable (sub-max. 3 marks):</a:t>
            </a:r>
          </a:p>
          <a:p>
            <a:pPr marL="533400" indent="-533400">
              <a:buFont typeface="Arial" panose="020B0604020202020204" pitchFamily="34" charset="0"/>
              <a:buChar char="•"/>
              <a:tabLst>
                <a:tab pos="266700" algn="l"/>
              </a:tabLst>
            </a:pPr>
            <a:r>
              <a:rPr lang="en-GB" sz="1450" i="1" dirty="0" smtClean="0">
                <a:ea typeface="Roboto" pitchFamily="2" charset="0"/>
              </a:rPr>
              <a:t>10–12-year-olds may be new to the sport, so mechanical guidance could be useful for assisting with movements</a:t>
            </a:r>
          </a:p>
          <a:p>
            <a:pPr marL="533400" indent="-533400">
              <a:buFont typeface="Arial" panose="020B0604020202020204" pitchFamily="34" charset="0"/>
              <a:buChar char="•"/>
              <a:tabLst>
                <a:tab pos="266700" algn="l"/>
              </a:tabLst>
            </a:pPr>
            <a:r>
              <a:rPr lang="en-GB" sz="1450" i="1" dirty="0" smtClean="0">
                <a:ea typeface="Roboto" pitchFamily="2" charset="0"/>
              </a:rPr>
              <a:t>Mechanical guidance can be used to make skills less dangerous for young performers who may be novices</a:t>
            </a:r>
          </a:p>
          <a:p>
            <a:pPr marL="533400" indent="-533400">
              <a:buFont typeface="Arial" panose="020B0604020202020204" pitchFamily="34" charset="0"/>
              <a:buChar char="•"/>
              <a:tabLst>
                <a:tab pos="266700" algn="l"/>
              </a:tabLst>
            </a:pPr>
            <a:r>
              <a:rPr lang="en-GB" sz="1450" i="1" dirty="0" smtClean="0">
                <a:ea typeface="Roboto" pitchFamily="2" charset="0"/>
              </a:rPr>
              <a:t>Can be effective alongside visual guidance so that the performer can build up an understanding of what movements should look like</a:t>
            </a:r>
          </a:p>
          <a:p>
            <a:pPr marL="533400" indent="-533400">
              <a:buFont typeface="Arial" panose="020B0604020202020204" pitchFamily="34" charset="0"/>
              <a:buChar char="•"/>
              <a:tabLst>
                <a:tab pos="266700" algn="l"/>
              </a:tabLst>
            </a:pPr>
            <a:r>
              <a:rPr lang="en-GB" sz="1450" i="1" dirty="0" smtClean="0">
                <a:ea typeface="Roboto" pitchFamily="2" charset="0"/>
              </a:rPr>
              <a:t>Mechanical guidance could be used to introduce a particular movement before the performer attempts it without assistance</a:t>
            </a:r>
            <a:endParaRPr lang="en-GB" sz="1450" i="1" dirty="0">
              <a:ea typeface="Roboto" pitchFamily="2" charset="0"/>
            </a:endParaRPr>
          </a:p>
          <a:p>
            <a:pPr marL="533400" indent="-533400">
              <a:tabLst>
                <a:tab pos="266700" algn="l"/>
              </a:tabLst>
            </a:pPr>
            <a:r>
              <a:rPr lang="en-GB" sz="1450" b="1" i="1" dirty="0" smtClean="0">
                <a:ea typeface="Roboto" pitchFamily="2" charset="0"/>
              </a:rPr>
              <a:t>Not suitable (sub-max. 3 marks):</a:t>
            </a:r>
            <a:endParaRPr lang="en-GB" sz="1450" b="1" i="1" dirty="0">
              <a:ea typeface="Roboto" pitchFamily="2" charset="0"/>
            </a:endParaRPr>
          </a:p>
          <a:p>
            <a:pPr marL="533400" indent="-533400">
              <a:buFont typeface="Arial" panose="020B0604020202020204" pitchFamily="34" charset="0"/>
              <a:buChar char="•"/>
              <a:tabLst>
                <a:tab pos="266700" algn="l"/>
              </a:tabLst>
            </a:pPr>
            <a:r>
              <a:rPr lang="en-GB" sz="1450" i="1" dirty="0" smtClean="0">
                <a:ea typeface="Roboto" pitchFamily="2" charset="0"/>
              </a:rPr>
              <a:t>Some gymnasts start the sport from a very early age so may already be proficient at performing movements without the assistance of mechanical guidance</a:t>
            </a:r>
          </a:p>
          <a:p>
            <a:pPr marL="533400" indent="-533400">
              <a:buFont typeface="Arial" panose="020B0604020202020204" pitchFamily="34" charset="0"/>
              <a:buChar char="•"/>
              <a:tabLst>
                <a:tab pos="266700" algn="l"/>
              </a:tabLst>
            </a:pPr>
            <a:r>
              <a:rPr lang="en-GB" sz="1450" i="1" dirty="0" smtClean="0">
                <a:ea typeface="Roboto" pitchFamily="2" charset="0"/>
              </a:rPr>
              <a:t>For novice 10–12-year-olds, manual guidance may be better so that the coach has more control over their gymnast’s performance</a:t>
            </a:r>
          </a:p>
          <a:p>
            <a:pPr marL="533400" indent="-533400">
              <a:buFont typeface="Arial" panose="020B0604020202020204" pitchFamily="34" charset="0"/>
              <a:buChar char="•"/>
              <a:tabLst>
                <a:tab pos="266700" algn="l"/>
              </a:tabLst>
            </a:pPr>
            <a:r>
              <a:rPr lang="en-GB" sz="1450" i="1" dirty="0" smtClean="0">
                <a:ea typeface="Roboto" pitchFamily="2" charset="0"/>
              </a:rPr>
              <a:t>Overreliance on mechanical guidance can take away the ‘feel’ for movements</a:t>
            </a:r>
          </a:p>
          <a:p>
            <a:pPr>
              <a:tabLst>
                <a:tab pos="266700" algn="l"/>
              </a:tabLst>
            </a:pPr>
            <a:r>
              <a:rPr lang="en-GB" sz="1450" dirty="0" smtClean="0">
                <a:ea typeface="Roboto" pitchFamily="2" charset="0"/>
              </a:rPr>
              <a:t>Accept any other suitable answers.</a:t>
            </a:r>
          </a:p>
          <a:p>
            <a:pPr marL="533400" indent="-533400">
              <a:tabLst>
                <a:tab pos="266700" algn="l"/>
              </a:tabLst>
            </a:pPr>
            <a:endParaRPr lang="en-GB" sz="1450" i="1" dirty="0">
              <a:ea typeface="Roboto" pitchFamily="2" charset="0"/>
            </a:endParaRPr>
          </a:p>
        </p:txBody>
      </p:sp>
      <p:sp>
        <p:nvSpPr>
          <p:cNvPr id="28" name="1ii answer"/>
          <p:cNvSpPr txBox="1"/>
          <p:nvPr/>
        </p:nvSpPr>
        <p:spPr>
          <a:xfrm>
            <a:off x="668532" y="2751951"/>
            <a:ext cx="7711202" cy="3877985"/>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smtClean="0"/>
          </a:p>
          <a:p>
            <a:endParaRPr lang="en-GB" dirty="0" smtClean="0"/>
          </a:p>
          <a:p>
            <a:endParaRPr lang="en-GB" dirty="0" smtClean="0"/>
          </a:p>
          <a:p>
            <a:endParaRPr lang="en-GB" dirty="0" smtClean="0"/>
          </a:p>
          <a:p>
            <a:endParaRPr lang="en-GB"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dirty="0" smtClean="0"/>
          </a:p>
          <a:p>
            <a:endParaRPr lang="en-GB" dirty="0" smtClean="0"/>
          </a:p>
          <a:p>
            <a:endParaRPr lang="en-GB" dirty="0" smtClean="0"/>
          </a:p>
          <a:p>
            <a:endParaRPr lang="en-GB" dirty="0"/>
          </a:p>
          <a:p>
            <a:endParaRPr lang="en-GB" dirty="0"/>
          </a:p>
          <a:p>
            <a:endParaRPr lang="en-GB" dirty="0"/>
          </a:p>
        </p:txBody>
      </p:sp>
      <p:grpSp>
        <p:nvGrpSpPr>
          <p:cNvPr id="17" name="Group 16"/>
          <p:cNvGrpSpPr>
            <a:grpSpLocks/>
          </p:cNvGrpSpPr>
          <p:nvPr/>
        </p:nvGrpSpPr>
        <p:grpSpPr bwMode="auto">
          <a:xfrm>
            <a:off x="635191" y="-55166"/>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1104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445463"/>
            <a:ext cx="7560840" cy="646331"/>
          </a:xfrm>
          <a:prstGeom prst="rect">
            <a:avLst/>
          </a:prstGeom>
          <a:noFill/>
        </p:spPr>
        <p:txBody>
          <a:bodyPr wrap="square" rtlCol="0">
            <a:spAutoFit/>
          </a:bodyPr>
          <a:lstStyle/>
          <a:p>
            <a:r>
              <a:rPr lang="en-GB" dirty="0">
                <a:latin typeface="Roboto Condensed" panose="02000000000000000000" pitchFamily="2" charset="0"/>
              </a:rPr>
              <a:t>Guidance is the way in which </a:t>
            </a:r>
            <a:r>
              <a:rPr lang="en-GB" dirty="0" smtClean="0">
                <a:latin typeface="Roboto Condensed" panose="02000000000000000000" pitchFamily="2" charset="0"/>
              </a:rPr>
              <a:t>information is conveyed to a performer to help them learn </a:t>
            </a:r>
            <a:r>
              <a:rPr lang="en-GB" dirty="0">
                <a:latin typeface="Roboto Condensed" panose="02000000000000000000" pitchFamily="2" charset="0"/>
              </a:rPr>
              <a:t>a new skill.</a:t>
            </a:r>
          </a:p>
        </p:txBody>
      </p:sp>
      <p:sp>
        <p:nvSpPr>
          <p:cNvPr id="13" name="TextBox 12"/>
          <p:cNvSpPr txBox="1"/>
          <p:nvPr/>
        </p:nvSpPr>
        <p:spPr>
          <a:xfrm>
            <a:off x="117672" y="2129668"/>
            <a:ext cx="3384376" cy="369332"/>
          </a:xfrm>
          <a:prstGeom prst="rect">
            <a:avLst/>
          </a:prstGeom>
          <a:noFill/>
        </p:spPr>
        <p:txBody>
          <a:bodyPr wrap="square" rtlCol="0">
            <a:spAutoFit/>
          </a:bodyPr>
          <a:lstStyle/>
          <a:p>
            <a:r>
              <a:rPr lang="en-GB" dirty="0">
                <a:latin typeface="Roboto Condensed" panose="02000000000000000000" pitchFamily="2" charset="0"/>
              </a:rPr>
              <a:t>There are four types of guidance:</a:t>
            </a:r>
          </a:p>
        </p:txBody>
      </p:sp>
      <p:sp>
        <p:nvSpPr>
          <p:cNvPr id="14" name="TextBox 13"/>
          <p:cNvSpPr txBox="1"/>
          <p:nvPr/>
        </p:nvSpPr>
        <p:spPr>
          <a:xfrm>
            <a:off x="1432407" y="4720596"/>
            <a:ext cx="6410246" cy="646331"/>
          </a:xfrm>
          <a:prstGeom prst="rect">
            <a:avLst/>
          </a:prstGeom>
          <a:noFill/>
        </p:spPr>
        <p:txBody>
          <a:bodyPr wrap="square" rtlCol="0">
            <a:spAutoFit/>
          </a:bodyPr>
          <a:lstStyle/>
          <a:p>
            <a:pPr algn="ctr"/>
            <a:r>
              <a:rPr lang="en-GB" dirty="0" smtClean="0">
                <a:latin typeface="Roboto Condensed" panose="02000000000000000000" pitchFamily="2" charset="0"/>
              </a:rPr>
              <a:t>The effectiveness and appropriateness of the type of guidance used is dependent on the ability level of the performer.</a:t>
            </a:r>
            <a:endParaRPr lang="en-GB" dirty="0">
              <a:latin typeface="Roboto Condensed" panose="02000000000000000000" pitchFamily="2" charset="0"/>
            </a:endParaRPr>
          </a:p>
        </p:txBody>
      </p:sp>
      <p:pic>
        <p:nvPicPr>
          <p:cNvPr id="1026" name="Picture 2" descr="File:141100 - Wheelchair basketball Peter Corr coach - 3b - 2000 Sydney match photo.jp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30" y="2578801"/>
            <a:ext cx="1901252" cy="12785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88533" y="5891703"/>
            <a:ext cx="2530930"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each </a:t>
            </a:r>
            <a:r>
              <a:rPr lang="en-GB" dirty="0" smtClean="0">
                <a:solidFill>
                  <a:schemeClr val="tx1"/>
                </a:solidFill>
              </a:rPr>
              <a:t>button (below each image) to explore more on each type of guidance.</a:t>
            </a:r>
            <a:endParaRPr lang="en-GB" dirty="0">
              <a:solidFill>
                <a:schemeClr val="tx1"/>
              </a:solidFill>
            </a:endParaRPr>
          </a:p>
        </p:txBody>
      </p:sp>
      <p:sp>
        <p:nvSpPr>
          <p:cNvPr id="21"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Introduction to </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guidance</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5457" y="6078988"/>
            <a:ext cx="372318" cy="586584"/>
          </a:xfrm>
          <a:prstGeom prst="rect">
            <a:avLst/>
          </a:prstGeom>
        </p:spPr>
      </p:pic>
      <p:sp>
        <p:nvSpPr>
          <p:cNvPr id="28" name="TextBox 27"/>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31"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32"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4" name="Picture 2" descr="Swim, Swimming Pool, Floating Noodle, Water, Noodle">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762" y="2578801"/>
            <a:ext cx="1933437" cy="12889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3/3a/780px-Long-through.PNG">
            <a:hlinkClick r:id="rId8" action="ppaction://hlinksldjump"/>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995" b="4514"/>
          <a:stretch/>
        </p:blipFill>
        <p:spPr bwMode="auto">
          <a:xfrm>
            <a:off x="251521" y="2578801"/>
            <a:ext cx="1933437" cy="1296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1908" y="2578801"/>
            <a:ext cx="1927101" cy="1284734"/>
          </a:xfrm>
          <a:prstGeom prst="rect">
            <a:avLst/>
          </a:prstGeom>
          <a:noFill/>
          <a:ln>
            <a:solidFill>
              <a:schemeClr val="tx1"/>
            </a:solidFill>
          </a:ln>
        </p:spPr>
      </p:pic>
      <p:sp>
        <p:nvSpPr>
          <p:cNvPr id="18" name="TextBox 17">
            <a:hlinkClick r:id="rId6" action="ppaction://hlinksldjump"/>
          </p:cNvPr>
          <p:cNvSpPr txBox="1"/>
          <p:nvPr/>
        </p:nvSpPr>
        <p:spPr>
          <a:xfrm>
            <a:off x="6769758" y="3905768"/>
            <a:ext cx="1960499"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Mechanical</a:t>
            </a:r>
            <a:endParaRPr lang="en-GB" dirty="0">
              <a:latin typeface="Roboto Condensed" panose="02000000000000000000" pitchFamily="2" charset="0"/>
            </a:endParaRPr>
          </a:p>
        </p:txBody>
      </p:sp>
      <p:sp>
        <p:nvSpPr>
          <p:cNvPr id="19" name="TextBox 18">
            <a:hlinkClick r:id="rId3" action="ppaction://hlinksldjump"/>
          </p:cNvPr>
          <p:cNvSpPr txBox="1"/>
          <p:nvPr/>
        </p:nvSpPr>
        <p:spPr>
          <a:xfrm>
            <a:off x="2461331" y="3905768"/>
            <a:ext cx="1901252"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Verbal</a:t>
            </a:r>
            <a:endParaRPr lang="en-GB" dirty="0">
              <a:latin typeface="Roboto Condensed" panose="02000000000000000000" pitchFamily="2" charset="0"/>
            </a:endParaRPr>
          </a:p>
        </p:txBody>
      </p:sp>
      <p:sp>
        <p:nvSpPr>
          <p:cNvPr id="20" name="TextBox 19">
            <a:hlinkClick r:id="rId8" action="ppaction://hlinksldjump"/>
          </p:cNvPr>
          <p:cNvSpPr txBox="1"/>
          <p:nvPr/>
        </p:nvSpPr>
        <p:spPr>
          <a:xfrm>
            <a:off x="251520" y="3905768"/>
            <a:ext cx="1933437"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Visual</a:t>
            </a:r>
          </a:p>
        </p:txBody>
      </p:sp>
      <p:sp>
        <p:nvSpPr>
          <p:cNvPr id="9" name="TextBox 8">
            <a:hlinkClick r:id="rId10" action="ppaction://hlinksldjump"/>
          </p:cNvPr>
          <p:cNvSpPr txBox="1"/>
          <p:nvPr/>
        </p:nvSpPr>
        <p:spPr>
          <a:xfrm>
            <a:off x="4641905" y="3905768"/>
            <a:ext cx="1927104" cy="397907"/>
          </a:xfrm>
          <a:prstGeom prst="roundRect">
            <a:avLst>
              <a:gd name="adj" fmla="val 13081"/>
            </a:avLst>
          </a:prstGeom>
          <a:solidFill>
            <a:schemeClr val="accent1">
              <a:lumMod val="40000"/>
              <a:lumOff val="60000"/>
            </a:schemeClr>
          </a:solidFill>
          <a:ln w="12700">
            <a:solidFill>
              <a:schemeClr val="tx1"/>
            </a:solidFill>
            <a:prstDash val="dash"/>
          </a:ln>
        </p:spPr>
        <p:txBody>
          <a:bodyPr wrap="square" rtlCol="0">
            <a:spAutoFit/>
          </a:bodyPr>
          <a:lstStyle/>
          <a:p>
            <a:pPr algn="ctr"/>
            <a:r>
              <a:rPr lang="en-GB" dirty="0" smtClean="0">
                <a:latin typeface="Roboto Condensed" panose="02000000000000000000" pitchFamily="2" charset="0"/>
              </a:rPr>
              <a:t>Manual</a:t>
            </a:r>
            <a:endParaRPr lang="en-GB" dirty="0">
              <a:latin typeface="Roboto Condensed" panose="02000000000000000000" pitchFamily="2" charset="0"/>
            </a:endParaRPr>
          </a:p>
        </p:txBody>
      </p:sp>
      <p:grpSp>
        <p:nvGrpSpPr>
          <p:cNvPr id="23" name="Group 22"/>
          <p:cNvGrpSpPr>
            <a:grpSpLocks/>
          </p:cNvGrpSpPr>
          <p:nvPr/>
        </p:nvGrpSpPr>
        <p:grpSpPr bwMode="auto">
          <a:xfrm>
            <a:off x="635191" y="-55166"/>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531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par>
                                <p:cTn id="59" presetID="53" presetClass="entr" presetSubtype="16"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animBg="1"/>
      <p:bldP spid="18" grpId="0" animBg="1"/>
      <p:bldP spid="19" grpId="0" animBg="1"/>
      <p:bldP spid="20"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servational Learning (cricket Bowling) - Adam Howells &amp; Owen Walters-3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4920"/>
          <a:stretch/>
        </p:blipFill>
        <p:spPr>
          <a:xfrm rot="5400000">
            <a:off x="-14421" y="2975139"/>
            <a:ext cx="3390130" cy="2241356"/>
          </a:xfrm>
          <a:prstGeom prst="rect">
            <a:avLst/>
          </a:prstGeom>
          <a:ln>
            <a:solidFill>
              <a:schemeClr val="tx1"/>
            </a:solidFill>
          </a:ln>
        </p:spPr>
      </p:pic>
      <p:sp>
        <p:nvSpPr>
          <p:cNvPr id="8" name="TextBox 7"/>
          <p:cNvSpPr txBox="1"/>
          <p:nvPr/>
        </p:nvSpPr>
        <p:spPr>
          <a:xfrm>
            <a:off x="251691" y="1174895"/>
            <a:ext cx="7141346" cy="646331"/>
          </a:xfrm>
          <a:prstGeom prst="rect">
            <a:avLst/>
          </a:prstGeom>
          <a:noFill/>
        </p:spPr>
        <p:txBody>
          <a:bodyPr wrap="square" rtlCol="0">
            <a:spAutoFit/>
          </a:bodyPr>
          <a:lstStyle/>
          <a:p>
            <a:r>
              <a:rPr lang="en-GB" dirty="0">
                <a:latin typeface="Roboto Condensed" panose="02000000000000000000" pitchFamily="2" charset="0"/>
              </a:rPr>
              <a:t>Visual guidance involves the coach providing a demonstration </a:t>
            </a:r>
            <a:r>
              <a:rPr lang="en-GB" dirty="0" smtClean="0">
                <a:latin typeface="Roboto Condensed" panose="02000000000000000000" pitchFamily="2" charset="0"/>
              </a:rPr>
              <a:t>of how to perform a skill, or use of a visual aid to outline performance.</a:t>
            </a:r>
            <a:endParaRPr lang="en-GB" dirty="0">
              <a:latin typeface="Roboto Condensed" panose="02000000000000000000" pitchFamily="2" charset="0"/>
            </a:endParaRPr>
          </a:p>
        </p:txBody>
      </p:sp>
      <p:sp>
        <p:nvSpPr>
          <p:cNvPr id="16" name="Title 1"/>
          <p:cNvSpPr txBox="1">
            <a:spLocks/>
          </p:cNvSpPr>
          <p:nvPr/>
        </p:nvSpPr>
        <p:spPr>
          <a:xfrm>
            <a:off x="177418" y="35226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Visual guidance</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5" name="TextBox 24"/>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6"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27"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30" name="TextBox 29"/>
          <p:cNvSpPr txBox="1"/>
          <p:nvPr/>
        </p:nvSpPr>
        <p:spPr>
          <a:xfrm>
            <a:off x="2719691" y="4028409"/>
            <a:ext cx="3249051" cy="369332"/>
          </a:xfrm>
          <a:prstGeom prst="rect">
            <a:avLst/>
          </a:prstGeom>
          <a:noFill/>
        </p:spPr>
        <p:txBody>
          <a:bodyPr wrap="square" rtlCol="0">
            <a:spAutoFit/>
          </a:bodyPr>
          <a:lstStyle/>
          <a:p>
            <a:pPr algn="ctr"/>
            <a:r>
              <a:rPr lang="en-GB" dirty="0" smtClean="0">
                <a:latin typeface="Roboto Condensed" panose="02000000000000000000" pitchFamily="2" charset="0"/>
              </a:rPr>
              <a:t>Most suited to beginners</a:t>
            </a:r>
            <a:endParaRPr lang="en-GB" dirty="0">
              <a:latin typeface="Roboto Condensed" panose="02000000000000000000" pitchFamily="2" charset="0"/>
            </a:endParaRPr>
          </a:p>
        </p:txBody>
      </p:sp>
      <p:sp>
        <p:nvSpPr>
          <p:cNvPr id="32" name="TextBox 31"/>
          <p:cNvSpPr txBox="1"/>
          <p:nvPr/>
        </p:nvSpPr>
        <p:spPr>
          <a:xfrm>
            <a:off x="454518" y="1898941"/>
            <a:ext cx="2532914"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a:t>
            </a:r>
            <a:r>
              <a:rPr lang="en-GB" dirty="0" smtClean="0">
                <a:solidFill>
                  <a:schemeClr val="tx1"/>
                </a:solidFill>
              </a:rPr>
              <a:t>the video to show how a visual demonstration can be used by a coach.</a:t>
            </a:r>
            <a:endParaRPr lang="en-GB" dirty="0">
              <a:solidFill>
                <a:schemeClr val="tx1"/>
              </a:solidFill>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0587" y="2107460"/>
            <a:ext cx="372318" cy="586584"/>
          </a:xfrm>
          <a:prstGeom prst="rect">
            <a:avLst/>
          </a:prstGeom>
        </p:spPr>
      </p:pic>
      <p:sp>
        <p:nvSpPr>
          <p:cNvPr id="34" name="TextBox 33"/>
          <p:cNvSpPr txBox="1"/>
          <p:nvPr/>
        </p:nvSpPr>
        <p:spPr>
          <a:xfrm>
            <a:off x="3157801" y="2349177"/>
            <a:ext cx="5526409" cy="1169551"/>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A gymnastics coach showing their performer how to safely dismount from the high bar.</a:t>
            </a:r>
          </a:p>
          <a:p>
            <a:pPr marL="285750" indent="-285750">
              <a:buFont typeface="Arial" panose="020B0604020202020204" pitchFamily="34" charset="0"/>
              <a:buChar char="•"/>
            </a:pPr>
            <a:r>
              <a:rPr lang="en-GB" sz="1400" dirty="0" smtClean="0">
                <a:latin typeface="Roboto Condensed" panose="02000000000000000000" pitchFamily="2" charset="0"/>
              </a:rPr>
              <a:t>A football coach displaying the team’s formation on a whiteboard so it is clear in which positions everyone will play.</a:t>
            </a:r>
            <a:endParaRPr lang="en-GB" sz="1400" dirty="0">
              <a:latin typeface="Roboto Condensed" panose="02000000000000000000" pitchFamily="2" charset="0"/>
            </a:endParaRPr>
          </a:p>
        </p:txBody>
      </p:sp>
      <p:sp>
        <p:nvSpPr>
          <p:cNvPr id="35" name="TextBox 34"/>
          <p:cNvSpPr txBox="1"/>
          <p:nvPr/>
        </p:nvSpPr>
        <p:spPr>
          <a:xfrm>
            <a:off x="3142905" y="4453067"/>
            <a:ext cx="5526409" cy="2009061"/>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sp>
        <p:nvSpPr>
          <p:cNvPr id="37" name="TextBox 36">
            <a:hlinkClick r:id="rId7"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506492436"/>
              </p:ext>
            </p:extLst>
          </p:nvPr>
        </p:nvGraphicFramePr>
        <p:xfrm>
          <a:off x="3264198" y="4808148"/>
          <a:ext cx="5283822" cy="1529080"/>
        </p:xfrm>
        <a:graphic>
          <a:graphicData uri="http://schemas.openxmlformats.org/drawingml/2006/table">
            <a:tbl>
              <a:tblPr firstRow="1" bandRow="1">
                <a:tableStyleId>{21E4AEA4-8DFA-4A89-87EB-49C32662AFE0}</a:tableStyleId>
              </a:tblPr>
              <a:tblGrid>
                <a:gridCol w="2641911"/>
                <a:gridCol w="2641911"/>
              </a:tblGrid>
              <a:tr h="370840">
                <a:tc>
                  <a:txBody>
                    <a:bodyPr/>
                    <a:lstStyle/>
                    <a:p>
                      <a:r>
                        <a:rPr lang="en-GB" sz="1400" kern="1200" dirty="0" smtClean="0">
                          <a:latin typeface="Roboto Condensed" panose="02000000000000000000" pitchFamily="2" charset="0"/>
                          <a:ea typeface="Roboto Condensed" panose="02000000000000000000" pitchFamily="2" charset="0"/>
                        </a:rPr>
                        <a:t>Beginner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r>
                        <a:rPr lang="en-GB" sz="1400" kern="1200" dirty="0" smtClean="0">
                          <a:latin typeface="Roboto Condensed" panose="02000000000000000000" pitchFamily="2" charset="0"/>
                          <a:ea typeface="Roboto Condensed" panose="02000000000000000000" pitchFamily="2" charset="0"/>
                        </a:rPr>
                        <a:t>Expert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r>
                        <a:rPr lang="en-GB" sz="1400" kern="1200" dirty="0" smtClean="0">
                          <a:latin typeface="Roboto Condensed" panose="02000000000000000000" pitchFamily="2" charset="0"/>
                          <a:ea typeface="Roboto Condensed" panose="02000000000000000000" pitchFamily="2" charset="0"/>
                        </a:rPr>
                        <a:t>… benefit from seeing a skill demonstrated by a coach or performer as they can create a mental image of how it is meant to be performed.</a:t>
                      </a:r>
                    </a:p>
                  </a:txBody>
                  <a:tcPr/>
                </a:tc>
                <a:tc>
                  <a:txBody>
                    <a:bodyPr/>
                    <a:lstStyle/>
                    <a:p>
                      <a:r>
                        <a:rPr lang="en-GB" sz="1400" kern="1200" dirty="0" smtClean="0">
                          <a:latin typeface="Roboto Condensed" panose="02000000000000000000" pitchFamily="2" charset="0"/>
                          <a:ea typeface="Roboto Condensed" panose="02000000000000000000" pitchFamily="2" charset="0"/>
                        </a:rPr>
                        <a:t>… already know how a skill should look so seeing it performed by another person would have limited added value.</a:t>
                      </a:r>
                    </a:p>
                    <a:p>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bl>
          </a:graphicData>
        </a:graphic>
      </p:graphicFrame>
      <p:pic>
        <p:nvPicPr>
          <p:cNvPr id="31" name="Picture 2" descr="Children, Playing, Exercise, Play, Sports, Gymnastic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73" t="20075" r="51702" b="20075"/>
          <a:stretch/>
        </p:blipFill>
        <p:spPr bwMode="auto">
          <a:xfrm flipH="1">
            <a:off x="5339572" y="3628241"/>
            <a:ext cx="703443" cy="141036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a:grpSpLocks/>
          </p:cNvGrpSpPr>
          <p:nvPr/>
        </p:nvGrpSpPr>
        <p:grpSpPr bwMode="auto">
          <a:xfrm>
            <a:off x="635191" y="-55166"/>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138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3"/>
                </p:tgtEl>
              </p:cMediaNode>
            </p:video>
          </p:childTnLst>
        </p:cTn>
      </p:par>
    </p:tnLst>
    <p:bldLst>
      <p:bldP spid="30" grpId="0"/>
      <p:bldP spid="32"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79512" y="1089885"/>
            <a:ext cx="8694375" cy="369332"/>
          </a:xfrm>
          <a:prstGeom prst="rect">
            <a:avLst/>
          </a:prstGeom>
          <a:noFill/>
        </p:spPr>
        <p:txBody>
          <a:bodyPr wrap="square" rtlCol="0">
            <a:spAutoFit/>
          </a:bodyPr>
          <a:lstStyle/>
          <a:p>
            <a:r>
              <a:rPr lang="en-GB" dirty="0">
                <a:latin typeface="Roboto Condensed" panose="02000000000000000000" pitchFamily="2" charset="0"/>
              </a:rPr>
              <a:t>Verbal guidance involves the </a:t>
            </a:r>
            <a:r>
              <a:rPr lang="en-GB" dirty="0" smtClean="0">
                <a:latin typeface="Roboto Condensed" panose="02000000000000000000" pitchFamily="2" charset="0"/>
              </a:rPr>
              <a:t>use of words to talk the learner through a skill.</a:t>
            </a:r>
            <a:endParaRPr lang="en-GB" dirty="0">
              <a:latin typeface="Roboto Condensed" panose="02000000000000000000" pitchFamily="2" charset="0"/>
            </a:endParaRPr>
          </a:p>
        </p:txBody>
      </p:sp>
      <p:sp>
        <p:nvSpPr>
          <p:cNvPr id="10" name="TextBox 9"/>
          <p:cNvSpPr txBox="1"/>
          <p:nvPr/>
        </p:nvSpPr>
        <p:spPr>
          <a:xfrm>
            <a:off x="3275856" y="1829682"/>
            <a:ext cx="5526409" cy="1169551"/>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A track cycling coach informing their athletes how far the opposition team is behind them in the team pursuit.</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A boxing coach guiding their performer through different combinations by calling out commands such as ‘jab, jab, cross’. </a:t>
            </a:r>
            <a:endParaRPr lang="en-GB" sz="1400" dirty="0">
              <a:latin typeface="Roboto Condensed" panose="02000000000000000000" pitchFamily="2"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82" y="1800729"/>
            <a:ext cx="2728109" cy="4092164"/>
          </a:xfrm>
          <a:prstGeom prst="rect">
            <a:avLst/>
          </a:prstGeom>
          <a:ln>
            <a:solidFill>
              <a:schemeClr val="tx1"/>
            </a:solidFill>
          </a:ln>
        </p:spPr>
      </p:pic>
      <p:sp>
        <p:nvSpPr>
          <p:cNvPr id="14" name="Title 1"/>
          <p:cNvSpPr txBox="1">
            <a:spLocks/>
          </p:cNvSpPr>
          <p:nvPr/>
        </p:nvSpPr>
        <p:spPr>
          <a:xfrm>
            <a:off x="126096" y="311171"/>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Verbal guidance</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3" name="TextBox 22"/>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4" name="Slide Number Placeholder 1"/>
          <p:cNvSpPr txBox="1">
            <a:spLocks/>
          </p:cNvSpPr>
          <p:nvPr/>
        </p:nvSpPr>
        <p:spPr>
          <a:xfrm>
            <a:off x="179512" y="6385781"/>
            <a:ext cx="360000" cy="472219"/>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lang="en-GB" sz="1050" b="1" kern="1200" smtClean="0">
                <a:solidFill>
                  <a:schemeClr val="tx1"/>
                </a:solidFill>
                <a:latin typeface="Roboto Condense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BE1ABE-4073-4494-BFC2-5858710217CE}" type="slidenum">
              <a:rPr lang="en-GB" smtClean="0"/>
              <a:pPr algn="ctr"/>
              <a:t>4</a:t>
            </a:fld>
            <a:endParaRPr lang="en-GB" dirty="0"/>
          </a:p>
        </p:txBody>
      </p:sp>
      <p:sp>
        <p:nvSpPr>
          <p:cNvPr id="25"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8" name="TextBox 27"/>
          <p:cNvSpPr txBox="1"/>
          <p:nvPr/>
        </p:nvSpPr>
        <p:spPr>
          <a:xfrm>
            <a:off x="4568772" y="3453063"/>
            <a:ext cx="3650965" cy="369332"/>
          </a:xfrm>
          <a:prstGeom prst="rect">
            <a:avLst/>
          </a:prstGeom>
          <a:noFill/>
        </p:spPr>
        <p:txBody>
          <a:bodyPr wrap="square" rtlCol="0">
            <a:spAutoFit/>
          </a:bodyPr>
          <a:lstStyle/>
          <a:p>
            <a:r>
              <a:rPr lang="en-GB" dirty="0" smtClean="0">
                <a:latin typeface="Roboto Condensed" panose="02000000000000000000" pitchFamily="2" charset="0"/>
              </a:rPr>
              <a:t>Most suited to expert performers</a:t>
            </a:r>
            <a:endParaRPr lang="en-GB" dirty="0">
              <a:latin typeface="Roboto Condensed" panose="02000000000000000000" pitchFamily="2" charset="0"/>
            </a:endParaRPr>
          </a:p>
        </p:txBody>
      </p:sp>
      <p:sp>
        <p:nvSpPr>
          <p:cNvPr id="16" name="TextBox 15"/>
          <p:cNvSpPr txBox="1"/>
          <p:nvPr/>
        </p:nvSpPr>
        <p:spPr>
          <a:xfrm>
            <a:off x="3293661" y="3868211"/>
            <a:ext cx="5526409" cy="2009061"/>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224957695"/>
              </p:ext>
            </p:extLst>
          </p:nvPr>
        </p:nvGraphicFramePr>
        <p:xfrm>
          <a:off x="3441927" y="4245703"/>
          <a:ext cx="5283822" cy="1529080"/>
        </p:xfrm>
        <a:graphic>
          <a:graphicData uri="http://schemas.openxmlformats.org/drawingml/2006/table">
            <a:tbl>
              <a:tblPr firstRow="1" bandRow="1">
                <a:tableStyleId>{21E4AEA4-8DFA-4A89-87EB-49C32662AFE0}</a:tableStyleId>
              </a:tblPr>
              <a:tblGrid>
                <a:gridCol w="2641911"/>
                <a:gridCol w="2641911"/>
              </a:tblGrid>
              <a:tr h="370840">
                <a:tc>
                  <a:txBody>
                    <a:bodyPr/>
                    <a:lstStyle/>
                    <a:p>
                      <a:r>
                        <a:rPr lang="en-GB" sz="1400" kern="1200" dirty="0" smtClean="0">
                          <a:latin typeface="Roboto Condensed" panose="02000000000000000000" pitchFamily="2" charset="0"/>
                          <a:ea typeface="Roboto Condensed" panose="02000000000000000000" pitchFamily="2" charset="0"/>
                        </a:rPr>
                        <a:t>Beginner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r>
                        <a:rPr lang="en-GB" sz="1400" kern="1200" dirty="0" smtClean="0">
                          <a:latin typeface="Roboto Condensed" panose="02000000000000000000" pitchFamily="2" charset="0"/>
                          <a:ea typeface="Roboto Condensed" panose="02000000000000000000" pitchFamily="2" charset="0"/>
                        </a:rPr>
                        <a:t>Expert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r>
                        <a:rPr lang="en-GB" sz="1400" kern="1200" dirty="0" smtClean="0">
                          <a:latin typeface="Roboto Condensed" panose="02000000000000000000" pitchFamily="2" charset="0"/>
                          <a:ea typeface="Roboto Condensed" panose="02000000000000000000" pitchFamily="2" charset="0"/>
                        </a:rPr>
                        <a:t>… don’t have a clear understanding of how movements should look or feel so may struggle to understand the use of verbal guidance on its own.</a:t>
                      </a:r>
                    </a:p>
                  </a:txBody>
                  <a:tcPr/>
                </a:tc>
                <a:tc>
                  <a:txBody>
                    <a:bodyPr/>
                    <a:lstStyle/>
                    <a:p>
                      <a:r>
                        <a:rPr lang="en-GB" sz="1400" kern="1200" dirty="0" smtClean="0">
                          <a:latin typeface="Roboto Condensed" panose="02000000000000000000" pitchFamily="2" charset="0"/>
                          <a:ea typeface="Roboto Condensed" panose="02000000000000000000" pitchFamily="2" charset="0"/>
                        </a:rPr>
                        <a:t>The style of verbal guidance can be adapted to suit expert performers, e.g. through use of complex terminology.</a:t>
                      </a:r>
                    </a:p>
                  </a:txBody>
                  <a:tcPr/>
                </a:tc>
              </a:tr>
            </a:tbl>
          </a:graphicData>
        </a:graphic>
      </p:graphicFrame>
      <p:sp>
        <p:nvSpPr>
          <p:cNvPr id="18" name="TextBox 17">
            <a:hlinkClick r:id="rId4"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pic>
        <p:nvPicPr>
          <p:cNvPr id="2052" name="Picture 4" descr="Female, Tennis, Silhouette, Woman, Girl, Lady, Spor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86149" y="3136762"/>
            <a:ext cx="921643" cy="1394082"/>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a:grpSpLocks/>
          </p:cNvGrpSpPr>
          <p:nvPr/>
        </p:nvGrpSpPr>
        <p:grpSpPr bwMode="auto">
          <a:xfrm>
            <a:off x="635191" y="-55166"/>
            <a:ext cx="8540750" cy="6940550"/>
            <a:chOff x="583271" y="42867"/>
            <a:chExt cx="9232725" cy="7502525"/>
          </a:xfrm>
        </p:grpSpPr>
        <p:sp>
          <p:nvSpPr>
            <p:cNvPr id="20" name="Rectangle 1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0" name="Picture 29"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923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par>
                                <p:cTn id="29" presetID="14" presetClass="entr" presetSubtype="1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randombar(horizontal)">
                                      <p:cBhvr>
                                        <p:cTn id="3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8"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86772" y="1119223"/>
            <a:ext cx="6696744"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Manual guidance involves </a:t>
            </a:r>
            <a:r>
              <a:rPr lang="en-GB" dirty="0" smtClean="0">
                <a:solidFill>
                  <a:prstClr val="black"/>
                </a:solidFill>
                <a:latin typeface="Roboto Condensed" panose="02000000000000000000" pitchFamily="2" charset="0"/>
              </a:rPr>
              <a:t>a ‘hands-on’ approach to providing assistance to the performer when performing a skill.</a:t>
            </a:r>
            <a:endParaRPr lang="en-GB" dirty="0">
              <a:solidFill>
                <a:prstClr val="black"/>
              </a:solidFill>
              <a:latin typeface="Roboto Condensed" panose="02000000000000000000"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43" y="1971316"/>
            <a:ext cx="2587934" cy="3450579"/>
          </a:xfrm>
          <a:prstGeom prst="rect">
            <a:avLst/>
          </a:prstGeom>
          <a:ln>
            <a:solidFill>
              <a:schemeClr val="tx1"/>
            </a:solidFill>
          </a:ln>
        </p:spPr>
      </p:pic>
      <p:sp>
        <p:nvSpPr>
          <p:cNvPr id="14" name="Title 1"/>
          <p:cNvSpPr txBox="1">
            <a:spLocks/>
          </p:cNvSpPr>
          <p:nvPr/>
        </p:nvSpPr>
        <p:spPr>
          <a:xfrm>
            <a:off x="186772" y="360315"/>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Manual guidance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3" name="TextBox 22"/>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4"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5</a:t>
            </a:fld>
            <a:endParaRPr lang="en-GB" dirty="0"/>
          </a:p>
        </p:txBody>
      </p:sp>
      <p:sp>
        <p:nvSpPr>
          <p:cNvPr id="25"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8" name="TextBox 27"/>
          <p:cNvSpPr txBox="1"/>
          <p:nvPr/>
        </p:nvSpPr>
        <p:spPr>
          <a:xfrm>
            <a:off x="2759063" y="3120043"/>
            <a:ext cx="3249051" cy="369332"/>
          </a:xfrm>
          <a:prstGeom prst="rect">
            <a:avLst/>
          </a:prstGeom>
          <a:noFill/>
        </p:spPr>
        <p:txBody>
          <a:bodyPr wrap="square" rtlCol="0">
            <a:spAutoFit/>
          </a:bodyPr>
          <a:lstStyle/>
          <a:p>
            <a:pPr algn="ctr"/>
            <a:r>
              <a:rPr lang="en-GB" dirty="0" smtClean="0">
                <a:latin typeface="Roboto Condensed" panose="02000000000000000000" pitchFamily="2" charset="0"/>
              </a:rPr>
              <a:t>Most suited to beginners</a:t>
            </a:r>
            <a:endParaRPr lang="en-GB" dirty="0">
              <a:latin typeface="Roboto Condensed" panose="02000000000000000000" pitchFamily="2" charset="0"/>
            </a:endParaRPr>
          </a:p>
        </p:txBody>
      </p:sp>
      <p:sp>
        <p:nvSpPr>
          <p:cNvPr id="30" name="TextBox 29"/>
          <p:cNvSpPr txBox="1"/>
          <p:nvPr/>
        </p:nvSpPr>
        <p:spPr>
          <a:xfrm>
            <a:off x="3143612" y="1958392"/>
            <a:ext cx="5557574" cy="954107"/>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A fitness trainer helping their client to perform a pull-up.</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A swimming coach holding their performer’s body at the top of the water to show how they should keep their body from sinking.</a:t>
            </a:r>
            <a:endParaRPr lang="en-GB" sz="1400" dirty="0">
              <a:latin typeface="Roboto Condensed" panose="02000000000000000000" pitchFamily="2" charset="0"/>
            </a:endParaRPr>
          </a:p>
        </p:txBody>
      </p:sp>
      <p:sp>
        <p:nvSpPr>
          <p:cNvPr id="16" name="TextBox 15"/>
          <p:cNvSpPr txBox="1"/>
          <p:nvPr/>
        </p:nvSpPr>
        <p:spPr>
          <a:xfrm>
            <a:off x="3173598" y="3457041"/>
            <a:ext cx="5526409" cy="2009061"/>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07752449"/>
              </p:ext>
            </p:extLst>
          </p:nvPr>
        </p:nvGraphicFramePr>
        <p:xfrm>
          <a:off x="3321864" y="3834533"/>
          <a:ext cx="5283822" cy="1529080"/>
        </p:xfrm>
        <a:graphic>
          <a:graphicData uri="http://schemas.openxmlformats.org/drawingml/2006/table">
            <a:tbl>
              <a:tblPr firstRow="1" bandRow="1">
                <a:tableStyleId>{21E4AEA4-8DFA-4A89-87EB-49C32662AFE0}</a:tableStyleId>
              </a:tblPr>
              <a:tblGrid>
                <a:gridCol w="3164102"/>
                <a:gridCol w="2119720"/>
              </a:tblGrid>
              <a:tr h="370840">
                <a:tc>
                  <a:txBody>
                    <a:bodyPr/>
                    <a:lstStyle/>
                    <a:p>
                      <a:r>
                        <a:rPr lang="en-GB" sz="1400" kern="1200" dirty="0" smtClean="0">
                          <a:latin typeface="Roboto Condensed" panose="02000000000000000000" pitchFamily="2" charset="0"/>
                          <a:ea typeface="Roboto Condensed" panose="02000000000000000000" pitchFamily="2" charset="0"/>
                        </a:rPr>
                        <a:t>Beginner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r>
                        <a:rPr lang="en-GB" sz="1400" kern="1200" dirty="0" smtClean="0">
                          <a:latin typeface="Roboto Condensed" panose="02000000000000000000" pitchFamily="2" charset="0"/>
                          <a:ea typeface="Roboto Condensed" panose="02000000000000000000" pitchFamily="2" charset="0"/>
                        </a:rPr>
                        <a:t>Expert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r>
                        <a:rPr lang="en-GB" sz="1400" kern="1200" dirty="0" smtClean="0">
                          <a:latin typeface="Roboto Condensed" panose="02000000000000000000" pitchFamily="2" charset="0"/>
                          <a:ea typeface="Roboto Condensed" panose="02000000000000000000" pitchFamily="2" charset="0"/>
                        </a:rPr>
                        <a:t>… are unaware of how a movement should feel, so having a coach manually guide them through the movement will give them a good understanding of how they should perform the skill on their own.</a:t>
                      </a:r>
                    </a:p>
                  </a:txBody>
                  <a:tcPr/>
                </a:tc>
                <a:tc>
                  <a:txBody>
                    <a:bodyPr/>
                    <a:lstStyle/>
                    <a:p>
                      <a:r>
                        <a:rPr lang="en-GB" sz="1400" kern="1200" dirty="0" smtClean="0">
                          <a:latin typeface="Roboto Condensed" panose="02000000000000000000" pitchFamily="2" charset="0"/>
                          <a:ea typeface="Roboto Condensed" panose="02000000000000000000" pitchFamily="2" charset="0"/>
                        </a:rPr>
                        <a:t>… already have experience of how the skill should feel, and so will obtain no further benefit from manual guidance.</a:t>
                      </a:r>
                    </a:p>
                  </a:txBody>
                  <a:tcPr/>
                </a:tc>
              </a:tr>
            </a:tbl>
          </a:graphicData>
        </a:graphic>
      </p:graphicFrame>
      <p:sp>
        <p:nvSpPr>
          <p:cNvPr id="19" name="TextBox 18">
            <a:hlinkClick r:id="rId4"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pic>
        <p:nvPicPr>
          <p:cNvPr id="29" name="Picture 2" descr="Children, Playing, Exercise, Play, Sports, Gymnastic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373" t="20075" r="51702" b="20075"/>
          <a:stretch/>
        </p:blipFill>
        <p:spPr bwMode="auto">
          <a:xfrm>
            <a:off x="5772439" y="2921841"/>
            <a:ext cx="599602" cy="120216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a:grpSpLocks/>
          </p:cNvGrpSpPr>
          <p:nvPr/>
        </p:nvGrpSpPr>
        <p:grpSpPr bwMode="auto">
          <a:xfrm>
            <a:off x="635191" y="-55166"/>
            <a:ext cx="8540750" cy="6940550"/>
            <a:chOff x="583271" y="42867"/>
            <a:chExt cx="9232725" cy="7502525"/>
          </a:xfrm>
        </p:grpSpPr>
        <p:sp>
          <p:nvSpPr>
            <p:cNvPr id="21" name="Rectangle 20"/>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3" name="Picture 32"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136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par>
                                <p:cTn id="29" presetID="14" presetClass="entr" presetSubtype="1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randombar(horizontal)">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45688" y="1059875"/>
            <a:ext cx="6840760"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Mechanical guidance involves </a:t>
            </a:r>
            <a:r>
              <a:rPr lang="en-GB" dirty="0" smtClean="0">
                <a:solidFill>
                  <a:prstClr val="black"/>
                </a:solidFill>
                <a:latin typeface="Roboto Condensed" panose="02000000000000000000" pitchFamily="2" charset="0"/>
              </a:rPr>
              <a:t>the use of </a:t>
            </a:r>
            <a:r>
              <a:rPr lang="en-GB" dirty="0">
                <a:solidFill>
                  <a:prstClr val="black"/>
                </a:solidFill>
                <a:latin typeface="Roboto Condensed" panose="02000000000000000000" pitchFamily="2" charset="0"/>
              </a:rPr>
              <a:t>equipment to provide support to the learner as they </a:t>
            </a:r>
            <a:r>
              <a:rPr lang="en-GB" dirty="0" smtClean="0">
                <a:solidFill>
                  <a:prstClr val="black"/>
                </a:solidFill>
                <a:latin typeface="Roboto Condensed" panose="02000000000000000000" pitchFamily="2" charset="0"/>
              </a:rPr>
              <a:t>perform a skill.</a:t>
            </a:r>
            <a:endParaRPr lang="en-GB" dirty="0">
              <a:solidFill>
                <a:prstClr val="black"/>
              </a:solidFill>
              <a:latin typeface="Roboto Condensed" panose="02000000000000000000" pitchFamily="2" charset="0"/>
            </a:endParaRPr>
          </a:p>
        </p:txBody>
      </p:sp>
      <p:sp>
        <p:nvSpPr>
          <p:cNvPr id="14" name="Title 1"/>
          <p:cNvSpPr txBox="1">
            <a:spLocks/>
          </p:cNvSpPr>
          <p:nvPr/>
        </p:nvSpPr>
        <p:spPr>
          <a:xfrm>
            <a:off x="120306" y="316013"/>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Mechanical guidance</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pic>
        <p:nvPicPr>
          <p:cNvPr id="3" name="Child On Trampoline (mechanical Guidance) - Cc0 Licens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391" t="1856" r="871" b="871"/>
          <a:stretch/>
        </p:blipFill>
        <p:spPr>
          <a:xfrm>
            <a:off x="344616" y="2111981"/>
            <a:ext cx="3024336" cy="1907820"/>
          </a:xfrm>
          <a:prstGeom prst="rect">
            <a:avLst/>
          </a:prstGeom>
          <a:ln>
            <a:solidFill>
              <a:schemeClr val="tx1"/>
            </a:solidFill>
          </a:ln>
        </p:spPr>
      </p:pic>
      <p:sp>
        <p:nvSpPr>
          <p:cNvPr id="23" name="TextBox 22"/>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4"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6</a:t>
            </a:fld>
            <a:endParaRPr lang="en-GB" dirty="0"/>
          </a:p>
        </p:txBody>
      </p:sp>
      <p:sp>
        <p:nvSpPr>
          <p:cNvPr id="25"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8" name="TextBox 27"/>
          <p:cNvSpPr txBox="1"/>
          <p:nvPr/>
        </p:nvSpPr>
        <p:spPr>
          <a:xfrm>
            <a:off x="3452536" y="3212418"/>
            <a:ext cx="1767536" cy="646331"/>
          </a:xfrm>
          <a:prstGeom prst="rect">
            <a:avLst/>
          </a:prstGeom>
          <a:noFill/>
        </p:spPr>
        <p:txBody>
          <a:bodyPr wrap="square" rtlCol="0">
            <a:spAutoFit/>
          </a:bodyPr>
          <a:lstStyle/>
          <a:p>
            <a:r>
              <a:rPr lang="en-GB" dirty="0" smtClean="0">
                <a:latin typeface="Roboto Condensed" panose="02000000000000000000" pitchFamily="2" charset="0"/>
              </a:rPr>
              <a:t>Most suited to </a:t>
            </a:r>
            <a:br>
              <a:rPr lang="en-GB" dirty="0" smtClean="0">
                <a:latin typeface="Roboto Condensed" panose="02000000000000000000" pitchFamily="2" charset="0"/>
              </a:rPr>
            </a:br>
            <a:r>
              <a:rPr lang="en-GB" dirty="0" smtClean="0">
                <a:latin typeface="Roboto Condensed" panose="02000000000000000000" pitchFamily="2" charset="0"/>
              </a:rPr>
              <a:t>beginners</a:t>
            </a:r>
            <a:endParaRPr lang="en-GB" dirty="0">
              <a:latin typeface="Roboto Condensed" panose="02000000000000000000" pitchFamily="2" charset="0"/>
            </a:endParaRPr>
          </a:p>
        </p:txBody>
      </p:sp>
      <p:sp>
        <p:nvSpPr>
          <p:cNvPr id="30" name="TextBox 29"/>
          <p:cNvSpPr txBox="1"/>
          <p:nvPr/>
        </p:nvSpPr>
        <p:spPr>
          <a:xfrm>
            <a:off x="539512" y="4904155"/>
            <a:ext cx="2376304"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a:t>
            </a:r>
            <a:r>
              <a:rPr lang="en-GB" dirty="0" smtClean="0">
                <a:solidFill>
                  <a:schemeClr val="tx1"/>
                </a:solidFill>
              </a:rPr>
              <a:t>the video to show how equipment can be used to guide a learner.</a:t>
            </a:r>
            <a:endParaRPr lang="en-GB" dirty="0">
              <a:solidFill>
                <a:schemeClr val="tx1"/>
              </a:solidFil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8541" y="4886882"/>
            <a:ext cx="372318" cy="586584"/>
          </a:xfrm>
          <a:prstGeom prst="rect">
            <a:avLst/>
          </a:prstGeom>
        </p:spPr>
      </p:pic>
      <p:sp>
        <p:nvSpPr>
          <p:cNvPr id="32" name="TextBox 31"/>
          <p:cNvSpPr txBox="1"/>
          <p:nvPr/>
        </p:nvSpPr>
        <p:spPr>
          <a:xfrm>
            <a:off x="3497298" y="2098864"/>
            <a:ext cx="5177904" cy="954107"/>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Examples:</a:t>
            </a:r>
          </a:p>
          <a:p>
            <a:pPr marL="285750" indent="-285750">
              <a:buFont typeface="Arial" panose="020B0604020202020204" pitchFamily="34" charset="0"/>
              <a:buChar char="•"/>
            </a:pPr>
            <a:r>
              <a:rPr lang="en-GB" sz="1400" dirty="0" smtClean="0">
                <a:latin typeface="Roboto Condensed" panose="02000000000000000000" pitchFamily="2" charset="0"/>
              </a:rPr>
              <a:t>Using a hoist/harness to practise somersaulting </a:t>
            </a:r>
            <a:r>
              <a:rPr lang="en-GB" sz="1400" dirty="0">
                <a:latin typeface="Roboto Condensed" panose="02000000000000000000" pitchFamily="2" charset="0"/>
              </a:rPr>
              <a:t>o</a:t>
            </a:r>
            <a:r>
              <a:rPr lang="en-GB" sz="1400" dirty="0" smtClean="0">
                <a:latin typeface="Roboto Condensed" panose="02000000000000000000" pitchFamily="2" charset="0"/>
              </a:rPr>
              <a:t>n the trampoline.</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Using armbands to allow a beginner swimmer to stay afloat and practise their technique.</a:t>
            </a:r>
            <a:endParaRPr lang="en-GB" sz="1400" dirty="0">
              <a:latin typeface="Roboto Condensed" panose="02000000000000000000" pitchFamily="2" charset="0"/>
            </a:endParaRPr>
          </a:p>
        </p:txBody>
      </p:sp>
      <p:sp>
        <p:nvSpPr>
          <p:cNvPr id="19" name="TextBox 18"/>
          <p:cNvSpPr txBox="1"/>
          <p:nvPr/>
        </p:nvSpPr>
        <p:spPr>
          <a:xfrm>
            <a:off x="3522749" y="3847631"/>
            <a:ext cx="5184625" cy="2009061"/>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b="1" dirty="0">
              <a:latin typeface="Roboto Condensed" panose="02000000000000000000" pitchFamily="2" charset="0"/>
            </a:endParaRPr>
          </a:p>
          <a:p>
            <a:endParaRPr lang="en-GB" sz="1400" b="1" dirty="0" smtClean="0">
              <a:latin typeface="Roboto Condensed" panose="02000000000000000000" pitchFamily="2" charset="0"/>
            </a:endParaRPr>
          </a:p>
          <a:p>
            <a:endParaRPr lang="en-GB" sz="1400" dirty="0">
              <a:latin typeface="Roboto Condensed" panose="02000000000000000000" pitchFamily="2"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2966874761"/>
              </p:ext>
            </p:extLst>
          </p:nvPr>
        </p:nvGraphicFramePr>
        <p:xfrm>
          <a:off x="3613013" y="4225123"/>
          <a:ext cx="5000039" cy="1529080"/>
        </p:xfrm>
        <a:graphic>
          <a:graphicData uri="http://schemas.openxmlformats.org/drawingml/2006/table">
            <a:tbl>
              <a:tblPr firstRow="1" bandRow="1">
                <a:tableStyleId>{21E4AEA4-8DFA-4A89-87EB-49C32662AFE0}</a:tableStyleId>
              </a:tblPr>
              <a:tblGrid>
                <a:gridCol w="2449040"/>
                <a:gridCol w="2550999"/>
              </a:tblGrid>
              <a:tr h="370840">
                <a:tc>
                  <a:txBody>
                    <a:bodyPr/>
                    <a:lstStyle/>
                    <a:p>
                      <a:r>
                        <a:rPr lang="en-GB" sz="1400" kern="1200" dirty="0" smtClean="0">
                          <a:latin typeface="Roboto Condensed" panose="02000000000000000000" pitchFamily="2" charset="0"/>
                          <a:ea typeface="Roboto Condensed" panose="02000000000000000000" pitchFamily="2" charset="0"/>
                        </a:rPr>
                        <a:t>Beginner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c>
                  <a:txBody>
                    <a:bodyPr/>
                    <a:lstStyle/>
                    <a:p>
                      <a:r>
                        <a:rPr lang="en-GB" sz="1400" kern="1200" dirty="0" smtClean="0">
                          <a:latin typeface="Roboto Condensed" panose="02000000000000000000" pitchFamily="2" charset="0"/>
                          <a:ea typeface="Roboto Condensed" panose="02000000000000000000" pitchFamily="2" charset="0"/>
                        </a:rPr>
                        <a:t>Expert performers…</a:t>
                      </a:r>
                      <a:endParaRPr lang="en-GB" sz="1400" kern="1200" dirty="0">
                        <a:solidFill>
                          <a:schemeClr val="tx1"/>
                        </a:solidFill>
                        <a:latin typeface="Roboto Condensed" panose="02000000000000000000" pitchFamily="2" charset="0"/>
                        <a:ea typeface="Roboto Condensed" panose="02000000000000000000" pitchFamily="2" charset="0"/>
                        <a:cs typeface="+mn-cs"/>
                      </a:endParaRPr>
                    </a:p>
                  </a:txBody>
                  <a:tcPr/>
                </a:tc>
              </a:tr>
              <a:tr h="370840">
                <a:tc>
                  <a:txBody>
                    <a:bodyPr/>
                    <a:lstStyle/>
                    <a:p>
                      <a:r>
                        <a:rPr lang="en-GB" sz="1400" dirty="0" smtClean="0">
                          <a:latin typeface="Roboto Condensed" panose="02000000000000000000" pitchFamily="2" charset="0"/>
                        </a:rPr>
                        <a:t>Mechanical guidance can be beneficial for beginners by allowing them to build up their confidence in performing a movement in a safe manner.</a:t>
                      </a:r>
                      <a:endParaRPr lang="en-GB" sz="1400" kern="1200" dirty="0" smtClean="0">
                        <a:latin typeface="Roboto Condensed" panose="02000000000000000000" pitchFamily="2" charset="0"/>
                        <a:ea typeface="Roboto Condensed" panose="02000000000000000000" pitchFamily="2" charset="0"/>
                      </a:endParaRPr>
                    </a:p>
                  </a:txBody>
                  <a:tcPr/>
                </a:tc>
                <a:tc>
                  <a:txBody>
                    <a:bodyPr/>
                    <a:lstStyle/>
                    <a:p>
                      <a:r>
                        <a:rPr lang="en-GB" sz="1400" kern="1200" dirty="0" smtClean="0">
                          <a:latin typeface="Roboto Condensed" panose="02000000000000000000" pitchFamily="2" charset="0"/>
                          <a:ea typeface="Roboto Condensed" panose="02000000000000000000" pitchFamily="2" charset="0"/>
                        </a:rPr>
                        <a:t>… </a:t>
                      </a:r>
                      <a:r>
                        <a:rPr lang="en-GB" sz="1400" dirty="0" smtClean="0">
                          <a:latin typeface="Roboto Condensed" panose="02000000000000000000" pitchFamily="2" charset="0"/>
                        </a:rPr>
                        <a:t>should already be able to safely perform most skills, so mechanical guidance will be of limited use</a:t>
                      </a:r>
                      <a:r>
                        <a:rPr lang="en-GB" sz="1400" kern="1200" dirty="0" smtClean="0">
                          <a:latin typeface="Roboto Condensed" panose="02000000000000000000" pitchFamily="2" charset="0"/>
                          <a:ea typeface="Roboto Condensed" panose="02000000000000000000" pitchFamily="2" charset="0"/>
                        </a:rPr>
                        <a:t>.</a:t>
                      </a:r>
                    </a:p>
                  </a:txBody>
                  <a:tcPr/>
                </a:tc>
              </a:tr>
            </a:tbl>
          </a:graphicData>
        </a:graphic>
      </p:graphicFrame>
      <p:sp>
        <p:nvSpPr>
          <p:cNvPr id="21" name="TextBox 20">
            <a:hlinkClick r:id="rId7" action="ppaction://hlinksldjump"/>
          </p:cNvPr>
          <p:cNvSpPr txBox="1"/>
          <p:nvPr/>
        </p:nvSpPr>
        <p:spPr>
          <a:xfrm>
            <a:off x="539512" y="5864824"/>
            <a:ext cx="2096616"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sz="1800" b="1" dirty="0">
                <a:solidFill>
                  <a:srgbClr val="FFFF66"/>
                </a:solidFill>
              </a:rPr>
              <a:t>Back to </a:t>
            </a:r>
            <a:r>
              <a:rPr lang="en-GB" sz="1800" b="1" dirty="0" smtClean="0">
                <a:solidFill>
                  <a:srgbClr val="FFFF66"/>
                </a:solidFill>
              </a:rPr>
              <a:t>intro page</a:t>
            </a:r>
            <a:endParaRPr lang="en-GB" sz="1800" b="1" dirty="0">
              <a:solidFill>
                <a:srgbClr val="FFFF66"/>
              </a:solidFill>
            </a:endParaRPr>
          </a:p>
        </p:txBody>
      </p:sp>
      <p:pic>
        <p:nvPicPr>
          <p:cNvPr id="29" name="Picture 2" descr="Children, Playing, Exercise, Play, Sports, Gymnastic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373" t="20075" r="51702" b="20075"/>
          <a:stretch/>
        </p:blipFill>
        <p:spPr bwMode="auto">
          <a:xfrm>
            <a:off x="5395660" y="3153092"/>
            <a:ext cx="673037" cy="134940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a:grpSpLocks/>
          </p:cNvGrpSpPr>
          <p:nvPr/>
        </p:nvGrpSpPr>
        <p:grpSpPr bwMode="auto">
          <a:xfrm>
            <a:off x="635191" y="-55166"/>
            <a:ext cx="8540750" cy="6940550"/>
            <a:chOff x="583271" y="42867"/>
            <a:chExt cx="9232725" cy="7502525"/>
          </a:xfrm>
        </p:grpSpPr>
        <p:sp>
          <p:nvSpPr>
            <p:cNvPr id="33" name="Rectangle 3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7" name="Picture 36"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sample_front"/>
            <p:cNvPicPr>
              <a:picLocks noChangeAspect="1"/>
            </p:cNvPicPr>
            <p:nvPr/>
          </p:nvPicPr>
          <p:blipFill>
            <a:blip r:embed="rId10">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32356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3"/>
                </p:tgtEl>
              </p:cMediaNode>
            </p:video>
          </p:childTnLst>
        </p:cTn>
      </p:par>
    </p:tnLst>
    <p:bldLst>
      <p:bldP spid="28" grpId="0"/>
      <p:bldP spid="30" grpId="0" animBg="1"/>
      <p:bldP spid="32"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5" name="Table - Manual"/>
          <p:cNvGraphicFramePr>
            <a:graphicFrameLocks noGrp="1"/>
          </p:cNvGraphicFramePr>
          <p:nvPr>
            <p:extLst>
              <p:ext uri="{D42A27DB-BD31-4B8C-83A1-F6EECF244321}">
                <p14:modId xmlns:p14="http://schemas.microsoft.com/office/powerpoint/2010/main" val="2351615543"/>
              </p:ext>
            </p:extLst>
          </p:nvPr>
        </p:nvGraphicFramePr>
        <p:xfrm>
          <a:off x="429615" y="4413517"/>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a16="http://schemas.microsoft.com/office/drawing/2014/main" xmlns="" val="20000"/>
                    </a:ext>
                  </a:extLst>
                </a:gridCol>
              </a:tblGrid>
              <a:tr h="347754">
                <a:tc>
                  <a:txBody>
                    <a:bodyPr/>
                    <a:lstStyle/>
                    <a:p>
                      <a:pPr algn="ctr"/>
                      <a:r>
                        <a:rPr lang="en-GB" sz="1200" dirty="0" smtClean="0"/>
                        <a:t>Manual</a:t>
                      </a:r>
                      <a:endParaRPr lang="en-GB" sz="1200" dirty="0"/>
                    </a:p>
                  </a:txBody>
                  <a:tcPr/>
                </a:tc>
                <a:extLst>
                  <a:ext uri="{0D108BD9-81ED-4DB2-BD59-A6C34878D82A}">
                    <a16:rowId xmlns:a16="http://schemas.microsoft.com/office/drawing/2014/main" xmlns="" val="10000"/>
                  </a:ext>
                </a:extLst>
              </a:tr>
              <a:tr h="1270390">
                <a:tc>
                  <a:txBody>
                    <a:bodyPr/>
                    <a:lstStyle/>
                    <a:p>
                      <a:endParaRPr lang="en-GB" dirty="0"/>
                    </a:p>
                  </a:txBody>
                  <a:tcPr/>
                </a:tc>
                <a:extLst>
                  <a:ext uri="{0D108BD9-81ED-4DB2-BD59-A6C34878D82A}">
                    <a16:rowId xmlns:a16="http://schemas.microsoft.com/office/drawing/2014/main" xmlns="" val="10001"/>
                  </a:ext>
                </a:extLst>
              </a:tr>
            </a:tbl>
          </a:graphicData>
        </a:graphic>
      </p:graphicFrame>
      <p:graphicFrame>
        <p:nvGraphicFramePr>
          <p:cNvPr id="29" name="Table - Mechanical"/>
          <p:cNvGraphicFramePr>
            <a:graphicFrameLocks noGrp="1"/>
          </p:cNvGraphicFramePr>
          <p:nvPr>
            <p:extLst>
              <p:ext uri="{D42A27DB-BD31-4B8C-83A1-F6EECF244321}">
                <p14:modId xmlns:p14="http://schemas.microsoft.com/office/powerpoint/2010/main" val="5668431"/>
              </p:ext>
            </p:extLst>
          </p:nvPr>
        </p:nvGraphicFramePr>
        <p:xfrm>
          <a:off x="4664648" y="4413517"/>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a16="http://schemas.microsoft.com/office/drawing/2014/main" xmlns="" val="20000"/>
                    </a:ext>
                  </a:extLst>
                </a:gridCol>
              </a:tblGrid>
              <a:tr h="347754">
                <a:tc>
                  <a:txBody>
                    <a:bodyPr/>
                    <a:lstStyle/>
                    <a:p>
                      <a:pPr algn="ctr"/>
                      <a:r>
                        <a:rPr lang="en-GB" sz="1200" dirty="0" smtClean="0"/>
                        <a:t>Mechanical</a:t>
                      </a:r>
                      <a:endParaRPr lang="en-GB" sz="1200" dirty="0"/>
                    </a:p>
                  </a:txBody>
                  <a:tcPr/>
                </a:tc>
                <a:extLst>
                  <a:ext uri="{0D108BD9-81ED-4DB2-BD59-A6C34878D82A}">
                    <a16:rowId xmlns:a16="http://schemas.microsoft.com/office/drawing/2014/main" xmlns="" val="10000"/>
                  </a:ext>
                </a:extLst>
              </a:tr>
              <a:tr h="1270390">
                <a:tc>
                  <a:txBody>
                    <a:bodyPr/>
                    <a:lstStyle/>
                    <a:p>
                      <a:endParaRPr lang="en-GB" dirty="0"/>
                    </a:p>
                  </a:txBody>
                  <a:tcPr/>
                </a:tc>
                <a:extLst>
                  <a:ext uri="{0D108BD9-81ED-4DB2-BD59-A6C34878D82A}">
                    <a16:rowId xmlns:a16="http://schemas.microsoft.com/office/drawing/2014/main" xmlns="" val="10001"/>
                  </a:ext>
                </a:extLst>
              </a:tr>
            </a:tbl>
          </a:graphicData>
        </a:graphic>
      </p:graphicFrame>
      <p:graphicFrame>
        <p:nvGraphicFramePr>
          <p:cNvPr id="46" name="Table - Verbal"/>
          <p:cNvGraphicFramePr>
            <a:graphicFrameLocks noGrp="1"/>
          </p:cNvGraphicFramePr>
          <p:nvPr>
            <p:extLst>
              <p:ext uri="{D42A27DB-BD31-4B8C-83A1-F6EECF244321}">
                <p14:modId xmlns:p14="http://schemas.microsoft.com/office/powerpoint/2010/main" val="4232410958"/>
              </p:ext>
            </p:extLst>
          </p:nvPr>
        </p:nvGraphicFramePr>
        <p:xfrm>
          <a:off x="4664648" y="2351388"/>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a16="http://schemas.microsoft.com/office/drawing/2014/main" xmlns="" val="20000"/>
                    </a:ext>
                  </a:extLst>
                </a:gridCol>
              </a:tblGrid>
              <a:tr h="347754">
                <a:tc>
                  <a:txBody>
                    <a:bodyPr/>
                    <a:lstStyle/>
                    <a:p>
                      <a:pPr algn="ctr"/>
                      <a:r>
                        <a:rPr lang="en-GB" sz="1200" dirty="0" smtClean="0"/>
                        <a:t>Verbal</a:t>
                      </a:r>
                      <a:endParaRPr lang="en-GB" sz="1200" dirty="0"/>
                    </a:p>
                  </a:txBody>
                  <a:tcPr/>
                </a:tc>
                <a:extLst>
                  <a:ext uri="{0D108BD9-81ED-4DB2-BD59-A6C34878D82A}">
                    <a16:rowId xmlns:a16="http://schemas.microsoft.com/office/drawing/2014/main" xmlns="" val="10000"/>
                  </a:ext>
                </a:extLst>
              </a:tr>
              <a:tr h="1270390">
                <a:tc>
                  <a:txBody>
                    <a:bodyPr/>
                    <a:lstStyle/>
                    <a:p>
                      <a:endParaRPr lang="en-GB" dirty="0"/>
                    </a:p>
                  </a:txBody>
                  <a:tcPr/>
                </a:tc>
                <a:extLst>
                  <a:ext uri="{0D108BD9-81ED-4DB2-BD59-A6C34878D82A}">
                    <a16:rowId xmlns:a16="http://schemas.microsoft.com/office/drawing/2014/main" xmlns="" val="10001"/>
                  </a:ext>
                </a:extLst>
              </a:tr>
            </a:tbl>
          </a:graphicData>
        </a:graphic>
      </p:graphicFrame>
      <p:graphicFrame>
        <p:nvGraphicFramePr>
          <p:cNvPr id="47" name="Table - Visual"/>
          <p:cNvGraphicFramePr>
            <a:graphicFrameLocks noGrp="1"/>
          </p:cNvGraphicFramePr>
          <p:nvPr>
            <p:extLst>
              <p:ext uri="{D42A27DB-BD31-4B8C-83A1-F6EECF244321}">
                <p14:modId xmlns:p14="http://schemas.microsoft.com/office/powerpoint/2010/main" val="3523193885"/>
              </p:ext>
            </p:extLst>
          </p:nvPr>
        </p:nvGraphicFramePr>
        <p:xfrm>
          <a:off x="429615" y="2351388"/>
          <a:ext cx="3906711" cy="1618144"/>
        </p:xfrm>
        <a:graphic>
          <a:graphicData uri="http://schemas.openxmlformats.org/drawingml/2006/table">
            <a:tbl>
              <a:tblPr firstRow="1" bandRow="1">
                <a:tableStyleId>{5C22544A-7EE6-4342-B048-85BDC9FD1C3A}</a:tableStyleId>
              </a:tblPr>
              <a:tblGrid>
                <a:gridCol w="3906711">
                  <a:extLst>
                    <a:ext uri="{9D8B030D-6E8A-4147-A177-3AD203B41FA5}">
                      <a16:colId xmlns:a16="http://schemas.microsoft.com/office/drawing/2014/main" xmlns="" val="20000"/>
                    </a:ext>
                  </a:extLst>
                </a:gridCol>
              </a:tblGrid>
              <a:tr h="347754">
                <a:tc>
                  <a:txBody>
                    <a:bodyPr/>
                    <a:lstStyle/>
                    <a:p>
                      <a:pPr algn="ctr"/>
                      <a:r>
                        <a:rPr lang="en-GB" sz="1200" dirty="0" smtClean="0"/>
                        <a:t>Visual</a:t>
                      </a:r>
                      <a:endParaRPr lang="en-GB" sz="1200" dirty="0"/>
                    </a:p>
                  </a:txBody>
                  <a:tcPr/>
                </a:tc>
                <a:extLst>
                  <a:ext uri="{0D108BD9-81ED-4DB2-BD59-A6C34878D82A}">
                    <a16:rowId xmlns:a16="http://schemas.microsoft.com/office/drawing/2014/main" xmlns="" val="10000"/>
                  </a:ext>
                </a:extLst>
              </a:tr>
              <a:tr h="1270390">
                <a:tc>
                  <a:txBody>
                    <a:bodyPr/>
                    <a:lstStyle/>
                    <a:p>
                      <a:endParaRPr lang="en-GB" dirty="0"/>
                    </a:p>
                  </a:txBody>
                  <a:tcPr/>
                </a:tc>
                <a:extLst>
                  <a:ext uri="{0D108BD9-81ED-4DB2-BD59-A6C34878D82A}">
                    <a16:rowId xmlns:a16="http://schemas.microsoft.com/office/drawing/2014/main" xmlns="" val="10001"/>
                  </a:ext>
                </a:extLst>
              </a:tr>
            </a:tbl>
          </a:graphicData>
        </a:graphic>
      </p:graphicFrame>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solidFill>
                  <a:prstClr val="black"/>
                </a:solidFill>
                <a:latin typeface="Roboto Condensed" panose="02000000000000000000" pitchFamily="2" charset="0"/>
              </a:rPr>
              <a:t>© ZigZag Education, </a:t>
            </a:r>
            <a:r>
              <a:rPr lang="en-GB" sz="900" dirty="0" smtClean="0">
                <a:solidFill>
                  <a:prstClr val="black"/>
                </a:solidFill>
                <a:latin typeface="Roboto Condensed" panose="02000000000000000000" pitchFamily="2" charset="0"/>
              </a:rPr>
              <a:t>2022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a:solidFill>
                  <a:prstClr val="black"/>
                </a:solidFill>
              </a:rPr>
              <a:pPr algn="ctr"/>
              <a:t>7</a:t>
            </a:fld>
            <a:endParaRPr dirty="0">
              <a:solidFill>
                <a:prstClr val="black"/>
              </a:solidFill>
            </a:endParaRPr>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Activity</a:t>
            </a:r>
            <a:endParaRPr lang="en-US" b="1" dirty="0">
              <a:solidFill>
                <a:prstClr val="black"/>
              </a:solidFill>
            </a:endParaRPr>
          </a:p>
        </p:txBody>
      </p:sp>
      <p:sp>
        <p:nvSpPr>
          <p:cNvPr id="7" name="TextBox 6">
            <a:extLst>
              <a:ext uri="{FF2B5EF4-FFF2-40B4-BE49-F238E27FC236}">
                <a16:creationId xmlns:a16="http://schemas.microsoft.com/office/drawing/2014/main" xmlns="" id="{225BDE5E-76F4-41A4-B4C1-30932DB32F32}"/>
              </a:ext>
            </a:extLst>
          </p:cNvPr>
          <p:cNvSpPr txBox="1"/>
          <p:nvPr/>
        </p:nvSpPr>
        <p:spPr>
          <a:xfrm>
            <a:off x="210980" y="293054"/>
            <a:ext cx="7358597" cy="369332"/>
          </a:xfrm>
          <a:prstGeom prst="rect">
            <a:avLst/>
          </a:prstGeom>
          <a:noFill/>
        </p:spPr>
        <p:txBody>
          <a:bodyPr wrap="square" rtlCol="0">
            <a:spAutoFit/>
          </a:bodyPr>
          <a:lstStyle/>
          <a:p>
            <a:r>
              <a:rPr lang="en-GB" dirty="0">
                <a:solidFill>
                  <a:prstClr val="black"/>
                </a:solidFill>
              </a:rPr>
              <a:t>Categorise each </a:t>
            </a:r>
            <a:r>
              <a:rPr lang="en-GB" dirty="0" smtClean="0">
                <a:solidFill>
                  <a:prstClr val="black"/>
                </a:solidFill>
              </a:rPr>
              <a:t>of the different examples into the correct type of guidance.</a:t>
            </a:r>
            <a:endParaRPr lang="en-GB" dirty="0">
              <a:solidFill>
                <a:prstClr val="black"/>
              </a:solidFill>
            </a:endParaRPr>
          </a:p>
        </p:txBody>
      </p:sp>
      <p:sp>
        <p:nvSpPr>
          <p:cNvPr id="38" name="Text Box Femur"/>
          <p:cNvSpPr txBox="1"/>
          <p:nvPr/>
        </p:nvSpPr>
        <p:spPr>
          <a:xfrm>
            <a:off x="424716" y="702674"/>
            <a:ext cx="2410889"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The use of demonstrations to show how a skill should be performed.</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48" name="Text Box Femur"/>
          <p:cNvSpPr txBox="1"/>
          <p:nvPr/>
        </p:nvSpPr>
        <p:spPr>
          <a:xfrm>
            <a:off x="3131840" y="702674"/>
            <a:ext cx="2243474"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Providing a float to focus on kicking technique in swimming.</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49" name="Text Box Femur"/>
          <p:cNvSpPr txBox="1"/>
          <p:nvPr/>
        </p:nvSpPr>
        <p:spPr>
          <a:xfrm>
            <a:off x="424716" y="1233594"/>
            <a:ext cx="2410889"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Reminding a performer to wrap their arms when tackling in rugby.</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0" name="Text Box Femur"/>
          <p:cNvSpPr txBox="1"/>
          <p:nvPr/>
        </p:nvSpPr>
        <p:spPr>
          <a:xfrm>
            <a:off x="5612724" y="702674"/>
            <a:ext cx="1908880"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Holding a performer in a handstand position.</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1" name="Text Box Femur"/>
          <p:cNvSpPr txBox="1"/>
          <p:nvPr/>
        </p:nvSpPr>
        <p:spPr>
          <a:xfrm>
            <a:off x="3131840" y="1233594"/>
            <a:ext cx="2243474"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Watching a video of a perfect model executing a skill.</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52" name="Text Box Femur"/>
          <p:cNvSpPr txBox="1"/>
          <p:nvPr/>
        </p:nvSpPr>
        <p:spPr>
          <a:xfrm>
            <a:off x="5612724" y="1235973"/>
            <a:ext cx="1908880" cy="460195"/>
          </a:xfrm>
          <a:prstGeom prst="rect">
            <a:avLst/>
          </a:prstGeom>
          <a:solidFill>
            <a:schemeClr val="accent5">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pPr>
            <a:r>
              <a:rPr lang="en-GB" sz="1200" dirty="0" smtClean="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rPr>
              <a:t>Using stabilisers on a bike in order to practise how to ride.</a:t>
            </a:r>
            <a:endParaRPr lang="en-GB" sz="1200" dirty="0">
              <a:solidFill>
                <a:prstClr val="black"/>
              </a:solidFill>
              <a:latin typeface="Roboto Condensed" panose="02000000000000000000" pitchFamily="2" charset="0"/>
              <a:ea typeface="Roboto Condensed" panose="02000000000000000000" pitchFamily="2" charset="0"/>
              <a:cs typeface="Times New Roman" panose="02020603050405020304" pitchFamily="18" charset="0"/>
            </a:endParaRPr>
          </a:p>
        </p:txBody>
      </p:sp>
      <p:grpSp>
        <p:nvGrpSpPr>
          <p:cNvPr id="3" name="Group 2"/>
          <p:cNvGrpSpPr/>
          <p:nvPr/>
        </p:nvGrpSpPr>
        <p:grpSpPr>
          <a:xfrm>
            <a:off x="6830085" y="1772832"/>
            <a:ext cx="2088232" cy="872209"/>
            <a:chOff x="6624228" y="3366266"/>
            <a:chExt cx="2088232" cy="872209"/>
          </a:xfrm>
        </p:grpSpPr>
        <p:sp>
          <p:nvSpPr>
            <p:cNvPr id="21" name="TextBox 20"/>
            <p:cNvSpPr txBox="1"/>
            <p:nvPr/>
          </p:nvSpPr>
          <p:spPr>
            <a:xfrm>
              <a:off x="6624228" y="3366266"/>
              <a:ext cx="2088232"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a:t>
              </a:r>
              <a:r>
                <a:rPr lang="en-GB" dirty="0" smtClean="0">
                  <a:solidFill>
                    <a:schemeClr val="tx1"/>
                  </a:solidFill>
                </a:rPr>
                <a:t>the different examples to see how they are categorised.</a:t>
              </a:r>
              <a:endParaRPr lang="en-GB" dirty="0">
                <a:solidFill>
                  <a:schemeClr val="tx1"/>
                </a:solidFill>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0081" y="3651891"/>
              <a:ext cx="372318" cy="586584"/>
            </a:xfrm>
            <a:prstGeom prst="rect">
              <a:avLst/>
            </a:prstGeom>
          </p:spPr>
        </p:pic>
      </p:grpSp>
      <p:sp>
        <p:nvSpPr>
          <p:cNvPr id="24" name="TextBox 23">
            <a:extLst>
              <a:ext uri="{FF2B5EF4-FFF2-40B4-BE49-F238E27FC236}">
                <a16:creationId xmlns:a16="http://schemas.microsoft.com/office/drawing/2014/main" xmlns="" id="{225BDE5E-76F4-41A4-B4C1-30932DB32F32}"/>
              </a:ext>
            </a:extLst>
          </p:cNvPr>
          <p:cNvSpPr txBox="1"/>
          <p:nvPr/>
        </p:nvSpPr>
        <p:spPr>
          <a:xfrm>
            <a:off x="225412" y="1822610"/>
            <a:ext cx="7358597" cy="338554"/>
          </a:xfrm>
          <a:prstGeom prst="rect">
            <a:avLst/>
          </a:prstGeom>
          <a:noFill/>
        </p:spPr>
        <p:txBody>
          <a:bodyPr wrap="square" rtlCol="0">
            <a:spAutoFit/>
          </a:bodyPr>
          <a:lstStyle/>
          <a:p>
            <a:r>
              <a:rPr lang="en-GB" sz="1600" i="1" dirty="0" smtClean="0">
                <a:solidFill>
                  <a:prstClr val="black"/>
                </a:solidFill>
              </a:rPr>
              <a:t>Can you list any further examples?</a:t>
            </a:r>
            <a:endParaRPr lang="en-GB" sz="1600" i="1" dirty="0">
              <a:solidFill>
                <a:prstClr val="black"/>
              </a:solidFill>
            </a:endParaRPr>
          </a:p>
        </p:txBody>
      </p:sp>
    </p:spTree>
    <p:custDataLst>
      <p:tags r:id="rId1"/>
    </p:custDataLst>
    <p:extLst>
      <p:ext uri="{BB962C8B-B14F-4D97-AF65-F5344CB8AC3E}">
        <p14:creationId xmlns:p14="http://schemas.microsoft.com/office/powerpoint/2010/main" val="354152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8"/>
                    </p:tgtEl>
                  </p:cond>
                </p:stCondLst>
                <p:endSync evt="end" delay="0">
                  <p:rtn val="all"/>
                </p:endSync>
                <p:childTnLst>
                  <p:par>
                    <p:cTn id="18" fill="hold">
                      <p:stCondLst>
                        <p:cond delay="0"/>
                      </p:stCondLst>
                      <p:childTnLst>
                        <p:par>
                          <p:cTn id="19" fill="hold">
                            <p:stCondLst>
                              <p:cond delay="0"/>
                            </p:stCondLst>
                            <p:childTnLst>
                              <p:par>
                                <p:cTn id="20" presetID="50" presetClass="path" presetSubtype="0" accel="50000" decel="50000" fill="hold" grpId="0" nodeType="clickEffect">
                                  <p:stCondLst>
                                    <p:cond delay="0"/>
                                  </p:stCondLst>
                                  <p:childTnLst>
                                    <p:animMotion origin="layout" path="M 1.38889E-6 -1.11111E-6 L 0.03871 -1.11111E-6 C 0.05608 -1.11111E-6 0.0776 0.08565 0.0776 0.15556 L 0.0776 0.31134 " pathEditMode="relative" rAng="0" ptsTypes="AAAA">
                                      <p:cBhvr>
                                        <p:cTn id="21" dur="2000" fill="hold"/>
                                        <p:tgtEl>
                                          <p:spTgt spid="38"/>
                                        </p:tgtEl>
                                        <p:attrNameLst>
                                          <p:attrName>ppt_x</p:attrName>
                                          <p:attrName>ppt_y</p:attrName>
                                        </p:attrNameLst>
                                      </p:cBhvr>
                                      <p:rCtr x="3872" y="15556"/>
                                    </p:animMotion>
                                  </p:childTnLst>
                                </p:cTn>
                              </p:par>
                            </p:childTnLst>
                          </p:cTn>
                        </p:par>
                      </p:childTnLst>
                    </p:cTn>
                  </p:par>
                </p:childTnLst>
              </p:cTn>
              <p:nextCondLst>
                <p:cond evt="onClick" delay="0">
                  <p:tgtEl>
                    <p:spTgt spid="38"/>
                  </p:tgtEl>
                </p:cond>
              </p:nextCondLst>
            </p:seq>
            <p:seq concurrent="1" nextAc="seek">
              <p:cTn id="22" restart="whenNotActive" fill="hold" evtFilter="cancelBubble" nodeType="interactiveSeq">
                <p:stCondLst>
                  <p:cond evt="onClick" delay="0">
                    <p:tgtEl>
                      <p:spTgt spid="51"/>
                    </p:tgtEl>
                  </p:cond>
                </p:stCondLst>
                <p:endSync evt="end" delay="0">
                  <p:rtn val="all"/>
                </p:endSync>
                <p:childTnLst>
                  <p:par>
                    <p:cTn id="23" fill="hold">
                      <p:stCondLst>
                        <p:cond delay="0"/>
                      </p:stCondLst>
                      <p:childTnLst>
                        <p:par>
                          <p:cTn id="24" fill="hold">
                            <p:stCondLst>
                              <p:cond delay="0"/>
                            </p:stCondLst>
                            <p:childTnLst>
                              <p:par>
                                <p:cTn id="25" presetID="50" presetClass="path" presetSubtype="0" accel="50000" decel="50000" fill="hold" grpId="0" nodeType="clickEffect">
                                  <p:stCondLst>
                                    <p:cond delay="0"/>
                                  </p:stCondLst>
                                  <p:childTnLst>
                                    <p:animMotion origin="layout" path="M -4.16667E-6 4.07407E-6 L -0.10468 4.07407E-6 C -0.15173 4.07407E-6 -0.2092 0.08472 -0.2092 0.15347 L -0.2092 0.30763 " pathEditMode="relative" rAng="0" ptsTypes="AAAA">
                                      <p:cBhvr>
                                        <p:cTn id="26" dur="2000" fill="hold"/>
                                        <p:tgtEl>
                                          <p:spTgt spid="51"/>
                                        </p:tgtEl>
                                        <p:attrNameLst>
                                          <p:attrName>ppt_x</p:attrName>
                                          <p:attrName>ppt_y</p:attrName>
                                        </p:attrNameLst>
                                      </p:cBhvr>
                                      <p:rCtr x="-10469" y="15370"/>
                                    </p:animMotion>
                                  </p:childTnLst>
                                </p:cTn>
                              </p:par>
                            </p:childTnLst>
                          </p:cTn>
                        </p:par>
                      </p:childTnLst>
                    </p:cTn>
                  </p:par>
                </p:childTnLst>
              </p:cTn>
              <p:nextCondLst>
                <p:cond evt="onClick" delay="0">
                  <p:tgtEl>
                    <p:spTgt spid="51"/>
                  </p:tgtEl>
                </p:cond>
              </p:nextCondLst>
            </p:seq>
            <p:seq concurrent="1" nextAc="seek">
              <p:cTn id="27" restart="whenNotActive" fill="hold" evtFilter="cancelBubble" nodeType="interactiveSeq">
                <p:stCondLst>
                  <p:cond evt="onClick" delay="0">
                    <p:tgtEl>
                      <p:spTgt spid="48"/>
                    </p:tgtEl>
                  </p:cond>
                </p:stCondLst>
                <p:endSync evt="end" delay="0">
                  <p:rtn val="all"/>
                </p:endSync>
                <p:childTnLst>
                  <p:par>
                    <p:cTn id="28" fill="hold">
                      <p:stCondLst>
                        <p:cond delay="0"/>
                      </p:stCondLst>
                      <p:childTnLst>
                        <p:par>
                          <p:cTn id="29" fill="hold">
                            <p:stCondLst>
                              <p:cond delay="0"/>
                            </p:stCondLst>
                            <p:childTnLst>
                              <p:par>
                                <p:cTn id="30" presetID="50" presetClass="path" presetSubtype="0" accel="50000" decel="50000" fill="hold" grpId="0" nodeType="clickEffect">
                                  <p:stCondLst>
                                    <p:cond delay="0"/>
                                  </p:stCondLst>
                                  <p:childTnLst>
                                    <p:animMotion origin="layout" path="M -4.16667E-6 -1.11111E-6 L 0.12275 -1.11111E-6 C 0.17813 -1.11111E-6 0.24601 0.1669 0.24601 0.30232 L 0.24601 0.60533 " pathEditMode="relative" rAng="0" ptsTypes="AAAA">
                                      <p:cBhvr>
                                        <p:cTn id="31" dur="2000" fill="hold"/>
                                        <p:tgtEl>
                                          <p:spTgt spid="48"/>
                                        </p:tgtEl>
                                        <p:attrNameLst>
                                          <p:attrName>ppt_x</p:attrName>
                                          <p:attrName>ppt_y</p:attrName>
                                        </p:attrNameLst>
                                      </p:cBhvr>
                                      <p:rCtr x="12292" y="30255"/>
                                    </p:animMotion>
                                  </p:childTnLst>
                                </p:cTn>
                              </p:par>
                            </p:childTnLst>
                          </p:cTn>
                        </p:par>
                      </p:childTnLst>
                    </p:cTn>
                  </p:par>
                </p:childTnLst>
              </p:cTn>
              <p:nextCondLst>
                <p:cond evt="onClick" delay="0">
                  <p:tgtEl>
                    <p:spTgt spid="48"/>
                  </p:tgtEl>
                </p:cond>
              </p:nextCondLst>
            </p:seq>
            <p:seq concurrent="1" nextAc="seek">
              <p:cTn id="32" restart="whenNotActive" fill="hold" evtFilter="cancelBubble" nodeType="interactiveSeq">
                <p:stCondLst>
                  <p:cond evt="onClick" delay="0">
                    <p:tgtEl>
                      <p:spTgt spid="52"/>
                    </p:tgtEl>
                  </p:cond>
                </p:stCondLst>
                <p:endSync evt="end" delay="0">
                  <p:rtn val="all"/>
                </p:endSync>
                <p:childTnLst>
                  <p:par>
                    <p:cTn id="33" fill="hold">
                      <p:stCondLst>
                        <p:cond delay="0"/>
                      </p:stCondLst>
                      <p:childTnLst>
                        <p:par>
                          <p:cTn id="34" fill="hold">
                            <p:stCondLst>
                              <p:cond delay="0"/>
                            </p:stCondLst>
                            <p:childTnLst>
                              <p:par>
                                <p:cTn id="35" presetID="50" presetClass="path" presetSubtype="0" accel="50000" decel="50000" fill="hold" grpId="0" nodeType="clickEffect">
                                  <p:stCondLst>
                                    <p:cond delay="0"/>
                                  </p:stCondLst>
                                  <p:childTnLst>
                                    <p:animMotion origin="layout" path="M -0.01007 2.59259E-6 L -0.00747 2.59259E-6 C -0.00625 2.59259E-6 -0.00504 0.16875 -0.00504 0.30555 L -0.00504 0.6118 " pathEditMode="relative" rAng="0" ptsTypes="AAAA">
                                      <p:cBhvr>
                                        <p:cTn id="36" dur="2000" fill="hold"/>
                                        <p:tgtEl>
                                          <p:spTgt spid="52"/>
                                        </p:tgtEl>
                                        <p:attrNameLst>
                                          <p:attrName>ppt_x</p:attrName>
                                          <p:attrName>ppt_y</p:attrName>
                                        </p:attrNameLst>
                                      </p:cBhvr>
                                      <p:rCtr x="243" y="30579"/>
                                    </p:animMotion>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accel="50000" decel="50000" fill="hold" grpId="0" nodeType="clickEffect">
                                  <p:stCondLst>
                                    <p:cond delay="0"/>
                                  </p:stCondLst>
                                  <p:childTnLst>
                                    <p:animMotion origin="layout" path="M 8.33333E-7 -1.11111E-6 L -0.23125 -1.11111E-6 C -0.3349 -1.11111E-6 -0.46233 0.16667 -0.46233 0.30255 L -0.46233 0.60533 " pathEditMode="relative" rAng="0" ptsTypes="AAAA">
                                      <p:cBhvr>
                                        <p:cTn id="41" dur="2000" fill="hold"/>
                                        <p:tgtEl>
                                          <p:spTgt spid="50"/>
                                        </p:tgtEl>
                                        <p:attrNameLst>
                                          <p:attrName>ppt_x</p:attrName>
                                          <p:attrName>ppt_y</p:attrName>
                                        </p:attrNameLst>
                                      </p:cBhvr>
                                      <p:rCtr x="-23125" y="30255"/>
                                    </p:animMotion>
                                  </p:childTnLst>
                                </p:cTn>
                              </p:par>
                            </p:childTnLst>
                          </p:cTn>
                        </p:par>
                      </p:childTnLst>
                    </p:cTn>
                  </p:par>
                </p:childTnLst>
              </p:cTn>
              <p:nextCondLst>
                <p:cond evt="onClick" delay="0">
                  <p:tgtEl>
                    <p:spTgt spid="50"/>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grpId="0" nodeType="clickEffect">
                                  <p:stCondLst>
                                    <p:cond delay="0"/>
                                  </p:stCondLst>
                                  <p:childTnLst>
                                    <p:animMotion origin="layout" path="M 1.38889E-6 4.07407E-6 L 0.27101 4.07407E-6 C 0.39271 4.07407E-6 0.54219 0.0625 0.54219 0.11342 L 0.54219 0.22708 " pathEditMode="relative" rAng="0" ptsTypes="AAAA">
                                      <p:cBhvr>
                                        <p:cTn id="46" dur="2000" fill="hold"/>
                                        <p:tgtEl>
                                          <p:spTgt spid="49"/>
                                        </p:tgtEl>
                                        <p:attrNameLst>
                                          <p:attrName>ppt_x</p:attrName>
                                          <p:attrName>ppt_y</p:attrName>
                                        </p:attrNameLst>
                                      </p:cBhvr>
                                      <p:rCtr x="27101" y="11343"/>
                                    </p:animMotion>
                                  </p:childTnLst>
                                </p:cTn>
                              </p:par>
                            </p:childTnLst>
                          </p:cTn>
                        </p:par>
                      </p:childTnLst>
                    </p:cTn>
                  </p:par>
                </p:childTnLst>
              </p:cTn>
              <p:nextCondLst>
                <p:cond evt="onClick" delay="0">
                  <p:tgtEl>
                    <p:spTgt spid="49"/>
                  </p:tgtEl>
                </p:cond>
              </p:nextCondLst>
            </p:seq>
          </p:childTnLst>
        </p:cTn>
      </p:par>
    </p:tnLst>
    <p:bldLst>
      <p:bldP spid="38" grpId="0" animBg="1"/>
      <p:bldP spid="48" grpId="0" animBg="1"/>
      <p:bldP spid="49" grpId="0" animBg="1"/>
      <p:bldP spid="50" grpId="0" animBg="1"/>
      <p:bldP spid="51" grpId="0" animBg="1"/>
      <p:bldP spid="52"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G_3683 | Men&amp;#39;s 400m Hurdles Semifinals , rounding the firs…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783" y="2367604"/>
            <a:ext cx="5700018" cy="380186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49942" y="1087905"/>
            <a:ext cx="7404525" cy="646331"/>
          </a:xfrm>
          <a:prstGeom prst="rect">
            <a:avLst/>
          </a:prstGeom>
          <a:noFill/>
          <a:ln>
            <a:noFill/>
          </a:ln>
        </p:spPr>
        <p:txBody>
          <a:bodyPr wrap="square" rtlCol="0">
            <a:spAutoFit/>
          </a:bodyPr>
          <a:lstStyle/>
          <a:p>
            <a:r>
              <a:rPr lang="en-GB" dirty="0">
                <a:latin typeface="Roboto Condensed" panose="02000000000000000000" pitchFamily="2" charset="0"/>
              </a:rPr>
              <a:t>Athletes can gain </a:t>
            </a:r>
            <a:r>
              <a:rPr lang="en-GB" dirty="0" smtClean="0">
                <a:latin typeface="Roboto Condensed" panose="02000000000000000000" pitchFamily="2" charset="0"/>
              </a:rPr>
              <a:t>different types of feedback </a:t>
            </a:r>
            <a:r>
              <a:rPr lang="en-GB" dirty="0">
                <a:latin typeface="Roboto Condensed" panose="02000000000000000000" pitchFamily="2" charset="0"/>
              </a:rPr>
              <a:t>from </a:t>
            </a:r>
            <a:r>
              <a:rPr lang="en-GB" dirty="0" smtClean="0">
                <a:latin typeface="Roboto Condensed" panose="02000000000000000000" pitchFamily="2" charset="0"/>
              </a:rPr>
              <a:t>various </a:t>
            </a:r>
            <a:r>
              <a:rPr lang="en-GB" dirty="0">
                <a:latin typeface="Roboto Condensed" panose="02000000000000000000" pitchFamily="2" charset="0"/>
              </a:rPr>
              <a:t>sources in order to improve their performance. </a:t>
            </a:r>
          </a:p>
        </p:txBody>
      </p:sp>
      <p:sp>
        <p:nvSpPr>
          <p:cNvPr id="25" name="Title 1"/>
          <p:cNvSpPr txBox="1">
            <a:spLocks/>
          </p:cNvSpPr>
          <p:nvPr/>
        </p:nvSpPr>
        <p:spPr>
          <a:xfrm>
            <a:off x="101084" y="31496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Introduction to </a:t>
            </a:r>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feedback</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22" name="Group 21"/>
          <p:cNvGrpSpPr/>
          <p:nvPr/>
        </p:nvGrpSpPr>
        <p:grpSpPr>
          <a:xfrm>
            <a:off x="2775547" y="1757628"/>
            <a:ext cx="3730221" cy="586584"/>
            <a:chOff x="2775547" y="1757628"/>
            <a:chExt cx="3730221" cy="586584"/>
          </a:xfrm>
        </p:grpSpPr>
        <p:sp>
          <p:nvSpPr>
            <p:cNvPr id="21" name="TextBox 20"/>
            <p:cNvSpPr txBox="1"/>
            <p:nvPr/>
          </p:nvSpPr>
          <p:spPr>
            <a:xfrm>
              <a:off x="2775547" y="1964068"/>
              <a:ext cx="3544062" cy="187285"/>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solidFill>
                    <a:schemeClr val="tx1"/>
                  </a:solidFill>
                </a:rPr>
                <a:t>Click on each type of feedback to find out more about </a:t>
              </a:r>
              <a:r>
                <a:rPr lang="en-GB" dirty="0" smtClean="0">
                  <a:solidFill>
                    <a:schemeClr val="tx1"/>
                  </a:solidFill>
                </a:rPr>
                <a:t>it.</a:t>
              </a:r>
              <a:endParaRPr lang="en-GB" dirty="0">
                <a:solidFill>
                  <a:schemeClr val="tx1"/>
                </a:solidFill>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3450" y="1757628"/>
              <a:ext cx="372318" cy="586584"/>
            </a:xfrm>
            <a:prstGeom prst="rect">
              <a:avLst/>
            </a:prstGeom>
          </p:spPr>
        </p:pic>
      </p:grpSp>
      <p:sp>
        <p:nvSpPr>
          <p:cNvPr id="35" name="TextBox 34"/>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36"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8</a:t>
            </a:fld>
            <a:endParaRPr lang="en-GB" dirty="0"/>
          </a:p>
        </p:txBody>
      </p:sp>
      <p:sp>
        <p:nvSpPr>
          <p:cNvPr id="37"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cxnSp>
        <p:nvCxnSpPr>
          <p:cNvPr id="24" name="Straight Arrow Connector 23"/>
          <p:cNvCxnSpPr>
            <a:stCxn id="15" idx="3"/>
          </p:cNvCxnSpPr>
          <p:nvPr/>
        </p:nvCxnSpPr>
        <p:spPr>
          <a:xfrm>
            <a:off x="1577137" y="2964238"/>
            <a:ext cx="1695503" cy="569793"/>
          </a:xfrm>
          <a:prstGeom prst="straightConnector1">
            <a:avLst/>
          </a:prstGeom>
          <a:ln w="38100">
            <a:solidFill>
              <a:schemeClr val="tx1"/>
            </a:solidFill>
            <a:tailEnd type="triangle"/>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TextBox 14">
            <a:hlinkClick r:id="rId6" action="ppaction://hlinksldjump"/>
          </p:cNvPr>
          <p:cNvSpPr txBox="1"/>
          <p:nvPr/>
        </p:nvSpPr>
        <p:spPr>
          <a:xfrm rot="21564088">
            <a:off x="236865" y="2647746"/>
            <a:ext cx="1340309" cy="646986"/>
          </a:xfrm>
          <a:prstGeom prst="roundRect">
            <a:avLst/>
          </a:prstGeom>
          <a:solidFill>
            <a:srgbClr val="FFDF9F"/>
          </a:solidFill>
          <a:ln w="28575">
            <a:noFill/>
          </a:ln>
          <a:effectLst>
            <a:outerShdw blurRad="50800" dist="38100" dir="2700000" algn="tl" rotWithShape="0">
              <a:prstClr val="black">
                <a:alpha val="40000"/>
              </a:prstClr>
            </a:outerShdw>
          </a:effectLst>
        </p:spPr>
        <p:txBody>
          <a:bodyPr wrap="square" rtlCol="0">
            <a:spAutoFit/>
          </a:bodyPr>
          <a:lstStyle/>
          <a:p>
            <a:pPr algn="ctr"/>
            <a:r>
              <a:rPr lang="en-GB" sz="1600" dirty="0">
                <a:latin typeface="Roboto Condensed" panose="02000000000000000000" pitchFamily="2" charset="0"/>
              </a:rPr>
              <a:t>Knowledge of performance</a:t>
            </a:r>
          </a:p>
        </p:txBody>
      </p:sp>
      <p:cxnSp>
        <p:nvCxnSpPr>
          <p:cNvPr id="34" name="Straight Arrow Connector 33"/>
          <p:cNvCxnSpPr>
            <a:stCxn id="13" idx="1"/>
          </p:cNvCxnSpPr>
          <p:nvPr/>
        </p:nvCxnSpPr>
        <p:spPr>
          <a:xfrm flipH="1" flipV="1">
            <a:off x="3983678" y="3254307"/>
            <a:ext cx="3738656" cy="1014231"/>
          </a:xfrm>
          <a:prstGeom prst="straightConnector1">
            <a:avLst/>
          </a:prstGeom>
          <a:ln w="38100">
            <a:solidFill>
              <a:schemeClr val="tx1"/>
            </a:solidFill>
            <a:tailEnd type="triangle"/>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9" idx="1"/>
          </p:cNvCxnSpPr>
          <p:nvPr/>
        </p:nvCxnSpPr>
        <p:spPr>
          <a:xfrm flipH="1">
            <a:off x="6444208" y="2908181"/>
            <a:ext cx="1135909" cy="890680"/>
          </a:xfrm>
          <a:prstGeom prst="straightConnector1">
            <a:avLst/>
          </a:prstGeom>
          <a:ln w="38100">
            <a:solidFill>
              <a:schemeClr val="tx1"/>
            </a:solidFill>
            <a:tailEnd type="triangle"/>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1" idx="3"/>
          </p:cNvCxnSpPr>
          <p:nvPr/>
        </p:nvCxnSpPr>
        <p:spPr>
          <a:xfrm flipV="1">
            <a:off x="1405153" y="4130665"/>
            <a:ext cx="1582671" cy="137873"/>
          </a:xfrm>
          <a:prstGeom prst="straightConnector1">
            <a:avLst/>
          </a:prstGeom>
          <a:ln w="38100">
            <a:solidFill>
              <a:schemeClr val="tx1"/>
            </a:solidFill>
            <a:tailEnd type="triangle"/>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7" idx="1"/>
          </p:cNvCxnSpPr>
          <p:nvPr/>
        </p:nvCxnSpPr>
        <p:spPr>
          <a:xfrm flipH="1" flipV="1">
            <a:off x="6133450" y="4000043"/>
            <a:ext cx="1588883" cy="1642461"/>
          </a:xfrm>
          <a:prstGeom prst="straightConnector1">
            <a:avLst/>
          </a:prstGeom>
          <a:ln w="38100">
            <a:solidFill>
              <a:schemeClr val="tx1"/>
            </a:solidFill>
            <a:tailEnd type="triangle"/>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9" idx="3"/>
          </p:cNvCxnSpPr>
          <p:nvPr/>
        </p:nvCxnSpPr>
        <p:spPr>
          <a:xfrm flipV="1">
            <a:off x="1433251" y="4566856"/>
            <a:ext cx="2075397" cy="1070345"/>
          </a:xfrm>
          <a:prstGeom prst="straightConnector1">
            <a:avLst/>
          </a:prstGeom>
          <a:ln w="38100">
            <a:solidFill>
              <a:schemeClr val="tx1"/>
            </a:solidFill>
            <a:tailEnd type="triangle"/>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1" name="TextBox 10">
            <a:hlinkClick r:id="rId7" action="ppaction://hlinksldjump"/>
          </p:cNvPr>
          <p:cNvSpPr txBox="1"/>
          <p:nvPr/>
        </p:nvSpPr>
        <p:spPr>
          <a:xfrm>
            <a:off x="484420" y="4081252"/>
            <a:ext cx="920733" cy="374571"/>
          </a:xfrm>
          <a:prstGeom prst="roundRect">
            <a:avLst/>
          </a:prstGeom>
          <a:solidFill>
            <a:schemeClr val="accent1">
              <a:lumMod val="40000"/>
              <a:lumOff val="60000"/>
            </a:schemeClr>
          </a:solidFill>
          <a:ln w="28575">
            <a:noFill/>
          </a:ln>
          <a:effectLst>
            <a:outerShdw blurRad="50800" dist="38100" dir="2700000" algn="tl" rotWithShape="0">
              <a:prstClr val="black">
                <a:alpha val="40000"/>
              </a:prstClr>
            </a:outerShdw>
          </a:effectLst>
        </p:spPr>
        <p:txBody>
          <a:bodyPr wrap="square" rtlCol="0">
            <a:spAutoFit/>
          </a:bodyPr>
          <a:lstStyle/>
          <a:p>
            <a:pPr algn="ctr"/>
            <a:r>
              <a:rPr lang="en-GB" sz="1600" dirty="0">
                <a:latin typeface="Roboto Condensed" panose="02000000000000000000" pitchFamily="2" charset="0"/>
              </a:rPr>
              <a:t>Intrinsic</a:t>
            </a:r>
          </a:p>
        </p:txBody>
      </p:sp>
      <p:sp>
        <p:nvSpPr>
          <p:cNvPr id="19" name="TextBox 18">
            <a:hlinkClick r:id="rId8" action="ppaction://hlinksldjump"/>
          </p:cNvPr>
          <p:cNvSpPr txBox="1"/>
          <p:nvPr/>
        </p:nvSpPr>
        <p:spPr>
          <a:xfrm>
            <a:off x="456323" y="5449915"/>
            <a:ext cx="976928" cy="374571"/>
          </a:xfrm>
          <a:prstGeom prst="roundRect">
            <a:avLst/>
          </a:prstGeom>
          <a:solidFill>
            <a:schemeClr val="accent2">
              <a:lumMod val="60000"/>
              <a:lumOff val="40000"/>
            </a:schemeClr>
          </a:solidFill>
          <a:ln w="2857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600">
                <a:latin typeface="Roboto Condensed" panose="02000000000000000000" pitchFamily="2" charset="0"/>
              </a:defRPr>
            </a:lvl1pPr>
          </a:lstStyle>
          <a:p>
            <a:r>
              <a:rPr lang="en-GB" dirty="0"/>
              <a:t>Negative</a:t>
            </a:r>
          </a:p>
        </p:txBody>
      </p:sp>
      <p:sp>
        <p:nvSpPr>
          <p:cNvPr id="17" name="TextBox 16">
            <a:hlinkClick r:id="rId9" action="ppaction://hlinksldjump"/>
          </p:cNvPr>
          <p:cNvSpPr txBox="1"/>
          <p:nvPr/>
        </p:nvSpPr>
        <p:spPr>
          <a:xfrm>
            <a:off x="7722333" y="5455218"/>
            <a:ext cx="1075093" cy="374571"/>
          </a:xfrm>
          <a:prstGeom prst="roundRect">
            <a:avLst/>
          </a:prstGeom>
          <a:solidFill>
            <a:schemeClr val="accent2">
              <a:lumMod val="60000"/>
              <a:lumOff val="40000"/>
            </a:schemeClr>
          </a:solidFill>
          <a:ln w="28575">
            <a:noFill/>
          </a:ln>
          <a:effectLst>
            <a:outerShdw blurRad="50800" dist="38100" dir="2700000" algn="tl" rotWithShape="0">
              <a:prstClr val="black">
                <a:alpha val="40000"/>
              </a:prstClr>
            </a:outerShdw>
          </a:effectLst>
        </p:spPr>
        <p:txBody>
          <a:bodyPr wrap="square" rtlCol="0">
            <a:spAutoFit/>
          </a:bodyPr>
          <a:lstStyle/>
          <a:p>
            <a:pPr algn="ctr"/>
            <a:r>
              <a:rPr lang="en-GB" sz="1600" dirty="0">
                <a:latin typeface="Roboto Condensed" panose="02000000000000000000" pitchFamily="2" charset="0"/>
              </a:rPr>
              <a:t>Positive</a:t>
            </a:r>
          </a:p>
        </p:txBody>
      </p:sp>
      <p:sp>
        <p:nvSpPr>
          <p:cNvPr id="13" name="TextBox 12">
            <a:hlinkClick r:id="rId10" action="ppaction://hlinksldjump"/>
          </p:cNvPr>
          <p:cNvSpPr txBox="1"/>
          <p:nvPr/>
        </p:nvSpPr>
        <p:spPr>
          <a:xfrm>
            <a:off x="7722334" y="4081252"/>
            <a:ext cx="1075092" cy="374571"/>
          </a:xfrm>
          <a:prstGeom prst="roundRect">
            <a:avLst/>
          </a:prstGeom>
          <a:solidFill>
            <a:schemeClr val="accent1">
              <a:lumMod val="40000"/>
              <a:lumOff val="60000"/>
            </a:schemeClr>
          </a:solidFill>
          <a:ln w="2857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600">
                <a:latin typeface="Roboto Condensed" panose="02000000000000000000" pitchFamily="2" charset="0"/>
              </a:defRPr>
            </a:lvl1pPr>
          </a:lstStyle>
          <a:p>
            <a:r>
              <a:rPr lang="en-GB" dirty="0"/>
              <a:t>Extrinsic</a:t>
            </a:r>
          </a:p>
        </p:txBody>
      </p:sp>
      <p:sp>
        <p:nvSpPr>
          <p:cNvPr id="9" name="TextBox 8">
            <a:hlinkClick r:id="rId11" action="ppaction://hlinksldjump"/>
          </p:cNvPr>
          <p:cNvSpPr txBox="1"/>
          <p:nvPr/>
        </p:nvSpPr>
        <p:spPr>
          <a:xfrm>
            <a:off x="7580117" y="2584688"/>
            <a:ext cx="1279242" cy="646986"/>
          </a:xfrm>
          <a:prstGeom prst="roundRect">
            <a:avLst/>
          </a:prstGeom>
          <a:solidFill>
            <a:srgbClr val="FFDF9F"/>
          </a:solidFill>
          <a:ln w="2857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600">
                <a:latin typeface="Roboto Condensed" panose="02000000000000000000" pitchFamily="2" charset="0"/>
              </a:defRPr>
            </a:lvl1pPr>
          </a:lstStyle>
          <a:p>
            <a:r>
              <a:rPr lang="en-GB" dirty="0"/>
              <a:t>Knowledge of results</a:t>
            </a:r>
          </a:p>
        </p:txBody>
      </p:sp>
      <p:grpSp>
        <p:nvGrpSpPr>
          <p:cNvPr id="26" name="Group 25"/>
          <p:cNvGrpSpPr>
            <a:grpSpLocks/>
          </p:cNvGrpSpPr>
          <p:nvPr/>
        </p:nvGrpSpPr>
        <p:grpSpPr bwMode="auto">
          <a:xfrm>
            <a:off x="635191" y="-55166"/>
            <a:ext cx="8540750" cy="6940550"/>
            <a:chOff x="583271" y="42867"/>
            <a:chExt cx="9232725" cy="7502525"/>
          </a:xfrm>
        </p:grpSpPr>
        <p:sp>
          <p:nvSpPr>
            <p:cNvPr id="27" name="Rectangle 26"/>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8"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1" name="Picture 30"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sample_front"/>
            <p:cNvPicPr>
              <a:picLocks noChangeAspect="1"/>
            </p:cNvPicPr>
            <p:nvPr/>
          </p:nvPicPr>
          <p:blipFill>
            <a:blip r:embed="rId13">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72198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p:cNvSpPr txBox="1"/>
          <p:nvPr/>
        </p:nvSpPr>
        <p:spPr>
          <a:xfrm>
            <a:off x="109464" y="1195696"/>
            <a:ext cx="8434943" cy="369332"/>
          </a:xfrm>
          <a:prstGeom prst="rect">
            <a:avLst/>
          </a:prstGeom>
          <a:noFill/>
        </p:spPr>
        <p:txBody>
          <a:bodyPr wrap="square" rtlCol="0">
            <a:spAutoFit/>
          </a:bodyPr>
          <a:lstStyle/>
          <a:p>
            <a:r>
              <a:rPr lang="en-GB" dirty="0">
                <a:solidFill>
                  <a:prstClr val="black"/>
                </a:solidFill>
                <a:latin typeface="Roboto Condensed" panose="02000000000000000000" pitchFamily="2" charset="0"/>
              </a:rPr>
              <a:t>Positive feedback </a:t>
            </a:r>
            <a:r>
              <a:rPr lang="en-GB" dirty="0" smtClean="0">
                <a:solidFill>
                  <a:prstClr val="black"/>
                </a:solidFill>
                <a:latin typeface="Roboto Condensed" panose="02000000000000000000" pitchFamily="2" charset="0"/>
              </a:rPr>
              <a:t>lets </a:t>
            </a:r>
            <a:r>
              <a:rPr lang="en-GB" dirty="0">
                <a:solidFill>
                  <a:prstClr val="black"/>
                </a:solidFill>
                <a:latin typeface="Roboto Condensed" panose="02000000000000000000" pitchFamily="2" charset="0"/>
              </a:rPr>
              <a:t>the athlete know that they are performing well.  </a:t>
            </a:r>
          </a:p>
        </p:txBody>
      </p:sp>
      <p:sp>
        <p:nvSpPr>
          <p:cNvPr id="10" name="TextBox 9"/>
          <p:cNvSpPr txBox="1"/>
          <p:nvPr/>
        </p:nvSpPr>
        <p:spPr>
          <a:xfrm>
            <a:off x="187811" y="2035351"/>
            <a:ext cx="1665121" cy="3262468"/>
          </a:xfrm>
          <a:prstGeom prst="roundRect">
            <a:avLst>
              <a:gd name="adj" fmla="val 0"/>
            </a:avLst>
          </a:prstGeom>
          <a:noFill/>
          <a:ln>
            <a:noFill/>
          </a:ln>
          <a:effectLst/>
        </p:spPr>
        <p:txBody>
          <a:bodyPr wrap="square" rtlCol="0">
            <a:spAutoFit/>
          </a:bodyPr>
          <a:lstStyle/>
          <a:p>
            <a:r>
              <a:rPr lang="en-GB" dirty="0">
                <a:solidFill>
                  <a:prstClr val="black"/>
                </a:solidFill>
                <a:latin typeface="Roboto Condensed" panose="02000000000000000000" pitchFamily="2" charset="0"/>
              </a:rPr>
              <a:t>In the example of the </a:t>
            </a:r>
            <a:r>
              <a:rPr lang="en-GB" dirty="0" smtClean="0">
                <a:solidFill>
                  <a:prstClr val="black"/>
                </a:solidFill>
                <a:latin typeface="Roboto Condensed" panose="02000000000000000000" pitchFamily="2" charset="0"/>
              </a:rPr>
              <a:t>400 m hurdles, the performer may use a thumbs up from the coach to provide them with positive feedback during exercise.</a:t>
            </a:r>
            <a:endParaRPr lang="en-GB" dirty="0">
              <a:solidFill>
                <a:prstClr val="black"/>
              </a:solidFill>
              <a:latin typeface="Roboto Condensed" panose="02000000000000000000" pitchFamily="2" charset="0"/>
            </a:endParaRPr>
          </a:p>
        </p:txBody>
      </p:sp>
      <p:sp>
        <p:nvSpPr>
          <p:cNvPr id="14" name="Title 1"/>
          <p:cNvSpPr txBox="1">
            <a:spLocks/>
          </p:cNvSpPr>
          <p:nvPr/>
        </p:nvSpPr>
        <p:spPr>
          <a:xfrm>
            <a:off x="109464" y="419329"/>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Positive feedback  </a:t>
            </a:r>
            <a:r>
              <a:rPr lang="en-GB" sz="5400" b="1" dirty="0" smtClean="0">
                <a:solidFill>
                  <a:srgbClr val="00B050">
                    <a:alpha val="90000"/>
                  </a:srgbClr>
                </a:solidFill>
                <a:latin typeface="Roboto Condensed" panose="02000000000000000000" pitchFamily="2" charset="0"/>
                <a:ea typeface="Roboto Condensed" panose="02000000000000000000" pitchFamily="2" charset="0"/>
                <a:cs typeface="Lato Medium" panose="020F0502020204030203" pitchFamily="34" charset="0"/>
                <a:sym typeface="Wingdings" panose="05000000000000000000" pitchFamily="2" charset="2"/>
              </a:rPr>
              <a:t></a:t>
            </a:r>
            <a:endParaRPr lang="en-GB" sz="5400" b="1" dirty="0">
              <a:solidFill>
                <a:srgbClr val="00B050">
                  <a:alpha val="90000"/>
                </a:srgb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18" name="Title 1"/>
          <p:cNvSpPr txBox="1">
            <a:spLocks/>
          </p:cNvSpPr>
          <p:nvPr/>
        </p:nvSpPr>
        <p:spPr>
          <a:xfrm>
            <a:off x="6230678" y="44624"/>
            <a:ext cx="2769813"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prstClr val="white"/>
                </a:solidFill>
                <a:latin typeface="Roboto Condensed" panose="02000000000000000000" pitchFamily="2" charset="0"/>
                <a:ea typeface="Roboto Condensed" panose="02000000000000000000" pitchFamily="2" charset="0"/>
                <a:cs typeface="Lato Medium" panose="020F0502020204030203" pitchFamily="34" charset="0"/>
              </a:rPr>
              <a:t>Guidance and Feedback</a:t>
            </a:r>
          </a:p>
        </p:txBody>
      </p:sp>
      <p:sp>
        <p:nvSpPr>
          <p:cNvPr id="24" name="TextBox 2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2022 </a:t>
            </a:r>
            <a:endParaRPr lang="en-GB" sz="900" dirty="0">
              <a:latin typeface="Roboto Condensed" panose="02000000000000000000" pitchFamily="2" charset="0"/>
            </a:endParaRPr>
          </a:p>
        </p:txBody>
      </p:sp>
      <p:sp>
        <p:nvSpPr>
          <p:cNvPr id="25"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9</a:t>
            </a:fld>
            <a:endParaRPr lang="en-GB" dirty="0"/>
          </a:p>
        </p:txBody>
      </p:sp>
      <p:sp>
        <p:nvSpPr>
          <p:cNvPr id="26"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29" name="TextBox 28">
            <a:hlinkClick r:id="rId3" action="ppaction://hlinksldjump"/>
          </p:cNvPr>
          <p:cNvSpPr txBox="1"/>
          <p:nvPr/>
        </p:nvSpPr>
        <p:spPr>
          <a:xfrm>
            <a:off x="496154" y="5645867"/>
            <a:ext cx="2358008" cy="550247"/>
          </a:xfrm>
          <a:prstGeom prst="leftArrow">
            <a:avLst/>
          </a:prstGeom>
          <a:solidFill>
            <a:schemeClr val="tx1"/>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b="1">
                <a:solidFill>
                  <a:schemeClr val="dk1"/>
                </a:solidFill>
                <a:latin typeface="Roboto Condensed" panose="02000000000000000000" pitchFamily="2"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GB" dirty="0">
                <a:solidFill>
                  <a:srgbClr val="FFFF66"/>
                </a:solidFill>
              </a:rPr>
              <a:t>Back to </a:t>
            </a:r>
            <a:r>
              <a:rPr lang="en-GB" dirty="0" smtClean="0">
                <a:solidFill>
                  <a:srgbClr val="FFFF66"/>
                </a:solidFill>
              </a:rPr>
              <a:t>intro page</a:t>
            </a:r>
            <a:endParaRPr lang="en-GB" dirty="0">
              <a:solidFill>
                <a:srgbClr val="FFFF66"/>
              </a:solidFill>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12" y="1795281"/>
            <a:ext cx="4353344" cy="3254125"/>
          </a:xfrm>
          <a:prstGeom prst="rect">
            <a:avLst/>
          </a:prstGeom>
        </p:spPr>
      </p:pic>
      <p:sp>
        <p:nvSpPr>
          <p:cNvPr id="31" name="TextBox 30"/>
          <p:cNvSpPr txBox="1"/>
          <p:nvPr/>
        </p:nvSpPr>
        <p:spPr>
          <a:xfrm>
            <a:off x="3446432" y="2079785"/>
            <a:ext cx="5283823" cy="523220"/>
          </a:xfrm>
          <a:prstGeom prst="roundRect">
            <a:avLst>
              <a:gd name="adj"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Additional example: </a:t>
            </a:r>
            <a:r>
              <a:rPr lang="en-GB" sz="1400" dirty="0">
                <a:latin typeface="Roboto Condensed" panose="02000000000000000000" pitchFamily="2" charset="0"/>
              </a:rPr>
              <a:t>a</a:t>
            </a:r>
            <a:r>
              <a:rPr lang="en-GB" sz="1400" dirty="0" smtClean="0">
                <a:latin typeface="Roboto Condensed" panose="02000000000000000000" pitchFamily="2" charset="0"/>
              </a:rPr>
              <a:t> long jumper who sees the white flag shown to them to indicate a valid jump.</a:t>
            </a:r>
            <a:endParaRPr lang="en-GB" sz="1400" dirty="0">
              <a:latin typeface="Roboto Condensed" panose="02000000000000000000" pitchFamily="2" charset="0"/>
            </a:endParaRPr>
          </a:p>
        </p:txBody>
      </p:sp>
      <p:sp>
        <p:nvSpPr>
          <p:cNvPr id="32" name="TextBox 31"/>
          <p:cNvSpPr txBox="1"/>
          <p:nvPr/>
        </p:nvSpPr>
        <p:spPr>
          <a:xfrm>
            <a:off x="3446432" y="3152629"/>
            <a:ext cx="5283823" cy="1815882"/>
          </a:xfrm>
          <a:prstGeom prst="roundRect">
            <a:avLst>
              <a:gd name="adj" fmla="val 0"/>
            </a:avLst>
          </a:prstGeom>
          <a:solidFill>
            <a:schemeClr val="accent2">
              <a:lumMod val="60000"/>
              <a:lumOff val="40000"/>
            </a:schemeClr>
          </a:solidFill>
          <a:ln>
            <a:noFill/>
          </a:ln>
          <a:effectLst>
            <a:outerShdw blurRad="50800" dist="38100" dir="2700000" algn="tl" rotWithShape="0">
              <a:prstClr val="black">
                <a:alpha val="40000"/>
              </a:prstClr>
            </a:outerShdw>
          </a:effectLst>
        </p:spPr>
        <p:txBody>
          <a:bodyPr wrap="square" rtlCol="0">
            <a:spAutoFit/>
          </a:bodyPr>
          <a:lstStyle/>
          <a:p>
            <a:r>
              <a:rPr lang="en-GB" sz="1400" b="1" dirty="0" smtClean="0">
                <a:latin typeface="Roboto Condensed" panose="02000000000000000000" pitchFamily="2" charset="0"/>
              </a:rPr>
              <a:t>Evaluation</a:t>
            </a:r>
          </a:p>
          <a:p>
            <a:r>
              <a:rPr lang="en-GB" sz="1400" dirty="0" smtClean="0">
                <a:latin typeface="Roboto Condensed" panose="02000000000000000000" pitchFamily="2" charset="0"/>
              </a:rPr>
              <a:t>Positive feedback should be used with beginners to build confidence and ensure that they stick with the sport or activity. This is particularly beneficial if it comes from someone they see as a role model in sport.</a:t>
            </a:r>
          </a:p>
          <a:p>
            <a:endParaRPr lang="en-GB" sz="1400" dirty="0">
              <a:latin typeface="Roboto Condensed" panose="02000000000000000000" pitchFamily="2" charset="0"/>
            </a:endParaRPr>
          </a:p>
          <a:p>
            <a:r>
              <a:rPr lang="en-GB" sz="1400" dirty="0" smtClean="0">
                <a:latin typeface="Roboto Condensed" panose="02000000000000000000" pitchFamily="2" charset="0"/>
              </a:rPr>
              <a:t>Expert performers will also benefit from positive feedback in sport to help them maintain performance levels in the activity; however, it is not essential.</a:t>
            </a:r>
            <a:endParaRPr lang="en-GB" sz="1400" dirty="0">
              <a:latin typeface="Roboto Condensed" panose="02000000000000000000" pitchFamily="2" charset="0"/>
            </a:endParaRPr>
          </a:p>
        </p:txBody>
      </p:sp>
      <p:sp>
        <p:nvSpPr>
          <p:cNvPr id="33" name="TextBox 32"/>
          <p:cNvSpPr txBox="1"/>
          <p:nvPr/>
        </p:nvSpPr>
        <p:spPr>
          <a:xfrm>
            <a:off x="5061842" y="5437152"/>
            <a:ext cx="1555678" cy="646331"/>
          </a:xfrm>
          <a:prstGeom prst="rect">
            <a:avLst/>
          </a:prstGeom>
          <a:noFill/>
        </p:spPr>
        <p:txBody>
          <a:bodyPr wrap="square" rtlCol="0">
            <a:spAutoFit/>
          </a:bodyPr>
          <a:lstStyle/>
          <a:p>
            <a:pPr algn="ctr"/>
            <a:r>
              <a:rPr lang="en-GB" dirty="0" smtClean="0">
                <a:latin typeface="Roboto Condensed" panose="02000000000000000000" pitchFamily="2" charset="0"/>
              </a:rPr>
              <a:t>Most suited to beginners</a:t>
            </a:r>
            <a:endParaRPr lang="en-GB" dirty="0">
              <a:latin typeface="Roboto Condensed" panose="02000000000000000000" pitchFamily="2" charset="0"/>
            </a:endParaRPr>
          </a:p>
        </p:txBody>
      </p:sp>
      <p:pic>
        <p:nvPicPr>
          <p:cNvPr id="34" name="Picture 2" descr="Children, Playing, Exercise, Play, Sports, Gymnastic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373" t="20075" r="51702" b="20075"/>
          <a:stretch/>
        </p:blipFill>
        <p:spPr bwMode="auto">
          <a:xfrm>
            <a:off x="6588224" y="5297819"/>
            <a:ext cx="477043" cy="95644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a:grpSpLocks/>
          </p:cNvGrpSpPr>
          <p:nvPr/>
        </p:nvGrpSpPr>
        <p:grpSpPr bwMode="auto">
          <a:xfrm>
            <a:off x="635191" y="-55166"/>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22"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37733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4393</TotalTime>
  <Words>3148</Words>
  <Application>Microsoft Office PowerPoint</Application>
  <PresentationFormat>On-screen Show (4:3)</PresentationFormat>
  <Paragraphs>424</Paragraphs>
  <Slides>18</Slides>
  <Notes>18</Notes>
  <HiddenSlides>10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18</vt:i4>
      </vt:variant>
    </vt:vector>
  </HeadingPairs>
  <TitlesOfParts>
    <vt:vector size="32" baseType="lpstr">
      <vt:lpstr>Roboto</vt:lpstr>
      <vt:lpstr>Wingdings</vt:lpstr>
      <vt:lpstr>Aharoni</vt:lpstr>
      <vt:lpstr>Lato Medium</vt:lpstr>
      <vt:lpstr>Calibri Light</vt:lpstr>
      <vt:lpstr>Palatino Linotype</vt:lpstr>
      <vt:lpstr>Roboto Condensed</vt:lpstr>
      <vt:lpstr>Calibri</vt:lpstr>
      <vt:lpstr>Century Gothic</vt:lpstr>
      <vt:lpstr>Arial</vt:lpstr>
      <vt:lpstr>Times New Roman</vt:lpstr>
      <vt:lpstr>Segoe UI Semilight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Natasha Andrew</cp:lastModifiedBy>
  <cp:revision>389</cp:revision>
  <dcterms:created xsi:type="dcterms:W3CDTF">2016-05-10T20:25:22Z</dcterms:created>
  <dcterms:modified xsi:type="dcterms:W3CDTF">2023-05-17T13:40:59Z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