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 id="2147484077" r:id="rId2"/>
  </p:sldMasterIdLst>
  <p:notesMasterIdLst>
    <p:notesMasterId r:id="rId19"/>
  </p:notesMasterIdLst>
  <p:handoutMasterIdLst>
    <p:handoutMasterId r:id="rId20"/>
  </p:handoutMasterIdLst>
  <p:sldIdLst>
    <p:sldId id="344" r:id="rId3"/>
    <p:sldId id="359" r:id="rId4"/>
    <p:sldId id="360" r:id="rId5"/>
    <p:sldId id="352" r:id="rId6"/>
    <p:sldId id="363" r:id="rId7"/>
    <p:sldId id="361" r:id="rId8"/>
    <p:sldId id="355" r:id="rId9"/>
    <p:sldId id="353" r:id="rId10"/>
    <p:sldId id="362" r:id="rId11"/>
    <p:sldId id="365" r:id="rId12"/>
    <p:sldId id="357" r:id="rId13"/>
    <p:sldId id="349" r:id="rId14"/>
    <p:sldId id="364" r:id="rId15"/>
    <p:sldId id="347" r:id="rId16"/>
    <p:sldId id="348" r:id="rId17"/>
    <p:sldId id="350" r:id="rId18"/>
  </p:sldIdLst>
  <p:sldSz cx="9144000" cy="6858000" type="screen4x3"/>
  <p:notesSz cx="6858000" cy="9144000"/>
  <p:embeddedFontLst>
    <p:embeddedFont>
      <p:font typeface="Challenge Extra Bold" panose="040C09040503070D0203" pitchFamily="82" charset="0"/>
      <p:bold r:id="rId21"/>
    </p:embeddedFont>
    <p:embeddedFont>
      <p:font typeface="Lato Medium" panose="020F0502020204030203" pitchFamily="34" charset="0"/>
      <p:regular r:id="rId22"/>
      <p:italic r:id="rId23"/>
    </p:embeddedFont>
    <p:embeddedFont>
      <p:font typeface="Roboto" pitchFamily="2" charset="0"/>
      <p:regular r:id="rId24"/>
      <p:bold r:id="rId25"/>
      <p:italic r:id="rId26"/>
      <p:boldItalic r:id="rId27"/>
    </p:embeddedFont>
    <p:embeddedFont>
      <p:font typeface="Aharoni" panose="02010803020104030203" pitchFamily="2" charset="-79"/>
      <p:bold r:id="rId28"/>
    </p:embeddedFont>
    <p:embeddedFont>
      <p:font typeface="Calibri Light" panose="020F0302020204030204" pitchFamily="34" charset="0"/>
      <p:regular r:id="rId29"/>
      <p:italic r:id="rId30"/>
    </p:embeddedFont>
    <p:embeddedFont>
      <p:font typeface="Palatino Linotype" panose="020405020505050303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Roboto Condensed" panose="02000000000000000000" pitchFamily="2" charset="0"/>
      <p:regular r:id="rId43"/>
      <p:bold r:id="rId44"/>
      <p:italic r:id="rId45"/>
      <p:boldItalic r:id="rId46"/>
    </p:embeddedFont>
    <p:embeddedFont>
      <p:font typeface="Segoe UI Semilight" panose="020B0402040204020203" pitchFamily="34" charset="0"/>
      <p:regular r:id="rId47"/>
      <p: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duct of Performers" id="{A46B1110-DC9C-4F21-B5B4-2707017DED1E}">
          <p14:sldIdLst>
            <p14:sldId id="344"/>
            <p14:sldId id="359"/>
            <p14:sldId id="360"/>
            <p14:sldId id="352"/>
            <p14:sldId id="363"/>
            <p14:sldId id="361"/>
            <p14:sldId id="355"/>
            <p14:sldId id="353"/>
            <p14:sldId id="362"/>
            <p14:sldId id="365"/>
            <p14:sldId id="357"/>
            <p14:sldId id="349"/>
            <p14:sldId id="364"/>
            <p14:sldId id="347"/>
            <p14:sldId id="348"/>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20" clrIdx="0"/>
  <p:cmAuthor id="2" name="Jacques Robertson" initials="JR" lastIdx="1" clrIdx="1"/>
  <p:cmAuthor id="3" name="Naomi Laws" initials="NL" lastIdx="4" clrIdx="2"/>
  <p:cmAuthor id="4" name="Daniel Embleton" initials="DE" lastIdx="2"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B1E"/>
    <a:srgbClr val="E9EBF5"/>
    <a:srgbClr val="CFD5EA"/>
    <a:srgbClr val="6D2442"/>
    <a:srgbClr val="FF8181"/>
    <a:srgbClr val="FFFF66"/>
    <a:srgbClr val="FFDF9F"/>
    <a:srgbClr val="CCCCFF"/>
    <a:srgbClr val="CC99FF"/>
    <a:srgbClr val="B98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6" autoAdjust="0"/>
    <p:restoredTop sz="84631" autoAdjust="0"/>
  </p:normalViewPr>
  <p:slideViewPr>
    <p:cSldViewPr>
      <p:cViewPr varScale="1">
        <p:scale>
          <a:sx n="108" d="100"/>
          <a:sy n="108" d="100"/>
        </p:scale>
        <p:origin x="1314" y="12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8" d="100"/>
          <a:sy n="88" d="100"/>
        </p:scale>
        <p:origin x="387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font" Target="fonts/font2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Condensed"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D6878A-9329-435F-ADCB-0144115172E1}" type="datetimeFigureOut">
              <a:rPr lang="en-GB" smtClean="0">
                <a:latin typeface="Roboto Condensed" panose="02000000000000000000" pitchFamily="2" charset="0"/>
              </a:rPr>
              <a:t>17/05/2023</a:t>
            </a:fld>
            <a:endParaRPr lang="en-GB" dirty="0">
              <a:latin typeface="Roboto Condensed"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0EA8CE-90DE-4747-AD72-8FEE56D4F893}" type="slidenum">
              <a:rPr lang="en-GB" smtClean="0">
                <a:latin typeface="Roboto Condensed" panose="02000000000000000000" pitchFamily="2" charset="0"/>
              </a:rPr>
              <a:t>‹#›</a:t>
            </a:fld>
            <a:endParaRPr lang="en-GB" dirty="0">
              <a:latin typeface="Roboto Condensed" panose="02000000000000000000" pitchFamily="2" charset="0"/>
            </a:endParaRP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17/05/2023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Describe the process of blood doping.</a:t>
            </a:r>
          </a:p>
          <a:p>
            <a:pPr marL="285750" indent="-285750">
              <a:buFont typeface="Arial" panose="020B0604020202020204" pitchFamily="34" charset="0"/>
              <a:buChar char="•"/>
            </a:pPr>
            <a:r>
              <a:rPr lang="en-GB" baseline="0" dirty="0"/>
              <a:t>Identify the types of sports which are likely to benefit from an increase in red blood cells.</a:t>
            </a:r>
          </a:p>
          <a:p>
            <a:pPr marL="285750" indent="-285750">
              <a:buFont typeface="Arial" panose="020B0604020202020204" pitchFamily="34" charset="0"/>
              <a:buChar char="•"/>
            </a:pPr>
            <a:r>
              <a:rPr lang="en-GB" baseline="0" dirty="0"/>
              <a:t>Identify the risks to health of blood doping.</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243562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Identify the reasons </a:t>
            </a:r>
            <a:r>
              <a:rPr lang="en-GB" baseline="0" dirty="0" smtClean="0"/>
              <a:t>why beta </a:t>
            </a:r>
            <a:r>
              <a:rPr lang="en-GB" baseline="0" dirty="0"/>
              <a:t>blockers are used by athletes and the </a:t>
            </a:r>
            <a:r>
              <a:rPr lang="en-GB" baseline="0" dirty="0" smtClean="0"/>
              <a:t>side effects </a:t>
            </a:r>
            <a:r>
              <a:rPr lang="en-GB" baseline="0" dirty="0"/>
              <a:t>involved.</a:t>
            </a:r>
          </a:p>
          <a:p>
            <a:pPr marL="285750" indent="-285750">
              <a:buFont typeface="Arial" panose="020B0604020202020204" pitchFamily="34" charset="0"/>
              <a:buChar char="•"/>
            </a:pPr>
            <a:r>
              <a:rPr lang="en-GB" baseline="0" dirty="0"/>
              <a:t>Which athletes would particularly benefit from this drug?</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305173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Identify the PED that each performer is most likely to use.</a:t>
            </a:r>
          </a:p>
          <a:p>
            <a:pPr marL="228600" indent="-228600">
              <a:buFont typeface="Arial" panose="020B0604020202020204" pitchFamily="34" charset="0"/>
              <a:buChar char="•"/>
            </a:pPr>
            <a:r>
              <a:rPr lang="en-GB" baseline="0" dirty="0"/>
              <a:t>Click on each quote to reveal the answers.</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12</a:t>
            </a:fld>
            <a:endParaRPr lang="en-GB" dirty="0"/>
          </a:p>
        </p:txBody>
      </p:sp>
    </p:spTree>
    <p:extLst>
      <p:ext uri="{BB962C8B-B14F-4D97-AF65-F5344CB8AC3E}">
        <p14:creationId xmlns:p14="http://schemas.microsoft.com/office/powerpoint/2010/main" val="76624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Identify the advantages of </a:t>
            </a:r>
            <a:r>
              <a:rPr lang="en-GB" baseline="0" dirty="0" smtClean="0"/>
              <a:t>using PEDs </a:t>
            </a:r>
            <a:r>
              <a:rPr lang="en-GB" baseline="0" dirty="0"/>
              <a:t>in sport for the </a:t>
            </a:r>
            <a:r>
              <a:rPr lang="en-GB" baseline="0" dirty="0" smtClean="0"/>
              <a:t>performer. </a:t>
            </a:r>
            <a:endParaRPr lang="en-GB" baseline="0"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Click through the slide to reveal example </a:t>
            </a:r>
            <a:r>
              <a:rPr lang="en-GB" baseline="0" dirty="0" smtClean="0"/>
              <a:t>advantages.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13</a:t>
            </a:fld>
            <a:endParaRPr lang="en-GB" dirty="0"/>
          </a:p>
        </p:txBody>
      </p:sp>
    </p:spTree>
    <p:extLst>
      <p:ext uri="{BB962C8B-B14F-4D97-AF65-F5344CB8AC3E}">
        <p14:creationId xmlns:p14="http://schemas.microsoft.com/office/powerpoint/2010/main" val="118800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Identify the disadvantages of </a:t>
            </a:r>
            <a:r>
              <a:rPr lang="en-GB" baseline="0" dirty="0" smtClean="0"/>
              <a:t>using PEDs </a:t>
            </a:r>
            <a:r>
              <a:rPr lang="en-GB" baseline="0" dirty="0"/>
              <a:t>in sport for the performer and </a:t>
            </a:r>
            <a:r>
              <a:rPr lang="en-GB" baseline="0" dirty="0" smtClean="0"/>
              <a:t>for the </a:t>
            </a:r>
            <a:r>
              <a:rPr lang="en-GB" baseline="0" dirty="0"/>
              <a:t>sport </a:t>
            </a:r>
            <a:r>
              <a:rPr lang="en-GB" baseline="0" dirty="0" smtClean="0"/>
              <a:t>itself.</a:t>
            </a:r>
            <a:endParaRPr lang="en-GB" baseline="0"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Click through the slide to reveal example </a:t>
            </a:r>
            <a:r>
              <a:rPr lang="en-GB" baseline="0" dirty="0" smtClean="0"/>
              <a:t>disadvantages.</a:t>
            </a:r>
            <a:endParaRPr lang="en-GB" baseline="0" dirty="0"/>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14</a:t>
            </a:fld>
            <a:endParaRPr lang="en-GB" dirty="0"/>
          </a:p>
        </p:txBody>
      </p:sp>
    </p:spTree>
    <p:extLst>
      <p:ext uri="{BB962C8B-B14F-4D97-AF65-F5344CB8AC3E}">
        <p14:creationId xmlns:p14="http://schemas.microsoft.com/office/powerpoint/2010/main" val="117090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about </a:t>
            </a:r>
            <a:r>
              <a:rPr lang="en-GB" baseline="0" dirty="0" smtClean="0"/>
              <a:t>the conduct </a:t>
            </a:r>
            <a:r>
              <a:rPr lang="en-GB" baseline="0" dirty="0"/>
              <a:t>of performers and how it impacts sport in a wider </a:t>
            </a:r>
            <a:r>
              <a:rPr lang="en-GB" baseline="0" dirty="0" smtClean="0"/>
              <a:t>context.</a:t>
            </a:r>
          </a:p>
          <a:p>
            <a:pPr marL="171450" indent="-171450">
              <a:buFont typeface="Arial" panose="020B0604020202020204" pitchFamily="34" charset="0"/>
              <a:buChar char="•"/>
            </a:pPr>
            <a:r>
              <a:rPr lang="en-GB"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15</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a:t>Students to</a:t>
            </a:r>
            <a:r>
              <a:rPr lang="en-GB" baseline="0" dirty="0"/>
              <a:t> answer each exam-style question under exam conditions (approx. 1 minute per mark</a:t>
            </a:r>
            <a:r>
              <a:rPr lang="en-GB" baseline="0" dirty="0" smtClean="0"/>
              <a:t>).</a:t>
            </a:r>
            <a:endParaRPr lang="en-GB" baseline="0" dirty="0"/>
          </a:p>
          <a:p>
            <a:pPr marL="228600" indent="-228600">
              <a:buFont typeface="Arial" panose="020B0604020202020204" pitchFamily="34" charset="0"/>
              <a:buChar char="•"/>
            </a:pPr>
            <a:r>
              <a:rPr lang="en-GB" baseline="0" dirty="0"/>
              <a:t>Click to reveal answers. Students to peer-mark or self-mark answers. </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16</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learn the meaning of the different terms used to describe the conduct of performers in </a:t>
            </a:r>
            <a:r>
              <a:rPr lang="en-GB" baseline="0" dirty="0" smtClean="0"/>
              <a:t>sport.</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a:t>
            </a:fld>
            <a:endParaRPr lang="en-GB" dirty="0"/>
          </a:p>
        </p:txBody>
      </p:sp>
    </p:spTree>
    <p:extLst>
      <p:ext uri="{BB962C8B-B14F-4D97-AF65-F5344CB8AC3E}">
        <p14:creationId xmlns:p14="http://schemas.microsoft.com/office/powerpoint/2010/main" val="310947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different sporting examples of sportsmanship and gamesmanship in sport.</a:t>
            </a:r>
          </a:p>
          <a:p>
            <a:pPr marL="228600" indent="-228600">
              <a:buFont typeface="Arial" panose="020B0604020202020204" pitchFamily="34" charset="0"/>
              <a:buChar char="•"/>
            </a:pPr>
            <a:r>
              <a:rPr lang="en-GB" baseline="0" dirty="0" smtClean="0"/>
              <a:t>Click to reveal answers.</a:t>
            </a:r>
          </a:p>
          <a:p>
            <a:pPr marL="228600" indent="-228600">
              <a:buFont typeface="Arial" panose="020B0604020202020204" pitchFamily="34" charset="0"/>
              <a:buChar char="•"/>
            </a:pPr>
            <a:r>
              <a:rPr lang="en-GB" baseline="0" dirty="0" smtClean="0"/>
              <a:t>(Optional) click on the info and video links to expand your knowledge further.</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3</a:t>
            </a:fld>
            <a:endParaRPr lang="en-GB" dirty="0"/>
          </a:p>
        </p:txBody>
      </p:sp>
    </p:spTree>
    <p:extLst>
      <p:ext uri="{BB962C8B-B14F-4D97-AF65-F5344CB8AC3E}">
        <p14:creationId xmlns:p14="http://schemas.microsoft.com/office/powerpoint/2010/main" val="184412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Know that some supplements in sport are considered illegal and cannot be used by athletes in order to improve performance.</a:t>
            </a:r>
          </a:p>
          <a:p>
            <a:pPr marL="285750" indent="-285750">
              <a:buFont typeface="Arial" panose="020B0604020202020204" pitchFamily="34" charset="0"/>
              <a:buChar char="•"/>
            </a:pPr>
            <a:r>
              <a:rPr lang="en-GB" baseline="0" dirty="0"/>
              <a:t>Click on </a:t>
            </a:r>
            <a:r>
              <a:rPr lang="en-GB" baseline="0" dirty="0" smtClean="0"/>
              <a:t>each </a:t>
            </a:r>
            <a:r>
              <a:rPr lang="en-GB" baseline="0" dirty="0"/>
              <a:t>row in the illegal drugs column to learn more about each </a:t>
            </a:r>
            <a:r>
              <a:rPr lang="en-GB" baseline="0" dirty="0" smtClean="0"/>
              <a:t>type of drug and </a:t>
            </a:r>
            <a:r>
              <a:rPr lang="en-GB" baseline="0" dirty="0"/>
              <a:t>which athletes are likely to take it.</a:t>
            </a:r>
          </a:p>
          <a:p>
            <a:pPr marL="285750" indent="-285750">
              <a:buFont typeface="Arial" panose="020B0604020202020204" pitchFamily="34" charset="0"/>
              <a:buChar char="•"/>
            </a:pPr>
            <a:r>
              <a:rPr lang="en-GB" baseline="0" dirty="0"/>
              <a:t>Click on the info button to look through the list of banned </a:t>
            </a:r>
            <a:r>
              <a:rPr lang="en-GB" baseline="0" dirty="0" smtClean="0"/>
              <a:t>substances </a:t>
            </a:r>
            <a:r>
              <a:rPr lang="en-GB" baseline="0" dirty="0"/>
              <a:t>on the WADA website.</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67260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Identify the reasons </a:t>
            </a:r>
            <a:r>
              <a:rPr lang="en-GB" baseline="0" dirty="0" smtClean="0"/>
              <a:t>why stimulants </a:t>
            </a:r>
            <a:r>
              <a:rPr lang="en-GB" baseline="0" dirty="0"/>
              <a:t>are used by athletes and the </a:t>
            </a:r>
            <a:r>
              <a:rPr lang="en-GB" baseline="0" dirty="0" smtClean="0"/>
              <a:t>side effects </a:t>
            </a:r>
            <a:r>
              <a:rPr lang="en-GB" baseline="0" dirty="0"/>
              <a:t>involved.</a:t>
            </a:r>
          </a:p>
          <a:p>
            <a:pPr marL="285750" indent="-285750">
              <a:buFont typeface="Arial" panose="020B0604020202020204" pitchFamily="34" charset="0"/>
              <a:buChar char="•"/>
            </a:pPr>
            <a:r>
              <a:rPr lang="en-GB" baseline="0" dirty="0"/>
              <a:t>Which athletes would particularly benefit from this drug?</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265850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Identify the reasons </a:t>
            </a:r>
            <a:r>
              <a:rPr lang="en-GB" baseline="0" dirty="0" smtClean="0"/>
              <a:t>why narcotic </a:t>
            </a:r>
            <a:r>
              <a:rPr lang="en-GB" baseline="0" dirty="0"/>
              <a:t>analgesics are used by athletes and the </a:t>
            </a:r>
            <a:r>
              <a:rPr lang="en-GB" baseline="0" dirty="0" smtClean="0"/>
              <a:t>side effects </a:t>
            </a:r>
            <a:r>
              <a:rPr lang="en-GB" baseline="0" dirty="0"/>
              <a:t>involved.</a:t>
            </a:r>
          </a:p>
          <a:p>
            <a:pPr marL="285750" indent="-285750">
              <a:buFont typeface="Arial" panose="020B0604020202020204" pitchFamily="34" charset="0"/>
              <a:buChar char="•"/>
            </a:pPr>
            <a:r>
              <a:rPr lang="en-GB" baseline="0" dirty="0"/>
              <a:t>Which athletes would particularly benefit from this drug?</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1662097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Identify the reasons </a:t>
            </a:r>
            <a:r>
              <a:rPr lang="en-GB" baseline="0" dirty="0" smtClean="0"/>
              <a:t>why anabolic </a:t>
            </a:r>
            <a:r>
              <a:rPr lang="en-GB" baseline="0" dirty="0"/>
              <a:t>agents are used by athletes and the </a:t>
            </a:r>
            <a:r>
              <a:rPr lang="en-GB" baseline="0" dirty="0" smtClean="0"/>
              <a:t>side effects </a:t>
            </a:r>
            <a:r>
              <a:rPr lang="en-GB" baseline="0" dirty="0"/>
              <a:t>involved.</a:t>
            </a:r>
          </a:p>
          <a:p>
            <a:pPr marL="285750" indent="-285750">
              <a:buFont typeface="Arial" panose="020B0604020202020204" pitchFamily="34" charset="0"/>
              <a:buChar char="•"/>
            </a:pPr>
            <a:r>
              <a:rPr lang="en-GB" baseline="0" dirty="0"/>
              <a:t>Which athletes would particularly benefit from this drug?</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340068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Identify the reasons </a:t>
            </a:r>
            <a:r>
              <a:rPr lang="en-GB" baseline="0" dirty="0" smtClean="0"/>
              <a:t>why EPO </a:t>
            </a:r>
            <a:r>
              <a:rPr lang="en-GB" baseline="0" dirty="0"/>
              <a:t>is used by athletes and the </a:t>
            </a:r>
            <a:r>
              <a:rPr lang="en-GB" baseline="0" dirty="0" smtClean="0"/>
              <a:t>side effects </a:t>
            </a:r>
            <a:r>
              <a:rPr lang="en-GB" baseline="0" dirty="0"/>
              <a:t>involved.</a:t>
            </a:r>
          </a:p>
          <a:p>
            <a:pPr marL="285750" indent="-285750">
              <a:buFont typeface="Arial" panose="020B0604020202020204" pitchFamily="34" charset="0"/>
              <a:buChar char="•"/>
            </a:pPr>
            <a:r>
              <a:rPr lang="en-GB" baseline="0" dirty="0"/>
              <a:t>Which athletes would particularly benefit from this drug?</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367880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GB" baseline="0" dirty="0"/>
              <a:t>Identify the reasons </a:t>
            </a:r>
            <a:r>
              <a:rPr lang="en-GB" baseline="0" dirty="0" smtClean="0"/>
              <a:t>why diuretics </a:t>
            </a:r>
            <a:r>
              <a:rPr lang="en-GB" baseline="0" dirty="0"/>
              <a:t>are used by athletes and the </a:t>
            </a:r>
            <a:r>
              <a:rPr lang="en-GB" baseline="0" dirty="0" smtClean="0"/>
              <a:t>side effects </a:t>
            </a:r>
            <a:r>
              <a:rPr lang="en-GB" baseline="0" dirty="0"/>
              <a:t>involved.</a:t>
            </a:r>
          </a:p>
          <a:p>
            <a:pPr marL="285750" indent="-285750">
              <a:buFont typeface="Arial" panose="020B0604020202020204" pitchFamily="34" charset="0"/>
              <a:buChar char="•"/>
            </a:pPr>
            <a:r>
              <a:rPr lang="en-GB" baseline="0" dirty="0"/>
              <a:t>Which athletes would particularly benefit from this drug?</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47475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665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66603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8241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83692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0701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0637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02701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11984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59986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18055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9507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17/05/2023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17/05/2023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17/05/2023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17/05/2023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Roboto Condensed" panose="02000000000000000000" pitchFamily="2" charset="0"/>
              </a:defRPr>
            </a:lvl1pPr>
          </a:lstStyle>
          <a:p>
            <a:fld id="{33DB27B1-FBD3-4834-B3FF-1A4D69978FDA}" type="datetimeFigureOut">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Roboto Condensed" panose="02000000000000000000" pitchFamily="2" charset="0"/>
              </a:defRPr>
            </a:lvl1pPr>
          </a:lstStyle>
          <a:p>
            <a:fld id="{00BE1ABE-4073-4494-BFC2-5858710217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0011155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Condensed" panose="020000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Condensed" panose="020000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zzed.uk/11637-PPT10.1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zzed.uk/11637-PPT10.3b" TargetMode="External"/><Relationship Id="rId5" Type="http://schemas.openxmlformats.org/officeDocument/2006/relationships/hyperlink" Target="http://zzed.uk/11637-PPT10.3a"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hyperlink" Target="http://zzed.uk/11637-PPT10.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539552" y="188640"/>
            <a:ext cx="7772400" cy="4046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oboto Condensed" panose="02000000000000000000" pitchFamily="2" charset="0"/>
                <a:ea typeface="+mj-ea"/>
                <a:cs typeface="+mj-cs"/>
              </a:defRPr>
            </a:lvl1pPr>
          </a:lstStyle>
          <a:p>
            <a:pPr>
              <a:spcBef>
                <a:spcPts val="1000"/>
              </a:spcBef>
            </a:pPr>
            <a:r>
              <a:rPr lang="en-GB" sz="1600" dirty="0">
                <a:effectLst>
                  <a:glow rad="101600">
                    <a:schemeClr val="bg1">
                      <a:alpha val="60000"/>
                    </a:schemeClr>
                  </a:glow>
                </a:effectLst>
                <a:ea typeface="+mn-ea"/>
                <a:cs typeface="+mn-cs"/>
              </a:rPr>
              <a:t>Ethical and </a:t>
            </a:r>
            <a:r>
              <a:rPr lang="en-GB" sz="1600" dirty="0" smtClean="0">
                <a:effectLst>
                  <a:glow rad="101600">
                    <a:schemeClr val="bg1">
                      <a:alpha val="60000"/>
                    </a:schemeClr>
                  </a:glow>
                </a:effectLst>
                <a:ea typeface="+mn-ea"/>
                <a:cs typeface="+mn-cs"/>
              </a:rPr>
              <a:t>Sociocultural </a:t>
            </a:r>
            <a:r>
              <a:rPr lang="en-GB" sz="1600" dirty="0">
                <a:effectLst>
                  <a:glow rad="101600">
                    <a:schemeClr val="bg1">
                      <a:alpha val="60000"/>
                    </a:schemeClr>
                  </a:glow>
                </a:effectLst>
                <a:ea typeface="+mn-ea"/>
                <a:cs typeface="+mn-cs"/>
              </a:rPr>
              <a:t>issues in Physical Activity and Sport</a:t>
            </a:r>
          </a:p>
        </p:txBody>
      </p:sp>
      <p:grpSp>
        <p:nvGrpSpPr>
          <p:cNvPr id="17" name="Group 16"/>
          <p:cNvGrpSpPr/>
          <p:nvPr/>
        </p:nvGrpSpPr>
        <p:grpSpPr>
          <a:xfrm>
            <a:off x="7110469" y="4653136"/>
            <a:ext cx="1781061" cy="1839359"/>
            <a:chOff x="7081143" y="4555107"/>
            <a:chExt cx="1781061" cy="1839359"/>
          </a:xfrm>
        </p:grpSpPr>
        <p:sp>
          <p:nvSpPr>
            <p:cNvPr id="18"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dirty="0"/>
            </a:p>
          </p:txBody>
        </p:sp>
        <p:sp>
          <p:nvSpPr>
            <p:cNvPr id="19" name="Subtitle 3">
              <a:extLst>
                <a:ext uri="{FF2B5EF4-FFF2-40B4-BE49-F238E27FC236}">
                  <a16:creationId xmlns:a16="http://schemas.microsoft.com/office/drawing/2014/main" xmlns=""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Paper </a:t>
              </a:r>
              <a:r>
                <a:rPr lang="en-US" sz="2000" b="1" dirty="0" smtClean="0"/>
                <a:t>2</a:t>
              </a:r>
              <a:endParaRPr lang="en-US" sz="2000" b="1"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4800" b="1" spc="-300" dirty="0">
                <a:solidFill>
                  <a:schemeClr val="bg1">
                    <a:lumMod val="95000"/>
                  </a:schemeClr>
                </a:solidFill>
                <a:latin typeface="+mj-lt"/>
                <a:ea typeface="+mj-ea"/>
                <a:cs typeface="+mj-cs"/>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109004" y="5416545"/>
              <a:ext cx="1058656" cy="9779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900" dirty="0" smtClean="0">
                  <a:solidFill>
                    <a:schemeClr val="bg1"/>
                  </a:solidFill>
                </a:rPr>
                <a:t>Sociocultural influences</a:t>
              </a:r>
              <a:endParaRPr lang="en-US" sz="900" dirty="0">
                <a:solidFill>
                  <a:schemeClr val="bg1"/>
                </a:solidFill>
              </a:endParaRPr>
            </a:p>
          </p:txBody>
        </p:sp>
        <p:sp>
          <p:nvSpPr>
            <p:cNvPr id="28"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dirty="0"/>
            </a:p>
          </p:txBody>
        </p:sp>
        <p:sp>
          <p:nvSpPr>
            <p:cNvPr id="29" name="Subtitle 3">
              <a:extLst>
                <a:ext uri="{FF2B5EF4-FFF2-40B4-BE49-F238E27FC236}">
                  <a16:creationId xmlns:a16="http://schemas.microsoft.com/office/drawing/2014/main" xmlns=""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smtClean="0"/>
                <a:t>3.2.2.3</a:t>
              </a:r>
              <a:endParaRPr lang="en-US" sz="1100" b="1" dirty="0"/>
            </a:p>
          </p:txBody>
        </p:sp>
      </p:grpSp>
      <p:sp>
        <p:nvSpPr>
          <p:cNvPr id="30" name="Title 1"/>
          <p:cNvSpPr txBox="1">
            <a:spLocks/>
          </p:cNvSpPr>
          <p:nvPr/>
        </p:nvSpPr>
        <p:spPr>
          <a:xfrm>
            <a:off x="392482" y="908720"/>
            <a:ext cx="8324854" cy="9474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oboto Condensed" panose="02000000000000000000" pitchFamily="2" charset="0"/>
                <a:ea typeface="+mj-ea"/>
                <a:cs typeface="+mj-cs"/>
              </a:defRPr>
            </a:lvl1pPr>
          </a:lstStyle>
          <a:p>
            <a:r>
              <a:rPr lang="en-GB" sz="4400" b="1" dirty="0" smtClean="0">
                <a:ln>
                  <a:solidFill>
                    <a:schemeClr val="tx1"/>
                  </a:solidFill>
                </a:ln>
                <a:solidFill>
                  <a:srgbClr val="6D2442"/>
                </a:solidFill>
                <a:effectLst>
                  <a:glow rad="101600">
                    <a:schemeClr val="bg1">
                      <a:alpha val="60000"/>
                    </a:schemeClr>
                  </a:glow>
                </a:effectLst>
              </a:rPr>
              <a:t>Conduct of Performers </a:t>
            </a:r>
            <a:r>
              <a:rPr lang="en-GB" sz="4400" b="1" dirty="0" smtClean="0">
                <a:ln>
                  <a:solidFill>
                    <a:schemeClr val="tx1"/>
                  </a:solidFill>
                </a:ln>
                <a:effectLst>
                  <a:glow rad="101600">
                    <a:schemeClr val="bg1">
                      <a:alpha val="60000"/>
                    </a:schemeClr>
                  </a:glow>
                </a:effectLst>
              </a:rPr>
              <a:t>and</a:t>
            </a:r>
            <a:r>
              <a:rPr lang="en-GB" sz="4400" b="1" dirty="0" smtClean="0">
                <a:ln>
                  <a:solidFill>
                    <a:schemeClr val="tx1"/>
                  </a:solidFill>
                </a:ln>
                <a:solidFill>
                  <a:srgbClr val="6D2442"/>
                </a:solidFill>
                <a:effectLst>
                  <a:glow rad="101600">
                    <a:schemeClr val="bg1">
                      <a:alpha val="60000"/>
                    </a:schemeClr>
                  </a:glow>
                </a:effectLst>
              </a:rPr>
              <a:t> Prohibited Substances and Methods</a:t>
            </a:r>
            <a:endParaRPr lang="en-GB" sz="4400" b="1" dirty="0">
              <a:ln>
                <a:solidFill>
                  <a:schemeClr val="tx1"/>
                </a:solidFill>
              </a:ln>
              <a:solidFill>
                <a:srgbClr val="6D2442"/>
              </a:solidFill>
              <a:effectLst>
                <a:glow rad="101600">
                  <a:schemeClr val="bg1">
                    <a:alpha val="60000"/>
                  </a:schemeClr>
                </a:glow>
              </a:effectLst>
            </a:endParaRPr>
          </a:p>
        </p:txBody>
      </p:sp>
      <p:sp>
        <p:nvSpPr>
          <p:cNvPr id="31" name="Title 1"/>
          <p:cNvSpPr txBox="1">
            <a:spLocks/>
          </p:cNvSpPr>
          <p:nvPr/>
        </p:nvSpPr>
        <p:spPr>
          <a:xfrm>
            <a:off x="4283968" y="3645024"/>
            <a:ext cx="2084456" cy="4046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oboto Condensed" panose="02000000000000000000" pitchFamily="2" charset="0"/>
                <a:ea typeface="+mj-ea"/>
                <a:cs typeface="+mj-cs"/>
              </a:defRPr>
            </a:lvl1pPr>
          </a:lstStyle>
          <a:p>
            <a:pPr>
              <a:spcBef>
                <a:spcPts val="1000"/>
              </a:spcBef>
            </a:pPr>
            <a:r>
              <a:rPr lang="en-GB" sz="1600" dirty="0" smtClean="0">
                <a:effectLst>
                  <a:glow rad="101600">
                    <a:schemeClr val="bg1">
                      <a:alpha val="60000"/>
                    </a:schemeClr>
                  </a:glow>
                </a:effectLst>
                <a:ea typeface="+mn-ea"/>
                <a:cs typeface="+mn-cs"/>
              </a:rPr>
              <a:t>Sportsmanship!</a:t>
            </a:r>
            <a:endParaRPr lang="en-GB" sz="1600" dirty="0">
              <a:effectLst>
                <a:glow rad="101600">
                  <a:schemeClr val="bg1">
                    <a:alpha val="60000"/>
                  </a:schemeClr>
                </a:glow>
              </a:effectLst>
              <a:ea typeface="+mn-ea"/>
              <a:cs typeface="+mn-cs"/>
            </a:endParaRPr>
          </a:p>
        </p:txBody>
      </p:sp>
      <p:sp>
        <p:nvSpPr>
          <p:cNvPr id="13" name="Rectangle 12"/>
          <p:cNvSpPr>
            <a:spLocks/>
          </p:cNvSpPr>
          <p:nvPr/>
        </p:nvSpPr>
        <p:spPr>
          <a:xfrm>
            <a:off x="179512" y="6560555"/>
            <a:ext cx="5828665" cy="160655"/>
          </a:xfrm>
          <a:prstGeom prst="rect">
            <a:avLst/>
          </a:prstGeom>
          <a:noFill/>
          <a:ln w="9525" cap="flat" cmpd="sng" algn="ctr">
            <a:noFill/>
            <a:prstDash val="solid"/>
          </a:ln>
          <a:effectLst/>
        </p:spPr>
        <p:txBody>
          <a:bodyPr rot="0" spcFirstLastPara="0" vert="horz" wrap="none" lIns="0" tIns="0" rIns="0" bIns="0" numCol="1" spcCol="0" rtlCol="0" fromWordArt="0" anchor="b" anchorCtr="0" forceAA="0" compatLnSpc="1">
            <a:prstTxWarp prst="textNoShape">
              <a:avLst/>
            </a:prstTxWarp>
            <a:spAutoFit/>
          </a:bodyPr>
          <a:lstStyle/>
          <a:p>
            <a:pPr algn="ctr">
              <a:spcAft>
                <a:spcPts val="0"/>
              </a:spcAft>
            </a:pPr>
            <a:r>
              <a:rPr lang="en-GB" sz="900" dirty="0" err="1">
                <a:solidFill>
                  <a:srgbClr val="000000"/>
                </a:solidFill>
                <a:effectLst/>
                <a:latin typeface="Segoe UI Semilight" panose="020B0402040204020203" pitchFamily="34" charset="0"/>
                <a:ea typeface="Times New Roman" panose="02020603050405020304" pitchFamily="18" charset="0"/>
              </a:rPr>
              <a:t>Photocopiable</a:t>
            </a:r>
            <a:r>
              <a:rPr lang="en-GB" sz="900" dirty="0">
                <a:solidFill>
                  <a:srgbClr val="000000"/>
                </a:solidFill>
                <a:effectLst/>
                <a:latin typeface="Segoe UI Semilight" panose="020B0402040204020203" pitchFamily="34" charset="0"/>
                <a:ea typeface="Times New Roman" panose="02020603050405020304" pitchFamily="18" charset="0"/>
              </a:rPr>
              <a:t>/digital resources may only be copied by the purchasing institution on a single site and for their own use</a:t>
            </a:r>
            <a:endParaRPr lang="en-GB" sz="900" dirty="0">
              <a:solidFill>
                <a:srgbClr val="7F7F7F"/>
              </a:solidFill>
              <a:effectLst/>
              <a:latin typeface="Segoe UI Semilight" panose="020B0402040204020203"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113" y="1091335"/>
            <a:ext cx="7052841"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Blood doping is a prohibited method which involves a series of steps to increase the number of red blood cells in the </a:t>
            </a:r>
            <a:r>
              <a:rPr lang="en-GB" dirty="0" smtClean="0">
                <a:solidFill>
                  <a:prstClr val="black"/>
                </a:solidFill>
                <a:latin typeface="Roboto Condensed" panose="02000000000000000000" pitchFamily="2" charset="0"/>
              </a:rPr>
              <a:t>body.</a:t>
            </a:r>
            <a:endParaRPr lang="en-GB" dirty="0">
              <a:solidFill>
                <a:prstClr val="black"/>
              </a:solidFill>
              <a:latin typeface="Roboto Condensed" panose="02000000000000000000" pitchFamily="2" charset="0"/>
            </a:endParaRPr>
          </a:p>
        </p:txBody>
      </p:sp>
      <p:sp>
        <p:nvSpPr>
          <p:cNvPr id="20" name="TextBox 19"/>
          <p:cNvSpPr txBox="1"/>
          <p:nvPr/>
        </p:nvSpPr>
        <p:spPr>
          <a:xfrm>
            <a:off x="420530" y="1910836"/>
            <a:ext cx="4367494"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r>
              <a:rPr lang="en-GB" dirty="0">
                <a:solidFill>
                  <a:prstClr val="white"/>
                </a:solidFill>
              </a:rPr>
              <a:t>Blood is withdrawn from the performer in the weeks prior </a:t>
            </a:r>
            <a:r>
              <a:rPr lang="en-GB" dirty="0" smtClean="0">
                <a:solidFill>
                  <a:prstClr val="white"/>
                </a:solidFill>
              </a:rPr>
              <a:t>to competition</a:t>
            </a:r>
            <a:r>
              <a:rPr lang="en-GB" dirty="0">
                <a:solidFill>
                  <a:prstClr val="white"/>
                </a:solidFill>
              </a:rPr>
              <a:t>.</a:t>
            </a:r>
          </a:p>
        </p:txBody>
      </p:sp>
      <p:sp>
        <p:nvSpPr>
          <p:cNvPr id="26" name="Title 1"/>
          <p:cNvSpPr txBox="1">
            <a:spLocks/>
          </p:cNvSpPr>
          <p:nvPr/>
        </p:nvSpPr>
        <p:spPr>
          <a:xfrm>
            <a:off x="3851920" y="44624"/>
            <a:ext cx="5148572"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Drugs in sport </a:t>
            </a:r>
          </a:p>
        </p:txBody>
      </p:sp>
      <p:sp>
        <p:nvSpPr>
          <p:cNvPr id="31" name="TextBox 30"/>
          <p:cNvSpPr txBox="1"/>
          <p:nvPr/>
        </p:nvSpPr>
        <p:spPr>
          <a:xfrm>
            <a:off x="277113" y="219517"/>
            <a:ext cx="6749273" cy="923330"/>
          </a:xfrm>
          <a:prstGeom prst="rect">
            <a:avLst/>
          </a:prstGeom>
          <a:noFill/>
        </p:spPr>
        <p:txBody>
          <a:bodyPr wrap="square" rtlCol="0">
            <a:spAutoFit/>
          </a:bodyPr>
          <a:lstStyle/>
          <a:p>
            <a:r>
              <a:rPr lang="en-GB" sz="5400" b="1" dirty="0">
                <a:solidFill>
                  <a:prstClr val="black"/>
                </a:solidFill>
                <a:latin typeface="Roboto Condensed" panose="02000000000000000000" pitchFamily="2" charset="0"/>
              </a:rPr>
              <a:t>Blood </a:t>
            </a:r>
            <a:r>
              <a:rPr lang="en-GB" sz="5400" b="1" dirty="0" smtClean="0">
                <a:solidFill>
                  <a:prstClr val="black"/>
                </a:solidFill>
                <a:latin typeface="Roboto Condensed" panose="02000000000000000000" pitchFamily="2" charset="0"/>
              </a:rPr>
              <a:t>doping</a:t>
            </a:r>
            <a:endParaRPr lang="en-GB" sz="5400" b="1" dirty="0">
              <a:solidFill>
                <a:prstClr val="black"/>
              </a:solidFill>
              <a:latin typeface="Roboto Condensed" panose="02000000000000000000" pitchFamily="2" charset="0"/>
            </a:endParaRPr>
          </a:p>
        </p:txBody>
      </p:sp>
      <p:sp>
        <p:nvSpPr>
          <p:cNvPr id="34" name="TextBox 3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3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schemeClr val="tx1"/>
                </a:solidFill>
              </a:rPr>
              <a:pPr algn="ctr"/>
              <a:t>10</a:t>
            </a:fld>
            <a:endParaRPr lang="en-GB" b="1" dirty="0">
              <a:solidFill>
                <a:schemeClr val="tx1"/>
              </a:solidFill>
            </a:endParaRPr>
          </a:p>
        </p:txBody>
      </p:sp>
      <p:sp>
        <p:nvSpPr>
          <p:cNvPr id="3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1026" name="Picture 2" descr="Lab, Experiment, Test, Chemistry, Test Tubes">
            <a:extLst>
              <a:ext uri="{FF2B5EF4-FFF2-40B4-BE49-F238E27FC236}">
                <a16:creationId xmlns="" xmlns:a16="http://schemas.microsoft.com/office/drawing/2014/main" id="{031B88E7-771C-4462-B4D2-AC04E52498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6195" y="1871236"/>
            <a:ext cx="2724337" cy="18219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 xmlns:a16="http://schemas.microsoft.com/office/drawing/2014/main" id="{DE77AD54-C770-4787-95F7-69442A577915}"/>
              </a:ext>
            </a:extLst>
          </p:cNvPr>
          <p:cNvSpPr/>
          <p:nvPr/>
        </p:nvSpPr>
        <p:spPr>
          <a:xfrm>
            <a:off x="2405070" y="2564904"/>
            <a:ext cx="432000" cy="360000"/>
          </a:xfrm>
          <a:prstGeom prst="downArrow">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5" name="TextBox 24">
            <a:extLst>
              <a:ext uri="{FF2B5EF4-FFF2-40B4-BE49-F238E27FC236}">
                <a16:creationId xmlns="" xmlns:a16="http://schemas.microsoft.com/office/drawing/2014/main" id="{7E498A7E-146A-402B-8C23-E0D17C1AA1CB}"/>
              </a:ext>
            </a:extLst>
          </p:cNvPr>
          <p:cNvSpPr txBox="1"/>
          <p:nvPr/>
        </p:nvSpPr>
        <p:spPr>
          <a:xfrm>
            <a:off x="420530" y="2961867"/>
            <a:ext cx="4367494"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r>
              <a:rPr lang="en-GB" dirty="0">
                <a:solidFill>
                  <a:prstClr val="white"/>
                </a:solidFill>
              </a:rPr>
              <a:t>The red blood cells in the blood are separated and frozen.</a:t>
            </a:r>
          </a:p>
        </p:txBody>
      </p:sp>
      <p:sp>
        <p:nvSpPr>
          <p:cNvPr id="27" name="Arrow: Down 26">
            <a:extLst>
              <a:ext uri="{FF2B5EF4-FFF2-40B4-BE49-F238E27FC236}">
                <a16:creationId xmlns="" xmlns:a16="http://schemas.microsoft.com/office/drawing/2014/main" id="{6BB3D203-3998-42E2-9936-0361C9B9CFDE}"/>
              </a:ext>
            </a:extLst>
          </p:cNvPr>
          <p:cNvSpPr/>
          <p:nvPr/>
        </p:nvSpPr>
        <p:spPr>
          <a:xfrm>
            <a:off x="2388277" y="3609628"/>
            <a:ext cx="432000" cy="360000"/>
          </a:xfrm>
          <a:prstGeom prst="downArrow">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9" name="TextBox 28">
            <a:extLst>
              <a:ext uri="{FF2B5EF4-FFF2-40B4-BE49-F238E27FC236}">
                <a16:creationId xmlns="" xmlns:a16="http://schemas.microsoft.com/office/drawing/2014/main" id="{04B1D2A2-B14C-4856-885C-CC93959E44DB}"/>
              </a:ext>
            </a:extLst>
          </p:cNvPr>
          <p:cNvSpPr txBox="1"/>
          <p:nvPr/>
        </p:nvSpPr>
        <p:spPr>
          <a:xfrm>
            <a:off x="420530" y="3991373"/>
            <a:ext cx="4367494"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r>
              <a:rPr lang="en-GB" dirty="0">
                <a:solidFill>
                  <a:prstClr val="white"/>
                </a:solidFill>
              </a:rPr>
              <a:t>The red blood cells are </a:t>
            </a:r>
            <a:r>
              <a:rPr lang="en-GB" dirty="0" smtClean="0">
                <a:solidFill>
                  <a:prstClr val="white"/>
                </a:solidFill>
              </a:rPr>
              <a:t>injected </a:t>
            </a:r>
            <a:r>
              <a:rPr lang="en-GB" dirty="0">
                <a:solidFill>
                  <a:prstClr val="white"/>
                </a:solidFill>
              </a:rPr>
              <a:t>into the performer in the days before competition.</a:t>
            </a:r>
          </a:p>
        </p:txBody>
      </p:sp>
      <p:sp>
        <p:nvSpPr>
          <p:cNvPr id="30" name="Arrow: Down 29">
            <a:extLst>
              <a:ext uri="{FF2B5EF4-FFF2-40B4-BE49-F238E27FC236}">
                <a16:creationId xmlns="" xmlns:a16="http://schemas.microsoft.com/office/drawing/2014/main" id="{3BC5C679-3517-4DF4-B7AE-3EF7D36EA469}"/>
              </a:ext>
            </a:extLst>
          </p:cNvPr>
          <p:cNvSpPr/>
          <p:nvPr/>
        </p:nvSpPr>
        <p:spPr>
          <a:xfrm>
            <a:off x="2388277" y="4638359"/>
            <a:ext cx="432000" cy="360000"/>
          </a:xfrm>
          <a:prstGeom prst="downArrow">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2" name="TextBox 31">
            <a:extLst>
              <a:ext uri="{FF2B5EF4-FFF2-40B4-BE49-F238E27FC236}">
                <a16:creationId xmlns="" xmlns:a16="http://schemas.microsoft.com/office/drawing/2014/main" id="{379CA3AE-F022-4004-9A3F-995130DE2983}"/>
              </a:ext>
            </a:extLst>
          </p:cNvPr>
          <p:cNvSpPr txBox="1"/>
          <p:nvPr/>
        </p:nvSpPr>
        <p:spPr>
          <a:xfrm>
            <a:off x="420530" y="5020879"/>
            <a:ext cx="4367494" cy="119181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r>
              <a:rPr lang="en-GB" dirty="0">
                <a:solidFill>
                  <a:prstClr val="white"/>
                </a:solidFill>
              </a:rPr>
              <a:t>The performer benefits from an increased red blood cell count. This increases the oxygen-carrying capacity of the blood, leading to increases in aerobic performance.</a:t>
            </a:r>
          </a:p>
        </p:txBody>
      </p:sp>
      <p:sp>
        <p:nvSpPr>
          <p:cNvPr id="33" name="TextBox 32">
            <a:extLst>
              <a:ext uri="{FF2B5EF4-FFF2-40B4-BE49-F238E27FC236}">
                <a16:creationId xmlns="" xmlns:a16="http://schemas.microsoft.com/office/drawing/2014/main" id="{9B8D1A5C-CD65-4D78-A8BB-990EAE9E6329}"/>
              </a:ext>
            </a:extLst>
          </p:cNvPr>
          <p:cNvSpPr txBox="1"/>
          <p:nvPr/>
        </p:nvSpPr>
        <p:spPr>
          <a:xfrm>
            <a:off x="5105180" y="3816206"/>
            <a:ext cx="3721026" cy="1815882"/>
          </a:xfrm>
          <a:prstGeom prst="rect">
            <a:avLst/>
          </a:prstGeom>
          <a:solidFill>
            <a:schemeClr val="bg1"/>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r>
              <a:rPr lang="en-GB" dirty="0">
                <a:solidFill>
                  <a:schemeClr val="tx1"/>
                </a:solidFill>
              </a:rPr>
              <a:t>Blood doping is dangerous as it comes with a range of potential </a:t>
            </a:r>
            <a:r>
              <a:rPr lang="en-GB" dirty="0" smtClean="0">
                <a:solidFill>
                  <a:schemeClr val="tx1"/>
                </a:solidFill>
              </a:rPr>
              <a:t>side effects</a:t>
            </a:r>
            <a:r>
              <a:rPr lang="en-GB" dirty="0">
                <a:solidFill>
                  <a:schemeClr val="tx1"/>
                </a:solidFill>
              </a:rPr>
              <a:t>, including:</a:t>
            </a:r>
          </a:p>
          <a:p>
            <a:pPr marL="285750" indent="-285750">
              <a:buFont typeface="Wingdings" panose="05000000000000000000" pitchFamily="2" charset="2"/>
              <a:buChar char="û"/>
            </a:pPr>
            <a:r>
              <a:rPr lang="en-GB" dirty="0">
                <a:solidFill>
                  <a:schemeClr val="tx1"/>
                </a:solidFill>
              </a:rPr>
              <a:t>Increased blood viscosity (thickening)</a:t>
            </a:r>
          </a:p>
          <a:p>
            <a:pPr marL="285750" indent="-285750">
              <a:buFont typeface="Wingdings" panose="05000000000000000000" pitchFamily="2" charset="2"/>
              <a:buChar char="û"/>
            </a:pPr>
            <a:r>
              <a:rPr lang="en-GB" dirty="0">
                <a:solidFill>
                  <a:schemeClr val="tx1"/>
                </a:solidFill>
              </a:rPr>
              <a:t>Risk of injection due to use of needles</a:t>
            </a:r>
          </a:p>
          <a:p>
            <a:pPr marL="285750" indent="-285750">
              <a:buFont typeface="Wingdings" panose="05000000000000000000" pitchFamily="2" charset="2"/>
              <a:buChar char="û"/>
            </a:pPr>
            <a:r>
              <a:rPr lang="en-GB" dirty="0">
                <a:solidFill>
                  <a:schemeClr val="tx1"/>
                </a:solidFill>
              </a:rPr>
              <a:t>Potential for heart attack or an embolism (blockage of an artery) due to increased blood viscosity</a:t>
            </a:r>
          </a:p>
        </p:txBody>
      </p:sp>
      <p:sp>
        <p:nvSpPr>
          <p:cNvPr id="3" name="Action Button: Forward or Next 2">
            <a:hlinkClick r:id="rId4" highlightClick="1"/>
          </p:cNvPr>
          <p:cNvSpPr/>
          <p:nvPr/>
        </p:nvSpPr>
        <p:spPr>
          <a:xfrm>
            <a:off x="7722333" y="5782329"/>
            <a:ext cx="702858" cy="576064"/>
          </a:xfrm>
          <a:prstGeom prst="actionButtonForwardNex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5105180" y="5878706"/>
            <a:ext cx="2695538" cy="461665"/>
          </a:xfrm>
          <a:prstGeom prst="rect">
            <a:avLst/>
          </a:prstGeom>
          <a:noFill/>
        </p:spPr>
        <p:txBody>
          <a:bodyPr wrap="square" rtlCol="0">
            <a:spAutoFit/>
          </a:bodyPr>
          <a:lstStyle/>
          <a:p>
            <a:r>
              <a:rPr lang="en-GB" sz="1200" b="1" dirty="0" smtClean="0">
                <a:solidFill>
                  <a:prstClr val="black"/>
                </a:solidFill>
                <a:latin typeface="Roboto Condensed" panose="02000000000000000000" pitchFamily="2" charset="0"/>
              </a:rPr>
              <a:t>Lance Armstrong's use of blood doping brought blood doping under the spotlight:</a:t>
            </a:r>
            <a:endParaRPr lang="en-GB" sz="1200" b="1" dirty="0">
              <a:solidFill>
                <a:prstClr val="black"/>
              </a:solidFill>
              <a:latin typeface="Roboto Condensed" panose="02000000000000000000" pitchFamily="2" charset="0"/>
            </a:endParaRPr>
          </a:p>
        </p:txBody>
      </p:sp>
      <p:grpSp>
        <p:nvGrpSpPr>
          <p:cNvPr id="22" name="Group 21"/>
          <p:cNvGrpSpPr>
            <a:grpSpLocks/>
          </p:cNvGrpSpPr>
          <p:nvPr/>
        </p:nvGrpSpPr>
        <p:grpSpPr bwMode="auto">
          <a:xfrm>
            <a:off x="596758" y="-78866"/>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0" name="Picture 39"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50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Effect transition="in" filter="wipe(down)">
                                      <p:cBhvr>
                                        <p:cTn id="36" dur="500"/>
                                        <p:tgtEl>
                                          <p:spTgt spid="3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3">
                                            <p:txEl>
                                              <p:pRg st="1" end="1"/>
                                            </p:txEl>
                                          </p:spTgt>
                                        </p:tgtEl>
                                        <p:attrNameLst>
                                          <p:attrName>style.visibility</p:attrName>
                                        </p:attrNameLst>
                                      </p:cBhvr>
                                      <p:to>
                                        <p:strVal val="visible"/>
                                      </p:to>
                                    </p:set>
                                    <p:animEffect transition="in" filter="wipe(down)">
                                      <p:cBhvr>
                                        <p:cTn id="41" dur="500"/>
                                        <p:tgtEl>
                                          <p:spTgt spid="3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3">
                                            <p:txEl>
                                              <p:pRg st="2" end="2"/>
                                            </p:txEl>
                                          </p:spTgt>
                                        </p:tgtEl>
                                        <p:attrNameLst>
                                          <p:attrName>style.visibility</p:attrName>
                                        </p:attrNameLst>
                                      </p:cBhvr>
                                      <p:to>
                                        <p:strVal val="visible"/>
                                      </p:to>
                                    </p:set>
                                    <p:animEffect transition="in" filter="wipe(down)">
                                      <p:cBhvr>
                                        <p:cTn id="46" dur="500"/>
                                        <p:tgtEl>
                                          <p:spTgt spid="3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
                                            <p:txEl>
                                              <p:pRg st="3" end="3"/>
                                            </p:txEl>
                                          </p:spTgt>
                                        </p:tgtEl>
                                        <p:attrNameLst>
                                          <p:attrName>style.visibility</p:attrName>
                                        </p:attrNameLst>
                                      </p:cBhvr>
                                      <p:to>
                                        <p:strVal val="visible"/>
                                      </p:to>
                                    </p:set>
                                    <p:animEffect transition="in" filter="wipe(down)">
                                      <p:cBhvr>
                                        <p:cTn id="51" dur="500"/>
                                        <p:tgtEl>
                                          <p:spTgt spid="3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randombar(horizont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25" grpId="0" animBg="1"/>
      <p:bldP spid="27" grpId="0" animBg="1"/>
      <p:bldP spid="29" grpId="0" animBg="1"/>
      <p:bldP spid="30" grpId="0" animBg="1"/>
      <p:bldP spid="32" grpId="0" animBg="1"/>
      <p:bldP spid="3"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3001" y="177250"/>
            <a:ext cx="7031287" cy="923330"/>
          </a:xfrm>
          <a:prstGeom prst="rect">
            <a:avLst/>
          </a:prstGeom>
          <a:noFill/>
        </p:spPr>
        <p:txBody>
          <a:bodyPr wrap="square" rtlCol="0">
            <a:spAutoFit/>
          </a:bodyPr>
          <a:lstStyle/>
          <a:p>
            <a:r>
              <a:rPr lang="en-GB" sz="5400" b="1" dirty="0">
                <a:solidFill>
                  <a:prstClr val="black"/>
                </a:solidFill>
                <a:latin typeface="Roboto Condensed" panose="02000000000000000000" pitchFamily="2" charset="0"/>
              </a:rPr>
              <a:t>Beta </a:t>
            </a:r>
            <a:r>
              <a:rPr lang="en-GB" sz="5400" b="1" dirty="0" smtClean="0">
                <a:solidFill>
                  <a:prstClr val="black"/>
                </a:solidFill>
                <a:latin typeface="Roboto Condensed" panose="02000000000000000000" pitchFamily="2" charset="0"/>
              </a:rPr>
              <a:t>blockers</a:t>
            </a:r>
            <a:endParaRPr lang="en-GB" sz="5400" b="1" dirty="0">
              <a:solidFill>
                <a:prstClr val="black"/>
              </a:solidFill>
              <a:latin typeface="Roboto Condensed" panose="02000000000000000000" pitchFamily="2" charset="0"/>
            </a:endParaRPr>
          </a:p>
        </p:txBody>
      </p:sp>
      <p:pic>
        <p:nvPicPr>
          <p:cNvPr id="4" name="Picture 3"/>
          <p:cNvPicPr>
            <a:picLocks noChangeAspect="1"/>
          </p:cNvPicPr>
          <p:nvPr/>
        </p:nvPicPr>
        <p:blipFill>
          <a:blip r:embed="rId3"/>
          <a:stretch>
            <a:fillRect/>
          </a:stretch>
        </p:blipFill>
        <p:spPr>
          <a:xfrm>
            <a:off x="169420" y="2310864"/>
            <a:ext cx="4045617" cy="3562390"/>
          </a:xfrm>
          <a:prstGeom prst="rect">
            <a:avLst/>
          </a:prstGeom>
        </p:spPr>
      </p:pic>
      <p:sp>
        <p:nvSpPr>
          <p:cNvPr id="38" name="TextBox 37"/>
          <p:cNvSpPr txBox="1"/>
          <p:nvPr/>
        </p:nvSpPr>
        <p:spPr>
          <a:xfrm>
            <a:off x="4067944" y="2434977"/>
            <a:ext cx="2592288" cy="672525"/>
          </a:xfrm>
          <a:prstGeom prst="stripedRightArrow">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black"/>
                </a:solidFill>
                <a:latin typeface="Roboto Condensed" panose="02000000000000000000" pitchFamily="2" charset="0"/>
              </a:rPr>
              <a:t>Improves accuracy</a:t>
            </a:r>
          </a:p>
        </p:txBody>
      </p:sp>
      <p:sp>
        <p:nvSpPr>
          <p:cNvPr id="39" name="TextBox 38"/>
          <p:cNvSpPr txBox="1"/>
          <p:nvPr/>
        </p:nvSpPr>
        <p:spPr>
          <a:xfrm>
            <a:off x="4141726" y="4992325"/>
            <a:ext cx="2592288" cy="672525"/>
          </a:xfrm>
          <a:prstGeom prst="stripedRightArrow">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black"/>
                </a:solidFill>
                <a:latin typeface="Roboto Condensed" panose="02000000000000000000" pitchFamily="2" charset="0"/>
              </a:rPr>
              <a:t>Improves precision</a:t>
            </a:r>
          </a:p>
        </p:txBody>
      </p:sp>
      <p:sp>
        <p:nvSpPr>
          <p:cNvPr id="40" name="TextBox 39"/>
          <p:cNvSpPr txBox="1"/>
          <p:nvPr/>
        </p:nvSpPr>
        <p:spPr>
          <a:xfrm>
            <a:off x="6530900" y="3074314"/>
            <a:ext cx="2074883" cy="672525"/>
          </a:xfrm>
          <a:prstGeom prst="stripedRightArrow">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black"/>
                </a:solidFill>
                <a:latin typeface="Roboto Condensed" panose="02000000000000000000" pitchFamily="2" charset="0"/>
              </a:rPr>
              <a:t>Reduces anxiety</a:t>
            </a:r>
          </a:p>
        </p:txBody>
      </p:sp>
      <p:sp>
        <p:nvSpPr>
          <p:cNvPr id="41" name="TextBox 40"/>
          <p:cNvSpPr txBox="1"/>
          <p:nvPr/>
        </p:nvSpPr>
        <p:spPr>
          <a:xfrm>
            <a:off x="4141726" y="3713651"/>
            <a:ext cx="2592288" cy="672525"/>
          </a:xfrm>
          <a:prstGeom prst="stripedRightArrow">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black"/>
                </a:solidFill>
                <a:latin typeface="Roboto Condensed" panose="02000000000000000000" pitchFamily="2" charset="0"/>
              </a:rPr>
              <a:t>Decreases heart rate</a:t>
            </a:r>
          </a:p>
        </p:txBody>
      </p:sp>
      <p:sp>
        <p:nvSpPr>
          <p:cNvPr id="42" name="TextBox 41"/>
          <p:cNvSpPr txBox="1"/>
          <p:nvPr/>
        </p:nvSpPr>
        <p:spPr>
          <a:xfrm>
            <a:off x="6202600" y="4352988"/>
            <a:ext cx="2592288" cy="672525"/>
          </a:xfrm>
          <a:prstGeom prst="stripedRightArrow">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black"/>
                </a:solidFill>
                <a:latin typeface="Roboto Condensed" panose="02000000000000000000" pitchFamily="2" charset="0"/>
              </a:rPr>
              <a:t>Decreases hand trembles</a:t>
            </a:r>
          </a:p>
        </p:txBody>
      </p:sp>
      <p:sp>
        <p:nvSpPr>
          <p:cNvPr id="43" name="TextBox 42"/>
          <p:cNvSpPr txBox="1"/>
          <p:nvPr/>
        </p:nvSpPr>
        <p:spPr>
          <a:xfrm>
            <a:off x="6098237" y="5631661"/>
            <a:ext cx="2696651" cy="672525"/>
          </a:xfrm>
          <a:prstGeom prst="stripedRightArrow">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black"/>
                </a:solidFill>
                <a:latin typeface="Roboto Condensed" panose="02000000000000000000" pitchFamily="2" charset="0"/>
              </a:rPr>
              <a:t>Decreases muscle spasms</a:t>
            </a:r>
          </a:p>
        </p:txBody>
      </p:sp>
      <p:sp>
        <p:nvSpPr>
          <p:cNvPr id="26" name="TextBox 25"/>
          <p:cNvSpPr txBox="1"/>
          <p:nvPr/>
        </p:nvSpPr>
        <p:spPr>
          <a:xfrm>
            <a:off x="145538" y="1058029"/>
            <a:ext cx="7480845" cy="923330"/>
          </a:xfrm>
          <a:prstGeom prst="rect">
            <a:avLst/>
          </a:prstGeom>
          <a:noFill/>
        </p:spPr>
        <p:txBody>
          <a:bodyPr wrap="square" rtlCol="0">
            <a:spAutoFit/>
          </a:bodyPr>
          <a:lstStyle/>
          <a:p>
            <a:r>
              <a:rPr lang="en-GB" dirty="0">
                <a:solidFill>
                  <a:prstClr val="black"/>
                </a:solidFill>
                <a:latin typeface="Roboto Condensed" panose="02000000000000000000" pitchFamily="2" charset="0"/>
              </a:rPr>
              <a:t>Beta </a:t>
            </a:r>
            <a:r>
              <a:rPr lang="en-GB" dirty="0" smtClean="0">
                <a:solidFill>
                  <a:prstClr val="black"/>
                </a:solidFill>
                <a:latin typeface="Roboto Condensed" panose="02000000000000000000" pitchFamily="2" charset="0"/>
              </a:rPr>
              <a:t>blockers </a:t>
            </a:r>
            <a:r>
              <a:rPr lang="en-GB" dirty="0">
                <a:solidFill>
                  <a:prstClr val="black"/>
                </a:solidFill>
                <a:latin typeface="Roboto Condensed" panose="02000000000000000000" pitchFamily="2" charset="0"/>
              </a:rPr>
              <a:t>are prescription-only medicines that are used for a number of different medical reasons. However, they are banned in certain sports, such as darts, archery and golf, due to their physiological benefits in fine motor control.</a:t>
            </a:r>
          </a:p>
        </p:txBody>
      </p:sp>
      <p:sp>
        <p:nvSpPr>
          <p:cNvPr id="27" name="TextBox 26"/>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a:t>
            </a:r>
            <a:r>
              <a:rPr lang="en-GB" sz="900" dirty="0">
                <a:latin typeface="Roboto Condensed" panose="02000000000000000000" pitchFamily="2" charset="0"/>
              </a:rPr>
              <a:t>ZigZag Education, </a:t>
            </a:r>
            <a:r>
              <a:rPr lang="en-GB" sz="900" dirty="0" smtClean="0">
                <a:latin typeface="Roboto Condensed" panose="02000000000000000000" pitchFamily="2" charset="0"/>
              </a:rPr>
              <a:t>2022</a:t>
            </a:r>
            <a:endParaRPr lang="en-GB" sz="900" dirty="0">
              <a:latin typeface="Roboto Condensed" panose="02000000000000000000" pitchFamily="2" charset="0"/>
            </a:endParaRPr>
          </a:p>
        </p:txBody>
      </p:sp>
      <p:sp>
        <p:nvSpPr>
          <p:cNvPr id="28"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schemeClr val="tx1"/>
                </a:solidFill>
              </a:rPr>
              <a:pPr algn="ctr"/>
              <a:t>11</a:t>
            </a:fld>
            <a:endParaRPr lang="en-GB" b="1" dirty="0">
              <a:solidFill>
                <a:schemeClr val="tx1"/>
              </a:solidFill>
            </a:endParaRPr>
          </a:p>
        </p:txBody>
      </p:sp>
      <p:sp>
        <p:nvSpPr>
          <p:cNvPr id="2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grpSp>
        <p:nvGrpSpPr>
          <p:cNvPr id="8" name="Group 7"/>
          <p:cNvGrpSpPr/>
          <p:nvPr/>
        </p:nvGrpSpPr>
        <p:grpSpPr>
          <a:xfrm>
            <a:off x="125505" y="2324814"/>
            <a:ext cx="9004516" cy="3979372"/>
            <a:chOff x="125505" y="2324814"/>
            <a:chExt cx="9004516" cy="3979372"/>
          </a:xfrm>
        </p:grpSpPr>
        <p:grpSp>
          <p:nvGrpSpPr>
            <p:cNvPr id="7" name="Group 6"/>
            <p:cNvGrpSpPr/>
            <p:nvPr/>
          </p:nvGrpSpPr>
          <p:grpSpPr>
            <a:xfrm>
              <a:off x="125505" y="2379330"/>
              <a:ext cx="8892988" cy="3924856"/>
              <a:chOff x="125505" y="2379330"/>
              <a:chExt cx="8892988" cy="3924856"/>
            </a:xfrm>
          </p:grpSpPr>
          <p:sp>
            <p:nvSpPr>
              <p:cNvPr id="5" name="Rectangle 4"/>
              <p:cNvSpPr/>
              <p:nvPr/>
            </p:nvSpPr>
            <p:spPr>
              <a:xfrm>
                <a:off x="125505" y="2379330"/>
                <a:ext cx="8892988" cy="3924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p:cNvPicPr>
                <a:picLocks noChangeAspect="1"/>
              </p:cNvPicPr>
              <p:nvPr/>
            </p:nvPicPr>
            <p:blipFill>
              <a:blip r:embed="rId3"/>
              <a:stretch>
                <a:fillRect/>
              </a:stretch>
            </p:blipFill>
            <p:spPr>
              <a:xfrm flipH="1">
                <a:off x="4950149" y="2554928"/>
                <a:ext cx="3929390" cy="3460046"/>
              </a:xfrm>
              <a:prstGeom prst="rect">
                <a:avLst/>
              </a:prstGeom>
            </p:spPr>
          </p:pic>
        </p:grpSp>
        <p:sp>
          <p:nvSpPr>
            <p:cNvPr id="48" name="TextBox 47"/>
            <p:cNvSpPr txBox="1"/>
            <p:nvPr/>
          </p:nvSpPr>
          <p:spPr>
            <a:xfrm>
              <a:off x="6397648" y="2324814"/>
              <a:ext cx="2732373"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There are also negative </a:t>
              </a:r>
              <a:r>
                <a:rPr lang="en-GB" dirty="0" smtClean="0">
                  <a:solidFill>
                    <a:prstClr val="black"/>
                  </a:solidFill>
                  <a:latin typeface="Roboto Condensed" panose="02000000000000000000" pitchFamily="2" charset="0"/>
                </a:rPr>
                <a:t>side effects </a:t>
              </a:r>
              <a:r>
                <a:rPr lang="en-GB" dirty="0">
                  <a:solidFill>
                    <a:prstClr val="black"/>
                  </a:solidFill>
                  <a:latin typeface="Roboto Condensed" panose="02000000000000000000" pitchFamily="2" charset="0"/>
                </a:rPr>
                <a:t>of beta blockers…</a:t>
              </a:r>
            </a:p>
          </p:txBody>
        </p:sp>
      </p:grpSp>
      <p:sp>
        <p:nvSpPr>
          <p:cNvPr id="35" name="TextBox 34"/>
          <p:cNvSpPr txBox="1"/>
          <p:nvPr/>
        </p:nvSpPr>
        <p:spPr>
          <a:xfrm flipH="1">
            <a:off x="344539" y="2478594"/>
            <a:ext cx="2619802" cy="672525"/>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white"/>
                </a:solidFill>
                <a:latin typeface="Roboto Condensed" panose="02000000000000000000" pitchFamily="2" charset="0"/>
              </a:rPr>
              <a:t>Tiredness</a:t>
            </a:r>
          </a:p>
        </p:txBody>
      </p:sp>
      <p:sp>
        <p:nvSpPr>
          <p:cNvPr id="36" name="TextBox 35"/>
          <p:cNvSpPr txBox="1"/>
          <p:nvPr/>
        </p:nvSpPr>
        <p:spPr>
          <a:xfrm flipH="1">
            <a:off x="1106001" y="3277528"/>
            <a:ext cx="2619802" cy="672525"/>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white"/>
                </a:solidFill>
                <a:latin typeface="Roboto Condensed" panose="02000000000000000000" pitchFamily="2" charset="0"/>
              </a:rPr>
              <a:t>Low blood pressure</a:t>
            </a:r>
          </a:p>
        </p:txBody>
      </p:sp>
      <p:sp>
        <p:nvSpPr>
          <p:cNvPr id="44" name="TextBox 43"/>
          <p:cNvSpPr txBox="1"/>
          <p:nvPr/>
        </p:nvSpPr>
        <p:spPr>
          <a:xfrm flipH="1">
            <a:off x="2507889" y="3862454"/>
            <a:ext cx="2619802" cy="672525"/>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white"/>
                </a:solidFill>
                <a:latin typeface="Roboto Condensed" panose="02000000000000000000" pitchFamily="2" charset="0"/>
              </a:rPr>
              <a:t>Reduced aerobic capacity</a:t>
            </a:r>
          </a:p>
        </p:txBody>
      </p:sp>
      <p:sp>
        <p:nvSpPr>
          <p:cNvPr id="45" name="TextBox 44"/>
          <p:cNvSpPr txBox="1"/>
          <p:nvPr/>
        </p:nvSpPr>
        <p:spPr>
          <a:xfrm flipH="1">
            <a:off x="1106001" y="4534979"/>
            <a:ext cx="2619802" cy="672525"/>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white"/>
                </a:solidFill>
                <a:latin typeface="Roboto Condensed" panose="02000000000000000000" pitchFamily="2" charset="0"/>
              </a:rPr>
              <a:t>Weakness</a:t>
            </a:r>
          </a:p>
        </p:txBody>
      </p:sp>
      <p:sp>
        <p:nvSpPr>
          <p:cNvPr id="46" name="TextBox 45"/>
          <p:cNvSpPr txBox="1"/>
          <p:nvPr/>
        </p:nvSpPr>
        <p:spPr>
          <a:xfrm flipH="1">
            <a:off x="309588" y="5353199"/>
            <a:ext cx="2619802" cy="672525"/>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white"/>
                </a:solidFill>
                <a:latin typeface="Roboto Condensed" panose="02000000000000000000" pitchFamily="2" charset="0"/>
              </a:rPr>
              <a:t>Upset stomach</a:t>
            </a:r>
          </a:p>
        </p:txBody>
      </p:sp>
      <p:grpSp>
        <p:nvGrpSpPr>
          <p:cNvPr id="30" name="Group 29"/>
          <p:cNvGrpSpPr>
            <a:grpSpLocks/>
          </p:cNvGrpSpPr>
          <p:nvPr/>
        </p:nvGrpSpPr>
        <p:grpSpPr bwMode="auto">
          <a:xfrm>
            <a:off x="596758" y="-78866"/>
            <a:ext cx="8540750" cy="6940550"/>
            <a:chOff x="583271" y="42867"/>
            <a:chExt cx="9232725" cy="7502525"/>
          </a:xfrm>
        </p:grpSpPr>
        <p:sp>
          <p:nvSpPr>
            <p:cNvPr id="32" name="Rectangle 3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0" name="Picture 49"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355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0-#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0-#ppt_w/2"/>
                                          </p:val>
                                        </p:tav>
                                        <p:tav tm="100000">
                                          <p:val>
                                            <p:strVal val="#ppt_x"/>
                                          </p:val>
                                        </p:tav>
                                      </p:tavLst>
                                    </p:anim>
                                    <p:anim calcmode="lin" valueType="num">
                                      <p:cBhvr additive="base">
                                        <p:cTn id="3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0-#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1+#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1+#ppt_w/2"/>
                                          </p:val>
                                        </p:tav>
                                        <p:tav tm="100000">
                                          <p:val>
                                            <p:strVal val="#ppt_x"/>
                                          </p:val>
                                        </p:tav>
                                      </p:tavLst>
                                    </p:anim>
                                    <p:anim calcmode="lin" valueType="num">
                                      <p:cBhvr additive="base">
                                        <p:cTn id="5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1+#ppt_w/2"/>
                                          </p:val>
                                        </p:tav>
                                        <p:tav tm="100000">
                                          <p:val>
                                            <p:strVal val="#ppt_x"/>
                                          </p:val>
                                        </p:tav>
                                      </p:tavLst>
                                    </p:anim>
                                    <p:anim calcmode="lin" valueType="num">
                                      <p:cBhvr additive="base">
                                        <p:cTn id="6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1+#ppt_w/2"/>
                                          </p:val>
                                        </p:tav>
                                        <p:tav tm="100000">
                                          <p:val>
                                            <p:strVal val="#ppt_x"/>
                                          </p:val>
                                        </p:tav>
                                      </p:tavLst>
                                    </p:anim>
                                    <p:anim calcmode="lin" valueType="num">
                                      <p:cBhvr additive="base">
                                        <p:cTn id="66"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1+#ppt_w/2"/>
                                          </p:val>
                                        </p:tav>
                                        <p:tav tm="100000">
                                          <p:val>
                                            <p:strVal val="#ppt_x"/>
                                          </p:val>
                                        </p:tav>
                                      </p:tavLst>
                                    </p:anim>
                                    <p:anim calcmode="lin" valueType="num">
                                      <p:cBhvr additive="base">
                                        <p:cTn id="72"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35" grpId="0" animBg="1"/>
      <p:bldP spid="36"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TextBox 60"/>
          <p:cNvSpPr txBox="1"/>
          <p:nvPr/>
        </p:nvSpPr>
        <p:spPr>
          <a:xfrm>
            <a:off x="2257479" y="2632470"/>
            <a:ext cx="2847449" cy="442674"/>
          </a:xfrm>
          <a:prstGeom prst="roundRect">
            <a:avLst/>
          </a:prstGeom>
          <a:solidFill>
            <a:schemeClr val="accent4">
              <a:lumMod val="20000"/>
              <a:lumOff val="80000"/>
            </a:schemeClr>
          </a:solidFill>
          <a:ln>
            <a:solidFill>
              <a:schemeClr val="bg1">
                <a:lumMod val="85000"/>
              </a:schemeClr>
            </a:solidFill>
          </a:ln>
        </p:spPr>
        <p:txBody>
          <a:bodyPr wrap="square" rtlCol="0">
            <a:spAutoFit/>
          </a:bodyPr>
          <a:lstStyle/>
          <a:p>
            <a:pPr algn="ctr"/>
            <a:r>
              <a:rPr lang="en-GB" sz="2000" b="1" i="1" dirty="0">
                <a:latin typeface="Challenge Extra Bold" panose="040C09040503070D0203" pitchFamily="82" charset="0"/>
              </a:rPr>
              <a:t>Narcotic analgesics</a:t>
            </a:r>
          </a:p>
        </p:txBody>
      </p:sp>
      <p:sp>
        <p:nvSpPr>
          <p:cNvPr id="62" name="TextBox 61"/>
          <p:cNvSpPr txBox="1"/>
          <p:nvPr/>
        </p:nvSpPr>
        <p:spPr>
          <a:xfrm>
            <a:off x="2289978" y="3738615"/>
            <a:ext cx="2847449" cy="442674"/>
          </a:xfrm>
          <a:prstGeom prst="roundRect">
            <a:avLst/>
          </a:prstGeom>
          <a:solidFill>
            <a:schemeClr val="accent4">
              <a:lumMod val="20000"/>
              <a:lumOff val="80000"/>
            </a:schemeClr>
          </a:solidFill>
          <a:ln>
            <a:solidFill>
              <a:schemeClr val="bg1">
                <a:lumMod val="85000"/>
              </a:schemeClr>
            </a:solidFill>
          </a:ln>
        </p:spPr>
        <p:txBody>
          <a:bodyPr wrap="square" rtlCol="0">
            <a:spAutoFit/>
          </a:bodyPr>
          <a:lstStyle/>
          <a:p>
            <a:pPr algn="ctr"/>
            <a:r>
              <a:rPr lang="en-GB" sz="2000" b="1" i="1" dirty="0">
                <a:latin typeface="Challenge Extra Bold" panose="040C09040503070D0203" pitchFamily="82" charset="0"/>
              </a:rPr>
              <a:t>Stimulants</a:t>
            </a:r>
          </a:p>
        </p:txBody>
      </p:sp>
      <p:sp>
        <p:nvSpPr>
          <p:cNvPr id="63" name="TextBox 62"/>
          <p:cNvSpPr txBox="1"/>
          <p:nvPr/>
        </p:nvSpPr>
        <p:spPr>
          <a:xfrm>
            <a:off x="2257478" y="4841987"/>
            <a:ext cx="2847449" cy="442674"/>
          </a:xfrm>
          <a:prstGeom prst="roundRect">
            <a:avLst/>
          </a:prstGeom>
          <a:solidFill>
            <a:schemeClr val="accent4">
              <a:lumMod val="20000"/>
              <a:lumOff val="80000"/>
            </a:schemeClr>
          </a:solidFill>
          <a:ln>
            <a:solidFill>
              <a:schemeClr val="bg1">
                <a:lumMod val="85000"/>
              </a:schemeClr>
            </a:solidFill>
          </a:ln>
        </p:spPr>
        <p:txBody>
          <a:bodyPr wrap="square" rtlCol="0">
            <a:spAutoFit/>
          </a:bodyPr>
          <a:lstStyle/>
          <a:p>
            <a:pPr algn="ctr"/>
            <a:r>
              <a:rPr lang="en-GB" sz="2000" b="1" i="1" dirty="0">
                <a:latin typeface="Challenge Extra Bold" panose="040C09040503070D0203" pitchFamily="82" charset="0"/>
              </a:rPr>
              <a:t>Diuretics</a:t>
            </a:r>
          </a:p>
        </p:txBody>
      </p:sp>
      <p:sp>
        <p:nvSpPr>
          <p:cNvPr id="64" name="TextBox 63"/>
          <p:cNvSpPr txBox="1"/>
          <p:nvPr/>
        </p:nvSpPr>
        <p:spPr>
          <a:xfrm>
            <a:off x="2241479" y="5992777"/>
            <a:ext cx="2847449" cy="442674"/>
          </a:xfrm>
          <a:prstGeom prst="roundRect">
            <a:avLst/>
          </a:prstGeom>
          <a:solidFill>
            <a:schemeClr val="accent4">
              <a:lumMod val="20000"/>
              <a:lumOff val="80000"/>
            </a:schemeClr>
          </a:solidFill>
          <a:ln>
            <a:solidFill>
              <a:schemeClr val="bg1">
                <a:lumMod val="85000"/>
              </a:schemeClr>
            </a:solidFill>
          </a:ln>
        </p:spPr>
        <p:txBody>
          <a:bodyPr wrap="square" rtlCol="0">
            <a:spAutoFit/>
          </a:bodyPr>
          <a:lstStyle/>
          <a:p>
            <a:pPr algn="ctr"/>
            <a:r>
              <a:rPr lang="en-GB" sz="2000" b="1" i="1" dirty="0">
                <a:latin typeface="Challenge Extra Bold" panose="040C09040503070D0203" pitchFamily="82" charset="0"/>
              </a:rPr>
              <a:t>Beta blockers</a:t>
            </a:r>
          </a:p>
        </p:txBody>
      </p:sp>
      <p:sp>
        <p:nvSpPr>
          <p:cNvPr id="6" name="TextBox 5"/>
          <p:cNvSpPr txBox="1"/>
          <p:nvPr/>
        </p:nvSpPr>
        <p:spPr>
          <a:xfrm>
            <a:off x="2258620" y="1517009"/>
            <a:ext cx="2847449" cy="442674"/>
          </a:xfrm>
          <a:prstGeom prst="roundRect">
            <a:avLst/>
          </a:prstGeom>
          <a:solidFill>
            <a:schemeClr val="accent4">
              <a:lumMod val="20000"/>
              <a:lumOff val="80000"/>
            </a:schemeClr>
          </a:solidFill>
          <a:ln>
            <a:solidFill>
              <a:schemeClr val="bg1">
                <a:lumMod val="85000"/>
              </a:schemeClr>
            </a:solidFill>
          </a:ln>
        </p:spPr>
        <p:txBody>
          <a:bodyPr wrap="square" rtlCol="0">
            <a:spAutoFit/>
          </a:bodyPr>
          <a:lstStyle/>
          <a:p>
            <a:pPr algn="ctr"/>
            <a:r>
              <a:rPr lang="en-GB" sz="2000" b="1" i="1" dirty="0">
                <a:latin typeface="Challenge Extra Bold" panose="040C09040503070D0203" pitchFamily="82" charset="0"/>
              </a:rPr>
              <a:t>EPO  or </a:t>
            </a:r>
            <a:r>
              <a:rPr lang="en-GB" sz="2000" b="1" i="1" dirty="0" smtClean="0">
                <a:latin typeface="Challenge Extra Bold" panose="040C09040503070D0203" pitchFamily="82" charset="0"/>
              </a:rPr>
              <a:t>blood </a:t>
            </a:r>
            <a:r>
              <a:rPr lang="en-GB" sz="2000" b="1" i="1" dirty="0">
                <a:latin typeface="Challenge Extra Bold" panose="040C09040503070D0203" pitchFamily="82" charset="0"/>
              </a:rPr>
              <a:t>d</a:t>
            </a:r>
            <a:r>
              <a:rPr lang="en-GB" sz="2000" b="1" i="1" dirty="0" smtClean="0">
                <a:latin typeface="Challenge Extra Bold" panose="040C09040503070D0203" pitchFamily="82" charset="0"/>
              </a:rPr>
              <a:t>oping</a:t>
            </a:r>
            <a:endParaRPr lang="en-GB" sz="2000" b="1" i="1" dirty="0">
              <a:latin typeface="Challenge Extra Bold" panose="040C09040503070D0203" pitchFamily="82" charset="0"/>
            </a:endParaRPr>
          </a:p>
        </p:txBody>
      </p:sp>
      <p:sp>
        <p:nvSpPr>
          <p:cNvPr id="10" name="Rectangle 9"/>
          <p:cNvSpPr/>
          <p:nvPr/>
        </p:nvSpPr>
        <p:spPr>
          <a:xfrm>
            <a:off x="359512" y="961146"/>
            <a:ext cx="6971887" cy="58886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12</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9" name="TextBox 8"/>
          <p:cNvSpPr txBox="1"/>
          <p:nvPr/>
        </p:nvSpPr>
        <p:spPr>
          <a:xfrm>
            <a:off x="117953" y="341420"/>
            <a:ext cx="7992888"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For each </a:t>
            </a:r>
            <a:r>
              <a:rPr lang="en-GB" dirty="0" smtClean="0">
                <a:solidFill>
                  <a:prstClr val="black"/>
                </a:solidFill>
                <a:latin typeface="Roboto Condensed" panose="02000000000000000000" pitchFamily="2" charset="0"/>
              </a:rPr>
              <a:t>performer’s goal </a:t>
            </a:r>
            <a:r>
              <a:rPr lang="en-GB" dirty="0">
                <a:solidFill>
                  <a:prstClr val="black"/>
                </a:solidFill>
                <a:latin typeface="Roboto Condensed" panose="02000000000000000000" pitchFamily="2" charset="0"/>
              </a:rPr>
              <a:t>below, identify the PED they are most likely to use.</a:t>
            </a:r>
          </a:p>
        </p:txBody>
      </p:sp>
      <p:sp>
        <p:nvSpPr>
          <p:cNvPr id="3" name="TextBox 2"/>
          <p:cNvSpPr txBox="1"/>
          <p:nvPr/>
        </p:nvSpPr>
        <p:spPr>
          <a:xfrm>
            <a:off x="289950" y="745306"/>
            <a:ext cx="576064" cy="1200329"/>
          </a:xfrm>
          <a:prstGeom prst="rect">
            <a:avLst/>
          </a:prstGeom>
          <a:noFill/>
        </p:spPr>
        <p:txBody>
          <a:bodyPr wrap="square" rtlCol="0">
            <a:spAutoFit/>
          </a:bodyPr>
          <a:lstStyle/>
          <a:p>
            <a:r>
              <a:rPr lang="en-GB" sz="7200" dirty="0" smtClean="0"/>
              <a:t>“</a:t>
            </a:r>
            <a:endParaRPr lang="en-GB" sz="7200" dirty="0"/>
          </a:p>
        </p:txBody>
      </p:sp>
      <p:sp>
        <p:nvSpPr>
          <p:cNvPr id="12" name="TextBox 11"/>
          <p:cNvSpPr txBox="1"/>
          <p:nvPr/>
        </p:nvSpPr>
        <p:spPr>
          <a:xfrm>
            <a:off x="6755335" y="745307"/>
            <a:ext cx="576064" cy="1200329"/>
          </a:xfrm>
          <a:prstGeom prst="rect">
            <a:avLst/>
          </a:prstGeom>
          <a:noFill/>
        </p:spPr>
        <p:txBody>
          <a:bodyPr wrap="square" rtlCol="0">
            <a:spAutoFit/>
          </a:bodyPr>
          <a:lstStyle/>
          <a:p>
            <a:r>
              <a:rPr lang="en-GB" sz="7200" dirty="0"/>
              <a:t>”</a:t>
            </a:r>
          </a:p>
        </p:txBody>
      </p:sp>
      <p:sp>
        <p:nvSpPr>
          <p:cNvPr id="4" name="TextBox 3"/>
          <p:cNvSpPr txBox="1"/>
          <p:nvPr/>
        </p:nvSpPr>
        <p:spPr>
          <a:xfrm>
            <a:off x="680025" y="969951"/>
            <a:ext cx="6243634" cy="584775"/>
          </a:xfrm>
          <a:prstGeom prst="rect">
            <a:avLst/>
          </a:prstGeom>
          <a:noFill/>
        </p:spPr>
        <p:txBody>
          <a:bodyPr wrap="square" rtlCol="0">
            <a:spAutoFit/>
          </a:bodyPr>
          <a:lstStyle/>
          <a:p>
            <a:pPr algn="ctr"/>
            <a:r>
              <a:rPr lang="en-GB" sz="1600" dirty="0"/>
              <a:t>In my upcoming 10 km race, I want to be able to maintain a quicker speed throughout so I can complete it in under 45 </a:t>
            </a:r>
            <a:r>
              <a:rPr lang="en-GB" sz="1600" dirty="0" smtClean="0"/>
              <a:t>minutes.</a:t>
            </a:r>
            <a:endParaRPr lang="en-GB" sz="1600" dirty="0"/>
          </a:p>
        </p:txBody>
      </p:sp>
      <p:grpSp>
        <p:nvGrpSpPr>
          <p:cNvPr id="5" name="Group 4"/>
          <p:cNvGrpSpPr/>
          <p:nvPr/>
        </p:nvGrpSpPr>
        <p:grpSpPr>
          <a:xfrm>
            <a:off x="7539900" y="1897755"/>
            <a:ext cx="1420096" cy="795757"/>
            <a:chOff x="6785827" y="1940678"/>
            <a:chExt cx="1420096" cy="795757"/>
          </a:xfrm>
        </p:grpSpPr>
        <p:sp>
          <p:nvSpPr>
            <p:cNvPr id="13" name="TextBox 12"/>
            <p:cNvSpPr txBox="1"/>
            <p:nvPr/>
          </p:nvSpPr>
          <p:spPr>
            <a:xfrm>
              <a:off x="6785827" y="1940678"/>
              <a:ext cx="1257532" cy="74914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solidFill>
                    <a:prstClr val="black"/>
                  </a:solidFill>
                </a:rPr>
                <a:t>Click on each quote to reveal the </a:t>
              </a:r>
              <a:r>
                <a:rPr lang="en-GB" dirty="0" smtClean="0">
                  <a:solidFill>
                    <a:prstClr val="black"/>
                  </a:solidFill>
                </a:rPr>
                <a:t>performance-enhancing drug.</a:t>
              </a:r>
              <a:endParaRPr lang="en-GB" dirty="0">
                <a:solidFill>
                  <a:prstClr val="black"/>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2346" y="2149851"/>
              <a:ext cx="363577" cy="586584"/>
            </a:xfrm>
            <a:prstGeom prst="rect">
              <a:avLst/>
            </a:prstGeom>
          </p:spPr>
        </p:pic>
      </p:grpSp>
      <p:sp>
        <p:nvSpPr>
          <p:cNvPr id="41" name="Rectangle 40"/>
          <p:cNvSpPr/>
          <p:nvPr/>
        </p:nvSpPr>
        <p:spPr>
          <a:xfrm>
            <a:off x="364884" y="2098123"/>
            <a:ext cx="6971887" cy="58886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p:cNvSpPr txBox="1"/>
          <p:nvPr/>
        </p:nvSpPr>
        <p:spPr>
          <a:xfrm>
            <a:off x="295322" y="1882283"/>
            <a:ext cx="576064" cy="1200329"/>
          </a:xfrm>
          <a:prstGeom prst="rect">
            <a:avLst/>
          </a:prstGeom>
          <a:noFill/>
        </p:spPr>
        <p:txBody>
          <a:bodyPr wrap="square" rtlCol="0">
            <a:spAutoFit/>
          </a:bodyPr>
          <a:lstStyle/>
          <a:p>
            <a:r>
              <a:rPr lang="en-GB" sz="7200" dirty="0"/>
              <a:t>“</a:t>
            </a:r>
          </a:p>
        </p:txBody>
      </p:sp>
      <p:sp>
        <p:nvSpPr>
          <p:cNvPr id="43" name="TextBox 42"/>
          <p:cNvSpPr txBox="1"/>
          <p:nvPr/>
        </p:nvSpPr>
        <p:spPr>
          <a:xfrm>
            <a:off x="6760707" y="1882284"/>
            <a:ext cx="576064" cy="1200329"/>
          </a:xfrm>
          <a:prstGeom prst="rect">
            <a:avLst/>
          </a:prstGeom>
          <a:noFill/>
        </p:spPr>
        <p:txBody>
          <a:bodyPr wrap="square" rtlCol="0">
            <a:spAutoFit/>
          </a:bodyPr>
          <a:lstStyle/>
          <a:p>
            <a:r>
              <a:rPr lang="en-GB" sz="7200" dirty="0"/>
              <a:t>”</a:t>
            </a:r>
          </a:p>
        </p:txBody>
      </p:sp>
      <p:sp>
        <p:nvSpPr>
          <p:cNvPr id="44" name="TextBox 43"/>
          <p:cNvSpPr txBox="1"/>
          <p:nvPr/>
        </p:nvSpPr>
        <p:spPr>
          <a:xfrm>
            <a:off x="685397" y="2106928"/>
            <a:ext cx="6243634" cy="584775"/>
          </a:xfrm>
          <a:prstGeom prst="rect">
            <a:avLst/>
          </a:prstGeom>
          <a:noFill/>
        </p:spPr>
        <p:txBody>
          <a:bodyPr wrap="square" rtlCol="0">
            <a:spAutoFit/>
          </a:bodyPr>
          <a:lstStyle/>
          <a:p>
            <a:pPr algn="ctr"/>
            <a:r>
              <a:rPr lang="en-GB" sz="1600" dirty="0"/>
              <a:t>I want to be able to work through the pain in my next gym session in order to keep on top of my </a:t>
            </a:r>
            <a:r>
              <a:rPr lang="en-GB" sz="1600" dirty="0" smtClean="0"/>
              <a:t>training.</a:t>
            </a:r>
            <a:endParaRPr lang="en-GB" sz="1600" dirty="0"/>
          </a:p>
        </p:txBody>
      </p:sp>
      <p:sp>
        <p:nvSpPr>
          <p:cNvPr id="46" name="Rectangle 45"/>
          <p:cNvSpPr/>
          <p:nvPr/>
        </p:nvSpPr>
        <p:spPr>
          <a:xfrm>
            <a:off x="359512" y="3204235"/>
            <a:ext cx="6971887" cy="58886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289950" y="2988395"/>
            <a:ext cx="576064" cy="1200329"/>
          </a:xfrm>
          <a:prstGeom prst="rect">
            <a:avLst/>
          </a:prstGeom>
          <a:noFill/>
        </p:spPr>
        <p:txBody>
          <a:bodyPr wrap="square" rtlCol="0">
            <a:spAutoFit/>
          </a:bodyPr>
          <a:lstStyle/>
          <a:p>
            <a:r>
              <a:rPr lang="en-GB" sz="7200" dirty="0"/>
              <a:t>“</a:t>
            </a:r>
          </a:p>
        </p:txBody>
      </p:sp>
      <p:sp>
        <p:nvSpPr>
          <p:cNvPr id="48" name="TextBox 47"/>
          <p:cNvSpPr txBox="1"/>
          <p:nvPr/>
        </p:nvSpPr>
        <p:spPr>
          <a:xfrm>
            <a:off x="6755335" y="2988396"/>
            <a:ext cx="576064" cy="1200329"/>
          </a:xfrm>
          <a:prstGeom prst="rect">
            <a:avLst/>
          </a:prstGeom>
          <a:noFill/>
        </p:spPr>
        <p:txBody>
          <a:bodyPr wrap="square" rtlCol="0">
            <a:spAutoFit/>
          </a:bodyPr>
          <a:lstStyle/>
          <a:p>
            <a:r>
              <a:rPr lang="en-GB" sz="7200" dirty="0"/>
              <a:t>”</a:t>
            </a:r>
          </a:p>
        </p:txBody>
      </p:sp>
      <p:sp>
        <p:nvSpPr>
          <p:cNvPr id="49" name="TextBox 48"/>
          <p:cNvSpPr txBox="1"/>
          <p:nvPr/>
        </p:nvSpPr>
        <p:spPr>
          <a:xfrm>
            <a:off x="680025" y="3213040"/>
            <a:ext cx="6243634" cy="584775"/>
          </a:xfrm>
          <a:prstGeom prst="rect">
            <a:avLst/>
          </a:prstGeom>
          <a:noFill/>
        </p:spPr>
        <p:txBody>
          <a:bodyPr wrap="square" rtlCol="0">
            <a:spAutoFit/>
          </a:bodyPr>
          <a:lstStyle/>
          <a:p>
            <a:pPr algn="ctr"/>
            <a:r>
              <a:rPr lang="en-GB" sz="1600" dirty="0"/>
              <a:t>In the next hockey match I know that our goal is going to come under a lot of pressure so I need to find a way to ensure </a:t>
            </a:r>
            <a:r>
              <a:rPr lang="en-GB" sz="1600" dirty="0" smtClean="0"/>
              <a:t>that I’m alert.</a:t>
            </a:r>
            <a:endParaRPr lang="en-GB" sz="1600" dirty="0"/>
          </a:p>
        </p:txBody>
      </p:sp>
      <p:sp>
        <p:nvSpPr>
          <p:cNvPr id="51" name="Rectangle 50"/>
          <p:cNvSpPr/>
          <p:nvPr/>
        </p:nvSpPr>
        <p:spPr>
          <a:xfrm>
            <a:off x="342372" y="4310699"/>
            <a:ext cx="6971887" cy="58886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p:cNvSpPr txBox="1"/>
          <p:nvPr/>
        </p:nvSpPr>
        <p:spPr>
          <a:xfrm>
            <a:off x="272810" y="4094859"/>
            <a:ext cx="576064" cy="1200329"/>
          </a:xfrm>
          <a:prstGeom prst="rect">
            <a:avLst/>
          </a:prstGeom>
          <a:noFill/>
        </p:spPr>
        <p:txBody>
          <a:bodyPr wrap="square" rtlCol="0">
            <a:spAutoFit/>
          </a:bodyPr>
          <a:lstStyle/>
          <a:p>
            <a:r>
              <a:rPr lang="en-GB" sz="7200" dirty="0"/>
              <a:t>“</a:t>
            </a:r>
          </a:p>
        </p:txBody>
      </p:sp>
      <p:sp>
        <p:nvSpPr>
          <p:cNvPr id="53" name="TextBox 52"/>
          <p:cNvSpPr txBox="1"/>
          <p:nvPr/>
        </p:nvSpPr>
        <p:spPr>
          <a:xfrm>
            <a:off x="6738195" y="4094860"/>
            <a:ext cx="576064" cy="1200329"/>
          </a:xfrm>
          <a:prstGeom prst="rect">
            <a:avLst/>
          </a:prstGeom>
          <a:noFill/>
        </p:spPr>
        <p:txBody>
          <a:bodyPr wrap="square" rtlCol="0">
            <a:spAutoFit/>
          </a:bodyPr>
          <a:lstStyle/>
          <a:p>
            <a:r>
              <a:rPr lang="en-GB" sz="7200" dirty="0"/>
              <a:t>”</a:t>
            </a:r>
          </a:p>
        </p:txBody>
      </p:sp>
      <p:sp>
        <p:nvSpPr>
          <p:cNvPr id="54" name="TextBox 53"/>
          <p:cNvSpPr txBox="1"/>
          <p:nvPr/>
        </p:nvSpPr>
        <p:spPr>
          <a:xfrm>
            <a:off x="662885" y="4319504"/>
            <a:ext cx="6243634" cy="584775"/>
          </a:xfrm>
          <a:prstGeom prst="rect">
            <a:avLst/>
          </a:prstGeom>
          <a:noFill/>
        </p:spPr>
        <p:txBody>
          <a:bodyPr wrap="square" rtlCol="0">
            <a:spAutoFit/>
          </a:bodyPr>
          <a:lstStyle/>
          <a:p>
            <a:pPr algn="ctr"/>
            <a:r>
              <a:rPr lang="en-GB" sz="1600" dirty="0"/>
              <a:t>I have my boxing weigh-in in two </a:t>
            </a:r>
            <a:r>
              <a:rPr lang="en-GB" sz="1600" dirty="0" smtClean="0"/>
              <a:t>days’ </a:t>
            </a:r>
            <a:r>
              <a:rPr lang="en-GB" sz="1600" dirty="0"/>
              <a:t>time and I am still 3 kg off my target weight. Cutting out food is not going to be </a:t>
            </a:r>
            <a:r>
              <a:rPr lang="en-GB" sz="1600" dirty="0" smtClean="0"/>
              <a:t>enough.</a:t>
            </a:r>
            <a:endParaRPr lang="en-GB" sz="1600" dirty="0"/>
          </a:p>
        </p:txBody>
      </p:sp>
      <p:sp>
        <p:nvSpPr>
          <p:cNvPr id="56" name="Rectangle 55"/>
          <p:cNvSpPr/>
          <p:nvPr/>
        </p:nvSpPr>
        <p:spPr>
          <a:xfrm>
            <a:off x="342372" y="5435860"/>
            <a:ext cx="6971887" cy="58886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p:cNvSpPr txBox="1"/>
          <p:nvPr/>
        </p:nvSpPr>
        <p:spPr>
          <a:xfrm>
            <a:off x="272810" y="5220020"/>
            <a:ext cx="576064" cy="1200329"/>
          </a:xfrm>
          <a:prstGeom prst="rect">
            <a:avLst/>
          </a:prstGeom>
          <a:noFill/>
        </p:spPr>
        <p:txBody>
          <a:bodyPr wrap="square" rtlCol="0">
            <a:spAutoFit/>
          </a:bodyPr>
          <a:lstStyle/>
          <a:p>
            <a:r>
              <a:rPr lang="en-GB" sz="7200" dirty="0"/>
              <a:t>“</a:t>
            </a:r>
          </a:p>
        </p:txBody>
      </p:sp>
      <p:sp>
        <p:nvSpPr>
          <p:cNvPr id="58" name="TextBox 57"/>
          <p:cNvSpPr txBox="1"/>
          <p:nvPr/>
        </p:nvSpPr>
        <p:spPr>
          <a:xfrm>
            <a:off x="6738195" y="5220021"/>
            <a:ext cx="576064" cy="1200329"/>
          </a:xfrm>
          <a:prstGeom prst="rect">
            <a:avLst/>
          </a:prstGeom>
          <a:noFill/>
        </p:spPr>
        <p:txBody>
          <a:bodyPr wrap="square" rtlCol="0">
            <a:spAutoFit/>
          </a:bodyPr>
          <a:lstStyle/>
          <a:p>
            <a:r>
              <a:rPr lang="en-GB" sz="7200" dirty="0"/>
              <a:t>”</a:t>
            </a:r>
          </a:p>
        </p:txBody>
      </p:sp>
      <p:sp>
        <p:nvSpPr>
          <p:cNvPr id="59" name="TextBox 58"/>
          <p:cNvSpPr txBox="1"/>
          <p:nvPr/>
        </p:nvSpPr>
        <p:spPr>
          <a:xfrm>
            <a:off x="662885" y="5444665"/>
            <a:ext cx="6243634" cy="584775"/>
          </a:xfrm>
          <a:prstGeom prst="rect">
            <a:avLst/>
          </a:prstGeom>
          <a:noFill/>
        </p:spPr>
        <p:txBody>
          <a:bodyPr wrap="square" rtlCol="0">
            <a:spAutoFit/>
          </a:bodyPr>
          <a:lstStyle/>
          <a:p>
            <a:pPr algn="ctr"/>
            <a:r>
              <a:rPr lang="en-GB" sz="1600" dirty="0"/>
              <a:t>The nerves of competition are starting to get the better of me. I need to steady them so that my fine motor control is </a:t>
            </a:r>
            <a:r>
              <a:rPr lang="en-GB" sz="1600" dirty="0" smtClean="0"/>
              <a:t>optimal.</a:t>
            </a:r>
            <a:endParaRPr lang="en-GB" sz="1600" dirty="0"/>
          </a:p>
        </p:txBody>
      </p:sp>
    </p:spTree>
    <p:custDataLst>
      <p:tags r:id="rId1"/>
    </p:custDataLst>
    <p:extLst>
      <p:ext uri="{BB962C8B-B14F-4D97-AF65-F5344CB8AC3E}">
        <p14:creationId xmlns:p14="http://schemas.microsoft.com/office/powerpoint/2010/main" val="1225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44"/>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500"/>
                                        <p:tgtEl>
                                          <p:spTgt spid="61"/>
                                        </p:tgtEl>
                                      </p:cBhvr>
                                    </p:animEffect>
                                  </p:childTnLst>
                                </p:cTn>
                              </p:par>
                            </p:childTnLst>
                          </p:cTn>
                        </p:par>
                      </p:childTnLst>
                    </p:cTn>
                  </p:par>
                </p:childTnLst>
              </p:cTn>
              <p:nextCondLst>
                <p:cond evt="onClick" delay="0">
                  <p:tgtEl>
                    <p:spTgt spid="44"/>
                  </p:tgtEl>
                </p:cond>
              </p:nextCondLst>
            </p:seq>
            <p:seq concurrent="1" nextAc="seek">
              <p:cTn id="23" restart="whenNotActive" fill="hold" evtFilter="cancelBubble" nodeType="interactiveSeq">
                <p:stCondLst>
                  <p:cond evt="onClick" delay="0">
                    <p:tgtEl>
                      <p:spTgt spid="49"/>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500"/>
                                        <p:tgtEl>
                                          <p:spTgt spid="62"/>
                                        </p:tgtEl>
                                      </p:cBhvr>
                                    </p:animEffec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4"/>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500"/>
                                        <p:tgtEl>
                                          <p:spTgt spid="63"/>
                                        </p:tgtEl>
                                      </p:cBhvr>
                                    </p:animEffect>
                                  </p:childTnLst>
                                </p:cTn>
                              </p:par>
                            </p:childTnLst>
                          </p:cTn>
                        </p:par>
                      </p:childTnLst>
                    </p:cTn>
                  </p:par>
                </p:childTnLst>
              </p:cTn>
              <p:nextCondLst>
                <p:cond evt="onClick" delay="0">
                  <p:tgtEl>
                    <p:spTgt spid="54"/>
                  </p:tgtEl>
                </p:cond>
              </p:nextCondLst>
            </p:seq>
            <p:seq concurrent="1" nextAc="seek">
              <p:cTn id="35" restart="whenNotActive" fill="hold" evtFilter="cancelBubble" nodeType="interactiveSeq">
                <p:stCondLst>
                  <p:cond evt="onClick" delay="0">
                    <p:tgtEl>
                      <p:spTgt spid="59"/>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up)">
                                      <p:cBhvr>
                                        <p:cTn id="40" dur="500"/>
                                        <p:tgtEl>
                                          <p:spTgt spid="64"/>
                                        </p:tgtEl>
                                      </p:cBhvr>
                                    </p:animEffect>
                                  </p:childTnLst>
                                </p:cTn>
                              </p:par>
                            </p:childTnLst>
                          </p:cTn>
                        </p:par>
                      </p:childTnLst>
                    </p:cTn>
                  </p:par>
                </p:childTnLst>
              </p:cTn>
              <p:nextCondLst>
                <p:cond evt="onClick" delay="0">
                  <p:tgtEl>
                    <p:spTgt spid="59"/>
                  </p:tgtEl>
                </p:cond>
              </p:nextCondLst>
            </p:seq>
          </p:childTnLst>
        </p:cTn>
      </p:par>
    </p:tnLst>
    <p:bldLst>
      <p:bldP spid="61" grpId="0" animBg="1"/>
      <p:bldP spid="62" grpId="0" animBg="1"/>
      <p:bldP spid="63" grpId="0" animBg="1"/>
      <p:bldP spid="6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18510" y="2162697"/>
            <a:ext cx="5822709" cy="3786583"/>
          </a:xfrm>
          <a:prstGeom prst="roundRect">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13</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3" name="Title 1"/>
          <p:cNvSpPr txBox="1">
            <a:spLocks/>
          </p:cNvSpPr>
          <p:nvPr/>
        </p:nvSpPr>
        <p:spPr>
          <a:xfrm>
            <a:off x="174973" y="337539"/>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Advantages of </a:t>
            </a:r>
            <a:r>
              <a:rPr lang="en-GB" sz="48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taking PEDs</a:t>
            </a:r>
            <a:endParaRPr lang="en-GB" sz="48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6" name="TextBox 15"/>
          <p:cNvSpPr txBox="1"/>
          <p:nvPr/>
        </p:nvSpPr>
        <p:spPr>
          <a:xfrm>
            <a:off x="179512" y="1146894"/>
            <a:ext cx="7992888" cy="923330"/>
          </a:xfrm>
          <a:prstGeom prst="rect">
            <a:avLst/>
          </a:prstGeom>
          <a:noFill/>
        </p:spPr>
        <p:txBody>
          <a:bodyPr wrap="square" rtlCol="0">
            <a:spAutoFit/>
          </a:bodyPr>
          <a:lstStyle/>
          <a:p>
            <a:r>
              <a:rPr lang="en-GB" dirty="0">
                <a:solidFill>
                  <a:prstClr val="black"/>
                </a:solidFill>
                <a:latin typeface="Roboto Condensed" panose="02000000000000000000" pitchFamily="2" charset="0"/>
              </a:rPr>
              <a:t>Taking performance-enhancing drugs in sport comes with a number of different advantages to the performer, which come from the specific positive effects with each PED already covered. </a:t>
            </a:r>
          </a:p>
        </p:txBody>
      </p:sp>
      <p:sp>
        <p:nvSpPr>
          <p:cNvPr id="3" name="Plus 2"/>
          <p:cNvSpPr/>
          <p:nvPr/>
        </p:nvSpPr>
        <p:spPr>
          <a:xfrm>
            <a:off x="337420" y="2407648"/>
            <a:ext cx="401775" cy="348566"/>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683569" y="2387231"/>
            <a:ext cx="5184576" cy="800219"/>
          </a:xfrm>
          <a:prstGeom prst="rect">
            <a:avLst/>
          </a:prstGeom>
          <a:noFill/>
        </p:spPr>
        <p:txBody>
          <a:bodyPr wrap="square" rtlCol="0">
            <a:spAutoFit/>
          </a:bodyPr>
          <a:lstStyle/>
          <a:p>
            <a:r>
              <a:rPr lang="en-GB" b="1" dirty="0"/>
              <a:t>Improved chance of successful performance</a:t>
            </a:r>
          </a:p>
          <a:p>
            <a:r>
              <a:rPr lang="en-GB" sz="1400" dirty="0"/>
              <a:t>The positive effects of PEDs result in improvements to performance, allowing the performer to progress with their career.</a:t>
            </a:r>
          </a:p>
        </p:txBody>
      </p:sp>
      <p:sp>
        <p:nvSpPr>
          <p:cNvPr id="25" name="Plus 24"/>
          <p:cNvSpPr/>
          <p:nvPr/>
        </p:nvSpPr>
        <p:spPr>
          <a:xfrm>
            <a:off x="332274" y="3266053"/>
            <a:ext cx="401775" cy="348566"/>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678423" y="3237225"/>
            <a:ext cx="5189722" cy="800219"/>
          </a:xfrm>
          <a:prstGeom prst="rect">
            <a:avLst/>
          </a:prstGeom>
          <a:noFill/>
        </p:spPr>
        <p:txBody>
          <a:bodyPr wrap="square" rtlCol="0">
            <a:spAutoFit/>
          </a:bodyPr>
          <a:lstStyle/>
          <a:p>
            <a:r>
              <a:rPr lang="en-GB" b="1" dirty="0"/>
              <a:t>Increased winning brings fame to the athlete</a:t>
            </a:r>
          </a:p>
          <a:p>
            <a:r>
              <a:rPr lang="en-GB" sz="1400" dirty="0"/>
              <a:t>Winning attracts interest from the media, which in turn attracts sponsors and additional commercial opportunities.</a:t>
            </a:r>
          </a:p>
        </p:txBody>
      </p:sp>
      <p:sp>
        <p:nvSpPr>
          <p:cNvPr id="27" name="Plus 26"/>
          <p:cNvSpPr/>
          <p:nvPr/>
        </p:nvSpPr>
        <p:spPr>
          <a:xfrm>
            <a:off x="337420" y="4129466"/>
            <a:ext cx="401775" cy="348566"/>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683568" y="4100638"/>
            <a:ext cx="5315957" cy="800219"/>
          </a:xfrm>
          <a:prstGeom prst="rect">
            <a:avLst/>
          </a:prstGeom>
          <a:noFill/>
        </p:spPr>
        <p:txBody>
          <a:bodyPr wrap="square" rtlCol="0">
            <a:spAutoFit/>
          </a:bodyPr>
          <a:lstStyle/>
          <a:p>
            <a:r>
              <a:rPr lang="en-GB" b="1" dirty="0"/>
              <a:t>Increased winning brings wealth through prize money</a:t>
            </a:r>
          </a:p>
          <a:p>
            <a:r>
              <a:rPr lang="en-GB" sz="1400" dirty="0"/>
              <a:t>Prize money is awarded for winning an </a:t>
            </a:r>
            <a:r>
              <a:rPr lang="en-GB" sz="1400" dirty="0" smtClean="0"/>
              <a:t>event / a competition</a:t>
            </a:r>
            <a:r>
              <a:rPr lang="en-GB" sz="1400" dirty="0"/>
              <a:t>, or making progress through the various rounds.</a:t>
            </a:r>
          </a:p>
        </p:txBody>
      </p:sp>
      <p:sp>
        <p:nvSpPr>
          <p:cNvPr id="29" name="Plus 28"/>
          <p:cNvSpPr/>
          <p:nvPr/>
        </p:nvSpPr>
        <p:spPr>
          <a:xfrm>
            <a:off x="341560" y="4998187"/>
            <a:ext cx="401775" cy="348566"/>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678423" y="4997824"/>
            <a:ext cx="5321102" cy="800219"/>
          </a:xfrm>
          <a:prstGeom prst="rect">
            <a:avLst/>
          </a:prstGeom>
          <a:noFill/>
        </p:spPr>
        <p:txBody>
          <a:bodyPr wrap="square" rtlCol="0">
            <a:spAutoFit/>
          </a:bodyPr>
          <a:lstStyle/>
          <a:p>
            <a:r>
              <a:rPr lang="en-GB" b="1" dirty="0"/>
              <a:t>Levels the playing field against others using PEDs</a:t>
            </a:r>
          </a:p>
          <a:p>
            <a:r>
              <a:rPr lang="en-GB" sz="1400" dirty="0"/>
              <a:t>Many athletes are unable to physically match their fellow counterparts who are using PEDs, so must take PEDs themselves. </a:t>
            </a:r>
          </a:p>
        </p:txBody>
      </p:sp>
      <p:pic>
        <p:nvPicPr>
          <p:cNvPr id="3074" name="Picture 2" descr="File:Lance Armstrong - Tour de France 2009 - Stage 21.jpg - Wikimedia  Common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62" b="54329"/>
          <a:stretch/>
        </p:blipFill>
        <p:spPr bwMode="auto">
          <a:xfrm>
            <a:off x="6234832" y="2431366"/>
            <a:ext cx="2495632" cy="151216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234832" y="4023546"/>
            <a:ext cx="2485296" cy="1107996"/>
          </a:xfrm>
          <a:prstGeom prst="rect">
            <a:avLst/>
          </a:prstGeom>
          <a:noFill/>
        </p:spPr>
        <p:txBody>
          <a:bodyPr wrap="square" rtlCol="0">
            <a:spAutoFit/>
          </a:bodyPr>
          <a:lstStyle/>
          <a:p>
            <a:r>
              <a:rPr lang="en-GB" sz="1100" dirty="0" smtClean="0">
                <a:solidFill>
                  <a:prstClr val="black"/>
                </a:solidFill>
                <a:latin typeface="Roboto Condensed" panose="02000000000000000000" pitchFamily="2" charset="0"/>
              </a:rPr>
              <a:t>Lance Armstrong was found guilty of (and later admitted to) using a range of PEDs throughout his cycling career, including EPO and diuretics, and even blood doping. He was stripped of his seven consecutive Tour de France titles from 1999 to 2005. </a:t>
            </a:r>
            <a:endParaRPr lang="en-GB" sz="1100" dirty="0">
              <a:solidFill>
                <a:prstClr val="black"/>
              </a:solidFill>
              <a:latin typeface="Roboto Condensed" panose="02000000000000000000" pitchFamily="2" charset="0"/>
            </a:endParaRPr>
          </a:p>
        </p:txBody>
      </p:sp>
      <p:grpSp>
        <p:nvGrpSpPr>
          <p:cNvPr id="23" name="Group 22"/>
          <p:cNvGrpSpPr>
            <a:grpSpLocks/>
          </p:cNvGrpSpPr>
          <p:nvPr/>
        </p:nvGrpSpPr>
        <p:grpSpPr bwMode="auto">
          <a:xfrm>
            <a:off x="596758" y="-78866"/>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4" name="Picture 33"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94876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500"/>
                                        <p:tgtEl>
                                          <p:spTgt spid="307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p:bldP spid="25" grpId="0" animBg="1"/>
      <p:bldP spid="26" grpId="0"/>
      <p:bldP spid="27" grpId="0" animBg="1"/>
      <p:bldP spid="28" grpId="0"/>
      <p:bldP spid="29" grpId="0" animBg="1"/>
      <p:bldP spid="3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4648">
            <a:off x="6820818" y="4233127"/>
            <a:ext cx="1836596" cy="2121782"/>
          </a:xfrm>
          <a:prstGeom prst="rect">
            <a:avLst/>
          </a:prstGeom>
        </p:spPr>
      </p:pic>
      <p:sp>
        <p:nvSpPr>
          <p:cNvPr id="51" name="Rounded Rectangle 50"/>
          <p:cNvSpPr/>
          <p:nvPr/>
        </p:nvSpPr>
        <p:spPr>
          <a:xfrm>
            <a:off x="198316" y="1768430"/>
            <a:ext cx="5823244" cy="2020610"/>
          </a:xfrm>
          <a:prstGeom prst="roundRect">
            <a:avLst>
              <a:gd name="adj" fmla="val 0"/>
            </a:avLst>
          </a:prstGeom>
          <a:solidFill>
            <a:srgbClr val="AA1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14</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3"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Disadvantages of </a:t>
            </a:r>
            <a:r>
              <a:rPr lang="en-GB" sz="48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taking PEDs</a:t>
            </a:r>
            <a:endParaRPr lang="en-GB" sz="48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7" name="TextBox 16"/>
          <p:cNvSpPr txBox="1"/>
          <p:nvPr/>
        </p:nvSpPr>
        <p:spPr>
          <a:xfrm>
            <a:off x="144925" y="1255365"/>
            <a:ext cx="7559775"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T</a:t>
            </a:r>
            <a:r>
              <a:rPr lang="en-GB" dirty="0" smtClean="0">
                <a:solidFill>
                  <a:prstClr val="black"/>
                </a:solidFill>
                <a:latin typeface="Roboto Condensed" panose="02000000000000000000" pitchFamily="2" charset="0"/>
              </a:rPr>
              <a:t>here are </a:t>
            </a:r>
            <a:r>
              <a:rPr lang="en-GB" dirty="0">
                <a:solidFill>
                  <a:prstClr val="black"/>
                </a:solidFill>
                <a:latin typeface="Roboto Condensed" panose="02000000000000000000" pitchFamily="2" charset="0"/>
              </a:rPr>
              <a:t>many disadvantages </a:t>
            </a:r>
            <a:r>
              <a:rPr lang="en-GB" dirty="0" smtClean="0">
                <a:solidFill>
                  <a:prstClr val="black"/>
                </a:solidFill>
                <a:latin typeface="Roboto Condensed" panose="02000000000000000000" pitchFamily="2" charset="0"/>
              </a:rPr>
              <a:t>to </a:t>
            </a:r>
            <a:r>
              <a:rPr lang="en-GB" dirty="0">
                <a:solidFill>
                  <a:prstClr val="black"/>
                </a:solidFill>
                <a:latin typeface="Roboto Condensed" panose="02000000000000000000" pitchFamily="2" charset="0"/>
              </a:rPr>
              <a:t>taking </a:t>
            </a:r>
            <a:r>
              <a:rPr lang="en-GB" dirty="0" smtClean="0">
                <a:solidFill>
                  <a:prstClr val="black"/>
                </a:solidFill>
                <a:latin typeface="Roboto Condensed" panose="02000000000000000000" pitchFamily="2" charset="0"/>
              </a:rPr>
              <a:t>PEDs </a:t>
            </a:r>
            <a:r>
              <a:rPr lang="en-GB" dirty="0">
                <a:solidFill>
                  <a:prstClr val="black"/>
                </a:solidFill>
                <a:latin typeface="Roboto Condensed" panose="02000000000000000000" pitchFamily="2" charset="0"/>
              </a:rPr>
              <a:t>for the performer. </a:t>
            </a:r>
          </a:p>
        </p:txBody>
      </p:sp>
      <p:sp>
        <p:nvSpPr>
          <p:cNvPr id="4" name="Minus 3"/>
          <p:cNvSpPr/>
          <p:nvPr/>
        </p:nvSpPr>
        <p:spPr>
          <a:xfrm>
            <a:off x="316783" y="1990422"/>
            <a:ext cx="439414" cy="423986"/>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792952" y="1994867"/>
            <a:ext cx="4571136" cy="369332"/>
          </a:xfrm>
          <a:prstGeom prst="rect">
            <a:avLst/>
          </a:prstGeom>
          <a:noFill/>
        </p:spPr>
        <p:txBody>
          <a:bodyPr wrap="square" rtlCol="0">
            <a:spAutoFit/>
          </a:bodyPr>
          <a:lstStyle/>
          <a:p>
            <a:r>
              <a:rPr lang="en-GB" b="1" dirty="0" smtClean="0">
                <a:solidFill>
                  <a:schemeClr val="bg1"/>
                </a:solidFill>
              </a:rPr>
              <a:t>Cheating</a:t>
            </a:r>
            <a:r>
              <a:rPr lang="en-GB" dirty="0" smtClean="0">
                <a:solidFill>
                  <a:schemeClr val="bg1"/>
                </a:solidFill>
              </a:rPr>
              <a:t>, and </a:t>
            </a:r>
            <a:r>
              <a:rPr lang="en-GB" dirty="0">
                <a:solidFill>
                  <a:schemeClr val="bg1"/>
                </a:solidFill>
              </a:rPr>
              <a:t>is </a:t>
            </a:r>
            <a:r>
              <a:rPr lang="en-GB" b="1" dirty="0">
                <a:solidFill>
                  <a:schemeClr val="bg1"/>
                </a:solidFill>
              </a:rPr>
              <a:t>against the ethics </a:t>
            </a:r>
            <a:r>
              <a:rPr lang="en-GB" dirty="0">
                <a:solidFill>
                  <a:schemeClr val="bg1"/>
                </a:solidFill>
              </a:rPr>
              <a:t>of sport</a:t>
            </a:r>
          </a:p>
        </p:txBody>
      </p:sp>
      <p:sp>
        <p:nvSpPr>
          <p:cNvPr id="31" name="Minus 30"/>
          <p:cNvSpPr/>
          <p:nvPr/>
        </p:nvSpPr>
        <p:spPr>
          <a:xfrm>
            <a:off x="316783" y="2305980"/>
            <a:ext cx="439414" cy="423986"/>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p:cNvSpPr txBox="1"/>
          <p:nvPr/>
        </p:nvSpPr>
        <p:spPr>
          <a:xfrm>
            <a:off x="792952" y="2310425"/>
            <a:ext cx="4131149" cy="369332"/>
          </a:xfrm>
          <a:prstGeom prst="rect">
            <a:avLst/>
          </a:prstGeom>
          <a:noFill/>
        </p:spPr>
        <p:txBody>
          <a:bodyPr wrap="square" rtlCol="0">
            <a:spAutoFit/>
          </a:bodyPr>
          <a:lstStyle/>
          <a:p>
            <a:r>
              <a:rPr lang="en-GB" dirty="0">
                <a:solidFill>
                  <a:schemeClr val="bg1"/>
                </a:solidFill>
              </a:rPr>
              <a:t>Risks a range of </a:t>
            </a:r>
            <a:r>
              <a:rPr lang="en-GB" b="1" dirty="0">
                <a:solidFill>
                  <a:schemeClr val="bg1"/>
                </a:solidFill>
              </a:rPr>
              <a:t>negative health </a:t>
            </a:r>
            <a:r>
              <a:rPr lang="en-GB" dirty="0">
                <a:solidFill>
                  <a:schemeClr val="bg1"/>
                </a:solidFill>
              </a:rPr>
              <a:t>effects</a:t>
            </a:r>
          </a:p>
        </p:txBody>
      </p:sp>
      <p:sp>
        <p:nvSpPr>
          <p:cNvPr id="41" name="Minus 40"/>
          <p:cNvSpPr/>
          <p:nvPr/>
        </p:nvSpPr>
        <p:spPr>
          <a:xfrm>
            <a:off x="316783" y="2608205"/>
            <a:ext cx="439414" cy="423986"/>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p:cNvSpPr txBox="1"/>
          <p:nvPr/>
        </p:nvSpPr>
        <p:spPr>
          <a:xfrm>
            <a:off x="792952" y="2612650"/>
            <a:ext cx="3843117" cy="369332"/>
          </a:xfrm>
          <a:prstGeom prst="rect">
            <a:avLst/>
          </a:prstGeom>
          <a:noFill/>
        </p:spPr>
        <p:txBody>
          <a:bodyPr wrap="square" rtlCol="0">
            <a:spAutoFit/>
          </a:bodyPr>
          <a:lstStyle/>
          <a:p>
            <a:r>
              <a:rPr lang="en-GB" dirty="0">
                <a:solidFill>
                  <a:schemeClr val="bg1"/>
                </a:solidFill>
              </a:rPr>
              <a:t>Results in </a:t>
            </a:r>
            <a:r>
              <a:rPr lang="en-GB" b="1" dirty="0">
                <a:solidFill>
                  <a:schemeClr val="bg1"/>
                </a:solidFill>
              </a:rPr>
              <a:t>fines</a:t>
            </a:r>
            <a:r>
              <a:rPr lang="en-GB" dirty="0">
                <a:solidFill>
                  <a:schemeClr val="bg1"/>
                </a:solidFill>
              </a:rPr>
              <a:t> if caught</a:t>
            </a:r>
          </a:p>
        </p:txBody>
      </p:sp>
      <p:sp>
        <p:nvSpPr>
          <p:cNvPr id="43" name="Minus 42"/>
          <p:cNvSpPr/>
          <p:nvPr/>
        </p:nvSpPr>
        <p:spPr>
          <a:xfrm>
            <a:off x="316783" y="2923763"/>
            <a:ext cx="439414" cy="423986"/>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787382" y="2919206"/>
            <a:ext cx="3987133" cy="369332"/>
          </a:xfrm>
          <a:prstGeom prst="rect">
            <a:avLst/>
          </a:prstGeom>
          <a:noFill/>
        </p:spPr>
        <p:txBody>
          <a:bodyPr wrap="square" rtlCol="0">
            <a:spAutoFit/>
          </a:bodyPr>
          <a:lstStyle/>
          <a:p>
            <a:r>
              <a:rPr lang="en-GB" dirty="0">
                <a:solidFill>
                  <a:schemeClr val="bg1"/>
                </a:solidFill>
              </a:rPr>
              <a:t>Athlete can be </a:t>
            </a:r>
            <a:r>
              <a:rPr lang="en-GB" b="1" dirty="0">
                <a:solidFill>
                  <a:schemeClr val="bg1"/>
                </a:solidFill>
              </a:rPr>
              <a:t>banned</a:t>
            </a:r>
            <a:r>
              <a:rPr lang="en-GB" dirty="0">
                <a:solidFill>
                  <a:schemeClr val="bg1"/>
                </a:solidFill>
              </a:rPr>
              <a:t> from competing</a:t>
            </a:r>
          </a:p>
        </p:txBody>
      </p:sp>
      <p:sp>
        <p:nvSpPr>
          <p:cNvPr id="45" name="Minus 44"/>
          <p:cNvSpPr/>
          <p:nvPr/>
        </p:nvSpPr>
        <p:spPr>
          <a:xfrm>
            <a:off x="316783" y="3218645"/>
            <a:ext cx="439414" cy="423986"/>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p:cNvSpPr txBox="1"/>
          <p:nvPr/>
        </p:nvSpPr>
        <p:spPr>
          <a:xfrm>
            <a:off x="776256" y="3247605"/>
            <a:ext cx="3987133" cy="369332"/>
          </a:xfrm>
          <a:prstGeom prst="rect">
            <a:avLst/>
          </a:prstGeom>
          <a:noFill/>
        </p:spPr>
        <p:txBody>
          <a:bodyPr wrap="square" rtlCol="0">
            <a:spAutoFit/>
          </a:bodyPr>
          <a:lstStyle/>
          <a:p>
            <a:r>
              <a:rPr lang="en-GB" dirty="0">
                <a:solidFill>
                  <a:schemeClr val="bg1"/>
                </a:solidFill>
              </a:rPr>
              <a:t>Damages the </a:t>
            </a:r>
            <a:r>
              <a:rPr lang="en-GB" b="1" dirty="0">
                <a:solidFill>
                  <a:schemeClr val="bg1"/>
                </a:solidFill>
              </a:rPr>
              <a:t>reputation</a:t>
            </a:r>
            <a:r>
              <a:rPr lang="en-GB" dirty="0">
                <a:solidFill>
                  <a:schemeClr val="bg1"/>
                </a:solidFill>
              </a:rPr>
              <a:t> of the athlete</a:t>
            </a:r>
          </a:p>
        </p:txBody>
      </p:sp>
      <p:sp>
        <p:nvSpPr>
          <p:cNvPr id="47" name="Minus 46"/>
          <p:cNvSpPr/>
          <p:nvPr/>
        </p:nvSpPr>
        <p:spPr>
          <a:xfrm>
            <a:off x="213513" y="4379587"/>
            <a:ext cx="439414" cy="423986"/>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p:cNvSpPr txBox="1"/>
          <p:nvPr/>
        </p:nvSpPr>
        <p:spPr>
          <a:xfrm>
            <a:off x="755372" y="4412808"/>
            <a:ext cx="5616828" cy="830997"/>
          </a:xfrm>
          <a:prstGeom prst="rect">
            <a:avLst/>
          </a:prstGeom>
          <a:noFill/>
        </p:spPr>
        <p:txBody>
          <a:bodyPr wrap="square" rtlCol="0">
            <a:spAutoFit/>
          </a:bodyPr>
          <a:lstStyle/>
          <a:p>
            <a:r>
              <a:rPr lang="en-GB" sz="1600" dirty="0"/>
              <a:t>Damages the </a:t>
            </a:r>
            <a:r>
              <a:rPr lang="en-GB" sz="1600" b="1" dirty="0"/>
              <a:t>credibility </a:t>
            </a:r>
            <a:r>
              <a:rPr lang="en-GB" sz="1600" dirty="0"/>
              <a:t>of the sport – spectators are less likely </a:t>
            </a:r>
            <a:r>
              <a:rPr lang="en-GB" sz="1600" dirty="0" smtClean="0"/>
              <a:t>to trust that the result is </a:t>
            </a:r>
            <a:r>
              <a:rPr lang="en-GB" sz="1600" dirty="0"/>
              <a:t>down to the performer’s ability, </a:t>
            </a:r>
            <a:r>
              <a:rPr lang="en-GB" sz="1600" dirty="0" smtClean="0"/>
              <a:t>believing instead that it is down </a:t>
            </a:r>
            <a:r>
              <a:rPr lang="en-GB" sz="1600" dirty="0"/>
              <a:t>to </a:t>
            </a:r>
            <a:r>
              <a:rPr lang="en-GB" sz="1600" dirty="0" smtClean="0"/>
              <a:t>a </a:t>
            </a:r>
            <a:r>
              <a:rPr lang="en-GB" sz="1600" dirty="0"/>
              <a:t>PED that has gone undetected.</a:t>
            </a:r>
          </a:p>
        </p:txBody>
      </p:sp>
      <p:sp>
        <p:nvSpPr>
          <p:cNvPr id="40" name="TextBox 39"/>
          <p:cNvSpPr txBox="1"/>
          <p:nvPr/>
        </p:nvSpPr>
        <p:spPr>
          <a:xfrm>
            <a:off x="163982" y="3987382"/>
            <a:ext cx="7654298"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These also have </a:t>
            </a:r>
            <a:r>
              <a:rPr lang="en-GB" dirty="0" smtClean="0">
                <a:solidFill>
                  <a:prstClr val="black"/>
                </a:solidFill>
                <a:latin typeface="Roboto Condensed" panose="02000000000000000000" pitchFamily="2" charset="0"/>
              </a:rPr>
              <a:t>a </a:t>
            </a:r>
            <a:r>
              <a:rPr lang="en-GB" dirty="0">
                <a:solidFill>
                  <a:prstClr val="black"/>
                </a:solidFill>
                <a:latin typeface="Roboto Condensed" panose="02000000000000000000" pitchFamily="2" charset="0"/>
              </a:rPr>
              <a:t>knock-on effect on the sport the athlete competes </a:t>
            </a:r>
            <a:r>
              <a:rPr lang="en-GB" dirty="0" smtClean="0">
                <a:solidFill>
                  <a:prstClr val="black"/>
                </a:solidFill>
                <a:latin typeface="Roboto Condensed" panose="02000000000000000000" pitchFamily="2" charset="0"/>
              </a:rPr>
              <a:t>in: </a:t>
            </a:r>
            <a:endParaRPr lang="en-GB" dirty="0">
              <a:solidFill>
                <a:prstClr val="black"/>
              </a:solidFill>
              <a:latin typeface="Roboto Condensed" panose="02000000000000000000" pitchFamily="2" charset="0"/>
            </a:endParaRPr>
          </a:p>
        </p:txBody>
      </p:sp>
      <p:sp>
        <p:nvSpPr>
          <p:cNvPr id="49" name="TextBox 48"/>
          <p:cNvSpPr txBox="1"/>
          <p:nvPr/>
        </p:nvSpPr>
        <p:spPr>
          <a:xfrm>
            <a:off x="776256" y="5294019"/>
            <a:ext cx="5680285" cy="1323439"/>
          </a:xfrm>
          <a:prstGeom prst="rect">
            <a:avLst/>
          </a:prstGeom>
          <a:noFill/>
        </p:spPr>
        <p:txBody>
          <a:bodyPr wrap="square" rtlCol="0">
            <a:spAutoFit/>
          </a:bodyPr>
          <a:lstStyle/>
          <a:p>
            <a:r>
              <a:rPr lang="en-GB" sz="1600" dirty="0"/>
              <a:t>Damages the </a:t>
            </a:r>
            <a:r>
              <a:rPr lang="en-GB" sz="1600" b="1" dirty="0"/>
              <a:t>reputation </a:t>
            </a:r>
            <a:r>
              <a:rPr lang="en-GB" sz="1600" dirty="0"/>
              <a:t>of the sport – excessive use of </a:t>
            </a:r>
            <a:r>
              <a:rPr lang="en-GB" sz="1600" dirty="0" smtClean="0"/>
              <a:t>PEDs </a:t>
            </a:r>
            <a:r>
              <a:rPr lang="en-GB" sz="1600" dirty="0"/>
              <a:t>in the sport gives it a bad association. Over time, this forms </a:t>
            </a:r>
            <a:r>
              <a:rPr lang="en-GB" sz="1600" dirty="0" smtClean="0"/>
              <a:t>people’s </a:t>
            </a:r>
            <a:r>
              <a:rPr lang="en-GB" sz="1600" dirty="0"/>
              <a:t>views which stereotype the sport as one where PED use is widespread. This makes the sport less appealing to young performers and sponsors looking to invest. </a:t>
            </a:r>
          </a:p>
        </p:txBody>
      </p:sp>
      <p:sp>
        <p:nvSpPr>
          <p:cNvPr id="50" name="Minus 49"/>
          <p:cNvSpPr/>
          <p:nvPr/>
        </p:nvSpPr>
        <p:spPr>
          <a:xfrm>
            <a:off x="211220" y="5251303"/>
            <a:ext cx="439414" cy="423986"/>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p:cNvGrpSpPr>
            <a:grpSpLocks/>
          </p:cNvGrpSpPr>
          <p:nvPr/>
        </p:nvGrpSpPr>
        <p:grpSpPr bwMode="auto">
          <a:xfrm>
            <a:off x="596758" y="-78866"/>
            <a:ext cx="8540750" cy="6940550"/>
            <a:chOff x="583271" y="42867"/>
            <a:chExt cx="9232725" cy="7502525"/>
          </a:xfrm>
        </p:grpSpPr>
        <p:sp>
          <p:nvSpPr>
            <p:cNvPr id="27" name="Rectangle 2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3" name="Picture 32"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556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down)">
                                      <p:cBhvr>
                                        <p:cTn id="30" dur="500"/>
                                        <p:tgtEl>
                                          <p:spTgt spid="4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down)">
                                      <p:cBhvr>
                                        <p:cTn id="46" dur="500"/>
                                        <p:tgtEl>
                                          <p:spTgt spid="4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par>
                                <p:cTn id="55" presetID="26"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up)">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up)">
                                      <p:cBhvr>
                                        <p:cTn id="84" dur="500"/>
                                        <p:tgtEl>
                                          <p:spTgt spid="50"/>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wipe(up)">
                                      <p:cBhvr>
                                        <p:cTn id="8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7" grpId="0"/>
      <p:bldP spid="4" grpId="0" animBg="1"/>
      <p:bldP spid="21" grpId="0"/>
      <p:bldP spid="31" grpId="0" animBg="1"/>
      <p:bldP spid="32" grpId="0"/>
      <p:bldP spid="41" grpId="0" animBg="1"/>
      <p:bldP spid="42" grpId="0"/>
      <p:bldP spid="43" grpId="0" animBg="1"/>
      <p:bldP spid="44" grpId="0"/>
      <p:bldP spid="45" grpId="0" animBg="1"/>
      <p:bldP spid="46" grpId="0"/>
      <p:bldP spid="47" grpId="0" animBg="1"/>
      <p:bldP spid="48" grpId="0"/>
      <p:bldP spid="40" grpId="0"/>
      <p:bldP spid="49" grpId="0"/>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solidFill>
                  <a:schemeClr val="bg1"/>
                </a:solidFill>
                <a:latin typeface="Roboto Condensed" panose="02000000000000000000" pitchFamily="2" charset="0"/>
              </a:rPr>
              <a:t>© ZigZag Education, </a:t>
            </a:r>
            <a:r>
              <a:rPr lang="en-GB" sz="900" dirty="0" smtClean="0">
                <a:solidFill>
                  <a:schemeClr val="bg1"/>
                </a:solidFill>
                <a:latin typeface="Roboto Condensed" panose="02000000000000000000" pitchFamily="2" charset="0"/>
              </a:rPr>
              <a:t>2022 </a:t>
            </a:r>
            <a:endParaRPr lang="en-GB" sz="900" dirty="0">
              <a:solidFill>
                <a:schemeClr val="bg1"/>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15</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Subtitle 3">
              <a:extLst>
                <a:ext uri="{FF2B5EF4-FFF2-40B4-BE49-F238E27FC236}">
                  <a16:creationId xmlns="" xmlns:a16="http://schemas.microsoft.com/office/drawing/2014/main" id="{4772945D-CA91-4CFE-8EB7-941C7618C994}"/>
                </a:ext>
              </a:extLst>
            </p:cNvPr>
            <p:cNvSpPr txBox="1">
              <a:spLocks/>
            </p:cNvSpPr>
            <p:nvPr/>
          </p:nvSpPr>
          <p:spPr>
            <a:xfrm>
              <a:off x="5106341" y="1179918"/>
              <a:ext cx="1921244" cy="112163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Is the reward of winning greater than the risk of getting caught?</a:t>
              </a:r>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Subtitle 3">
              <a:extLst>
                <a:ext uri="{FF2B5EF4-FFF2-40B4-BE49-F238E27FC236}">
                  <a16:creationId xmlns="" xmlns:a16="http://schemas.microsoft.com/office/drawing/2014/main" id="{4772945D-CA91-4CFE-8EB7-941C7618C994}"/>
                </a:ext>
              </a:extLst>
            </p:cNvPr>
            <p:cNvSpPr txBox="1">
              <a:spLocks/>
            </p:cNvSpPr>
            <p:nvPr/>
          </p:nvSpPr>
          <p:spPr>
            <a:xfrm>
              <a:off x="5107260" y="1247485"/>
              <a:ext cx="1921244" cy="112163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What other PEDs have been used by athletes in sport? Can you identify famous cases?</a:t>
              </a:r>
              <a:endParaRPr lang="en-US" dirty="0"/>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Subtitle 3">
              <a:extLst>
                <a:ext uri="{FF2B5EF4-FFF2-40B4-BE49-F238E27FC236}">
                  <a16:creationId xmlns="" xmlns:a16="http://schemas.microsoft.com/office/drawing/2014/main" id="{4772945D-CA91-4CFE-8EB7-941C7618C994}"/>
                </a:ext>
              </a:extLst>
            </p:cNvPr>
            <p:cNvSpPr txBox="1">
              <a:spLocks/>
            </p:cNvSpPr>
            <p:nvPr/>
          </p:nvSpPr>
          <p:spPr>
            <a:xfrm>
              <a:off x="5106341" y="874179"/>
              <a:ext cx="1921244"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What measures are in place to reduce the use of </a:t>
              </a:r>
              <a:r>
                <a:rPr lang="en-US" sz="1800" dirty="0" smtClean="0"/>
                <a:t>PEDs </a:t>
              </a:r>
              <a:r>
                <a:rPr lang="en-US" sz="1800" dirty="0"/>
                <a:t>in sport?</a:t>
              </a:r>
            </a:p>
          </p:txBody>
        </p:sp>
      </p:grpSp>
      <p:grpSp>
        <p:nvGrpSpPr>
          <p:cNvPr id="24" name="Group 23"/>
          <p:cNvGrpSpPr>
            <a:grpSpLocks/>
          </p:cNvGrpSpPr>
          <p:nvPr/>
        </p:nvGrpSpPr>
        <p:grpSpPr bwMode="auto">
          <a:xfrm>
            <a:off x="596758" y="-78866"/>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16</a:t>
            </a:fld>
            <a:endParaRPr lang="en-GB" dirty="0"/>
          </a:p>
        </p:txBody>
      </p:sp>
      <p:sp>
        <p:nvSpPr>
          <p:cNvPr id="12" name="TextBox 11">
            <a:extLst>
              <a:ext uri="{FF2B5EF4-FFF2-40B4-BE49-F238E27FC236}">
                <a16:creationId xmlns="" xmlns:a16="http://schemas.microsoft.com/office/drawing/2014/main" id="{03888866-542D-43D4-BFE1-045D36351922}"/>
              </a:ext>
              <a:ext uri="{C183D7F6-B498-43B3-948B-1728B52AA6E4}">
                <adec:decorative xmlns="" xmlns:adec="http://schemas.microsoft.com/office/drawing/2017/decorative"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 xmlns:a16="http://schemas.microsoft.com/office/drawing/2014/main" id="{667AA2A8-C66E-4F4C-A6E7-E7ABCE7E9EC3}"/>
              </a:ext>
              <a:ext uri="{C183D7F6-B498-43B3-948B-1728B52AA6E4}">
                <adec:decorative xmlns="" xmlns:adec="http://schemas.microsoft.com/office/drawing/2017/decorative"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1">
            <a:extLst>
              <a:ext uri="{FF2B5EF4-FFF2-40B4-BE49-F238E27FC236}">
                <a16:creationId xmlns="" xmlns:a16="http://schemas.microsoft.com/office/drawing/2014/main"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 xmlns:a16="http://schemas.microsoft.com/office/drawing/2014/main" id="{ABF5B12D-6F10-4377-9094-B3E79ECB1B94}"/>
              </a:ext>
              <a:ext uri="{C183D7F6-B498-43B3-948B-1728B52AA6E4}">
                <adec:decorative xmlns="" xmlns:adec="http://schemas.microsoft.com/office/drawing/2017/decorative"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questions </a:t>
            </a:r>
            <a:r>
              <a:rPr lang="en-GB" i="1" dirty="0">
                <a:latin typeface="Roboto Condensed" panose="02000000000000000000" pitchFamily="2" charset="0"/>
              </a:rPr>
              <a:t>and check your answers.</a:t>
            </a:r>
          </a:p>
        </p:txBody>
      </p:sp>
      <p:sp>
        <p:nvSpPr>
          <p:cNvPr id="17" name="TextBox 16"/>
          <p:cNvSpPr txBox="1"/>
          <p:nvPr/>
        </p:nvSpPr>
        <p:spPr>
          <a:xfrm>
            <a:off x="718056" y="1484784"/>
            <a:ext cx="7698108"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533400" indent="-533400">
              <a:tabLst>
                <a:tab pos="266700" algn="l"/>
                <a:tab pos="3683000" algn="r"/>
              </a:tabLst>
            </a:pPr>
            <a:r>
              <a:rPr lang="en-GB" b="1" dirty="0">
                <a:solidFill>
                  <a:schemeClr val="tx1"/>
                </a:solidFill>
                <a:latin typeface="Roboto Condensed" panose="02000000000000000000" pitchFamily="2" charset="0"/>
              </a:rPr>
              <a:t>1.	</a:t>
            </a:r>
            <a:r>
              <a:rPr lang="en-GB" dirty="0">
                <a:solidFill>
                  <a:schemeClr val="tx1"/>
                </a:solidFill>
                <a:latin typeface="Roboto Condensed" panose="02000000000000000000" pitchFamily="2" charset="0"/>
              </a:rPr>
              <a:t>Explain the difference between sporting etiquette and sportsmanship.</a:t>
            </a:r>
            <a:r>
              <a:rPr lang="en-GB" b="1" dirty="0">
                <a:solidFill>
                  <a:schemeClr val="tx1"/>
                </a:solidFill>
                <a:latin typeface="Roboto Condensed" panose="02000000000000000000" pitchFamily="2" charset="0"/>
              </a:rPr>
              <a:t>	</a:t>
            </a:r>
          </a:p>
          <a:p>
            <a:pPr marL="533400" indent="-533400" algn="r">
              <a:tabLst>
                <a:tab pos="266700" algn="l"/>
                <a:tab pos="3683000" algn="r"/>
              </a:tabLst>
            </a:pPr>
            <a:r>
              <a:rPr lang="en-GB" b="1" dirty="0">
                <a:solidFill>
                  <a:schemeClr val="tx1"/>
                </a:solidFill>
                <a:latin typeface="Roboto Condensed" panose="02000000000000000000" pitchFamily="2" charset="0"/>
              </a:rPr>
              <a:t>(2 marks)</a:t>
            </a:r>
          </a:p>
        </p:txBody>
      </p:sp>
      <p:sp>
        <p:nvSpPr>
          <p:cNvPr id="18" name="TextBox 17"/>
          <p:cNvSpPr txBox="1"/>
          <p:nvPr/>
        </p:nvSpPr>
        <p:spPr>
          <a:xfrm>
            <a:off x="734542" y="3260036"/>
            <a:ext cx="7698108"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 pos="6461125" algn="l"/>
              </a:tabLst>
            </a:pPr>
            <a:r>
              <a:rPr lang="en-GB" b="1" dirty="0">
                <a:latin typeface="Roboto Condensed" panose="02000000000000000000" pitchFamily="2" charset="0"/>
              </a:rPr>
              <a:t>2.	</a:t>
            </a:r>
            <a:r>
              <a:rPr lang="en-GB" dirty="0">
                <a:latin typeface="Roboto Condensed" panose="02000000000000000000" pitchFamily="2" charset="0"/>
              </a:rPr>
              <a:t>Suggest </a:t>
            </a:r>
            <a:r>
              <a:rPr lang="en-GB" dirty="0" smtClean="0">
                <a:latin typeface="Roboto Condensed" panose="02000000000000000000" pitchFamily="2" charset="0"/>
              </a:rPr>
              <a:t>the </a:t>
            </a:r>
            <a:r>
              <a:rPr lang="en-GB" dirty="0">
                <a:latin typeface="Roboto Condensed" panose="02000000000000000000" pitchFamily="2" charset="0"/>
              </a:rPr>
              <a:t>negative impacts </a:t>
            </a:r>
            <a:r>
              <a:rPr lang="en-GB" dirty="0" smtClean="0">
                <a:latin typeface="Roboto Condensed" panose="02000000000000000000" pitchFamily="2" charset="0"/>
              </a:rPr>
              <a:t>that Lance </a:t>
            </a:r>
            <a:r>
              <a:rPr lang="en-GB" dirty="0">
                <a:latin typeface="Roboto Condensed" panose="02000000000000000000" pitchFamily="2" charset="0"/>
              </a:rPr>
              <a:t>Armstrong admitting to using </a:t>
            </a:r>
            <a:r>
              <a:rPr lang="en-GB" dirty="0" smtClean="0">
                <a:latin typeface="Roboto Condensed" panose="02000000000000000000" pitchFamily="2" charset="0"/>
              </a:rPr>
              <a:t>PEDs </a:t>
            </a:r>
            <a:r>
              <a:rPr lang="en-GB" dirty="0">
                <a:latin typeface="Roboto Condensed" panose="02000000000000000000" pitchFamily="2" charset="0"/>
              </a:rPr>
              <a:t>may have had </a:t>
            </a:r>
            <a:r>
              <a:rPr lang="en-GB" dirty="0" smtClean="0">
                <a:latin typeface="Roboto Condensed" panose="02000000000000000000" pitchFamily="2" charset="0"/>
              </a:rPr>
              <a:t>on other </a:t>
            </a:r>
            <a:r>
              <a:rPr lang="en-GB" dirty="0">
                <a:latin typeface="Roboto Condensed" panose="02000000000000000000" pitchFamily="2" charset="0"/>
              </a:rPr>
              <a:t>performers in cycling. </a:t>
            </a:r>
            <a:r>
              <a:rPr lang="en-GB" dirty="0" smtClean="0">
                <a:latin typeface="Roboto Condensed" panose="02000000000000000000" pitchFamily="2" charset="0"/>
              </a:rPr>
              <a:t>	</a:t>
            </a:r>
            <a:r>
              <a:rPr lang="en-GB" b="1" dirty="0" smtClean="0">
                <a:latin typeface="Roboto Condensed" panose="02000000000000000000" pitchFamily="2" charset="0"/>
              </a:rPr>
              <a:t>(</a:t>
            </a:r>
            <a:r>
              <a:rPr lang="en-GB" b="1" dirty="0">
                <a:latin typeface="Roboto Condensed" panose="02000000000000000000" pitchFamily="2" charset="0"/>
              </a:rPr>
              <a:t>4 marks)</a:t>
            </a:r>
          </a:p>
        </p:txBody>
      </p:sp>
      <p:sp>
        <p:nvSpPr>
          <p:cNvPr id="21" name="TextBox 20"/>
          <p:cNvSpPr txBox="1"/>
          <p:nvPr/>
        </p:nvSpPr>
        <p:spPr>
          <a:xfrm>
            <a:off x="755171" y="2142860"/>
            <a:ext cx="7999650" cy="76174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a:ea typeface="Roboto" pitchFamily="2" charset="0"/>
                <a:cs typeface="Aharoni" panose="02010803020104030203" pitchFamily="2" charset="-79"/>
              </a:rPr>
              <a:t>2 </a:t>
            </a:r>
            <a:r>
              <a:rPr lang="en-GB" sz="1450" i="1" dirty="0" smtClean="0">
                <a:ea typeface="Roboto" pitchFamily="2" charset="0"/>
                <a:cs typeface="Aharoni" panose="02010803020104030203" pitchFamily="2" charset="-79"/>
              </a:rPr>
              <a:t>× </a:t>
            </a:r>
            <a:r>
              <a:rPr lang="en-GB" sz="1450" i="1" dirty="0">
                <a:ea typeface="Roboto" pitchFamily="2" charset="0"/>
                <a:cs typeface="Aharoni" panose="02010803020104030203" pitchFamily="2" charset="-79"/>
              </a:rPr>
              <a:t>AO1 marks:</a:t>
            </a:r>
          </a:p>
          <a:p>
            <a:pPr marL="285750" indent="-285750">
              <a:buFont typeface="Arial" panose="020B0604020202020204" pitchFamily="34" charset="0"/>
              <a:buChar char="•"/>
              <a:tabLst>
                <a:tab pos="266700" algn="l"/>
              </a:tabLst>
            </a:pPr>
            <a:r>
              <a:rPr lang="en-GB" sz="1450" b="0" i="1" dirty="0">
                <a:ea typeface="Roboto" pitchFamily="2" charset="0"/>
                <a:cs typeface="Aharoni" panose="02010803020104030203" pitchFamily="2" charset="-79"/>
              </a:rPr>
              <a:t>Sporting etiquette is the unwritten acts of fair play and respect in sport (1)</a:t>
            </a:r>
          </a:p>
          <a:p>
            <a:pPr marL="285750" indent="-285750">
              <a:buFont typeface="Arial" panose="020B0604020202020204" pitchFamily="34" charset="0"/>
              <a:buChar char="•"/>
              <a:tabLst>
                <a:tab pos="266700" algn="l"/>
              </a:tabLst>
            </a:pPr>
            <a:r>
              <a:rPr lang="en-GB" sz="1450" b="0" i="1" dirty="0">
                <a:ea typeface="Roboto" pitchFamily="2" charset="0"/>
                <a:cs typeface="Aharoni" panose="02010803020104030203" pitchFamily="2" charset="-79"/>
              </a:rPr>
              <a:t>Sportsmanship is the acting out of sporting etiquette and abiding by the rules of sport (1</a:t>
            </a:r>
            <a:r>
              <a:rPr lang="en-GB" sz="1450" b="0" i="1" dirty="0" smtClean="0">
                <a:ea typeface="Roboto" pitchFamily="2" charset="0"/>
                <a:cs typeface="Aharoni" panose="02010803020104030203" pitchFamily="2" charset="-79"/>
              </a:rPr>
              <a:t>)</a:t>
            </a:r>
            <a:endParaRPr lang="en-GB" sz="1450" i="1" dirty="0">
              <a:latin typeface="Roboto" pitchFamily="2" charset="0"/>
              <a:ea typeface="Roboto" pitchFamily="2" charset="0"/>
              <a:cs typeface="Aharoni" panose="02010803020104030203" pitchFamily="2" charset="-79"/>
            </a:endParaRPr>
          </a:p>
        </p:txBody>
      </p:sp>
      <p:sp>
        <p:nvSpPr>
          <p:cNvPr id="23" name="1i answer"/>
          <p:cNvSpPr txBox="1"/>
          <p:nvPr/>
        </p:nvSpPr>
        <p:spPr>
          <a:xfrm>
            <a:off x="719441" y="2197844"/>
            <a:ext cx="7731081" cy="923330"/>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r>
              <a:rPr lang="en-GB" b="0" dirty="0">
                <a:solidFill>
                  <a:schemeClr val="bg1"/>
                </a:solidFill>
                <a:sym typeface="Wingdings" panose="05000000000000000000" pitchFamily="2" charset="2"/>
              </a:rPr>
              <a:t> </a:t>
            </a:r>
            <a:r>
              <a:rPr lang="en-GB" dirty="0">
                <a:solidFill>
                  <a:schemeClr val="bg1"/>
                </a:solidFill>
              </a:rPr>
              <a:t>Click to reveal answer!</a:t>
            </a:r>
          </a:p>
          <a:p>
            <a:endParaRPr lang="en-GB" dirty="0"/>
          </a:p>
        </p:txBody>
      </p:sp>
      <p:sp>
        <p:nvSpPr>
          <p:cNvPr id="27" name="TextBox 26"/>
          <p:cNvSpPr txBox="1"/>
          <p:nvPr/>
        </p:nvSpPr>
        <p:spPr>
          <a:xfrm>
            <a:off x="734542" y="4062068"/>
            <a:ext cx="7715980" cy="187743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a:ea typeface="Roboto" pitchFamily="2" charset="0"/>
              </a:rPr>
              <a:t>4 </a:t>
            </a:r>
            <a:r>
              <a:rPr lang="en-GB" sz="1450" b="1" i="1" dirty="0" smtClean="0">
                <a:ea typeface="Roboto" pitchFamily="2" charset="0"/>
              </a:rPr>
              <a:t>× </a:t>
            </a:r>
            <a:r>
              <a:rPr lang="en-GB" sz="1450" b="1" i="1" dirty="0">
                <a:ea typeface="Roboto" pitchFamily="2" charset="0"/>
              </a:rPr>
              <a:t>AO3 marks from:</a:t>
            </a:r>
          </a:p>
          <a:p>
            <a:pPr marL="285750" indent="-285750">
              <a:buFont typeface="Arial" panose="020B0604020202020204" pitchFamily="34" charset="0"/>
              <a:buChar char="•"/>
              <a:tabLst>
                <a:tab pos="266700" algn="l"/>
              </a:tabLst>
            </a:pPr>
            <a:r>
              <a:rPr lang="en-GB" sz="1450" i="1" dirty="0">
                <a:ea typeface="Roboto" pitchFamily="2" charset="0"/>
              </a:rPr>
              <a:t>Loss of positive role models to inspire participation in cycling (1)</a:t>
            </a:r>
          </a:p>
          <a:p>
            <a:pPr marL="285750" indent="-285750">
              <a:buFont typeface="Arial" panose="020B0604020202020204" pitchFamily="34" charset="0"/>
              <a:buChar char="•"/>
              <a:tabLst>
                <a:tab pos="266700" algn="l"/>
              </a:tabLst>
            </a:pPr>
            <a:r>
              <a:rPr lang="en-GB" sz="1450" i="1" dirty="0">
                <a:ea typeface="Roboto" pitchFamily="2" charset="0"/>
              </a:rPr>
              <a:t>Performers may see that there </a:t>
            </a:r>
            <a:r>
              <a:rPr lang="en-GB" sz="1450" i="1" dirty="0" smtClean="0">
                <a:ea typeface="Roboto" pitchFamily="2" charset="0"/>
              </a:rPr>
              <a:t>were </a:t>
            </a:r>
            <a:r>
              <a:rPr lang="en-GB" sz="1450" i="1" dirty="0">
                <a:ea typeface="Roboto" pitchFamily="2" charset="0"/>
              </a:rPr>
              <a:t>no negative health impacts on Lance Armstrong and </a:t>
            </a:r>
            <a:r>
              <a:rPr lang="en-GB" sz="1450" i="1" dirty="0" smtClean="0">
                <a:ea typeface="Roboto" pitchFamily="2" charset="0"/>
              </a:rPr>
              <a:t>may, therefore, </a:t>
            </a:r>
            <a:r>
              <a:rPr lang="en-GB" sz="1450" i="1" dirty="0">
                <a:ea typeface="Roboto" pitchFamily="2" charset="0"/>
              </a:rPr>
              <a:t>use </a:t>
            </a:r>
            <a:r>
              <a:rPr lang="en-GB" sz="1450" i="1" dirty="0" smtClean="0">
                <a:ea typeface="Roboto" pitchFamily="2" charset="0"/>
              </a:rPr>
              <a:t>PEDs </a:t>
            </a:r>
            <a:r>
              <a:rPr lang="en-GB" sz="1450" i="1" dirty="0">
                <a:ea typeface="Roboto" pitchFamily="2" charset="0"/>
              </a:rPr>
              <a:t>themselves (1)</a:t>
            </a:r>
          </a:p>
          <a:p>
            <a:pPr marL="285750" indent="-285750">
              <a:buFont typeface="Arial" panose="020B0604020202020204" pitchFamily="34" charset="0"/>
              <a:buChar char="•"/>
              <a:tabLst>
                <a:tab pos="266700" algn="l"/>
              </a:tabLst>
            </a:pPr>
            <a:r>
              <a:rPr lang="en-GB" sz="1450" i="1" dirty="0" smtClean="0">
                <a:ea typeface="Roboto" pitchFamily="2" charset="0"/>
              </a:rPr>
              <a:t>Performers </a:t>
            </a:r>
            <a:r>
              <a:rPr lang="en-GB" sz="1450" i="1" dirty="0">
                <a:ea typeface="Roboto" pitchFamily="2" charset="0"/>
              </a:rPr>
              <a:t>may see the ‘reality’ of Lance Armstrong’s reason to use </a:t>
            </a:r>
            <a:r>
              <a:rPr lang="en-GB" sz="1450" i="1" dirty="0" smtClean="0">
                <a:ea typeface="Roboto" pitchFamily="2" charset="0"/>
              </a:rPr>
              <a:t>PEDs </a:t>
            </a:r>
            <a:r>
              <a:rPr lang="en-GB" sz="1450" i="1" dirty="0">
                <a:ea typeface="Roboto" pitchFamily="2" charset="0"/>
              </a:rPr>
              <a:t>(because everyone else was doing it), and may follow </a:t>
            </a:r>
            <a:r>
              <a:rPr lang="en-GB" sz="1450" i="1" dirty="0" smtClean="0">
                <a:ea typeface="Roboto" pitchFamily="2" charset="0"/>
              </a:rPr>
              <a:t>in his </a:t>
            </a:r>
            <a:r>
              <a:rPr lang="en-GB" sz="1450" i="1" dirty="0">
                <a:ea typeface="Roboto" pitchFamily="2" charset="0"/>
              </a:rPr>
              <a:t>footsteps (1)</a:t>
            </a:r>
          </a:p>
          <a:p>
            <a:pPr marL="285750" indent="-285750">
              <a:buFont typeface="Arial" panose="020B0604020202020204" pitchFamily="34" charset="0"/>
              <a:buChar char="•"/>
              <a:tabLst>
                <a:tab pos="266700" algn="l"/>
              </a:tabLst>
            </a:pPr>
            <a:r>
              <a:rPr lang="en-GB" sz="1450" i="1" dirty="0">
                <a:ea typeface="Roboto" pitchFamily="2" charset="0"/>
              </a:rPr>
              <a:t>Damaged reputation of cycling may result in loss of </a:t>
            </a:r>
            <a:r>
              <a:rPr lang="en-GB" sz="1450" i="1" dirty="0" smtClean="0">
                <a:ea typeface="Roboto" pitchFamily="2" charset="0"/>
              </a:rPr>
              <a:t>funding and </a:t>
            </a:r>
            <a:r>
              <a:rPr lang="en-GB" sz="1450" i="1" dirty="0">
                <a:ea typeface="Roboto" pitchFamily="2" charset="0"/>
              </a:rPr>
              <a:t>thus support for </a:t>
            </a:r>
            <a:r>
              <a:rPr lang="en-GB" sz="1450" i="1" dirty="0" smtClean="0">
                <a:ea typeface="Roboto" pitchFamily="2" charset="0"/>
              </a:rPr>
              <a:t>performers </a:t>
            </a:r>
            <a:r>
              <a:rPr lang="en-GB" sz="1450" i="1" dirty="0">
                <a:ea typeface="Roboto" pitchFamily="2" charset="0"/>
              </a:rPr>
              <a:t>(1)</a:t>
            </a:r>
          </a:p>
          <a:p>
            <a:pPr>
              <a:tabLst>
                <a:tab pos="266700" algn="l"/>
              </a:tabLst>
            </a:pPr>
            <a:r>
              <a:rPr lang="en-GB" sz="1450" i="1" dirty="0">
                <a:ea typeface="Roboto" pitchFamily="2" charset="0"/>
              </a:rPr>
              <a:t>Accept other appropriate answers.</a:t>
            </a:r>
          </a:p>
        </p:txBody>
      </p:sp>
      <p:sp>
        <p:nvSpPr>
          <p:cNvPr id="28" name="1ii answer"/>
          <p:cNvSpPr txBox="1"/>
          <p:nvPr/>
        </p:nvSpPr>
        <p:spPr>
          <a:xfrm>
            <a:off x="724339" y="4052840"/>
            <a:ext cx="7711202" cy="2215991"/>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a:p>
          <a:p>
            <a:endParaRPr lang="en-GB"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dirty="0"/>
          </a:p>
          <a:p>
            <a:endParaRPr lang="en-GB" dirty="0"/>
          </a:p>
          <a:p>
            <a:endParaRPr lang="en-GB" dirty="0"/>
          </a:p>
        </p:txBody>
      </p:sp>
      <p:grpSp>
        <p:nvGrpSpPr>
          <p:cNvPr id="19" name="Group 18"/>
          <p:cNvGrpSpPr>
            <a:grpSpLocks/>
          </p:cNvGrpSpPr>
          <p:nvPr/>
        </p:nvGrpSpPr>
        <p:grpSpPr bwMode="auto">
          <a:xfrm>
            <a:off x="596758" y="-78866"/>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8"/>
                                        </p:tgtEl>
                                        <p:attrNameLst>
                                          <p:attrName>ppt_x</p:attrName>
                                        </p:attrNameLst>
                                      </p:cBhvr>
                                      <p:tavLst>
                                        <p:tav tm="0">
                                          <p:val>
                                            <p:strVal val="ppt_x"/>
                                          </p:val>
                                        </p:tav>
                                        <p:tav tm="100000">
                                          <p:val>
                                            <p:strVal val="ppt_x"/>
                                          </p:val>
                                        </p:tav>
                                      </p:tavLst>
                                    </p:anim>
                                    <p:anim calcmode="lin" valueType="num">
                                      <p:cBhvr additive="base">
                                        <p:cTn id="14" dur="500"/>
                                        <p:tgtEl>
                                          <p:spTgt spid="28"/>
                                        </p:tgtEl>
                                        <p:attrNameLst>
                                          <p:attrName>ppt_y</p:attrName>
                                        </p:attrNameLst>
                                      </p:cBhvr>
                                      <p:tavLst>
                                        <p:tav tm="0">
                                          <p:val>
                                            <p:strVal val="ppt_y"/>
                                          </p:val>
                                        </p:tav>
                                        <p:tav tm="100000">
                                          <p:val>
                                            <p:strVal val="1+ppt_h/2"/>
                                          </p:val>
                                        </p:tav>
                                      </p:tavLst>
                                    </p:anim>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3"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280" y="2630284"/>
            <a:ext cx="2238498" cy="1493213"/>
          </a:xfrm>
          <a:prstGeom prst="rect">
            <a:avLst/>
          </a:prstGeom>
          <a:ln>
            <a:noFill/>
          </a:ln>
          <a:effectLst>
            <a:outerShdw blurRad="190500" algn="tl" rotWithShape="0">
              <a:srgbClr val="000000">
                <a:alpha val="70000"/>
              </a:srgbClr>
            </a:outerShdw>
          </a:effectLst>
        </p:spPr>
      </p:pic>
      <p:pic>
        <p:nvPicPr>
          <p:cNvPr id="57" name="Picture 4" descr="Cricket sport free images, public domain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300" y="2610904"/>
            <a:ext cx="2414326" cy="1356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2" descr="File:211000 - Cycling track Matthew Gray Paul O&amp;#39;Neill gold bronze medals  podium - 3b - 2000 Sydney medal photo.jpg - Wikimedia Comm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2608293"/>
            <a:ext cx="2367255" cy="15614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extBox 6"/>
          <p:cNvSpPr txBox="1"/>
          <p:nvPr/>
        </p:nvSpPr>
        <p:spPr>
          <a:xfrm>
            <a:off x="156719" y="1147428"/>
            <a:ext cx="7868391" cy="830997"/>
          </a:xfrm>
          <a:prstGeom prst="rect">
            <a:avLst/>
          </a:prstGeom>
          <a:noFill/>
        </p:spPr>
        <p:txBody>
          <a:bodyPr wrap="square" rtlCol="0">
            <a:spAutoFit/>
          </a:bodyPr>
          <a:lstStyle/>
          <a:p>
            <a:r>
              <a:rPr lang="en-GB" sz="1600" dirty="0">
                <a:solidFill>
                  <a:prstClr val="black"/>
                </a:solidFill>
                <a:latin typeface="Roboto Condensed" panose="02000000000000000000" pitchFamily="2" charset="0"/>
              </a:rPr>
              <a:t>P</a:t>
            </a:r>
            <a:r>
              <a:rPr lang="en-GB" sz="1600" dirty="0" smtClean="0">
                <a:solidFill>
                  <a:prstClr val="black"/>
                </a:solidFill>
                <a:latin typeface="Roboto Condensed" panose="02000000000000000000" pitchFamily="2" charset="0"/>
              </a:rPr>
              <a:t>erformers </a:t>
            </a:r>
            <a:r>
              <a:rPr lang="en-GB" sz="1600" dirty="0">
                <a:solidFill>
                  <a:prstClr val="black"/>
                </a:solidFill>
                <a:latin typeface="Roboto Condensed" panose="02000000000000000000" pitchFamily="2" charset="0"/>
              </a:rPr>
              <a:t>in sport conduct themselves in </a:t>
            </a:r>
            <a:r>
              <a:rPr lang="en-GB" sz="1600" dirty="0" smtClean="0">
                <a:solidFill>
                  <a:prstClr val="black"/>
                </a:solidFill>
                <a:latin typeface="Roboto Condensed" panose="02000000000000000000" pitchFamily="2" charset="0"/>
              </a:rPr>
              <a:t>various </a:t>
            </a:r>
            <a:r>
              <a:rPr lang="en-GB" sz="1600" dirty="0">
                <a:solidFill>
                  <a:prstClr val="black"/>
                </a:solidFill>
                <a:latin typeface="Roboto Condensed" panose="02000000000000000000" pitchFamily="2" charset="0"/>
              </a:rPr>
              <a:t>ways. Some consistently show signs of respect and fair play, </a:t>
            </a:r>
            <a:r>
              <a:rPr lang="en-GB" sz="1600" dirty="0" smtClean="0">
                <a:solidFill>
                  <a:prstClr val="black"/>
                </a:solidFill>
                <a:latin typeface="Roboto Condensed" panose="02000000000000000000" pitchFamily="2" charset="0"/>
              </a:rPr>
              <a:t>despite </a:t>
            </a:r>
            <a:r>
              <a:rPr lang="en-GB" sz="1600" dirty="0">
                <a:solidFill>
                  <a:prstClr val="black"/>
                </a:solidFill>
                <a:latin typeface="Roboto Condensed" panose="02000000000000000000" pitchFamily="2" charset="0"/>
              </a:rPr>
              <a:t>the end result, while others </a:t>
            </a:r>
            <a:r>
              <a:rPr lang="en-GB" sz="1600" dirty="0" smtClean="0">
                <a:solidFill>
                  <a:prstClr val="black"/>
                </a:solidFill>
                <a:latin typeface="Roboto Condensed" panose="02000000000000000000" pitchFamily="2" charset="0"/>
              </a:rPr>
              <a:t>will </a:t>
            </a:r>
            <a:r>
              <a:rPr lang="en-GB" sz="1600" dirty="0">
                <a:solidFill>
                  <a:prstClr val="black"/>
                </a:solidFill>
                <a:latin typeface="Roboto Condensed" panose="02000000000000000000" pitchFamily="2" charset="0"/>
              </a:rPr>
              <a:t>bend or even break the </a:t>
            </a:r>
            <a:r>
              <a:rPr lang="en-GB" sz="1600" dirty="0" smtClean="0">
                <a:solidFill>
                  <a:prstClr val="black"/>
                </a:solidFill>
                <a:latin typeface="Roboto Condensed" panose="02000000000000000000" pitchFamily="2" charset="0"/>
              </a:rPr>
              <a:t>rules </a:t>
            </a:r>
            <a:r>
              <a:rPr lang="en-GB" sz="1600" dirty="0">
                <a:solidFill>
                  <a:prstClr val="black"/>
                </a:solidFill>
                <a:latin typeface="Roboto Condensed" panose="02000000000000000000" pitchFamily="2" charset="0"/>
              </a:rPr>
              <a:t>to improve their chances of winning.</a:t>
            </a:r>
          </a:p>
        </p:txBody>
      </p:sp>
      <p:sp>
        <p:nvSpPr>
          <p:cNvPr id="8" name="Title 1"/>
          <p:cNvSpPr txBox="1">
            <a:spLocks/>
          </p:cNvSpPr>
          <p:nvPr/>
        </p:nvSpPr>
        <p:spPr>
          <a:xfrm>
            <a:off x="127846" y="33266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Conduct of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performers</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9" name="TextBox 8"/>
          <p:cNvSpPr txBox="1"/>
          <p:nvPr/>
        </p:nvSpPr>
        <p:spPr>
          <a:xfrm>
            <a:off x="156719" y="2039890"/>
            <a:ext cx="8550745" cy="338554"/>
          </a:xfrm>
          <a:prstGeom prst="rect">
            <a:avLst/>
          </a:prstGeom>
          <a:noFill/>
        </p:spPr>
        <p:txBody>
          <a:bodyPr wrap="square" rtlCol="0">
            <a:spAutoFit/>
          </a:bodyPr>
          <a:lstStyle/>
          <a:p>
            <a:r>
              <a:rPr lang="en-GB" sz="1600" dirty="0">
                <a:solidFill>
                  <a:prstClr val="black"/>
                </a:solidFill>
                <a:latin typeface="Roboto Condensed" panose="02000000000000000000" pitchFamily="2" charset="0"/>
              </a:rPr>
              <a:t>There are </a:t>
            </a:r>
            <a:r>
              <a:rPr lang="en-GB" sz="1600" dirty="0" smtClean="0">
                <a:solidFill>
                  <a:prstClr val="black"/>
                </a:solidFill>
                <a:latin typeface="Roboto Condensed" panose="02000000000000000000" pitchFamily="2" charset="0"/>
              </a:rPr>
              <a:t>key </a:t>
            </a:r>
            <a:r>
              <a:rPr lang="en-GB" sz="1600" dirty="0">
                <a:solidFill>
                  <a:prstClr val="black"/>
                </a:solidFill>
                <a:latin typeface="Roboto Condensed" panose="02000000000000000000" pitchFamily="2" charset="0"/>
              </a:rPr>
              <a:t>terms used to describe the ways in which performers conduct themselves:</a:t>
            </a:r>
          </a:p>
        </p:txBody>
      </p:sp>
      <p:sp>
        <p:nvSpPr>
          <p:cNvPr id="4" name="TextBox 3"/>
          <p:cNvSpPr txBox="1"/>
          <p:nvPr/>
        </p:nvSpPr>
        <p:spPr>
          <a:xfrm>
            <a:off x="266519" y="3967316"/>
            <a:ext cx="2908103" cy="1261884"/>
          </a:xfrm>
          <a:prstGeom prst="rect">
            <a:avLst/>
          </a:prstGeom>
          <a:solidFill>
            <a:schemeClr val="accent4"/>
          </a:solidFill>
          <a:ln>
            <a:solidFill>
              <a:schemeClr val="tx1"/>
            </a:solidFill>
          </a:ln>
        </p:spPr>
        <p:txBody>
          <a:bodyPr wrap="square" rtlCol="0">
            <a:spAutoFit/>
          </a:bodyPr>
          <a:lstStyle/>
          <a:p>
            <a:pPr algn="ctr"/>
            <a:r>
              <a:rPr lang="en-GB" sz="28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Etiquette</a:t>
            </a:r>
            <a:endParaRPr lang="en-GB" sz="40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a:p>
            <a:pPr algn="ctr"/>
            <a:r>
              <a:rPr lang="en-GB" sz="1600" dirty="0" smtClean="0"/>
              <a:t>An </a:t>
            </a:r>
            <a:r>
              <a:rPr lang="en-GB" sz="1600" dirty="0"/>
              <a:t>unwritten show of respect and politeness towards everyone involved in sport.</a:t>
            </a:r>
          </a:p>
        </p:txBody>
      </p:sp>
      <p:sp>
        <p:nvSpPr>
          <p:cNvPr id="54" name="TextBox 53"/>
          <p:cNvSpPr txBox="1"/>
          <p:nvPr/>
        </p:nvSpPr>
        <p:spPr>
          <a:xfrm>
            <a:off x="3407969" y="3957498"/>
            <a:ext cx="2495353" cy="1261884"/>
          </a:xfrm>
          <a:prstGeom prst="rect">
            <a:avLst/>
          </a:prstGeom>
          <a:solidFill>
            <a:schemeClr val="accent6"/>
          </a:solidFill>
          <a:ln>
            <a:solidFill>
              <a:schemeClr val="tx1"/>
            </a:solidFill>
          </a:ln>
        </p:spPr>
        <p:txBody>
          <a:bodyPr wrap="square" rtlCol="0">
            <a:spAutoFit/>
          </a:bodyPr>
          <a:lstStyle/>
          <a:p>
            <a:pPr algn="ctr"/>
            <a:r>
              <a:rPr lang="en-GB" sz="2800" b="1"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Sportsmanship</a:t>
            </a:r>
            <a:endParaRPr lang="en-GB" b="1" dirty="0" smtClean="0">
              <a:solidFill>
                <a:schemeClr val="bg1"/>
              </a:solidFill>
              <a:latin typeface="Roboto Condensed" panose="02000000000000000000" pitchFamily="2" charset="0"/>
              <a:ea typeface="Roboto Condensed" panose="02000000000000000000" pitchFamily="2" charset="0"/>
              <a:cs typeface="Lato Medium" panose="020F0502020204030203" pitchFamily="34" charset="0"/>
            </a:endParaRPr>
          </a:p>
          <a:p>
            <a:pPr algn="ctr"/>
            <a:r>
              <a:rPr lang="en-GB" sz="1600" dirty="0" smtClean="0">
                <a:solidFill>
                  <a:schemeClr val="bg1"/>
                </a:solidFill>
              </a:rPr>
              <a:t>Playing </a:t>
            </a:r>
            <a:r>
              <a:rPr lang="en-GB" sz="1600" dirty="0">
                <a:solidFill>
                  <a:schemeClr val="bg1"/>
                </a:solidFill>
              </a:rPr>
              <a:t>within the rules of sport and showing etiquette to those involved.</a:t>
            </a:r>
          </a:p>
        </p:txBody>
      </p:sp>
      <p:sp>
        <p:nvSpPr>
          <p:cNvPr id="55" name="TextBox 54"/>
          <p:cNvSpPr txBox="1"/>
          <p:nvPr/>
        </p:nvSpPr>
        <p:spPr>
          <a:xfrm>
            <a:off x="6136670" y="3957498"/>
            <a:ext cx="2593587" cy="1261884"/>
          </a:xfrm>
          <a:prstGeom prst="rect">
            <a:avLst/>
          </a:prstGeom>
          <a:solidFill>
            <a:srgbClr val="C00000"/>
          </a:solidFill>
          <a:ln>
            <a:solidFill>
              <a:schemeClr val="tx1"/>
            </a:solidFill>
          </a:ln>
        </p:spPr>
        <p:txBody>
          <a:bodyPr wrap="square" rtlCol="0">
            <a:spAutoFit/>
          </a:bodyPr>
          <a:lstStyle/>
          <a:p>
            <a:pPr algn="ctr"/>
            <a:r>
              <a:rPr lang="en-GB" sz="2800" b="1"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Gamesmanship</a:t>
            </a:r>
            <a:r>
              <a:rPr lang="en-GB" sz="700" dirty="0" smtClean="0">
                <a:solidFill>
                  <a:schemeClr val="bg1"/>
                </a:solidFill>
              </a:rPr>
              <a:t> </a:t>
            </a:r>
          </a:p>
          <a:p>
            <a:pPr algn="ctr"/>
            <a:r>
              <a:rPr lang="en-GB" sz="1600" dirty="0" smtClean="0">
                <a:solidFill>
                  <a:schemeClr val="bg1"/>
                </a:solidFill>
              </a:rPr>
              <a:t>Bending </a:t>
            </a:r>
            <a:r>
              <a:rPr lang="en-GB" sz="1600" dirty="0">
                <a:solidFill>
                  <a:schemeClr val="bg1"/>
                </a:solidFill>
              </a:rPr>
              <a:t>the rules of sport to gain a competitive advantage over the opponent.</a:t>
            </a:r>
          </a:p>
        </p:txBody>
      </p:sp>
      <p:sp>
        <p:nvSpPr>
          <p:cNvPr id="56" name="TextBox 55"/>
          <p:cNvSpPr txBox="1"/>
          <p:nvPr/>
        </p:nvSpPr>
        <p:spPr>
          <a:xfrm>
            <a:off x="266518" y="5404667"/>
            <a:ext cx="8463739" cy="800219"/>
          </a:xfrm>
          <a:prstGeom prst="rect">
            <a:avLst/>
          </a:prstGeom>
          <a:noFill/>
        </p:spPr>
        <p:txBody>
          <a:bodyPr wrap="square" rtlCol="0">
            <a:spAutoFit/>
          </a:bodyPr>
          <a:lstStyle/>
          <a:p>
            <a:pPr algn="ctr"/>
            <a:r>
              <a:rPr lang="en-GB" dirty="0">
                <a:solidFill>
                  <a:prstClr val="black"/>
                </a:solidFill>
                <a:latin typeface="Roboto Condensed" panose="02000000000000000000" pitchFamily="2" charset="0"/>
              </a:rPr>
              <a:t>Everyone who participates in sport is expected to fulfil a </a:t>
            </a:r>
            <a:r>
              <a:rPr lang="en-GB" sz="28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contract to </a:t>
            </a:r>
            <a:r>
              <a:rPr lang="en-GB" sz="28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compete </a:t>
            </a:r>
            <a:r>
              <a:rPr lang="en-GB" dirty="0" smtClean="0">
                <a:solidFill>
                  <a:prstClr val="black"/>
                </a:solidFill>
                <a:latin typeface="Roboto Condensed" panose="02000000000000000000" pitchFamily="2" charset="0"/>
              </a:rPr>
              <a:t>– an unwritten </a:t>
            </a:r>
            <a:r>
              <a:rPr lang="en-GB" dirty="0">
                <a:solidFill>
                  <a:prstClr val="black"/>
                </a:solidFill>
                <a:latin typeface="Roboto Condensed" panose="02000000000000000000" pitchFamily="2" charset="0"/>
              </a:rPr>
              <a:t>agreement to </a:t>
            </a:r>
            <a:r>
              <a:rPr lang="en-GB" dirty="0" smtClean="0">
                <a:solidFill>
                  <a:prstClr val="black"/>
                </a:solidFill>
                <a:latin typeface="Roboto Condensed" panose="02000000000000000000" pitchFamily="2" charset="0"/>
              </a:rPr>
              <a:t>follow the written and unwritten rules of the sport.</a:t>
            </a:r>
            <a:endParaRPr lang="en-GB" dirty="0">
              <a:solidFill>
                <a:prstClr val="black"/>
              </a:solidFill>
              <a:latin typeface="Roboto Condensed" panose="02000000000000000000" pitchFamily="2" charset="0"/>
            </a:endParaRPr>
          </a:p>
        </p:txBody>
      </p:sp>
      <p:grpSp>
        <p:nvGrpSpPr>
          <p:cNvPr id="17" name="Group 16"/>
          <p:cNvGrpSpPr>
            <a:grpSpLocks/>
          </p:cNvGrpSpPr>
          <p:nvPr/>
        </p:nvGrpSpPr>
        <p:grpSpPr bwMode="auto">
          <a:xfrm>
            <a:off x="596758" y="-78866"/>
            <a:ext cx="8540750" cy="6940550"/>
            <a:chOff x="583271" y="42867"/>
            <a:chExt cx="9232725" cy="7502525"/>
          </a:xfrm>
        </p:grpSpPr>
        <p:sp>
          <p:nvSpPr>
            <p:cNvPr id="18" name="Rectangle 1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2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15727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0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14" presetClass="entr" presetSubtype="1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randombar(horizontal)">
                                      <p:cBhvr>
                                        <p:cTn id="4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4" grpId="0" animBg="1"/>
      <p:bldP spid="55" grpId="0" animBg="1"/>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13" name="Rectangle 12"/>
          <p:cNvSpPr/>
          <p:nvPr/>
        </p:nvSpPr>
        <p:spPr>
          <a:xfrm>
            <a:off x="323528" y="430715"/>
            <a:ext cx="5541001" cy="646331"/>
          </a:xfrm>
          <a:prstGeom prst="rect">
            <a:avLst/>
          </a:prstGeom>
        </p:spPr>
        <p:txBody>
          <a:bodyPr wrap="square">
            <a:spAutoFit/>
          </a:bodyPr>
          <a:lstStyle/>
          <a:p>
            <a:r>
              <a:rPr lang="en-GB" dirty="0">
                <a:solidFill>
                  <a:prstClr val="black"/>
                </a:solidFill>
                <a:latin typeface="Roboto Condensed" panose="02000000000000000000" pitchFamily="2" charset="0"/>
              </a:rPr>
              <a:t>Now </a:t>
            </a:r>
            <a:r>
              <a:rPr lang="en-GB" dirty="0" smtClean="0">
                <a:solidFill>
                  <a:prstClr val="black"/>
                </a:solidFill>
                <a:latin typeface="Roboto Condensed" panose="02000000000000000000" pitchFamily="2" charset="0"/>
              </a:rPr>
              <a:t>that you know </a:t>
            </a:r>
            <a:r>
              <a:rPr lang="en-GB" dirty="0">
                <a:solidFill>
                  <a:prstClr val="black"/>
                </a:solidFill>
                <a:latin typeface="Roboto Condensed" panose="02000000000000000000" pitchFamily="2" charset="0"/>
              </a:rPr>
              <a:t>what each of the terms </a:t>
            </a:r>
            <a:r>
              <a:rPr lang="en-GB" dirty="0" smtClean="0">
                <a:solidFill>
                  <a:prstClr val="black"/>
                </a:solidFill>
                <a:latin typeface="Roboto Condensed" panose="02000000000000000000" pitchFamily="2" charset="0"/>
              </a:rPr>
              <a:t>means, make a list of some </a:t>
            </a:r>
            <a:r>
              <a:rPr lang="en-GB" dirty="0">
                <a:solidFill>
                  <a:prstClr val="black"/>
                </a:solidFill>
                <a:latin typeface="Roboto Condensed" panose="02000000000000000000" pitchFamily="2" charset="0"/>
              </a:rPr>
              <a:t>examples of each in sport.</a:t>
            </a:r>
          </a:p>
        </p:txBody>
      </p:sp>
      <p:sp>
        <p:nvSpPr>
          <p:cNvPr id="26" name="TextBox 25"/>
          <p:cNvSpPr txBox="1"/>
          <p:nvPr/>
        </p:nvSpPr>
        <p:spPr>
          <a:xfrm>
            <a:off x="370203" y="2158043"/>
            <a:ext cx="3744415" cy="2893100"/>
          </a:xfrm>
          <a:prstGeom prst="rect">
            <a:avLst/>
          </a:prstGeom>
          <a:noFill/>
        </p:spPr>
        <p:txBody>
          <a:bodyPr wrap="square" rtlCol="0">
            <a:spAutoFit/>
          </a:bodyPr>
          <a:lstStyle/>
          <a:p>
            <a:pPr marL="285750" indent="-285750">
              <a:buFont typeface="Wingdings" panose="05000000000000000000" pitchFamily="2" charset="2"/>
              <a:buChar char="ü"/>
            </a:pPr>
            <a:r>
              <a:rPr lang="en-GB" sz="1400" dirty="0"/>
              <a:t>Helping an opponent up off the ground if they have fallen over</a:t>
            </a:r>
          </a:p>
          <a:p>
            <a:pPr marL="285750" indent="-285750">
              <a:buFont typeface="Wingdings" panose="05000000000000000000" pitchFamily="2" charset="2"/>
              <a:buChar char="ü"/>
            </a:pPr>
            <a:r>
              <a:rPr lang="en-GB" sz="1400" dirty="0"/>
              <a:t>Shaking hands with an opponent before and after a game</a:t>
            </a:r>
          </a:p>
          <a:p>
            <a:pPr marL="285750" indent="-285750">
              <a:buFont typeface="Wingdings" panose="05000000000000000000" pitchFamily="2" charset="2"/>
              <a:buChar char="ü"/>
            </a:pPr>
            <a:r>
              <a:rPr lang="en-GB" sz="1400" dirty="0"/>
              <a:t>Applauding an opponent for performing well</a:t>
            </a:r>
          </a:p>
          <a:p>
            <a:pPr marL="285750" indent="-285750">
              <a:buFont typeface="Wingdings" panose="05000000000000000000" pitchFamily="2" charset="2"/>
              <a:buChar char="ü"/>
            </a:pPr>
            <a:r>
              <a:rPr lang="en-GB" sz="1400" dirty="0"/>
              <a:t>Respecting the referee’s decision </a:t>
            </a:r>
            <a:r>
              <a:rPr lang="en-GB" sz="1400" dirty="0" smtClean="0"/>
              <a:t>and not arguing it</a:t>
            </a:r>
            <a:endParaRPr lang="en-GB" sz="1400" dirty="0"/>
          </a:p>
          <a:p>
            <a:pPr marL="285750" indent="-285750">
              <a:buFont typeface="Wingdings" panose="05000000000000000000" pitchFamily="2" charset="2"/>
              <a:buChar char="ü"/>
            </a:pPr>
            <a:r>
              <a:rPr lang="en-GB" sz="1400" dirty="0"/>
              <a:t>Remaining quiet during a rugby player’s kick at </a:t>
            </a:r>
            <a:r>
              <a:rPr lang="en-GB" sz="1400" dirty="0" smtClean="0"/>
              <a:t>goal</a:t>
            </a:r>
          </a:p>
          <a:p>
            <a:pPr marL="285750" indent="-285750">
              <a:buFont typeface="Wingdings" panose="05000000000000000000" pitchFamily="2" charset="2"/>
              <a:buChar char="ü"/>
            </a:pPr>
            <a:r>
              <a:rPr lang="en-GB" sz="1400" dirty="0" smtClean="0"/>
              <a:t>Calling if you notice the ball is out in tennis, if it hasn’t been identified by the umpire</a:t>
            </a:r>
          </a:p>
          <a:p>
            <a:endParaRPr lang="en-GB" sz="1400" dirty="0" smtClean="0"/>
          </a:p>
          <a:p>
            <a:pPr algn="ctr"/>
            <a:r>
              <a:rPr lang="en-GB" sz="1400" b="1" dirty="0" smtClean="0">
                <a:solidFill>
                  <a:schemeClr val="accent6"/>
                </a:solidFill>
              </a:rPr>
              <a:t>Did you list any others?</a:t>
            </a:r>
            <a:endParaRPr lang="en-GB" sz="1400" b="1" dirty="0">
              <a:solidFill>
                <a:schemeClr val="accent6"/>
              </a:solidFill>
            </a:endParaRPr>
          </a:p>
        </p:txBody>
      </p:sp>
      <p:sp>
        <p:nvSpPr>
          <p:cNvPr id="28" name="TextBox 27"/>
          <p:cNvSpPr txBox="1"/>
          <p:nvPr/>
        </p:nvSpPr>
        <p:spPr>
          <a:xfrm>
            <a:off x="4584515" y="2158043"/>
            <a:ext cx="4025511" cy="2677656"/>
          </a:xfrm>
          <a:prstGeom prst="rect">
            <a:avLst/>
          </a:prstGeom>
          <a:noFill/>
        </p:spPr>
        <p:txBody>
          <a:bodyPr wrap="square" rtlCol="0">
            <a:spAutoFit/>
          </a:bodyPr>
          <a:lstStyle/>
          <a:p>
            <a:pPr marL="285750" indent="-285750">
              <a:buFont typeface="Wingdings" panose="05000000000000000000" pitchFamily="2" charset="2"/>
              <a:buChar char="û"/>
            </a:pPr>
            <a:r>
              <a:rPr lang="en-GB" sz="1400" dirty="0" smtClean="0"/>
              <a:t>Sledging (insulting) </a:t>
            </a:r>
            <a:r>
              <a:rPr lang="en-GB" sz="1400" dirty="0"/>
              <a:t>an opponent in </a:t>
            </a:r>
            <a:r>
              <a:rPr lang="en-GB" sz="1400" dirty="0" smtClean="0"/>
              <a:t>cricket to distract them when batting</a:t>
            </a:r>
            <a:endParaRPr lang="en-GB" sz="1400" dirty="0"/>
          </a:p>
          <a:p>
            <a:pPr marL="285750" indent="-285750">
              <a:buFont typeface="Wingdings" panose="05000000000000000000" pitchFamily="2" charset="2"/>
              <a:buChar char="û"/>
            </a:pPr>
            <a:r>
              <a:rPr lang="en-GB" sz="1400" dirty="0"/>
              <a:t>Wasting time by taking the ball into the corner in football</a:t>
            </a:r>
          </a:p>
          <a:p>
            <a:pPr marL="285750" indent="-285750">
              <a:buFont typeface="Wingdings" panose="05000000000000000000" pitchFamily="2" charset="2"/>
              <a:buChar char="û"/>
            </a:pPr>
            <a:r>
              <a:rPr lang="en-GB" sz="1400" dirty="0"/>
              <a:t>Purposely false starting during a 100 m race to put off the fast starters</a:t>
            </a:r>
          </a:p>
          <a:p>
            <a:pPr marL="285750" indent="-285750">
              <a:buFont typeface="Wingdings" panose="05000000000000000000" pitchFamily="2" charset="2"/>
              <a:buChar char="û"/>
            </a:pPr>
            <a:r>
              <a:rPr lang="en-GB" sz="1400" dirty="0"/>
              <a:t>Faking an injury to run down the </a:t>
            </a:r>
            <a:r>
              <a:rPr lang="en-GB" sz="1400" dirty="0" smtClean="0"/>
              <a:t>clock or win a penalty/free-kick</a:t>
            </a:r>
            <a:endParaRPr lang="en-GB" sz="1400" dirty="0"/>
          </a:p>
          <a:p>
            <a:pPr marL="285750" indent="-285750">
              <a:buFont typeface="Wingdings" panose="05000000000000000000" pitchFamily="2" charset="2"/>
              <a:buChar char="û"/>
            </a:pPr>
            <a:r>
              <a:rPr lang="en-GB" sz="1400" dirty="0"/>
              <a:t>Wishing a </a:t>
            </a:r>
            <a:r>
              <a:rPr lang="en-GB" sz="1400" dirty="0" smtClean="0"/>
              <a:t>footballer </a:t>
            </a:r>
            <a:r>
              <a:rPr lang="en-GB" sz="1400" dirty="0"/>
              <a:t>bad luck as they step up to take a </a:t>
            </a:r>
            <a:r>
              <a:rPr lang="en-GB" sz="1400" dirty="0" smtClean="0"/>
              <a:t>penalty</a:t>
            </a:r>
          </a:p>
          <a:p>
            <a:pPr marL="285750" indent="-285750">
              <a:buFont typeface="Wingdings" panose="05000000000000000000" pitchFamily="2" charset="2"/>
              <a:buChar char="û"/>
            </a:pPr>
            <a:endParaRPr lang="en-GB" sz="1400" dirty="0"/>
          </a:p>
          <a:p>
            <a:pPr algn="ctr"/>
            <a:r>
              <a:rPr lang="en-GB" sz="1400" b="1" dirty="0">
                <a:solidFill>
                  <a:srgbClr val="C00000"/>
                </a:solidFill>
              </a:rPr>
              <a:t>Did you list any others</a:t>
            </a:r>
            <a:r>
              <a:rPr lang="en-GB" sz="1400" b="1" dirty="0" smtClean="0">
                <a:solidFill>
                  <a:srgbClr val="C00000"/>
                </a:solidFill>
              </a:rPr>
              <a:t>?</a:t>
            </a:r>
            <a:endParaRPr lang="en-GB" sz="1400" b="1" dirty="0">
              <a:solidFill>
                <a:srgbClr val="C00000"/>
              </a:solidFill>
            </a:endParaRPr>
          </a:p>
        </p:txBody>
      </p:sp>
      <p:sp>
        <p:nvSpPr>
          <p:cNvPr id="21"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r>
              <a:rPr lang="en-GB" dirty="0" smtClean="0"/>
              <a:t>3</a:t>
            </a:r>
            <a:endParaRPr lang="en-GB" dirty="0"/>
          </a:p>
        </p:txBody>
      </p:sp>
      <p:sp>
        <p:nvSpPr>
          <p:cNvPr id="23"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29" name="TextBox 28"/>
          <p:cNvSpPr txBox="1"/>
          <p:nvPr/>
        </p:nvSpPr>
        <p:spPr>
          <a:xfrm>
            <a:off x="370203" y="1519853"/>
            <a:ext cx="4017449" cy="523220"/>
          </a:xfrm>
          <a:prstGeom prst="rect">
            <a:avLst/>
          </a:prstGeom>
          <a:solidFill>
            <a:schemeClr val="accent6"/>
          </a:solidFill>
          <a:ln>
            <a:solidFill>
              <a:schemeClr val="tx1"/>
            </a:solidFill>
          </a:ln>
        </p:spPr>
        <p:txBody>
          <a:bodyPr wrap="square" rtlCol="0">
            <a:spAutoFit/>
          </a:bodyPr>
          <a:lstStyle/>
          <a:p>
            <a:pPr algn="ctr"/>
            <a:r>
              <a:rPr lang="en-GB" sz="2800" b="1" dirty="0" smtClean="0">
                <a:solidFill>
                  <a:schemeClr val="bg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Etiquette / Sportsmanship</a:t>
            </a:r>
            <a:endParaRPr lang="en-GB" sz="4000" b="1" dirty="0">
              <a:solidFill>
                <a:schemeClr val="bg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0" name="TextBox 29"/>
          <p:cNvSpPr txBox="1"/>
          <p:nvPr/>
        </p:nvSpPr>
        <p:spPr>
          <a:xfrm>
            <a:off x="4592577" y="1511427"/>
            <a:ext cx="4017449" cy="523220"/>
          </a:xfrm>
          <a:prstGeom prst="rect">
            <a:avLst/>
          </a:prstGeom>
          <a:solidFill>
            <a:srgbClr val="C00000"/>
          </a:solidFill>
          <a:ln>
            <a:solidFill>
              <a:schemeClr val="tx1"/>
            </a:solidFill>
          </a:ln>
        </p:spPr>
        <p:txBody>
          <a:bodyPr wrap="square" rtlCol="0">
            <a:spAutoFit/>
          </a:bodyPr>
          <a:lstStyle/>
          <a:p>
            <a:pPr algn="ctr"/>
            <a:r>
              <a:rPr lang="en-GB" sz="2800" b="1" dirty="0" smtClean="0">
                <a:solidFill>
                  <a:schemeClr val="bg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Gamesmanship</a:t>
            </a:r>
            <a:endParaRPr lang="en-GB" sz="4000" b="1" dirty="0">
              <a:solidFill>
                <a:schemeClr val="bg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31" name="Group 30"/>
          <p:cNvGrpSpPr/>
          <p:nvPr/>
        </p:nvGrpSpPr>
        <p:grpSpPr>
          <a:xfrm>
            <a:off x="5979497" y="499176"/>
            <a:ext cx="1359675" cy="809008"/>
            <a:chOff x="6785827" y="1940678"/>
            <a:chExt cx="1359675" cy="809008"/>
          </a:xfrm>
        </p:grpSpPr>
        <p:sp>
          <p:nvSpPr>
            <p:cNvPr id="32" name="TextBox 31"/>
            <p:cNvSpPr txBox="1"/>
            <p:nvPr/>
          </p:nvSpPr>
          <p:spPr>
            <a:xfrm>
              <a:off x="6785827" y="1940678"/>
              <a:ext cx="1257532"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solidFill>
                    <a:prstClr val="black"/>
                  </a:solidFill>
                </a:rPr>
                <a:t>Click </a:t>
              </a:r>
              <a:r>
                <a:rPr lang="en-GB" dirty="0" smtClean="0">
                  <a:solidFill>
                    <a:prstClr val="black"/>
                  </a:solidFill>
                </a:rPr>
                <a:t>the headings to </a:t>
              </a:r>
              <a:r>
                <a:rPr lang="en-GB" dirty="0">
                  <a:solidFill>
                    <a:prstClr val="black"/>
                  </a:solidFill>
                </a:rPr>
                <a:t>reveal </a:t>
              </a:r>
              <a:r>
                <a:rPr lang="en-GB" dirty="0" smtClean="0">
                  <a:solidFill>
                    <a:prstClr val="black"/>
                  </a:solidFill>
                </a:rPr>
                <a:t>some examples.</a:t>
              </a:r>
              <a:endParaRPr lang="en-GB" dirty="0">
                <a:solidFill>
                  <a:prstClr val="black"/>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925" y="2163102"/>
              <a:ext cx="363577" cy="586584"/>
            </a:xfrm>
            <a:prstGeom prst="rect">
              <a:avLst/>
            </a:prstGeom>
          </p:spPr>
        </p:pic>
      </p:grpSp>
      <p:sp>
        <p:nvSpPr>
          <p:cNvPr id="7" name="Action Button: Information 6">
            <a:hlinkClick r:id="rId5" highlightClick="1"/>
          </p:cNvPr>
          <p:cNvSpPr/>
          <p:nvPr/>
        </p:nvSpPr>
        <p:spPr>
          <a:xfrm>
            <a:off x="3011679" y="5373215"/>
            <a:ext cx="1008112" cy="79654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390419" y="5509876"/>
            <a:ext cx="2592288" cy="738664"/>
          </a:xfrm>
          <a:prstGeom prst="rect">
            <a:avLst/>
          </a:prstGeom>
        </p:spPr>
        <p:txBody>
          <a:bodyPr wrap="square">
            <a:spAutoFit/>
          </a:bodyPr>
          <a:lstStyle/>
          <a:p>
            <a:r>
              <a:rPr lang="en-GB" sz="1400" b="1" dirty="0" smtClean="0">
                <a:solidFill>
                  <a:prstClr val="black"/>
                </a:solidFill>
                <a:latin typeface="Roboto Condensed" panose="02000000000000000000" pitchFamily="2" charset="0"/>
              </a:rPr>
              <a:t>Check out eight of the greatest displays of sportsmanship in sport: </a:t>
            </a:r>
            <a:endParaRPr lang="en-GB" sz="1400" b="1" dirty="0">
              <a:solidFill>
                <a:prstClr val="black"/>
              </a:solidFill>
              <a:latin typeface="Roboto Condensed" panose="02000000000000000000" pitchFamily="2" charset="0"/>
            </a:endParaRPr>
          </a:p>
        </p:txBody>
      </p:sp>
      <p:sp>
        <p:nvSpPr>
          <p:cNvPr id="35" name="Action Button: Forward or Next 34">
            <a:hlinkClick r:id="rId6" highlightClick="1"/>
          </p:cNvPr>
          <p:cNvSpPr/>
          <p:nvPr/>
        </p:nvSpPr>
        <p:spPr>
          <a:xfrm>
            <a:off x="7339172" y="5373215"/>
            <a:ext cx="1008112" cy="796541"/>
          </a:xfrm>
          <a:prstGeom prst="actionButtonForwardNex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p:cNvSpPr/>
          <p:nvPr/>
        </p:nvSpPr>
        <p:spPr>
          <a:xfrm>
            <a:off x="4717912" y="5509876"/>
            <a:ext cx="2592288" cy="523220"/>
          </a:xfrm>
          <a:prstGeom prst="rect">
            <a:avLst/>
          </a:prstGeom>
        </p:spPr>
        <p:txBody>
          <a:bodyPr wrap="square">
            <a:spAutoFit/>
          </a:bodyPr>
          <a:lstStyle/>
          <a:p>
            <a:r>
              <a:rPr lang="en-GB" sz="1400" b="1" dirty="0" smtClean="0">
                <a:solidFill>
                  <a:prstClr val="black"/>
                </a:solidFill>
                <a:latin typeface="Roboto Condensed" panose="02000000000000000000" pitchFamily="2" charset="0"/>
              </a:rPr>
              <a:t>Join the debate: Does gamesmanship belong in rugby?</a:t>
            </a:r>
            <a:endParaRPr lang="en-GB" sz="1400" b="1" dirty="0">
              <a:solidFill>
                <a:prstClr val="black"/>
              </a:solidFill>
              <a:latin typeface="Roboto Condensed" panose="02000000000000000000" pitchFamily="2" charset="0"/>
            </a:endParaRPr>
          </a:p>
        </p:txBody>
      </p:sp>
    </p:spTree>
    <p:custDataLst>
      <p:tags r:id="rId1"/>
    </p:custDataLst>
    <p:extLst>
      <p:ext uri="{BB962C8B-B14F-4D97-AF65-F5344CB8AC3E}">
        <p14:creationId xmlns:p14="http://schemas.microsoft.com/office/powerpoint/2010/main" val="161027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 calcmode="lin" valueType="num">
                                      <p:cBhvr>
                                        <p:cTn id="23" dur="1000" fill="hold"/>
                                        <p:tgtEl>
                                          <p:spTgt spid="34"/>
                                        </p:tgtEl>
                                        <p:attrNameLst>
                                          <p:attrName>style.rotation</p:attrName>
                                        </p:attrNameLst>
                                      </p:cBhvr>
                                      <p:tavLst>
                                        <p:tav tm="0">
                                          <p:val>
                                            <p:fltVal val="90"/>
                                          </p:val>
                                        </p:tav>
                                        <p:tav tm="100000">
                                          <p:val>
                                            <p:fltVal val="0"/>
                                          </p:val>
                                        </p:tav>
                                      </p:tavLst>
                                    </p:anim>
                                    <p:animEffect transition="in" filter="fade">
                                      <p:cBhvr>
                                        <p:cTn id="24" dur="1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fltVal val="0"/>
                                          </p:val>
                                        </p:tav>
                                        <p:tav tm="100000">
                                          <p:val>
                                            <p:strVal val="#ppt_w"/>
                                          </p:val>
                                        </p:tav>
                                      </p:tavLst>
                                    </p:anim>
                                    <p:anim calcmode="lin" valueType="num">
                                      <p:cBhvr>
                                        <p:cTn id="30" dur="1000" fill="hold"/>
                                        <p:tgtEl>
                                          <p:spTgt spid="35"/>
                                        </p:tgtEl>
                                        <p:attrNameLst>
                                          <p:attrName>ppt_h</p:attrName>
                                        </p:attrNameLst>
                                      </p:cBhvr>
                                      <p:tavLst>
                                        <p:tav tm="0">
                                          <p:val>
                                            <p:fltVal val="0"/>
                                          </p:val>
                                        </p:tav>
                                        <p:tav tm="100000">
                                          <p:val>
                                            <p:strVal val="#ppt_h"/>
                                          </p:val>
                                        </p:tav>
                                      </p:tavLst>
                                    </p:anim>
                                    <p:anim calcmode="lin" valueType="num">
                                      <p:cBhvr>
                                        <p:cTn id="31" dur="1000" fill="hold"/>
                                        <p:tgtEl>
                                          <p:spTgt spid="35"/>
                                        </p:tgtEl>
                                        <p:attrNameLst>
                                          <p:attrName>style.rotation</p:attrName>
                                        </p:attrNameLst>
                                      </p:cBhvr>
                                      <p:tavLst>
                                        <p:tav tm="0">
                                          <p:val>
                                            <p:fltVal val="90"/>
                                          </p:val>
                                        </p:tav>
                                        <p:tav tm="100000">
                                          <p:val>
                                            <p:fltVal val="0"/>
                                          </p:val>
                                        </p:tav>
                                      </p:tavLst>
                                    </p:anim>
                                    <p:animEffect transition="in" filter="fade">
                                      <p:cBhvr>
                                        <p:cTn id="32" dur="1000"/>
                                        <p:tgtEl>
                                          <p:spTgt spid="35"/>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1000" fill="hold"/>
                                        <p:tgtEl>
                                          <p:spTgt spid="36"/>
                                        </p:tgtEl>
                                        <p:attrNameLst>
                                          <p:attrName>ppt_w</p:attrName>
                                        </p:attrNameLst>
                                      </p:cBhvr>
                                      <p:tavLst>
                                        <p:tav tm="0">
                                          <p:val>
                                            <p:fltVal val="0"/>
                                          </p:val>
                                        </p:tav>
                                        <p:tav tm="100000">
                                          <p:val>
                                            <p:strVal val="#ppt_w"/>
                                          </p:val>
                                        </p:tav>
                                      </p:tavLst>
                                    </p:anim>
                                    <p:anim calcmode="lin" valueType="num">
                                      <p:cBhvr>
                                        <p:cTn id="36" dur="1000" fill="hold"/>
                                        <p:tgtEl>
                                          <p:spTgt spid="36"/>
                                        </p:tgtEl>
                                        <p:attrNameLst>
                                          <p:attrName>ppt_h</p:attrName>
                                        </p:attrNameLst>
                                      </p:cBhvr>
                                      <p:tavLst>
                                        <p:tav tm="0">
                                          <p:val>
                                            <p:fltVal val="0"/>
                                          </p:val>
                                        </p:tav>
                                        <p:tav tm="100000">
                                          <p:val>
                                            <p:strVal val="#ppt_h"/>
                                          </p:val>
                                        </p:tav>
                                      </p:tavLst>
                                    </p:anim>
                                    <p:anim calcmode="lin" valueType="num">
                                      <p:cBhvr>
                                        <p:cTn id="37" dur="1000" fill="hold"/>
                                        <p:tgtEl>
                                          <p:spTgt spid="36"/>
                                        </p:tgtEl>
                                        <p:attrNameLst>
                                          <p:attrName>style.rotation</p:attrName>
                                        </p:attrNameLst>
                                      </p:cBhvr>
                                      <p:tavLst>
                                        <p:tav tm="0">
                                          <p:val>
                                            <p:fltVal val="90"/>
                                          </p:val>
                                        </p:tav>
                                        <p:tav tm="100000">
                                          <p:val>
                                            <p:fltVal val="0"/>
                                          </p:val>
                                        </p:tav>
                                      </p:tavLst>
                                    </p:anim>
                                    <p:animEffect transition="in" filter="fade">
                                      <p:cBhvr>
                                        <p:cTn id="3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par>
                                <p:cTn id="45" presetID="22" presetClass="entr" presetSubtype="8" fill="hold" nodeType="withEffect">
                                  <p:stCondLst>
                                    <p:cond delay="500"/>
                                  </p:stCondLst>
                                  <p:childTnLst>
                                    <p:set>
                                      <p:cBhvr>
                                        <p:cTn id="46" dur="1" fill="hold">
                                          <p:stCondLst>
                                            <p:cond delay="0"/>
                                          </p:stCondLst>
                                        </p:cTn>
                                        <p:tgtEl>
                                          <p:spTgt spid="26">
                                            <p:txEl>
                                              <p:pRg st="1" end="1"/>
                                            </p:txEl>
                                          </p:spTgt>
                                        </p:tgtEl>
                                        <p:attrNameLst>
                                          <p:attrName>style.visibility</p:attrName>
                                        </p:attrNameLst>
                                      </p:cBhvr>
                                      <p:to>
                                        <p:strVal val="visible"/>
                                      </p:to>
                                    </p:set>
                                    <p:animEffect transition="in" filter="wipe(left)">
                                      <p:cBhvr>
                                        <p:cTn id="47" dur="500"/>
                                        <p:tgtEl>
                                          <p:spTgt spid="26">
                                            <p:txEl>
                                              <p:pRg st="1" end="1"/>
                                            </p:txEl>
                                          </p:spTgt>
                                        </p:tgtEl>
                                      </p:cBhvr>
                                    </p:animEffect>
                                  </p:childTnLst>
                                </p:cTn>
                              </p:par>
                              <p:par>
                                <p:cTn id="48" presetID="22" presetClass="entr" presetSubtype="8" fill="hold" nodeType="withEffect">
                                  <p:stCondLst>
                                    <p:cond delay="1000"/>
                                  </p:stCondLst>
                                  <p:childTnLst>
                                    <p:set>
                                      <p:cBhvr>
                                        <p:cTn id="49" dur="1" fill="hold">
                                          <p:stCondLst>
                                            <p:cond delay="0"/>
                                          </p:stCondLst>
                                        </p:cTn>
                                        <p:tgtEl>
                                          <p:spTgt spid="26">
                                            <p:txEl>
                                              <p:pRg st="2" end="2"/>
                                            </p:txEl>
                                          </p:spTgt>
                                        </p:tgtEl>
                                        <p:attrNameLst>
                                          <p:attrName>style.visibility</p:attrName>
                                        </p:attrNameLst>
                                      </p:cBhvr>
                                      <p:to>
                                        <p:strVal val="visible"/>
                                      </p:to>
                                    </p:set>
                                    <p:animEffect transition="in" filter="wipe(left)">
                                      <p:cBhvr>
                                        <p:cTn id="50" dur="500"/>
                                        <p:tgtEl>
                                          <p:spTgt spid="26">
                                            <p:txEl>
                                              <p:pRg st="2" end="2"/>
                                            </p:txEl>
                                          </p:spTgt>
                                        </p:tgtEl>
                                      </p:cBhvr>
                                    </p:animEffect>
                                  </p:childTnLst>
                                </p:cTn>
                              </p:par>
                              <p:par>
                                <p:cTn id="51" presetID="22" presetClass="entr" presetSubtype="8" fill="hold" nodeType="withEffect">
                                  <p:stCondLst>
                                    <p:cond delay="1500"/>
                                  </p:stCondLst>
                                  <p:childTnLst>
                                    <p:set>
                                      <p:cBhvr>
                                        <p:cTn id="52" dur="1" fill="hold">
                                          <p:stCondLst>
                                            <p:cond delay="0"/>
                                          </p:stCondLst>
                                        </p:cTn>
                                        <p:tgtEl>
                                          <p:spTgt spid="26">
                                            <p:txEl>
                                              <p:pRg st="3" end="3"/>
                                            </p:txEl>
                                          </p:spTgt>
                                        </p:tgtEl>
                                        <p:attrNameLst>
                                          <p:attrName>style.visibility</p:attrName>
                                        </p:attrNameLst>
                                      </p:cBhvr>
                                      <p:to>
                                        <p:strVal val="visible"/>
                                      </p:to>
                                    </p:set>
                                    <p:animEffect transition="in" filter="wipe(left)">
                                      <p:cBhvr>
                                        <p:cTn id="53" dur="500"/>
                                        <p:tgtEl>
                                          <p:spTgt spid="26">
                                            <p:txEl>
                                              <p:pRg st="3" end="3"/>
                                            </p:txEl>
                                          </p:spTgt>
                                        </p:tgtEl>
                                      </p:cBhvr>
                                    </p:animEffect>
                                  </p:childTnLst>
                                </p:cTn>
                              </p:par>
                              <p:par>
                                <p:cTn id="54" presetID="22" presetClass="entr" presetSubtype="8" fill="hold" nodeType="withEffect">
                                  <p:stCondLst>
                                    <p:cond delay="2000"/>
                                  </p:stCondLst>
                                  <p:childTnLst>
                                    <p:set>
                                      <p:cBhvr>
                                        <p:cTn id="55" dur="1" fill="hold">
                                          <p:stCondLst>
                                            <p:cond delay="0"/>
                                          </p:stCondLst>
                                        </p:cTn>
                                        <p:tgtEl>
                                          <p:spTgt spid="26">
                                            <p:txEl>
                                              <p:pRg st="4" end="4"/>
                                            </p:txEl>
                                          </p:spTgt>
                                        </p:tgtEl>
                                        <p:attrNameLst>
                                          <p:attrName>style.visibility</p:attrName>
                                        </p:attrNameLst>
                                      </p:cBhvr>
                                      <p:to>
                                        <p:strVal val="visible"/>
                                      </p:to>
                                    </p:set>
                                    <p:animEffect transition="in" filter="wipe(left)">
                                      <p:cBhvr>
                                        <p:cTn id="56" dur="500"/>
                                        <p:tgtEl>
                                          <p:spTgt spid="26">
                                            <p:txEl>
                                              <p:pRg st="4" end="4"/>
                                            </p:txEl>
                                          </p:spTgt>
                                        </p:tgtEl>
                                      </p:cBhvr>
                                    </p:animEffect>
                                  </p:childTnLst>
                                </p:cTn>
                              </p:par>
                              <p:par>
                                <p:cTn id="57" presetID="22" presetClass="entr" presetSubtype="8" fill="hold" nodeType="withEffect">
                                  <p:stCondLst>
                                    <p:cond delay="2500"/>
                                  </p:stCondLst>
                                  <p:childTnLst>
                                    <p:set>
                                      <p:cBhvr>
                                        <p:cTn id="58" dur="1" fill="hold">
                                          <p:stCondLst>
                                            <p:cond delay="0"/>
                                          </p:stCondLst>
                                        </p:cTn>
                                        <p:tgtEl>
                                          <p:spTgt spid="26">
                                            <p:txEl>
                                              <p:pRg st="5" end="5"/>
                                            </p:txEl>
                                          </p:spTgt>
                                        </p:tgtEl>
                                        <p:attrNameLst>
                                          <p:attrName>style.visibility</p:attrName>
                                        </p:attrNameLst>
                                      </p:cBhvr>
                                      <p:to>
                                        <p:strVal val="visible"/>
                                      </p:to>
                                    </p:set>
                                    <p:animEffect transition="in" filter="wipe(left)">
                                      <p:cBhvr>
                                        <p:cTn id="59" dur="500"/>
                                        <p:tgtEl>
                                          <p:spTgt spid="26">
                                            <p:txEl>
                                              <p:pRg st="5" end="5"/>
                                            </p:txEl>
                                          </p:spTgt>
                                        </p:tgtEl>
                                      </p:cBhvr>
                                    </p:animEffect>
                                  </p:childTnLst>
                                </p:cTn>
                              </p:par>
                              <p:par>
                                <p:cTn id="60" presetID="22" presetClass="entr" presetSubtype="8" fill="hold" nodeType="withEffect">
                                  <p:stCondLst>
                                    <p:cond delay="3000"/>
                                  </p:stCondLst>
                                  <p:childTnLst>
                                    <p:set>
                                      <p:cBhvr>
                                        <p:cTn id="61" dur="1" fill="hold">
                                          <p:stCondLst>
                                            <p:cond delay="0"/>
                                          </p:stCondLst>
                                        </p:cTn>
                                        <p:tgtEl>
                                          <p:spTgt spid="26">
                                            <p:txEl>
                                              <p:pRg st="7" end="7"/>
                                            </p:txEl>
                                          </p:spTgt>
                                        </p:tgtEl>
                                        <p:attrNameLst>
                                          <p:attrName>style.visibility</p:attrName>
                                        </p:attrNameLst>
                                      </p:cBhvr>
                                      <p:to>
                                        <p:strVal val="visible"/>
                                      </p:to>
                                    </p:set>
                                    <p:animEffect transition="in" filter="wipe(left)">
                                      <p:cBhvr>
                                        <p:cTn id="62" dur="500"/>
                                        <p:tgtEl>
                                          <p:spTgt spid="26">
                                            <p:txEl>
                                              <p:pRg st="7" end="7"/>
                                            </p:txEl>
                                          </p:spTgt>
                                        </p:tgtEl>
                                      </p:cBhvr>
                                    </p:animEffec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wipe(left)">
                                      <p:cBhvr>
                                        <p:cTn id="68" dur="500"/>
                                        <p:tgtEl>
                                          <p:spTgt spid="28">
                                            <p:txEl>
                                              <p:pRg st="0" end="0"/>
                                            </p:txEl>
                                          </p:spTgt>
                                        </p:tgtEl>
                                      </p:cBhvr>
                                    </p:animEffect>
                                  </p:childTnLst>
                                </p:cTn>
                              </p:par>
                              <p:par>
                                <p:cTn id="69" presetID="22" presetClass="entr" presetSubtype="8" fill="hold" nodeType="withEffect">
                                  <p:stCondLst>
                                    <p:cond delay="500"/>
                                  </p:stCondLst>
                                  <p:childTnLst>
                                    <p:set>
                                      <p:cBhvr>
                                        <p:cTn id="70" dur="1" fill="hold">
                                          <p:stCondLst>
                                            <p:cond delay="0"/>
                                          </p:stCondLst>
                                        </p:cTn>
                                        <p:tgtEl>
                                          <p:spTgt spid="28">
                                            <p:txEl>
                                              <p:pRg st="1" end="1"/>
                                            </p:txEl>
                                          </p:spTgt>
                                        </p:tgtEl>
                                        <p:attrNameLst>
                                          <p:attrName>style.visibility</p:attrName>
                                        </p:attrNameLst>
                                      </p:cBhvr>
                                      <p:to>
                                        <p:strVal val="visible"/>
                                      </p:to>
                                    </p:set>
                                    <p:animEffect transition="in" filter="wipe(left)">
                                      <p:cBhvr>
                                        <p:cTn id="71" dur="500"/>
                                        <p:tgtEl>
                                          <p:spTgt spid="28">
                                            <p:txEl>
                                              <p:pRg st="1" end="1"/>
                                            </p:txEl>
                                          </p:spTgt>
                                        </p:tgtEl>
                                      </p:cBhvr>
                                    </p:animEffect>
                                  </p:childTnLst>
                                </p:cTn>
                              </p:par>
                              <p:par>
                                <p:cTn id="72" presetID="22" presetClass="entr" presetSubtype="8" fill="hold" nodeType="withEffect">
                                  <p:stCondLst>
                                    <p:cond delay="1000"/>
                                  </p:stCondLst>
                                  <p:childTnLst>
                                    <p:set>
                                      <p:cBhvr>
                                        <p:cTn id="73" dur="1" fill="hold">
                                          <p:stCondLst>
                                            <p:cond delay="0"/>
                                          </p:stCondLst>
                                        </p:cTn>
                                        <p:tgtEl>
                                          <p:spTgt spid="28">
                                            <p:txEl>
                                              <p:pRg st="2" end="2"/>
                                            </p:txEl>
                                          </p:spTgt>
                                        </p:tgtEl>
                                        <p:attrNameLst>
                                          <p:attrName>style.visibility</p:attrName>
                                        </p:attrNameLst>
                                      </p:cBhvr>
                                      <p:to>
                                        <p:strVal val="visible"/>
                                      </p:to>
                                    </p:set>
                                    <p:animEffect transition="in" filter="wipe(left)">
                                      <p:cBhvr>
                                        <p:cTn id="74" dur="500"/>
                                        <p:tgtEl>
                                          <p:spTgt spid="28">
                                            <p:txEl>
                                              <p:pRg st="2" end="2"/>
                                            </p:txEl>
                                          </p:spTgt>
                                        </p:tgtEl>
                                      </p:cBhvr>
                                    </p:animEffect>
                                  </p:childTnLst>
                                </p:cTn>
                              </p:par>
                              <p:par>
                                <p:cTn id="75" presetID="22" presetClass="entr" presetSubtype="8" fill="hold" nodeType="withEffect">
                                  <p:stCondLst>
                                    <p:cond delay="1500"/>
                                  </p:stCondLst>
                                  <p:childTnLst>
                                    <p:set>
                                      <p:cBhvr>
                                        <p:cTn id="76" dur="1" fill="hold">
                                          <p:stCondLst>
                                            <p:cond delay="0"/>
                                          </p:stCondLst>
                                        </p:cTn>
                                        <p:tgtEl>
                                          <p:spTgt spid="28">
                                            <p:txEl>
                                              <p:pRg st="3" end="3"/>
                                            </p:txEl>
                                          </p:spTgt>
                                        </p:tgtEl>
                                        <p:attrNameLst>
                                          <p:attrName>style.visibility</p:attrName>
                                        </p:attrNameLst>
                                      </p:cBhvr>
                                      <p:to>
                                        <p:strVal val="visible"/>
                                      </p:to>
                                    </p:set>
                                    <p:animEffect transition="in" filter="wipe(left)">
                                      <p:cBhvr>
                                        <p:cTn id="77" dur="500"/>
                                        <p:tgtEl>
                                          <p:spTgt spid="28">
                                            <p:txEl>
                                              <p:pRg st="3" end="3"/>
                                            </p:txEl>
                                          </p:spTgt>
                                        </p:tgtEl>
                                      </p:cBhvr>
                                    </p:animEffect>
                                  </p:childTnLst>
                                </p:cTn>
                              </p:par>
                              <p:par>
                                <p:cTn id="78" presetID="22" presetClass="entr" presetSubtype="8" fill="hold" nodeType="withEffect">
                                  <p:stCondLst>
                                    <p:cond delay="2000"/>
                                  </p:stCondLst>
                                  <p:childTnLst>
                                    <p:set>
                                      <p:cBhvr>
                                        <p:cTn id="79" dur="1" fill="hold">
                                          <p:stCondLst>
                                            <p:cond delay="0"/>
                                          </p:stCondLst>
                                        </p:cTn>
                                        <p:tgtEl>
                                          <p:spTgt spid="28">
                                            <p:txEl>
                                              <p:pRg st="4" end="4"/>
                                            </p:txEl>
                                          </p:spTgt>
                                        </p:tgtEl>
                                        <p:attrNameLst>
                                          <p:attrName>style.visibility</p:attrName>
                                        </p:attrNameLst>
                                      </p:cBhvr>
                                      <p:to>
                                        <p:strVal val="visible"/>
                                      </p:to>
                                    </p:set>
                                    <p:animEffect transition="in" filter="wipe(left)">
                                      <p:cBhvr>
                                        <p:cTn id="80" dur="500"/>
                                        <p:tgtEl>
                                          <p:spTgt spid="28">
                                            <p:txEl>
                                              <p:pRg st="4" end="4"/>
                                            </p:txEl>
                                          </p:spTgt>
                                        </p:tgtEl>
                                      </p:cBhvr>
                                    </p:animEffect>
                                  </p:childTnLst>
                                </p:cTn>
                              </p:par>
                              <p:par>
                                <p:cTn id="81" presetID="22" presetClass="entr" presetSubtype="8" fill="hold" nodeType="withEffect">
                                  <p:stCondLst>
                                    <p:cond delay="2500"/>
                                  </p:stCondLst>
                                  <p:childTnLst>
                                    <p:set>
                                      <p:cBhvr>
                                        <p:cTn id="82" dur="1" fill="hold">
                                          <p:stCondLst>
                                            <p:cond delay="0"/>
                                          </p:stCondLst>
                                        </p:cTn>
                                        <p:tgtEl>
                                          <p:spTgt spid="28">
                                            <p:txEl>
                                              <p:pRg st="6" end="6"/>
                                            </p:txEl>
                                          </p:spTgt>
                                        </p:tgtEl>
                                        <p:attrNameLst>
                                          <p:attrName>style.visibility</p:attrName>
                                        </p:attrNameLst>
                                      </p:cBhvr>
                                      <p:to>
                                        <p:strVal val="visible"/>
                                      </p:to>
                                    </p:set>
                                    <p:animEffect transition="in" filter="wipe(left)">
                                      <p:cBhvr>
                                        <p:cTn id="83" dur="500"/>
                                        <p:tgtEl>
                                          <p:spTgt spid="28">
                                            <p:txEl>
                                              <p:pRg st="6" end="6"/>
                                            </p:txEl>
                                          </p:spTgt>
                                        </p:tgtEl>
                                      </p:cBhvr>
                                    </p:animEffect>
                                  </p:childTnLst>
                                </p:cTn>
                              </p:par>
                            </p:childTnLst>
                          </p:cTn>
                        </p:par>
                      </p:childTnLst>
                    </p:cTn>
                  </p:par>
                </p:childTnLst>
              </p:cTn>
              <p:nextCondLst>
                <p:cond evt="onClick" delay="0">
                  <p:tgtEl>
                    <p:spTgt spid="30"/>
                  </p:tgtEl>
                </p:cond>
              </p:nextCondLst>
            </p:seq>
          </p:childTnLst>
        </p:cTn>
      </p:par>
    </p:tnLst>
    <p:bldLst>
      <p:bldP spid="7" grpId="0" animBg="1"/>
      <p:bldP spid="34" grpId="0"/>
      <p:bldP spid="35"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743579910"/>
              </p:ext>
            </p:extLst>
          </p:nvPr>
        </p:nvGraphicFramePr>
        <p:xfrm>
          <a:off x="179512" y="2907057"/>
          <a:ext cx="6960895" cy="3456269"/>
        </p:xfrm>
        <a:graphic>
          <a:graphicData uri="http://schemas.openxmlformats.org/drawingml/2006/table">
            <a:tbl>
              <a:tblPr firstRow="1" bandRow="1">
                <a:tableStyleId>{7DF18680-E054-41AD-8BC1-D1AEF772440D}</a:tableStyleId>
              </a:tblPr>
              <a:tblGrid>
                <a:gridCol w="1197016">
                  <a:extLst>
                    <a:ext uri="{9D8B030D-6E8A-4147-A177-3AD203B41FA5}">
                      <a16:colId xmlns="" xmlns:a16="http://schemas.microsoft.com/office/drawing/2014/main" val="20000"/>
                    </a:ext>
                  </a:extLst>
                </a:gridCol>
                <a:gridCol w="3960440">
                  <a:extLst>
                    <a:ext uri="{9D8B030D-6E8A-4147-A177-3AD203B41FA5}">
                      <a16:colId xmlns="" xmlns:a16="http://schemas.microsoft.com/office/drawing/2014/main" val="20001"/>
                    </a:ext>
                  </a:extLst>
                </a:gridCol>
                <a:gridCol w="1803439">
                  <a:extLst>
                    <a:ext uri="{9D8B030D-6E8A-4147-A177-3AD203B41FA5}">
                      <a16:colId xmlns="" xmlns:a16="http://schemas.microsoft.com/office/drawing/2014/main" val="20002"/>
                    </a:ext>
                  </a:extLst>
                </a:gridCol>
              </a:tblGrid>
              <a:tr h="256782">
                <a:tc>
                  <a:txBody>
                    <a:bodyPr/>
                    <a:lstStyle/>
                    <a:p>
                      <a:pPr marL="0" algn="ctr" defTabSz="914400" rtl="0" eaLnBrk="1" latinLnBrk="0" hangingPunct="1"/>
                      <a:r>
                        <a:rPr kumimoji="0" lang="en-GB" sz="1400" kern="1200" dirty="0">
                          <a:latin typeface="Roboto Condensed" panose="02000000000000000000" pitchFamily="2" charset="0"/>
                          <a:ea typeface="Roboto Condensed" panose="02000000000000000000" pitchFamily="2" charset="0"/>
                        </a:rPr>
                        <a:t>Illegal </a:t>
                      </a:r>
                      <a:r>
                        <a:rPr kumimoji="0" lang="en-GB" sz="1400" kern="1200" dirty="0" smtClean="0">
                          <a:latin typeface="Roboto Condensed" panose="02000000000000000000" pitchFamily="2" charset="0"/>
                          <a:ea typeface="Roboto Condensed" panose="02000000000000000000" pitchFamily="2" charset="0"/>
                        </a:rPr>
                        <a:t>drug</a:t>
                      </a:r>
                      <a:endParaRPr kumimoji="0" lang="en-GB" sz="1400" b="1"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marL="0" algn="ctr" defTabSz="914400" rtl="0" eaLnBrk="1" latinLnBrk="0" hangingPunct="1"/>
                      <a:r>
                        <a:rPr kumimoji="0" lang="en-GB" sz="1400" kern="1200" dirty="0">
                          <a:latin typeface="Roboto Condensed" panose="02000000000000000000" pitchFamily="2" charset="0"/>
                          <a:ea typeface="Roboto Condensed" panose="02000000000000000000" pitchFamily="2" charset="0"/>
                        </a:rPr>
                        <a:t>Description</a:t>
                      </a:r>
                      <a:endParaRPr kumimoji="0" lang="en-GB" sz="1400" b="1"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marL="0" algn="ctr" defTabSz="914400" rtl="0" eaLnBrk="1" latinLnBrk="0" hangingPunct="1"/>
                      <a:r>
                        <a:rPr kumimoji="0" lang="en-GB" sz="1400" b="1" kern="1200" dirty="0">
                          <a:solidFill>
                            <a:schemeClr val="lt1"/>
                          </a:solidFill>
                          <a:latin typeface="Roboto Condensed" panose="02000000000000000000" pitchFamily="2" charset="0"/>
                          <a:ea typeface="Roboto Condensed" panose="02000000000000000000" pitchFamily="2" charset="0"/>
                          <a:cs typeface="+mn-cs"/>
                        </a:rPr>
                        <a:t>Who?</a:t>
                      </a:r>
                    </a:p>
                  </a:txBody>
                  <a:tcPr anchor="ctr"/>
                </a:tc>
                <a:extLst>
                  <a:ext uri="{0D108BD9-81ED-4DB2-BD59-A6C34878D82A}">
                    <a16:rowId xmlns="" xmlns:a16="http://schemas.microsoft.com/office/drawing/2014/main" val="10000"/>
                  </a:ext>
                </a:extLst>
              </a:tr>
              <a:tr h="579991">
                <a:tc>
                  <a:txBody>
                    <a:bodyPr/>
                    <a:lstStyle/>
                    <a:p>
                      <a:pPr marL="0" algn="ctr" defTabSz="914400" rtl="0" eaLnBrk="1" latinLnBrk="0" hangingPunct="1"/>
                      <a:r>
                        <a:rPr kumimoji="0" lang="en-GB" sz="1200" b="1" kern="1200" dirty="0">
                          <a:solidFill>
                            <a:schemeClr val="tx1"/>
                          </a:solidFill>
                          <a:latin typeface="Roboto Condensed" panose="02000000000000000000" pitchFamily="2" charset="0"/>
                          <a:ea typeface="Roboto Condensed" panose="02000000000000000000" pitchFamily="2" charset="0"/>
                        </a:rPr>
                        <a:t>Peptide hormones, </a:t>
                      </a:r>
                    </a:p>
                    <a:p>
                      <a:pPr marL="0" algn="ctr" defTabSz="914400" rtl="0" eaLnBrk="1" latinLnBrk="0" hangingPunct="1"/>
                      <a:r>
                        <a:rPr kumimoji="0" lang="en-GB" sz="1200" b="1" kern="1200" dirty="0">
                          <a:solidFill>
                            <a:schemeClr val="tx1"/>
                          </a:solidFill>
                          <a:latin typeface="Roboto Condensed" panose="02000000000000000000" pitchFamily="2" charset="0"/>
                          <a:ea typeface="Roboto Condensed" panose="02000000000000000000" pitchFamily="2" charset="0"/>
                        </a:rPr>
                        <a:t>e.g.</a:t>
                      </a:r>
                      <a:r>
                        <a:rPr kumimoji="0" lang="en-GB" sz="1200" b="1" kern="1200" baseline="0" dirty="0">
                          <a:solidFill>
                            <a:schemeClr val="tx1"/>
                          </a:solidFill>
                          <a:latin typeface="Roboto Condensed" panose="02000000000000000000" pitchFamily="2" charset="0"/>
                          <a:ea typeface="Roboto Condensed" panose="02000000000000000000" pitchFamily="2" charset="0"/>
                        </a:rPr>
                        <a:t> </a:t>
                      </a:r>
                      <a:r>
                        <a:rPr kumimoji="0" lang="en-GB" sz="1200" b="1" kern="1200" dirty="0">
                          <a:solidFill>
                            <a:schemeClr val="tx1"/>
                          </a:solidFill>
                          <a:latin typeface="Roboto Condensed" panose="02000000000000000000" pitchFamily="2" charset="0"/>
                          <a:ea typeface="Roboto Condensed" panose="02000000000000000000" pitchFamily="2" charset="0"/>
                        </a:rPr>
                        <a:t>EPO</a:t>
                      </a:r>
                      <a:endParaRPr kumimoji="0" lang="en-GB" sz="1200" b="1"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algn="l"/>
                      <a:r>
                        <a:rPr kumimoji="0" lang="en-GB" sz="1200" b="0" kern="1200" dirty="0">
                          <a:solidFill>
                            <a:schemeClr val="tx1"/>
                          </a:solidFill>
                          <a:latin typeface="Roboto Condensed" panose="02000000000000000000" pitchFamily="2" charset="0"/>
                          <a:ea typeface="Roboto Condensed" panose="02000000000000000000" pitchFamily="2" charset="0"/>
                          <a:cs typeface="+mn-cs"/>
                        </a:rPr>
                        <a:t>A hormone naturally created by the </a:t>
                      </a:r>
                      <a:r>
                        <a:rPr kumimoji="0" lang="en-GB" sz="1200" b="0" kern="1200" dirty="0" smtClean="0">
                          <a:solidFill>
                            <a:schemeClr val="tx1"/>
                          </a:solidFill>
                          <a:latin typeface="Roboto Condensed" panose="02000000000000000000" pitchFamily="2" charset="0"/>
                          <a:ea typeface="Roboto Condensed" panose="02000000000000000000" pitchFamily="2" charset="0"/>
                          <a:cs typeface="+mn-cs"/>
                        </a:rPr>
                        <a:t>kidneys </a:t>
                      </a:r>
                      <a:r>
                        <a:rPr kumimoji="0" lang="en-GB" sz="1200" b="0" kern="1200" dirty="0">
                          <a:solidFill>
                            <a:schemeClr val="tx1"/>
                          </a:solidFill>
                          <a:latin typeface="Roboto Condensed" panose="02000000000000000000" pitchFamily="2" charset="0"/>
                          <a:ea typeface="Roboto Condensed" panose="02000000000000000000" pitchFamily="2" charset="0"/>
                          <a:cs typeface="+mn-cs"/>
                        </a:rPr>
                        <a:t>which</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 increases red blood cell count in the body </a:t>
                      </a:r>
                      <a:r>
                        <a:rPr kumimoji="0" lang="en-GB" sz="1200" b="0" kern="1200" baseline="0" dirty="0" smtClean="0">
                          <a:solidFill>
                            <a:schemeClr val="tx1"/>
                          </a:solidFill>
                          <a:latin typeface="Roboto Condensed" panose="02000000000000000000" pitchFamily="2" charset="0"/>
                          <a:ea typeface="Roboto Condensed" panose="02000000000000000000" pitchFamily="2" charset="0"/>
                          <a:cs typeface="+mn-cs"/>
                        </a:rPr>
                        <a:t>and, therefore, </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oxygen-carrying capacity, enhancing aerobic performance.</a:t>
                      </a:r>
                      <a:endParaRPr kumimoji="0" lang="en-GB" sz="1200" b="0"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algn="l"/>
                      <a:r>
                        <a:rPr kumimoji="0" lang="en-GB" sz="1200" b="0" kern="1200" dirty="0">
                          <a:solidFill>
                            <a:schemeClr val="tx1"/>
                          </a:solidFill>
                          <a:latin typeface="Roboto Condensed" panose="02000000000000000000" pitchFamily="2" charset="0"/>
                          <a:ea typeface="Roboto Condensed" panose="02000000000000000000" pitchFamily="2" charset="0"/>
                          <a:cs typeface="+mn-cs"/>
                        </a:rPr>
                        <a:t>Endurance athletes (e.g. triathletes)</a:t>
                      </a:r>
                    </a:p>
                  </a:txBody>
                  <a:tcPr anchor="ctr"/>
                </a:tc>
                <a:extLst>
                  <a:ext uri="{0D108BD9-81ED-4DB2-BD59-A6C34878D82A}">
                    <a16:rowId xmlns="" xmlns:a16="http://schemas.microsoft.com/office/drawing/2014/main" val="10001"/>
                  </a:ext>
                </a:extLst>
              </a:tr>
              <a:tr h="568551">
                <a:tc>
                  <a:txBody>
                    <a:bodyPr/>
                    <a:lstStyle/>
                    <a:p>
                      <a:pPr marL="0" algn="ctr" defTabSz="914400" rtl="0" eaLnBrk="1" latinLnBrk="0" hangingPunct="1"/>
                      <a:r>
                        <a:rPr kumimoji="0" lang="en-GB" sz="1200" b="1" kern="1200" dirty="0">
                          <a:solidFill>
                            <a:schemeClr val="tx1"/>
                          </a:solidFill>
                          <a:latin typeface="Roboto Condensed" panose="02000000000000000000" pitchFamily="2" charset="0"/>
                          <a:ea typeface="Roboto Condensed" panose="02000000000000000000" pitchFamily="2" charset="0"/>
                        </a:rPr>
                        <a:t>Anabolic agents</a:t>
                      </a:r>
                      <a:endParaRPr kumimoji="0" lang="en-GB" sz="1200" b="1"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algn="l"/>
                      <a:r>
                        <a:rPr kumimoji="0" lang="en-GB" sz="1200" b="0" kern="1200" dirty="0">
                          <a:solidFill>
                            <a:schemeClr val="tx1"/>
                          </a:solidFill>
                          <a:latin typeface="Roboto Condensed" panose="02000000000000000000" pitchFamily="2" charset="0"/>
                          <a:ea typeface="Roboto Condensed" panose="02000000000000000000" pitchFamily="2" charset="0"/>
                          <a:cs typeface="+mn-cs"/>
                        </a:rPr>
                        <a:t>Artificial</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 hormones designed to increase muscle mass, improving strength and power production.</a:t>
                      </a:r>
                      <a:endParaRPr kumimoji="0" lang="en-GB" sz="1200" b="0"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algn="l"/>
                      <a:r>
                        <a:rPr kumimoji="0" lang="en-GB" sz="1200" b="0" kern="1200" dirty="0">
                          <a:solidFill>
                            <a:schemeClr val="tx1"/>
                          </a:solidFill>
                          <a:latin typeface="Roboto Condensed" panose="02000000000000000000" pitchFamily="2" charset="0"/>
                          <a:ea typeface="Roboto Condensed" panose="02000000000000000000" pitchFamily="2" charset="0"/>
                          <a:cs typeface="+mn-cs"/>
                        </a:rPr>
                        <a:t>Power athletes</a:t>
                      </a:r>
                    </a:p>
                    <a:p>
                      <a:pPr algn="l"/>
                      <a:r>
                        <a:rPr kumimoji="0" lang="en-GB" sz="1200" b="0" kern="1200" dirty="0">
                          <a:solidFill>
                            <a:schemeClr val="tx1"/>
                          </a:solidFill>
                          <a:latin typeface="Roboto Condensed" panose="02000000000000000000" pitchFamily="2" charset="0"/>
                          <a:ea typeface="Roboto Condensed" panose="02000000000000000000" pitchFamily="2" charset="0"/>
                          <a:cs typeface="+mn-cs"/>
                        </a:rPr>
                        <a:t>(e.g. weightlifters)</a:t>
                      </a:r>
                    </a:p>
                  </a:txBody>
                  <a:tcPr anchor="ctr"/>
                </a:tc>
                <a:extLst>
                  <a:ext uri="{0D108BD9-81ED-4DB2-BD59-A6C34878D82A}">
                    <a16:rowId xmlns="" xmlns:a16="http://schemas.microsoft.com/office/drawing/2014/main" val="10002"/>
                  </a:ext>
                </a:extLst>
              </a:tr>
              <a:tr h="479798">
                <a:tc>
                  <a:txBody>
                    <a:bodyPr/>
                    <a:lstStyle/>
                    <a:p>
                      <a:pPr marL="0" algn="ctr" defTabSz="914400" rtl="0" eaLnBrk="1" latinLnBrk="0" hangingPunct="1"/>
                      <a:r>
                        <a:rPr kumimoji="0" lang="en-GB" sz="1200" b="1" kern="1200" dirty="0">
                          <a:solidFill>
                            <a:schemeClr val="tx1"/>
                          </a:solidFill>
                          <a:latin typeface="Roboto Condensed" panose="02000000000000000000" pitchFamily="2" charset="0"/>
                          <a:ea typeface="Roboto Condensed" panose="02000000000000000000" pitchFamily="2" charset="0"/>
                          <a:cs typeface="+mn-cs"/>
                        </a:rPr>
                        <a:t>Narcotic analgesics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kern="1200" dirty="0">
                          <a:solidFill>
                            <a:schemeClr val="tx1"/>
                          </a:solidFill>
                          <a:latin typeface="Roboto Condensed" panose="02000000000000000000" pitchFamily="2" charset="0"/>
                          <a:ea typeface="Roboto Condensed" panose="02000000000000000000" pitchFamily="2" charset="0"/>
                          <a:cs typeface="+mn-cs"/>
                        </a:rPr>
                        <a:t>Medicines designed</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 to act as pain relievers so that athletes can continue to perform despite injury or overtraining.</a:t>
                      </a:r>
                      <a:endParaRPr kumimoji="0" lang="en-GB" sz="1200" b="0"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kern="1200" dirty="0">
                          <a:solidFill>
                            <a:schemeClr val="tx1"/>
                          </a:solidFill>
                          <a:latin typeface="Roboto Condensed" panose="02000000000000000000" pitchFamily="2" charset="0"/>
                          <a:ea typeface="Roboto Condensed" panose="02000000000000000000" pitchFamily="2" charset="0"/>
                          <a:cs typeface="+mn-cs"/>
                        </a:rPr>
                        <a:t>Athletes who may be suffering</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 from injury or compete more than once in a short space of time</a:t>
                      </a:r>
                      <a:endParaRPr kumimoji="0" lang="en-GB" sz="1200" b="0" kern="1200" dirty="0">
                        <a:solidFill>
                          <a:schemeClr val="tx1"/>
                        </a:solidFill>
                        <a:latin typeface="Roboto Condensed" panose="02000000000000000000" pitchFamily="2" charset="0"/>
                        <a:ea typeface="Roboto Condensed" panose="02000000000000000000" pitchFamily="2" charset="0"/>
                        <a:cs typeface="+mn-cs"/>
                      </a:endParaRPr>
                    </a:p>
                  </a:txBody>
                  <a:tcPr anchor="ctr"/>
                </a:tc>
                <a:extLst>
                  <a:ext uri="{0D108BD9-81ED-4DB2-BD59-A6C34878D82A}">
                    <a16:rowId xmlns="" xmlns:a16="http://schemas.microsoft.com/office/drawing/2014/main" val="10003"/>
                  </a:ext>
                </a:extLst>
              </a:tr>
              <a:tr h="479798">
                <a:tc>
                  <a:txBody>
                    <a:bodyPr/>
                    <a:lstStyle/>
                    <a:p>
                      <a:pPr marL="0" algn="ctr" defTabSz="914400" rtl="0" eaLnBrk="1" latinLnBrk="0" hangingPunct="1"/>
                      <a:r>
                        <a:rPr kumimoji="0" lang="en-GB" sz="1200" b="1" kern="1200" dirty="0">
                          <a:solidFill>
                            <a:schemeClr val="tx1"/>
                          </a:solidFill>
                          <a:latin typeface="Roboto Condensed" panose="02000000000000000000" pitchFamily="2" charset="0"/>
                          <a:ea typeface="Roboto Condensed" panose="02000000000000000000" pitchFamily="2" charset="0"/>
                          <a:cs typeface="+mn-cs"/>
                        </a:rPr>
                        <a:t>Diuretics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kern="1200" dirty="0">
                          <a:solidFill>
                            <a:schemeClr val="tx1"/>
                          </a:solidFill>
                          <a:latin typeface="Roboto Condensed" panose="02000000000000000000" pitchFamily="2" charset="0"/>
                          <a:ea typeface="Roboto Condensed" panose="02000000000000000000" pitchFamily="2" charset="0"/>
                          <a:cs typeface="+mn-cs"/>
                        </a:rPr>
                        <a:t>Medications that rid the body of water so that performers can flush their systems</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 and </a:t>
                      </a:r>
                      <a:r>
                        <a:rPr kumimoji="0" lang="en-GB" sz="1200" b="0" kern="1200" dirty="0">
                          <a:solidFill>
                            <a:schemeClr val="tx1"/>
                          </a:solidFill>
                          <a:latin typeface="Roboto Condensed" panose="02000000000000000000" pitchFamily="2" charset="0"/>
                          <a:ea typeface="Roboto Condensed" panose="02000000000000000000" pitchFamily="2" charset="0"/>
                          <a:cs typeface="+mn-cs"/>
                        </a:rPr>
                        <a:t>reduce their weight.</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kern="1200" dirty="0">
                          <a:solidFill>
                            <a:schemeClr val="tx1"/>
                          </a:solidFill>
                          <a:latin typeface="Roboto Condensed" panose="02000000000000000000" pitchFamily="2" charset="0"/>
                          <a:ea typeface="Roboto Condensed" panose="02000000000000000000" pitchFamily="2" charset="0"/>
                          <a:cs typeface="+mn-cs"/>
                        </a:rPr>
                        <a:t>Weight-category athletes (e.g. boxers)</a:t>
                      </a:r>
                    </a:p>
                  </a:txBody>
                  <a:tcPr anchor="ctr"/>
                </a:tc>
                <a:extLst>
                  <a:ext uri="{0D108BD9-81ED-4DB2-BD59-A6C34878D82A}">
                    <a16:rowId xmlns="" xmlns:a16="http://schemas.microsoft.com/office/drawing/2014/main" val="10004"/>
                  </a:ext>
                </a:extLst>
              </a:tr>
              <a:tr h="438633">
                <a:tc>
                  <a:txBody>
                    <a:bodyPr/>
                    <a:lstStyle/>
                    <a:p>
                      <a:pPr marL="0" algn="ctr" defTabSz="914400" rtl="0" eaLnBrk="1" latinLnBrk="0" hangingPunct="1"/>
                      <a:endParaRPr kumimoji="0" lang="en-GB" sz="1200" b="1" kern="1200" dirty="0" smtClean="0">
                        <a:solidFill>
                          <a:schemeClr val="tx1"/>
                        </a:solidFill>
                        <a:latin typeface="Roboto Condensed" panose="02000000000000000000" pitchFamily="2" charset="0"/>
                        <a:ea typeface="Roboto Condensed" panose="02000000000000000000" pitchFamily="2" charset="0"/>
                        <a:cs typeface="+mn-cs"/>
                      </a:endParaRPr>
                    </a:p>
                    <a:p>
                      <a:pPr marL="0" algn="ctr" defTabSz="914400" rtl="0" eaLnBrk="1" latinLnBrk="0" hangingPunct="1"/>
                      <a:r>
                        <a:rPr kumimoji="0" lang="en-GB" sz="1200" b="1" kern="1200" dirty="0" smtClean="0">
                          <a:solidFill>
                            <a:schemeClr val="tx1"/>
                          </a:solidFill>
                          <a:latin typeface="Roboto Condensed" panose="02000000000000000000" pitchFamily="2" charset="0"/>
                          <a:ea typeface="Roboto Condensed" panose="02000000000000000000" pitchFamily="2" charset="0"/>
                          <a:cs typeface="+mn-cs"/>
                        </a:rPr>
                        <a:t>Stimulants</a:t>
                      </a:r>
                    </a:p>
                    <a:p>
                      <a:pPr marL="0" algn="ctr" defTabSz="914400" rtl="0" eaLnBrk="1" latinLnBrk="0" hangingPunct="1"/>
                      <a:endParaRPr kumimoji="0" lang="en-GB" sz="1200" b="1" kern="1200" dirty="0" smtClean="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kern="1200" dirty="0">
                          <a:solidFill>
                            <a:schemeClr val="tx1"/>
                          </a:solidFill>
                          <a:latin typeface="Roboto Condensed" panose="02000000000000000000" pitchFamily="2" charset="0"/>
                          <a:ea typeface="Roboto Condensed" panose="02000000000000000000" pitchFamily="2" charset="0"/>
                          <a:cs typeface="+mn-cs"/>
                        </a:rPr>
                        <a:t>Drugs that increase the activity of the central</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 nervous system to increase awareness and improve high-intensity performance.</a:t>
                      </a:r>
                      <a:endParaRPr kumimoji="0" lang="en-GB" sz="1200" b="0" kern="1200" dirty="0">
                        <a:solidFill>
                          <a:schemeClr val="tx1"/>
                        </a:solidFill>
                        <a:latin typeface="Roboto Condensed" panose="02000000000000000000" pitchFamily="2" charset="0"/>
                        <a:ea typeface="Roboto Condensed" panose="02000000000000000000" pitchFamily="2" charset="0"/>
                        <a:cs typeface="+mn-cs"/>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kern="1200" dirty="0">
                          <a:solidFill>
                            <a:schemeClr val="tx1"/>
                          </a:solidFill>
                          <a:latin typeface="Roboto Condensed" panose="02000000000000000000" pitchFamily="2" charset="0"/>
                          <a:ea typeface="Roboto Condensed" panose="02000000000000000000" pitchFamily="2" charset="0"/>
                          <a:cs typeface="+mn-cs"/>
                        </a:rPr>
                        <a:t>A range of sports,</a:t>
                      </a:r>
                      <a:r>
                        <a:rPr kumimoji="0" lang="en-GB" sz="1200" b="0" kern="1200" baseline="0" dirty="0">
                          <a:solidFill>
                            <a:schemeClr val="tx1"/>
                          </a:solidFill>
                          <a:latin typeface="Roboto Condensed" panose="02000000000000000000" pitchFamily="2" charset="0"/>
                          <a:ea typeface="Roboto Condensed" panose="02000000000000000000" pitchFamily="2" charset="0"/>
                          <a:cs typeface="+mn-cs"/>
                        </a:rPr>
                        <a:t> e.g. rugby, cycling, sprinting</a:t>
                      </a:r>
                      <a:endParaRPr kumimoji="0" lang="en-GB" sz="1200" b="0" kern="1200" dirty="0">
                        <a:solidFill>
                          <a:schemeClr val="tx1"/>
                        </a:solidFill>
                        <a:latin typeface="Roboto Condensed" panose="02000000000000000000" pitchFamily="2" charset="0"/>
                        <a:ea typeface="Roboto Condensed" panose="02000000000000000000" pitchFamily="2" charset="0"/>
                        <a:cs typeface="+mn-cs"/>
                      </a:endParaRPr>
                    </a:p>
                  </a:txBody>
                  <a:tcPr anchor="ctr"/>
                </a:tc>
                <a:extLst>
                  <a:ext uri="{0D108BD9-81ED-4DB2-BD59-A6C34878D82A}">
                    <a16:rowId xmlns="" xmlns:a16="http://schemas.microsoft.com/office/drawing/2014/main" val="10005"/>
                  </a:ext>
                </a:extLst>
              </a:tr>
            </a:tbl>
          </a:graphicData>
        </a:graphic>
      </p:graphicFrame>
      <p:sp>
        <p:nvSpPr>
          <p:cNvPr id="4" name="Rectangle 3"/>
          <p:cNvSpPr/>
          <p:nvPr/>
        </p:nvSpPr>
        <p:spPr>
          <a:xfrm>
            <a:off x="107504" y="1226625"/>
            <a:ext cx="7060024" cy="584775"/>
          </a:xfrm>
          <a:prstGeom prst="rect">
            <a:avLst/>
          </a:prstGeom>
        </p:spPr>
        <p:txBody>
          <a:bodyPr wrap="square">
            <a:spAutoFit/>
          </a:bodyPr>
          <a:lstStyle/>
          <a:p>
            <a:r>
              <a:rPr lang="en-GB" sz="1600" dirty="0">
                <a:solidFill>
                  <a:prstClr val="black"/>
                </a:solidFill>
                <a:latin typeface="Roboto Condensed" panose="02000000000000000000" pitchFamily="2" charset="0"/>
              </a:rPr>
              <a:t>Although acts of gamesmanship in sport are only bending and not actually breaking the rules, taking prohibited substances is strictly against the rules. </a:t>
            </a:r>
          </a:p>
        </p:txBody>
      </p:sp>
      <p:sp>
        <p:nvSpPr>
          <p:cNvPr id="26" name="Rectangle 25"/>
          <p:cNvSpPr/>
          <p:nvPr/>
        </p:nvSpPr>
        <p:spPr>
          <a:xfrm>
            <a:off x="7167528" y="4220666"/>
            <a:ext cx="1903713" cy="1015663"/>
          </a:xfrm>
          <a:prstGeom prst="rect">
            <a:avLst/>
          </a:prstGeom>
        </p:spPr>
        <p:txBody>
          <a:bodyPr wrap="square">
            <a:spAutoFit/>
          </a:bodyPr>
          <a:lstStyle/>
          <a:p>
            <a:pPr algn="ctr"/>
            <a:r>
              <a:rPr lang="en-GB" sz="1200" b="1" dirty="0">
                <a:latin typeface="Roboto Condensed" panose="02000000000000000000" pitchFamily="2" charset="0"/>
              </a:rPr>
              <a:t>For the latest list of banned </a:t>
            </a:r>
            <a:r>
              <a:rPr lang="en-GB" sz="1200" b="1" dirty="0" smtClean="0">
                <a:latin typeface="Roboto Condensed" panose="02000000000000000000" pitchFamily="2" charset="0"/>
              </a:rPr>
              <a:t>substances </a:t>
            </a:r>
            <a:r>
              <a:rPr lang="en-GB" sz="1200" b="1" dirty="0">
                <a:latin typeface="Roboto Condensed" panose="02000000000000000000" pitchFamily="2" charset="0"/>
              </a:rPr>
              <a:t>in </a:t>
            </a:r>
            <a:r>
              <a:rPr lang="en-GB" sz="1200" b="1" dirty="0" smtClean="0">
                <a:latin typeface="Roboto Condensed" panose="02000000000000000000" pitchFamily="2" charset="0"/>
              </a:rPr>
              <a:t>sport</a:t>
            </a:r>
            <a:r>
              <a:rPr lang="en-GB" sz="1200" b="1" dirty="0">
                <a:latin typeface="Roboto Condensed" panose="02000000000000000000" pitchFamily="2" charset="0"/>
              </a:rPr>
              <a:t>, check out what is prohibited on the World Anti-Doping Agency (WADA) website:</a:t>
            </a:r>
          </a:p>
        </p:txBody>
      </p:sp>
      <p:sp>
        <p:nvSpPr>
          <p:cNvPr id="5" name="Action Button: Information 4">
            <a:hlinkClick r:id="rId4" highlightClick="1"/>
          </p:cNvPr>
          <p:cNvSpPr/>
          <p:nvPr/>
        </p:nvSpPr>
        <p:spPr>
          <a:xfrm>
            <a:off x="7615328" y="5319645"/>
            <a:ext cx="1008112" cy="1029885"/>
          </a:xfrm>
          <a:prstGeom prst="actionButtonInformation">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pic>
        <p:nvPicPr>
          <p:cNvPr id="2050" name="Picture 2" descr="bottle, medicine, pharmacy, health, vitamin, health ca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4423" y="2915091"/>
            <a:ext cx="1697429" cy="11316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107504" y="44624"/>
            <a:ext cx="9145016" cy="1244548"/>
            <a:chOff x="107504" y="44624"/>
            <a:chExt cx="9145016" cy="1244548"/>
          </a:xfrm>
        </p:grpSpPr>
        <p:sp>
          <p:nvSpPr>
            <p:cNvPr id="44" name="Title 1"/>
            <p:cNvSpPr txBox="1">
              <a:spLocks/>
            </p:cNvSpPr>
            <p:nvPr/>
          </p:nvSpPr>
          <p:spPr>
            <a:xfrm>
              <a:off x="4355976" y="44624"/>
              <a:ext cx="4644516"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Drugs in sport </a:t>
              </a:r>
            </a:p>
          </p:txBody>
        </p:sp>
        <p:grpSp>
          <p:nvGrpSpPr>
            <p:cNvPr id="37" name="Group 36"/>
            <p:cNvGrpSpPr/>
            <p:nvPr/>
          </p:nvGrpSpPr>
          <p:grpSpPr>
            <a:xfrm>
              <a:off x="107504" y="173932"/>
              <a:ext cx="9145016" cy="1115240"/>
              <a:chOff x="107504" y="173932"/>
              <a:chExt cx="9145016" cy="1115240"/>
            </a:xfrm>
          </p:grpSpPr>
          <p:sp>
            <p:nvSpPr>
              <p:cNvPr id="41" name="Title 1"/>
              <p:cNvSpPr txBox="1">
                <a:spLocks/>
              </p:cNvSpPr>
              <p:nvPr/>
            </p:nvSpPr>
            <p:spPr>
              <a:xfrm>
                <a:off x="179512" y="173932"/>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Learn</a:t>
                </a:r>
              </a:p>
            </p:txBody>
          </p:sp>
          <p:sp>
            <p:nvSpPr>
              <p:cNvPr id="39" name="Title 1"/>
              <p:cNvSpPr txBox="1">
                <a:spLocks/>
              </p:cNvSpPr>
              <p:nvPr/>
            </p:nvSpPr>
            <p:spPr>
              <a:xfrm>
                <a:off x="107504" y="425896"/>
                <a:ext cx="9145016"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Prohibited substances</a:t>
                </a:r>
              </a:p>
            </p:txBody>
          </p:sp>
        </p:grpSp>
      </p:grpSp>
      <p:sp>
        <p:nvSpPr>
          <p:cNvPr id="7" name="Rectangle 6"/>
          <p:cNvSpPr/>
          <p:nvPr/>
        </p:nvSpPr>
        <p:spPr>
          <a:xfrm>
            <a:off x="251520" y="2622986"/>
            <a:ext cx="1296144" cy="492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3" name="Rectangle 42"/>
          <p:cNvSpPr/>
          <p:nvPr/>
        </p:nvSpPr>
        <p:spPr>
          <a:xfrm>
            <a:off x="107504" y="1875143"/>
            <a:ext cx="7303403" cy="584775"/>
          </a:xfrm>
          <a:prstGeom prst="rect">
            <a:avLst/>
          </a:prstGeom>
        </p:spPr>
        <p:txBody>
          <a:bodyPr wrap="square">
            <a:spAutoFit/>
          </a:bodyPr>
          <a:lstStyle/>
          <a:p>
            <a:r>
              <a:rPr lang="en-GB" sz="1600" dirty="0">
                <a:solidFill>
                  <a:prstClr val="black"/>
                </a:solidFill>
                <a:latin typeface="Roboto Condensed" panose="02000000000000000000" pitchFamily="2" charset="0"/>
              </a:rPr>
              <a:t>These are taken by athletes for their positive effects on performance, but they </a:t>
            </a:r>
            <a:r>
              <a:rPr lang="en-GB" sz="1600" dirty="0" smtClean="0">
                <a:solidFill>
                  <a:prstClr val="black"/>
                </a:solidFill>
                <a:latin typeface="Roboto Condensed" panose="02000000000000000000" pitchFamily="2" charset="0"/>
              </a:rPr>
              <a:t>also </a:t>
            </a:r>
            <a:r>
              <a:rPr lang="en-GB" sz="1600" dirty="0">
                <a:solidFill>
                  <a:prstClr val="black"/>
                </a:solidFill>
                <a:latin typeface="Roboto Condensed" panose="02000000000000000000" pitchFamily="2" charset="0"/>
              </a:rPr>
              <a:t>come with a lot of serious negative </a:t>
            </a:r>
            <a:r>
              <a:rPr lang="en-GB" sz="1600" dirty="0" smtClean="0">
                <a:solidFill>
                  <a:prstClr val="black"/>
                </a:solidFill>
                <a:latin typeface="Roboto Condensed" panose="02000000000000000000" pitchFamily="2" charset="0"/>
              </a:rPr>
              <a:t>side effects, </a:t>
            </a:r>
            <a:r>
              <a:rPr lang="en-GB" sz="1600" dirty="0">
                <a:solidFill>
                  <a:prstClr val="black"/>
                </a:solidFill>
                <a:latin typeface="Roboto Condensed" panose="02000000000000000000" pitchFamily="2" charset="0"/>
              </a:rPr>
              <a:t>which </a:t>
            </a:r>
            <a:r>
              <a:rPr lang="en-GB" sz="1600" dirty="0" smtClean="0">
                <a:solidFill>
                  <a:prstClr val="black"/>
                </a:solidFill>
                <a:latin typeface="Roboto Condensed" panose="02000000000000000000" pitchFamily="2" charset="0"/>
              </a:rPr>
              <a:t>makes </a:t>
            </a:r>
            <a:r>
              <a:rPr lang="en-GB" sz="1600" dirty="0">
                <a:solidFill>
                  <a:prstClr val="black"/>
                </a:solidFill>
                <a:latin typeface="Roboto Condensed" panose="02000000000000000000" pitchFamily="2" charset="0"/>
              </a:rPr>
              <a:t>them dangerous to take.</a:t>
            </a:r>
          </a:p>
        </p:txBody>
      </p:sp>
      <p:sp>
        <p:nvSpPr>
          <p:cNvPr id="45" name="Rectangle 44"/>
          <p:cNvSpPr/>
          <p:nvPr/>
        </p:nvSpPr>
        <p:spPr>
          <a:xfrm>
            <a:off x="107504" y="2505413"/>
            <a:ext cx="8694502" cy="338554"/>
          </a:xfrm>
          <a:prstGeom prst="rect">
            <a:avLst/>
          </a:prstGeom>
        </p:spPr>
        <p:txBody>
          <a:bodyPr wrap="square">
            <a:spAutoFit/>
          </a:bodyPr>
          <a:lstStyle/>
          <a:p>
            <a:r>
              <a:rPr lang="en-GB" sz="1600" dirty="0">
                <a:solidFill>
                  <a:prstClr val="black"/>
                </a:solidFill>
                <a:latin typeface="Roboto Condensed" panose="02000000000000000000" pitchFamily="2" charset="0"/>
              </a:rPr>
              <a:t>Common examples of prohibited substances used by different sportspersons are shown below.</a:t>
            </a:r>
          </a:p>
        </p:txBody>
      </p:sp>
      <p:sp>
        <p:nvSpPr>
          <p:cNvPr id="46" name="TextBox 45"/>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47"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schemeClr val="tx1"/>
                </a:solidFill>
              </a:rPr>
              <a:pPr algn="ctr"/>
              <a:t>4</a:t>
            </a:fld>
            <a:endParaRPr lang="en-GB" b="1" dirty="0">
              <a:solidFill>
                <a:schemeClr val="tx1"/>
              </a:solidFill>
            </a:endParaRPr>
          </a:p>
        </p:txBody>
      </p:sp>
      <p:sp>
        <p:nvSpPr>
          <p:cNvPr id="48"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4" name="TextBox 73"/>
          <p:cNvSpPr txBox="1"/>
          <p:nvPr/>
        </p:nvSpPr>
        <p:spPr>
          <a:xfrm>
            <a:off x="7468658" y="1657853"/>
            <a:ext cx="1257532"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b="1">
                <a:latin typeface="Roboto Condensed" panose="02000000000000000000" pitchFamily="2" charset="0"/>
              </a:defRPr>
            </a:lvl1pPr>
          </a:lstStyle>
          <a:p>
            <a:r>
              <a:rPr lang="en-GB" dirty="0">
                <a:solidFill>
                  <a:prstClr val="black"/>
                </a:solidFill>
              </a:rPr>
              <a:t>Click on each </a:t>
            </a:r>
            <a:r>
              <a:rPr lang="en-GB" dirty="0" smtClean="0">
                <a:solidFill>
                  <a:prstClr val="black"/>
                </a:solidFill>
              </a:rPr>
              <a:t>cell to </a:t>
            </a:r>
            <a:r>
              <a:rPr lang="en-GB" dirty="0">
                <a:solidFill>
                  <a:prstClr val="black"/>
                </a:solidFill>
              </a:rPr>
              <a:t>find out more information.</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8429" y="1855739"/>
            <a:ext cx="363577" cy="586584"/>
          </a:xfrm>
          <a:prstGeom prst="rect">
            <a:avLst/>
          </a:prstGeom>
        </p:spPr>
      </p:pic>
      <p:sp>
        <p:nvSpPr>
          <p:cNvPr id="2" name="Rectangle 1"/>
          <p:cNvSpPr/>
          <p:nvPr/>
        </p:nvSpPr>
        <p:spPr>
          <a:xfrm>
            <a:off x="1401587" y="3240594"/>
            <a:ext cx="3888432" cy="576064"/>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5403582" y="3240594"/>
            <a:ext cx="1666608" cy="576064"/>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1401587" y="3879647"/>
            <a:ext cx="3888432" cy="507749"/>
          </a:xfrm>
          <a:prstGeom prst="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5337816" y="5222752"/>
            <a:ext cx="1666608" cy="507749"/>
          </a:xfrm>
          <a:prstGeom prst="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1401587" y="4442528"/>
            <a:ext cx="3888432" cy="760820"/>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p:cNvSpPr/>
          <p:nvPr/>
        </p:nvSpPr>
        <p:spPr>
          <a:xfrm>
            <a:off x="5403582" y="4473861"/>
            <a:ext cx="1666608" cy="760820"/>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p:cNvSpPr/>
          <p:nvPr/>
        </p:nvSpPr>
        <p:spPr>
          <a:xfrm>
            <a:off x="1413376" y="5264678"/>
            <a:ext cx="3888432" cy="404493"/>
          </a:xfrm>
          <a:prstGeom prst="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5381909" y="3970220"/>
            <a:ext cx="1666608" cy="404493"/>
          </a:xfrm>
          <a:prstGeom prst="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p:cNvSpPr/>
          <p:nvPr/>
        </p:nvSpPr>
        <p:spPr>
          <a:xfrm>
            <a:off x="1401587" y="5730501"/>
            <a:ext cx="3888432" cy="566554"/>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p:cNvSpPr/>
          <p:nvPr/>
        </p:nvSpPr>
        <p:spPr>
          <a:xfrm>
            <a:off x="5420780" y="5738322"/>
            <a:ext cx="1666608" cy="566554"/>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241059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xit" presetSubtype="21" fill="hold" grpId="0" nodeType="clickEffect">
                                  <p:stCondLst>
                                    <p:cond delay="0"/>
                                  </p:stCondLst>
                                  <p:childTnLst>
                                    <p:animEffect transition="out" filter="barn(inVertical)">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6" presetClass="exit" presetSubtype="21" fill="hold" grpId="0" nodeType="clickEffect">
                                  <p:stCondLst>
                                    <p:cond delay="0"/>
                                  </p:stCondLst>
                                  <p:childTnLst>
                                    <p:animEffect transition="out" filter="barn(inVertical)">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2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1"/>
                    </p:tgtEl>
                  </p:cond>
                </p:stCondLst>
                <p:endSync evt="end" delay="0">
                  <p:rtn val="all"/>
                </p:endSync>
                <p:childTnLst>
                  <p:par>
                    <p:cTn id="60" fill="hold">
                      <p:stCondLst>
                        <p:cond delay="0"/>
                      </p:stCondLst>
                      <p:childTnLst>
                        <p:par>
                          <p:cTn id="61" fill="hold">
                            <p:stCondLst>
                              <p:cond delay="0"/>
                            </p:stCondLst>
                            <p:childTnLst>
                              <p:par>
                                <p:cTn id="62" presetID="16" presetClass="exit" presetSubtype="21" fill="hold" grpId="0" nodeType="clickEffect">
                                  <p:stCondLst>
                                    <p:cond delay="0"/>
                                  </p:stCondLst>
                                  <p:childTnLst>
                                    <p:animEffect transition="out" filter="barn(inVertical)">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16" presetClass="exit" presetSubtype="21" fill="hold" grpId="0" nodeType="clickEffect">
                                  <p:stCondLst>
                                    <p:cond delay="0"/>
                                  </p:stCondLst>
                                  <p:childTnLst>
                                    <p:animEffect transition="out" filter="barn(inVertical)">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4" grpId="0" animBg="1"/>
      <p:bldP spid="2" grpId="0" animBg="1"/>
      <p:bldP spid="23" grpId="0" animBg="1"/>
      <p:bldP spid="24" grpId="0" animBg="1"/>
      <p:bldP spid="25" grpId="0" animBg="1"/>
      <p:bldP spid="27" grpId="0" animBg="1"/>
      <p:bldP spid="28" grpId="0" animBg="1"/>
      <p:bldP spid="29" grpId="0" animBg="1"/>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113" y="1091335"/>
            <a:ext cx="7445218" cy="923330"/>
          </a:xfrm>
          <a:prstGeom prst="rect">
            <a:avLst/>
          </a:prstGeom>
          <a:noFill/>
        </p:spPr>
        <p:txBody>
          <a:bodyPr wrap="square" rtlCol="0">
            <a:spAutoFit/>
          </a:bodyPr>
          <a:lstStyle/>
          <a:p>
            <a:pPr lvl="0" defTabSz="685800">
              <a:defRPr/>
            </a:pPr>
            <a:r>
              <a:rPr lang="en-GB" dirty="0">
                <a:latin typeface="Roboto Condensed" panose="02000000000000000000" pitchFamily="2" charset="0"/>
                <a:ea typeface="Roboto Condensed" panose="02000000000000000000" pitchFamily="2" charset="0"/>
              </a:rPr>
              <a:t>There are many different types of stimulants that have been used in sport. Their common goal is to increase alertness in the athlete, important for sports where reaction time is key, such as for a sprinter to get out of the starting blocks.</a:t>
            </a:r>
          </a:p>
        </p:txBody>
      </p:sp>
      <p:sp>
        <p:nvSpPr>
          <p:cNvPr id="20" name="TextBox 19"/>
          <p:cNvSpPr txBox="1"/>
          <p:nvPr/>
        </p:nvSpPr>
        <p:spPr>
          <a:xfrm>
            <a:off x="307111" y="2295828"/>
            <a:ext cx="2265059" cy="374571"/>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Increased alertness</a:t>
            </a:r>
            <a:endParaRPr lang="en-GB" dirty="0">
              <a:solidFill>
                <a:prstClr val="white"/>
              </a:solidFill>
            </a:endParaRPr>
          </a:p>
        </p:txBody>
      </p:sp>
      <p:sp>
        <p:nvSpPr>
          <p:cNvPr id="21" name="TextBox 20"/>
          <p:cNvSpPr txBox="1"/>
          <p:nvPr/>
        </p:nvSpPr>
        <p:spPr>
          <a:xfrm>
            <a:off x="280939" y="3061896"/>
            <a:ext cx="2302664" cy="374571"/>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Quicker reaction time</a:t>
            </a:r>
            <a:endParaRPr lang="en-GB" dirty="0">
              <a:solidFill>
                <a:prstClr val="white"/>
              </a:solidFill>
            </a:endParaRPr>
          </a:p>
        </p:txBody>
      </p:sp>
      <p:sp>
        <p:nvSpPr>
          <p:cNvPr id="23" name="TextBox 22"/>
          <p:cNvSpPr txBox="1"/>
          <p:nvPr/>
        </p:nvSpPr>
        <p:spPr>
          <a:xfrm>
            <a:off x="307110" y="5307998"/>
            <a:ext cx="2308937" cy="374571"/>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Reduced fatigue</a:t>
            </a:r>
            <a:endParaRPr lang="en-GB" dirty="0">
              <a:solidFill>
                <a:prstClr val="white"/>
              </a:solidFill>
            </a:endParaRPr>
          </a:p>
        </p:txBody>
      </p:sp>
      <p:sp>
        <p:nvSpPr>
          <p:cNvPr id="24" name="TextBox 23"/>
          <p:cNvSpPr txBox="1"/>
          <p:nvPr/>
        </p:nvSpPr>
        <p:spPr>
          <a:xfrm>
            <a:off x="288308" y="3833341"/>
            <a:ext cx="2340676" cy="374571"/>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Increased aggression</a:t>
            </a:r>
            <a:endParaRPr lang="en-GB" dirty="0">
              <a:solidFill>
                <a:prstClr val="white"/>
              </a:solidFill>
            </a:endParaRPr>
          </a:p>
        </p:txBody>
      </p:sp>
      <p:sp>
        <p:nvSpPr>
          <p:cNvPr id="26" name="Title 1"/>
          <p:cNvSpPr txBox="1">
            <a:spLocks/>
          </p:cNvSpPr>
          <p:nvPr/>
        </p:nvSpPr>
        <p:spPr>
          <a:xfrm>
            <a:off x="3851920" y="44624"/>
            <a:ext cx="5148572"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Drugs in sport </a:t>
            </a:r>
          </a:p>
        </p:txBody>
      </p:sp>
      <p:sp>
        <p:nvSpPr>
          <p:cNvPr id="31" name="TextBox 30"/>
          <p:cNvSpPr txBox="1"/>
          <p:nvPr/>
        </p:nvSpPr>
        <p:spPr>
          <a:xfrm>
            <a:off x="196887" y="200912"/>
            <a:ext cx="6749273" cy="923330"/>
          </a:xfrm>
          <a:prstGeom prst="rect">
            <a:avLst/>
          </a:prstGeom>
          <a:noFill/>
        </p:spPr>
        <p:txBody>
          <a:bodyPr wrap="square" rtlCol="0">
            <a:spAutoFit/>
          </a:bodyPr>
          <a:lstStyle/>
          <a:p>
            <a:r>
              <a:rPr lang="en-GB" sz="5400" b="1" dirty="0">
                <a:solidFill>
                  <a:prstClr val="black"/>
                </a:solidFill>
                <a:latin typeface="Roboto Condensed" panose="02000000000000000000" pitchFamily="2" charset="0"/>
              </a:rPr>
              <a:t>Effects of </a:t>
            </a:r>
            <a:r>
              <a:rPr lang="en-GB" sz="5400" b="1" dirty="0" smtClean="0">
                <a:solidFill>
                  <a:prstClr val="black"/>
                </a:solidFill>
                <a:latin typeface="Roboto Condensed" panose="02000000000000000000" pitchFamily="2" charset="0"/>
              </a:rPr>
              <a:t>stimulants</a:t>
            </a:r>
            <a:endParaRPr lang="en-GB" sz="5400" b="1" dirty="0">
              <a:solidFill>
                <a:prstClr val="black"/>
              </a:solidFill>
              <a:latin typeface="Roboto Condensed" panose="02000000000000000000" pitchFamily="2" charset="0"/>
            </a:endParaRPr>
          </a:p>
        </p:txBody>
      </p:sp>
      <p:sp>
        <p:nvSpPr>
          <p:cNvPr id="34" name="TextBox 33"/>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black"/>
                </a:solidFill>
                <a:latin typeface="Roboto Condensed" panose="02000000000000000000" pitchFamily="2" charset="0"/>
              </a:rPr>
              <a:t>© ZigZag Education, </a:t>
            </a:r>
            <a:r>
              <a:rPr lang="en-GB" sz="900" dirty="0" smtClean="0">
                <a:solidFill>
                  <a:prstClr val="black"/>
                </a:solidFill>
                <a:latin typeface="Roboto Condensed" panose="02000000000000000000" pitchFamily="2" charset="0"/>
              </a:rPr>
              <a:t>2022 </a:t>
            </a:r>
            <a:endParaRPr lang="en-GB" sz="900" dirty="0">
              <a:solidFill>
                <a:prstClr val="black"/>
              </a:solidFill>
              <a:latin typeface="Roboto Condensed" panose="02000000000000000000" pitchFamily="2" charset="0"/>
            </a:endParaRPr>
          </a:p>
        </p:txBody>
      </p:sp>
      <p:sp>
        <p:nvSpPr>
          <p:cNvPr id="3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prstClr val="black"/>
                </a:solidFill>
              </a:rPr>
              <a:pPr algn="ctr"/>
              <a:t>5</a:t>
            </a:fld>
            <a:endParaRPr lang="en-GB" b="1" dirty="0">
              <a:solidFill>
                <a:prstClr val="black"/>
              </a:solidFill>
            </a:endParaRPr>
          </a:p>
        </p:txBody>
      </p:sp>
      <p:sp>
        <p:nvSpPr>
          <p:cNvPr id="3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39" name="TextBox 38"/>
          <p:cNvSpPr txBox="1"/>
          <p:nvPr/>
        </p:nvSpPr>
        <p:spPr>
          <a:xfrm>
            <a:off x="6202591" y="3815447"/>
            <a:ext cx="2160240"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Impaired sleep</a:t>
            </a:r>
            <a:endParaRPr lang="en-GB" dirty="0">
              <a:solidFill>
                <a:prstClr val="white"/>
              </a:solidFill>
            </a:endParaRPr>
          </a:p>
        </p:txBody>
      </p:sp>
      <p:sp>
        <p:nvSpPr>
          <p:cNvPr id="40" name="TextBox 39"/>
          <p:cNvSpPr txBox="1"/>
          <p:nvPr/>
        </p:nvSpPr>
        <p:spPr>
          <a:xfrm>
            <a:off x="6198241" y="2270639"/>
            <a:ext cx="2190183"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Rapid heart rate</a:t>
            </a:r>
            <a:endParaRPr lang="en-GB" dirty="0">
              <a:solidFill>
                <a:prstClr val="white"/>
              </a:solidFill>
            </a:endParaRPr>
          </a:p>
        </p:txBody>
      </p:sp>
      <p:sp>
        <p:nvSpPr>
          <p:cNvPr id="41" name="TextBox 40"/>
          <p:cNvSpPr txBox="1"/>
          <p:nvPr/>
        </p:nvSpPr>
        <p:spPr>
          <a:xfrm>
            <a:off x="6172973" y="3009796"/>
            <a:ext cx="2240717"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Overexertion</a:t>
            </a:r>
            <a:endParaRPr lang="en-GB" dirty="0">
              <a:solidFill>
                <a:prstClr val="white"/>
              </a:solidFill>
            </a:endParaRPr>
          </a:p>
        </p:txBody>
      </p:sp>
      <p:sp>
        <p:nvSpPr>
          <p:cNvPr id="42" name="TextBox 41"/>
          <p:cNvSpPr txBox="1"/>
          <p:nvPr/>
        </p:nvSpPr>
        <p:spPr>
          <a:xfrm>
            <a:off x="6170780" y="5307998"/>
            <a:ext cx="2216567"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Headache and nausea</a:t>
            </a:r>
            <a:endParaRPr lang="en-GB" dirty="0">
              <a:solidFill>
                <a:prstClr val="white"/>
              </a:solidFill>
            </a:endParaRPr>
          </a:p>
        </p:txBody>
      </p:sp>
      <p:sp>
        <p:nvSpPr>
          <p:cNvPr id="43" name="TextBox 42"/>
          <p:cNvSpPr txBox="1"/>
          <p:nvPr/>
        </p:nvSpPr>
        <p:spPr>
          <a:xfrm>
            <a:off x="307110" y="4536553"/>
            <a:ext cx="2308937" cy="374571"/>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Increased motivation</a:t>
            </a:r>
            <a:endParaRPr lang="en-GB" dirty="0">
              <a:solidFill>
                <a:prstClr val="white"/>
              </a:solidFill>
            </a:endParaRPr>
          </a:p>
        </p:txBody>
      </p:sp>
      <p:sp>
        <p:nvSpPr>
          <p:cNvPr id="44" name="TextBox 43"/>
          <p:cNvSpPr txBox="1"/>
          <p:nvPr/>
        </p:nvSpPr>
        <p:spPr>
          <a:xfrm>
            <a:off x="6172973" y="4568841"/>
            <a:ext cx="2240717"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Risk of addiction</a:t>
            </a:r>
            <a:endParaRPr lang="en-GB" dirty="0">
              <a:solidFill>
                <a:prstClr val="white"/>
              </a:solidFill>
            </a:endParaRPr>
          </a:p>
        </p:txBody>
      </p:sp>
      <p:pic>
        <p:nvPicPr>
          <p:cNvPr id="22" name="Picture 2" descr="File:London 2012 Yohan Blake 200m 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111393"/>
            <a:ext cx="2996674" cy="19890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5" name="Group 24"/>
          <p:cNvGrpSpPr>
            <a:grpSpLocks/>
          </p:cNvGrpSpPr>
          <p:nvPr/>
        </p:nvGrpSpPr>
        <p:grpSpPr bwMode="auto">
          <a:xfrm>
            <a:off x="596758" y="-78866"/>
            <a:ext cx="8540750" cy="6940550"/>
            <a:chOff x="583271" y="42867"/>
            <a:chExt cx="9232725" cy="7502525"/>
          </a:xfrm>
        </p:grpSpPr>
        <p:sp>
          <p:nvSpPr>
            <p:cNvPr id="27" name="Rectangle 2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2" name="Picture 31"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1748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9"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8308" y="1022511"/>
            <a:ext cx="7332154" cy="1200329"/>
          </a:xfrm>
          <a:prstGeom prst="rect">
            <a:avLst/>
          </a:prstGeom>
          <a:noFill/>
        </p:spPr>
        <p:txBody>
          <a:bodyPr wrap="square" rtlCol="0">
            <a:spAutoFit/>
          </a:bodyPr>
          <a:lstStyle/>
          <a:p>
            <a:r>
              <a:rPr lang="en-GB" dirty="0">
                <a:solidFill>
                  <a:prstClr val="black"/>
                </a:solidFill>
                <a:latin typeface="Roboto Condensed" panose="02000000000000000000" pitchFamily="2" charset="0"/>
              </a:rPr>
              <a:t>Narcotic analgesics help mask the pain felt during strenuous exercise, such as the build-up of lactic acid towards the end of a 400 m race. They are also used to deal with the </a:t>
            </a:r>
            <a:r>
              <a:rPr lang="en-GB" dirty="0" smtClean="0">
                <a:solidFill>
                  <a:prstClr val="black"/>
                </a:solidFill>
                <a:latin typeface="Roboto Condensed" panose="02000000000000000000" pitchFamily="2" charset="0"/>
              </a:rPr>
              <a:t>side effects </a:t>
            </a:r>
            <a:r>
              <a:rPr lang="en-GB" dirty="0">
                <a:solidFill>
                  <a:prstClr val="black"/>
                </a:solidFill>
                <a:latin typeface="Roboto Condensed" panose="02000000000000000000" pitchFamily="2" charset="0"/>
              </a:rPr>
              <a:t>of overtraining. But there </a:t>
            </a:r>
            <a:r>
              <a:rPr lang="en-GB" dirty="0" smtClean="0">
                <a:solidFill>
                  <a:prstClr val="black"/>
                </a:solidFill>
                <a:latin typeface="Roboto Condensed" panose="02000000000000000000" pitchFamily="2" charset="0"/>
              </a:rPr>
              <a:t>are reasons why </a:t>
            </a:r>
            <a:r>
              <a:rPr lang="en-GB" dirty="0">
                <a:solidFill>
                  <a:prstClr val="black"/>
                </a:solidFill>
                <a:latin typeface="Roboto Condensed" panose="02000000000000000000" pitchFamily="2" charset="0"/>
              </a:rPr>
              <a:t>they are a prohibited substance.</a:t>
            </a:r>
          </a:p>
        </p:txBody>
      </p:sp>
      <p:sp>
        <p:nvSpPr>
          <p:cNvPr id="20" name="TextBox 19"/>
          <p:cNvSpPr txBox="1"/>
          <p:nvPr/>
        </p:nvSpPr>
        <p:spPr>
          <a:xfrm>
            <a:off x="878085" y="5176936"/>
            <a:ext cx="2265059" cy="374571"/>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Masks pain</a:t>
            </a:r>
            <a:endParaRPr lang="en-GB" dirty="0">
              <a:solidFill>
                <a:prstClr val="white"/>
              </a:solidFill>
            </a:endParaRPr>
          </a:p>
        </p:txBody>
      </p:sp>
      <p:sp>
        <p:nvSpPr>
          <p:cNvPr id="21" name="TextBox 20"/>
          <p:cNvSpPr txBox="1"/>
          <p:nvPr/>
        </p:nvSpPr>
        <p:spPr>
          <a:xfrm>
            <a:off x="878085" y="5738795"/>
            <a:ext cx="2302664"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Reduces sensations of fatigue</a:t>
            </a:r>
            <a:endParaRPr lang="en-GB" dirty="0">
              <a:solidFill>
                <a:prstClr val="white"/>
              </a:solidFill>
            </a:endParaRPr>
          </a:p>
        </p:txBody>
      </p:sp>
      <p:sp>
        <p:nvSpPr>
          <p:cNvPr id="26" name="Title 1"/>
          <p:cNvSpPr txBox="1">
            <a:spLocks/>
          </p:cNvSpPr>
          <p:nvPr/>
        </p:nvSpPr>
        <p:spPr>
          <a:xfrm>
            <a:off x="3851920" y="44624"/>
            <a:ext cx="5148572"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Drugs in sport </a:t>
            </a:r>
          </a:p>
        </p:txBody>
      </p:sp>
      <p:sp>
        <p:nvSpPr>
          <p:cNvPr id="31" name="TextBox 30"/>
          <p:cNvSpPr txBox="1"/>
          <p:nvPr/>
        </p:nvSpPr>
        <p:spPr>
          <a:xfrm>
            <a:off x="196886" y="200912"/>
            <a:ext cx="8335553" cy="830997"/>
          </a:xfrm>
          <a:prstGeom prst="rect">
            <a:avLst/>
          </a:prstGeom>
          <a:noFill/>
        </p:spPr>
        <p:txBody>
          <a:bodyPr wrap="square" rtlCol="0">
            <a:spAutoFit/>
          </a:bodyPr>
          <a:lstStyle/>
          <a:p>
            <a:r>
              <a:rPr lang="en-GB" sz="4800" b="1" dirty="0">
                <a:solidFill>
                  <a:prstClr val="black"/>
                </a:solidFill>
                <a:latin typeface="Roboto Condensed" panose="02000000000000000000" pitchFamily="2" charset="0"/>
              </a:rPr>
              <a:t>Effects of </a:t>
            </a:r>
            <a:r>
              <a:rPr lang="en-GB" sz="4800" b="1" dirty="0" smtClean="0">
                <a:solidFill>
                  <a:prstClr val="black"/>
                </a:solidFill>
                <a:latin typeface="Roboto Condensed" panose="02000000000000000000" pitchFamily="2" charset="0"/>
              </a:rPr>
              <a:t>narcotic </a:t>
            </a:r>
            <a:r>
              <a:rPr lang="en-GB" sz="4800" b="1" dirty="0">
                <a:solidFill>
                  <a:prstClr val="black"/>
                </a:solidFill>
                <a:latin typeface="Roboto Condensed" panose="02000000000000000000" pitchFamily="2" charset="0"/>
              </a:rPr>
              <a:t>a</a:t>
            </a:r>
            <a:r>
              <a:rPr lang="en-GB" sz="4800" b="1" dirty="0" smtClean="0">
                <a:solidFill>
                  <a:prstClr val="black"/>
                </a:solidFill>
                <a:latin typeface="Roboto Condensed" panose="02000000000000000000" pitchFamily="2" charset="0"/>
              </a:rPr>
              <a:t>nalgesics</a:t>
            </a:r>
            <a:endParaRPr lang="en-GB" sz="4800" b="1" dirty="0">
              <a:solidFill>
                <a:prstClr val="black"/>
              </a:solidFill>
              <a:latin typeface="Roboto Condensed" panose="02000000000000000000" pitchFamily="2" charset="0"/>
            </a:endParaRPr>
          </a:p>
        </p:txBody>
      </p:sp>
      <p:sp>
        <p:nvSpPr>
          <p:cNvPr id="34" name="TextBox 3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3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schemeClr val="tx1"/>
                </a:solidFill>
              </a:rPr>
              <a:pPr algn="ctr"/>
              <a:t>6</a:t>
            </a:fld>
            <a:endParaRPr lang="en-GB" b="1" dirty="0">
              <a:solidFill>
                <a:schemeClr val="tx1"/>
              </a:solidFill>
            </a:endParaRPr>
          </a:p>
        </p:txBody>
      </p:sp>
      <p:sp>
        <p:nvSpPr>
          <p:cNvPr id="3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9" name="TextBox 38"/>
          <p:cNvSpPr txBox="1"/>
          <p:nvPr/>
        </p:nvSpPr>
        <p:spPr>
          <a:xfrm>
            <a:off x="4642886" y="3763264"/>
            <a:ext cx="3175394"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Highly addictive</a:t>
            </a:r>
            <a:endParaRPr lang="en-GB" dirty="0">
              <a:solidFill>
                <a:prstClr val="white"/>
              </a:solidFill>
            </a:endParaRPr>
          </a:p>
        </p:txBody>
      </p:sp>
      <p:sp>
        <p:nvSpPr>
          <p:cNvPr id="40" name="TextBox 39"/>
          <p:cNvSpPr txBox="1"/>
          <p:nvPr/>
        </p:nvSpPr>
        <p:spPr>
          <a:xfrm>
            <a:off x="4644008" y="2292886"/>
            <a:ext cx="3174272"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Can worsen the severity of an injury</a:t>
            </a:r>
            <a:endParaRPr lang="en-GB" dirty="0">
              <a:solidFill>
                <a:prstClr val="white"/>
              </a:solidFill>
            </a:endParaRPr>
          </a:p>
        </p:txBody>
      </p:sp>
      <p:sp>
        <p:nvSpPr>
          <p:cNvPr id="41" name="TextBox 40"/>
          <p:cNvSpPr txBox="1"/>
          <p:nvPr/>
        </p:nvSpPr>
        <p:spPr>
          <a:xfrm>
            <a:off x="4644008" y="3010664"/>
            <a:ext cx="3174272"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Can result in overexertion</a:t>
            </a:r>
            <a:endParaRPr lang="en-GB" dirty="0">
              <a:solidFill>
                <a:prstClr val="white"/>
              </a:solidFill>
            </a:endParaRPr>
          </a:p>
        </p:txBody>
      </p:sp>
      <p:sp>
        <p:nvSpPr>
          <p:cNvPr id="42" name="TextBox 41"/>
          <p:cNvSpPr txBox="1"/>
          <p:nvPr/>
        </p:nvSpPr>
        <p:spPr>
          <a:xfrm>
            <a:off x="4642886" y="5231301"/>
            <a:ext cx="3175394"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Impairs concentration</a:t>
            </a:r>
            <a:endParaRPr lang="en-GB" dirty="0">
              <a:solidFill>
                <a:prstClr val="white"/>
              </a:solidFill>
            </a:endParaRPr>
          </a:p>
        </p:txBody>
      </p:sp>
      <p:sp>
        <p:nvSpPr>
          <p:cNvPr id="44" name="TextBox 43"/>
          <p:cNvSpPr txBox="1"/>
          <p:nvPr/>
        </p:nvSpPr>
        <p:spPr>
          <a:xfrm>
            <a:off x="4642886" y="4502660"/>
            <a:ext cx="3175394"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Results in withdrawal symptoms </a:t>
            </a:r>
            <a:endParaRPr lang="en-GB" dirty="0">
              <a:solidFill>
                <a:prstClr val="white"/>
              </a:solidFill>
            </a:endParaRPr>
          </a:p>
        </p:txBody>
      </p:sp>
      <p:pic>
        <p:nvPicPr>
          <p:cNvPr id="3076" name="Picture 4" descr="File:068 finish 400m heren (14813828797).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280127"/>
            <a:ext cx="3086143" cy="27582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a:grpSpLocks/>
          </p:cNvGrpSpPr>
          <p:nvPr/>
        </p:nvGrpSpPr>
        <p:grpSpPr bwMode="auto">
          <a:xfrm>
            <a:off x="596758" y="-78866"/>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2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257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9" grpId="0" animBg="1"/>
      <p:bldP spid="40" grpId="0" animBg="1"/>
      <p:bldP spid="41" grpId="0" animBg="1"/>
      <p:bldP spid="42"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clrChange>
              <a:clrFrom>
                <a:srgbClr val="FFFFFF"/>
              </a:clrFrom>
              <a:clrTo>
                <a:srgbClr val="FFFFFF">
                  <a:alpha val="0"/>
                </a:srgbClr>
              </a:clrTo>
            </a:clrChange>
          </a:blip>
          <a:stretch>
            <a:fillRect/>
          </a:stretch>
        </p:blipFill>
        <p:spPr>
          <a:xfrm>
            <a:off x="620363" y="2605437"/>
            <a:ext cx="1790700" cy="3114675"/>
          </a:xfrm>
          <a:prstGeom prst="rect">
            <a:avLst/>
          </a:prstGeom>
        </p:spPr>
      </p:pic>
      <p:pic>
        <p:nvPicPr>
          <p:cNvPr id="25" name="Picture 24"/>
          <p:cNvPicPr>
            <a:picLocks noChangeAspect="1"/>
          </p:cNvPicPr>
          <p:nvPr/>
        </p:nvPicPr>
        <p:blipFill>
          <a:blip r:embed="rId4">
            <a:clrChange>
              <a:clrFrom>
                <a:srgbClr val="FFFFFF"/>
              </a:clrFrom>
              <a:clrTo>
                <a:srgbClr val="FFFFFF">
                  <a:alpha val="0"/>
                </a:srgbClr>
              </a:clrTo>
            </a:clrChange>
          </a:blip>
          <a:stretch>
            <a:fillRect/>
          </a:stretch>
        </p:blipFill>
        <p:spPr>
          <a:xfrm>
            <a:off x="1868537" y="2713496"/>
            <a:ext cx="1838325" cy="3048000"/>
          </a:xfrm>
          <a:prstGeom prst="rect">
            <a:avLst/>
          </a:prstGeom>
        </p:spPr>
      </p:pic>
      <p:grpSp>
        <p:nvGrpSpPr>
          <p:cNvPr id="27" name="Group 26"/>
          <p:cNvGrpSpPr/>
          <p:nvPr/>
        </p:nvGrpSpPr>
        <p:grpSpPr>
          <a:xfrm>
            <a:off x="320497" y="1935880"/>
            <a:ext cx="4939727" cy="3917581"/>
            <a:chOff x="7869" y="1847899"/>
            <a:chExt cx="4939727" cy="3917581"/>
          </a:xfrm>
        </p:grpSpPr>
        <p:pic>
          <p:nvPicPr>
            <p:cNvPr id="26" name="Picture 25"/>
            <p:cNvPicPr>
              <a:picLocks noChangeAspect="1"/>
            </p:cNvPicPr>
            <p:nvPr/>
          </p:nvPicPr>
          <p:blipFill>
            <a:blip r:embed="rId5">
              <a:clrChange>
                <a:clrFrom>
                  <a:srgbClr val="FFFFFF"/>
                </a:clrFrom>
                <a:clrTo>
                  <a:srgbClr val="FFFFFF">
                    <a:alpha val="0"/>
                  </a:srgbClr>
                </a:clrTo>
              </a:clrChange>
            </a:blip>
            <a:stretch>
              <a:fillRect/>
            </a:stretch>
          </p:blipFill>
          <p:spPr>
            <a:xfrm>
              <a:off x="2813996" y="2384105"/>
              <a:ext cx="2133600" cy="3381375"/>
            </a:xfrm>
            <a:prstGeom prst="rect">
              <a:avLst/>
            </a:prstGeom>
          </p:spPr>
        </p:pic>
        <p:sp>
          <p:nvSpPr>
            <p:cNvPr id="28" name="TextBox 27"/>
            <p:cNvSpPr txBox="1"/>
            <p:nvPr/>
          </p:nvSpPr>
          <p:spPr>
            <a:xfrm>
              <a:off x="7869" y="1847899"/>
              <a:ext cx="2339072"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solidFill>
                    <a:prstClr val="white"/>
                  </a:solidFill>
                  <a:latin typeface="Roboto Condensed" panose="02000000000000000000" pitchFamily="2" charset="0"/>
                </a:rPr>
                <a:t>Increased muscle protein synthesis leads to…</a:t>
              </a:r>
            </a:p>
          </p:txBody>
        </p:sp>
      </p:grpSp>
      <p:grpSp>
        <p:nvGrpSpPr>
          <p:cNvPr id="29" name="Group 28"/>
          <p:cNvGrpSpPr/>
          <p:nvPr/>
        </p:nvGrpSpPr>
        <p:grpSpPr>
          <a:xfrm>
            <a:off x="2806304" y="1943685"/>
            <a:ext cx="4637706" cy="4053475"/>
            <a:chOff x="2475005" y="1997731"/>
            <a:chExt cx="4637706" cy="4053475"/>
          </a:xfrm>
        </p:grpSpPr>
        <p:pic>
          <p:nvPicPr>
            <p:cNvPr id="23" name="Picture 2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2923" t="788" r="511" b="-788"/>
            <a:stretch/>
          </p:blipFill>
          <p:spPr>
            <a:xfrm>
              <a:off x="4572000" y="2636912"/>
              <a:ext cx="2540711" cy="3414294"/>
            </a:xfrm>
            <a:prstGeom prst="rect">
              <a:avLst/>
            </a:prstGeom>
          </p:spPr>
        </p:pic>
        <p:sp>
          <p:nvSpPr>
            <p:cNvPr id="31" name="TextBox 30"/>
            <p:cNvSpPr txBox="1"/>
            <p:nvPr/>
          </p:nvSpPr>
          <p:spPr>
            <a:xfrm>
              <a:off x="2475005" y="1997731"/>
              <a:ext cx="2485363"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smtClean="0">
                  <a:solidFill>
                    <a:prstClr val="white"/>
                  </a:solidFill>
                  <a:latin typeface="Roboto Condensed" panose="02000000000000000000" pitchFamily="2" charset="0"/>
                </a:rPr>
                <a:t>… an </a:t>
              </a:r>
              <a:r>
                <a:rPr lang="en-GB" sz="1600" dirty="0">
                  <a:solidFill>
                    <a:prstClr val="white"/>
                  </a:solidFill>
                  <a:latin typeface="Roboto Condensed" panose="02000000000000000000" pitchFamily="2" charset="0"/>
                </a:rPr>
                <a:t>increase in muscle mass, which can improve…</a:t>
              </a:r>
            </a:p>
          </p:txBody>
        </p:sp>
      </p:grpSp>
      <p:sp>
        <p:nvSpPr>
          <p:cNvPr id="32" name="Title 1"/>
          <p:cNvSpPr txBox="1">
            <a:spLocks/>
          </p:cNvSpPr>
          <p:nvPr/>
        </p:nvSpPr>
        <p:spPr>
          <a:xfrm>
            <a:off x="3851920" y="44624"/>
            <a:ext cx="5148572"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Drugs in sport </a:t>
            </a:r>
          </a:p>
        </p:txBody>
      </p:sp>
      <p:sp>
        <p:nvSpPr>
          <p:cNvPr id="41" name="TextBox 4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4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schemeClr val="tx1"/>
                </a:solidFill>
              </a:rPr>
              <a:pPr algn="ctr"/>
              <a:t>7</a:t>
            </a:fld>
            <a:endParaRPr lang="en-GB" b="1" dirty="0">
              <a:solidFill>
                <a:schemeClr val="tx1"/>
              </a:solidFill>
            </a:endParaRPr>
          </a:p>
        </p:txBody>
      </p:sp>
      <p:sp>
        <p:nvSpPr>
          <p:cNvPr id="43"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46" name="TextBox 45"/>
          <p:cNvSpPr txBox="1"/>
          <p:nvPr/>
        </p:nvSpPr>
        <p:spPr>
          <a:xfrm>
            <a:off x="196887" y="200912"/>
            <a:ext cx="7687481" cy="830997"/>
          </a:xfrm>
          <a:prstGeom prst="rect">
            <a:avLst/>
          </a:prstGeom>
          <a:noFill/>
        </p:spPr>
        <p:txBody>
          <a:bodyPr wrap="square" rtlCol="0">
            <a:spAutoFit/>
          </a:bodyPr>
          <a:lstStyle/>
          <a:p>
            <a:r>
              <a:rPr lang="en-GB" sz="4800" b="1" dirty="0">
                <a:solidFill>
                  <a:prstClr val="black"/>
                </a:solidFill>
                <a:latin typeface="Roboto Condensed" panose="02000000000000000000" pitchFamily="2" charset="0"/>
              </a:rPr>
              <a:t>Effects of </a:t>
            </a:r>
            <a:r>
              <a:rPr lang="en-GB" sz="4800" b="1" dirty="0" smtClean="0">
                <a:solidFill>
                  <a:prstClr val="black"/>
                </a:solidFill>
                <a:latin typeface="Roboto Condensed" panose="02000000000000000000" pitchFamily="2" charset="0"/>
              </a:rPr>
              <a:t>anabolic </a:t>
            </a:r>
            <a:r>
              <a:rPr lang="en-GB" sz="4800" b="1" dirty="0">
                <a:solidFill>
                  <a:prstClr val="black"/>
                </a:solidFill>
                <a:latin typeface="Roboto Condensed" panose="02000000000000000000" pitchFamily="2" charset="0"/>
              </a:rPr>
              <a:t>a</a:t>
            </a:r>
            <a:r>
              <a:rPr lang="en-GB" sz="4800" b="1" dirty="0" smtClean="0">
                <a:solidFill>
                  <a:prstClr val="black"/>
                </a:solidFill>
                <a:latin typeface="Roboto Condensed" panose="02000000000000000000" pitchFamily="2" charset="0"/>
              </a:rPr>
              <a:t>gents</a:t>
            </a:r>
            <a:endParaRPr lang="en-GB" sz="4800" b="1" dirty="0">
              <a:solidFill>
                <a:prstClr val="black"/>
              </a:solidFill>
              <a:latin typeface="Roboto Condensed" panose="02000000000000000000" pitchFamily="2" charset="0"/>
            </a:endParaRPr>
          </a:p>
        </p:txBody>
      </p:sp>
      <p:sp>
        <p:nvSpPr>
          <p:cNvPr id="47" name="TextBox 46"/>
          <p:cNvSpPr txBox="1"/>
          <p:nvPr/>
        </p:nvSpPr>
        <p:spPr>
          <a:xfrm>
            <a:off x="7697373" y="3718131"/>
            <a:ext cx="954249"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white"/>
                </a:solidFill>
                <a:latin typeface="Roboto Condensed" panose="02000000000000000000" pitchFamily="2" charset="0"/>
              </a:rPr>
              <a:t>Acne</a:t>
            </a:r>
          </a:p>
        </p:txBody>
      </p:sp>
      <p:sp>
        <p:nvSpPr>
          <p:cNvPr id="6" name="TextBox 5"/>
          <p:cNvSpPr txBox="1"/>
          <p:nvPr/>
        </p:nvSpPr>
        <p:spPr>
          <a:xfrm>
            <a:off x="248147" y="993416"/>
            <a:ext cx="7021739" cy="1200329"/>
          </a:xfrm>
          <a:prstGeom prst="rect">
            <a:avLst/>
          </a:prstGeom>
          <a:noFill/>
        </p:spPr>
        <p:txBody>
          <a:bodyPr wrap="square" rtlCol="0">
            <a:spAutoFit/>
          </a:bodyPr>
          <a:lstStyle/>
          <a:p>
            <a:r>
              <a:rPr lang="en-GB" dirty="0">
                <a:solidFill>
                  <a:prstClr val="black"/>
                </a:solidFill>
                <a:latin typeface="Roboto Condensed" panose="02000000000000000000" pitchFamily="2" charset="0"/>
              </a:rPr>
              <a:t>Anabolic agents are synthetically made and are based on the body's natural testosterone. Let’s take a look at why athletes take them in sport and why we are advised to avoid </a:t>
            </a:r>
            <a:r>
              <a:rPr lang="en-GB" dirty="0" smtClean="0">
                <a:solidFill>
                  <a:prstClr val="black"/>
                </a:solidFill>
                <a:latin typeface="Roboto Condensed" panose="02000000000000000000" pitchFamily="2" charset="0"/>
              </a:rPr>
              <a:t>them.</a:t>
            </a:r>
            <a:endParaRPr lang="en-GB" dirty="0">
              <a:solidFill>
                <a:prstClr val="black"/>
              </a:solidFill>
              <a:latin typeface="Roboto Condensed" panose="02000000000000000000" pitchFamily="2" charset="0"/>
            </a:endParaRPr>
          </a:p>
          <a:p>
            <a:endParaRPr lang="en-GB" dirty="0">
              <a:solidFill>
                <a:prstClr val="black"/>
              </a:solidFill>
              <a:latin typeface="Roboto Condensed" panose="02000000000000000000" pitchFamily="2" charset="0"/>
            </a:endParaRPr>
          </a:p>
        </p:txBody>
      </p:sp>
      <p:sp>
        <p:nvSpPr>
          <p:cNvPr id="33" name="TextBox 32"/>
          <p:cNvSpPr txBox="1"/>
          <p:nvPr/>
        </p:nvSpPr>
        <p:spPr>
          <a:xfrm>
            <a:off x="7166007" y="1899949"/>
            <a:ext cx="1518044" cy="374571"/>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black"/>
                </a:solidFill>
                <a:latin typeface="Roboto Condensed" panose="02000000000000000000" pitchFamily="2" charset="0"/>
              </a:rPr>
              <a:t>power</a:t>
            </a:r>
          </a:p>
        </p:txBody>
      </p:sp>
      <p:sp>
        <p:nvSpPr>
          <p:cNvPr id="34" name="TextBox 33"/>
          <p:cNvSpPr txBox="1"/>
          <p:nvPr/>
        </p:nvSpPr>
        <p:spPr>
          <a:xfrm>
            <a:off x="5674992" y="1899950"/>
            <a:ext cx="1408361" cy="374571"/>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black"/>
                </a:solidFill>
                <a:latin typeface="Roboto Condensed" panose="02000000000000000000" pitchFamily="2" charset="0"/>
              </a:rPr>
              <a:t>strength</a:t>
            </a:r>
          </a:p>
        </p:txBody>
      </p:sp>
      <p:sp>
        <p:nvSpPr>
          <p:cNvPr id="36" name="TextBox 35"/>
          <p:cNvSpPr txBox="1"/>
          <p:nvPr/>
        </p:nvSpPr>
        <p:spPr>
          <a:xfrm>
            <a:off x="5683661" y="2339952"/>
            <a:ext cx="3002324" cy="374571"/>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black"/>
                </a:solidFill>
                <a:latin typeface="Roboto Condensed" panose="02000000000000000000" pitchFamily="2" charset="0"/>
              </a:rPr>
              <a:t>body composition</a:t>
            </a:r>
          </a:p>
        </p:txBody>
      </p:sp>
      <p:sp>
        <p:nvSpPr>
          <p:cNvPr id="50" name="TextBox 49"/>
          <p:cNvSpPr txBox="1"/>
          <p:nvPr/>
        </p:nvSpPr>
        <p:spPr>
          <a:xfrm>
            <a:off x="7585437" y="4310615"/>
            <a:ext cx="1055905"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white"/>
                </a:solidFill>
                <a:latin typeface="Roboto Condensed" panose="02000000000000000000" pitchFamily="2" charset="0"/>
              </a:rPr>
              <a:t>Mood </a:t>
            </a:r>
            <a:r>
              <a:rPr lang="en-GB" sz="1600" dirty="0" smtClean="0">
                <a:solidFill>
                  <a:prstClr val="white"/>
                </a:solidFill>
                <a:latin typeface="Roboto Condensed" panose="02000000000000000000" pitchFamily="2" charset="0"/>
              </a:rPr>
              <a:t>swings</a:t>
            </a:r>
            <a:endParaRPr lang="en-GB" sz="1600" dirty="0">
              <a:solidFill>
                <a:prstClr val="white"/>
              </a:solidFill>
              <a:latin typeface="Roboto Condensed" panose="02000000000000000000" pitchFamily="2" charset="0"/>
            </a:endParaRPr>
          </a:p>
        </p:txBody>
      </p:sp>
      <p:sp>
        <p:nvSpPr>
          <p:cNvPr id="51" name="TextBox 50"/>
          <p:cNvSpPr txBox="1"/>
          <p:nvPr/>
        </p:nvSpPr>
        <p:spPr>
          <a:xfrm>
            <a:off x="7451257" y="2928060"/>
            <a:ext cx="1374949"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white"/>
                </a:solidFill>
                <a:latin typeface="Roboto Condensed" panose="02000000000000000000" pitchFamily="2" charset="0"/>
              </a:rPr>
              <a:t>Increased risk of </a:t>
            </a:r>
            <a:r>
              <a:rPr lang="en-GB" sz="1600" dirty="0" smtClean="0">
                <a:solidFill>
                  <a:prstClr val="white"/>
                </a:solidFill>
                <a:latin typeface="Roboto Condensed" panose="02000000000000000000" pitchFamily="2" charset="0"/>
              </a:rPr>
              <a:t>stroke</a:t>
            </a:r>
            <a:endParaRPr lang="en-GB" sz="1600" dirty="0">
              <a:solidFill>
                <a:prstClr val="white"/>
              </a:solidFill>
              <a:latin typeface="Roboto Condensed" panose="02000000000000000000" pitchFamily="2" charset="0"/>
            </a:endParaRPr>
          </a:p>
        </p:txBody>
      </p:sp>
      <p:sp>
        <p:nvSpPr>
          <p:cNvPr id="48" name="TextBox 47"/>
          <p:cNvSpPr txBox="1"/>
          <p:nvPr/>
        </p:nvSpPr>
        <p:spPr>
          <a:xfrm>
            <a:off x="6325441" y="5127797"/>
            <a:ext cx="2484914"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white"/>
                </a:solidFill>
                <a:latin typeface="Roboto Condensed" panose="02000000000000000000" pitchFamily="2" charset="0"/>
              </a:rPr>
              <a:t>Increased risk of heart attack and heart conditions</a:t>
            </a:r>
          </a:p>
        </p:txBody>
      </p:sp>
      <p:sp>
        <p:nvSpPr>
          <p:cNvPr id="49" name="TextBox 48"/>
          <p:cNvSpPr txBox="1"/>
          <p:nvPr/>
        </p:nvSpPr>
        <p:spPr>
          <a:xfrm>
            <a:off x="6426206" y="4310615"/>
            <a:ext cx="1004517"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1600" dirty="0">
                <a:solidFill>
                  <a:prstClr val="white"/>
                </a:solidFill>
                <a:latin typeface="Roboto Condensed" panose="02000000000000000000" pitchFamily="2" charset="0"/>
              </a:rPr>
              <a:t>Liver </a:t>
            </a:r>
            <a:r>
              <a:rPr lang="en-GB" sz="1600" dirty="0" smtClean="0">
                <a:solidFill>
                  <a:prstClr val="white"/>
                </a:solidFill>
                <a:latin typeface="Roboto Condensed" panose="02000000000000000000" pitchFamily="2" charset="0"/>
              </a:rPr>
              <a:t>damage</a:t>
            </a:r>
            <a:endParaRPr lang="en-GB" sz="1600" dirty="0">
              <a:solidFill>
                <a:prstClr val="white"/>
              </a:solidFill>
              <a:latin typeface="Roboto Condensed" panose="02000000000000000000" pitchFamily="2" charset="0"/>
            </a:endParaRPr>
          </a:p>
        </p:txBody>
      </p:sp>
      <p:pic>
        <p:nvPicPr>
          <p:cNvPr id="57" name="Picture 4" descr="http://images.clipart.com/thb/thb17/15/wthrJF74Npl21ds/109395327.thb.jpg?b2_human_liver"/>
          <p:cNvPicPr>
            <a:picLocks noChangeAspect="1" noChangeArrowheads="1"/>
          </p:cNvPicPr>
          <p:nvPr/>
        </p:nvPicPr>
        <p:blipFill>
          <a:blip r:embed="rId7"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560734">
            <a:off x="5719978" y="4091620"/>
            <a:ext cx="348956" cy="29711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9" name="Oval 58"/>
          <p:cNvSpPr/>
          <p:nvPr/>
        </p:nvSpPr>
        <p:spPr>
          <a:xfrm>
            <a:off x="5325065" y="3650008"/>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5544595" y="3591849"/>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5759892" y="3650007"/>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Oval 64"/>
          <p:cNvSpPr/>
          <p:nvPr/>
        </p:nvSpPr>
        <p:spPr>
          <a:xfrm>
            <a:off x="5853075" y="3600527"/>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p:nvSpPr>
        <p:spPr>
          <a:xfrm>
            <a:off x="6133538" y="3591848"/>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5691207" y="3479738"/>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p:cNvSpPr/>
          <p:nvPr/>
        </p:nvSpPr>
        <p:spPr>
          <a:xfrm>
            <a:off x="5798661" y="3384876"/>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5759892" y="2987597"/>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p:cNvSpPr/>
          <p:nvPr/>
        </p:nvSpPr>
        <p:spPr>
          <a:xfrm>
            <a:off x="5650244" y="3181040"/>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p:cNvSpPr/>
          <p:nvPr/>
        </p:nvSpPr>
        <p:spPr>
          <a:xfrm>
            <a:off x="5876480" y="3248352"/>
            <a:ext cx="63991"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6" name="Picture 2" descr="http://images.clipart.com/thb/thb17/25/wSrKzMy0Psc3jxJ/109436491.thb.jpg?broken_heart"/>
          <p:cNvPicPr>
            <a:picLocks noChangeAspect="1" noChangeArrowheads="1"/>
          </p:cNvPicPr>
          <p:nvPr/>
        </p:nvPicPr>
        <p:blipFill rotWithShape="1">
          <a:blip r:embed="rId8"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4463" r="43124" b="41726"/>
          <a:stretch/>
        </p:blipFill>
        <p:spPr bwMode="auto">
          <a:xfrm rot="409470">
            <a:off x="5631865" y="3771930"/>
            <a:ext cx="405288" cy="320125"/>
          </a:xfrm>
          <a:prstGeom prst="flowChartManualOperation">
            <a:avLst/>
          </a:prstGeom>
          <a:noFill/>
          <a:extLst>
            <a:ext uri="{909E8E84-426E-40DD-AFC4-6F175D3DCCD1}">
              <a14:hiddenFill xmlns:a14="http://schemas.microsoft.com/office/drawing/2010/main">
                <a:solidFill>
                  <a:srgbClr val="FFFFFF"/>
                </a:solidFill>
              </a14:hiddenFill>
            </a:ext>
          </a:extLst>
        </p:spPr>
      </p:pic>
      <p:sp>
        <p:nvSpPr>
          <p:cNvPr id="3" name="Lightning Bolt 2"/>
          <p:cNvSpPr/>
          <p:nvPr/>
        </p:nvSpPr>
        <p:spPr>
          <a:xfrm>
            <a:off x="5410571" y="2800024"/>
            <a:ext cx="264422" cy="256073"/>
          </a:xfrm>
          <a:prstGeom prst="lightningBolt">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2" name="TextBox 81"/>
          <p:cNvSpPr txBox="1"/>
          <p:nvPr/>
        </p:nvSpPr>
        <p:spPr>
          <a:xfrm>
            <a:off x="5487523" y="6045166"/>
            <a:ext cx="3394599"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What are the negative </a:t>
            </a:r>
            <a:r>
              <a:rPr lang="en-GB" dirty="0" smtClean="0">
                <a:solidFill>
                  <a:prstClr val="black"/>
                </a:solidFill>
                <a:latin typeface="Roboto Condensed" panose="02000000000000000000" pitchFamily="2" charset="0"/>
              </a:rPr>
              <a:t>side effects?</a:t>
            </a:r>
            <a:endParaRPr lang="en-GB" dirty="0">
              <a:solidFill>
                <a:prstClr val="black"/>
              </a:solidFill>
              <a:latin typeface="Roboto Condensed" panose="02000000000000000000" pitchFamily="2" charset="0"/>
            </a:endParaRPr>
          </a:p>
        </p:txBody>
      </p:sp>
      <p:grpSp>
        <p:nvGrpSpPr>
          <p:cNvPr id="40" name="Group 39"/>
          <p:cNvGrpSpPr>
            <a:grpSpLocks/>
          </p:cNvGrpSpPr>
          <p:nvPr/>
        </p:nvGrpSpPr>
        <p:grpSpPr bwMode="auto">
          <a:xfrm>
            <a:off x="596758" y="-78866"/>
            <a:ext cx="8540750" cy="6940550"/>
            <a:chOff x="583271" y="42867"/>
            <a:chExt cx="9232725" cy="7502525"/>
          </a:xfrm>
        </p:grpSpPr>
        <p:sp>
          <p:nvSpPr>
            <p:cNvPr id="52" name="Rectangle 5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5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8" name="Picture 57"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163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childTnLst>
                                </p:cTn>
                              </p:par>
                            </p:childTnLst>
                          </p:cTn>
                        </p:par>
                        <p:par>
                          <p:cTn id="66" fill="hold">
                            <p:stCondLst>
                              <p:cond delay="2500"/>
                            </p:stCondLst>
                            <p:childTnLst>
                              <p:par>
                                <p:cTn id="67" presetID="10" presetClass="entr" presetSubtype="0" fill="hold" grpId="0" nodeType="afterEffect">
                                  <p:stCondLst>
                                    <p:cond delay="0"/>
                                  </p:stCondLst>
                                  <p:childTnLst>
                                    <p:set>
                                      <p:cBhvr>
                                        <p:cTn id="68" dur="1" fill="hold">
                                          <p:stCondLst>
                                            <p:cond delay="0"/>
                                          </p:stCondLst>
                                        </p:cTn>
                                        <p:tgtEl>
                                          <p:spTgt spid="76"/>
                                        </p:tgtEl>
                                        <p:attrNameLst>
                                          <p:attrName>style.visibility</p:attrName>
                                        </p:attrNameLst>
                                      </p:cBhvr>
                                      <p:to>
                                        <p:strVal val="visible"/>
                                      </p:to>
                                    </p:set>
                                    <p:animEffect transition="in" filter="fade">
                                      <p:cBhvr>
                                        <p:cTn id="69" dur="500"/>
                                        <p:tgtEl>
                                          <p:spTgt spid="76"/>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childTnLst>
                          </p:cTn>
                        </p:par>
                        <p:par>
                          <p:cTn id="74" fill="hold">
                            <p:stCondLst>
                              <p:cond delay="3500"/>
                            </p:stCondLst>
                            <p:childTnLst>
                              <p:par>
                                <p:cTn id="75" presetID="10" presetClass="entr" presetSubtype="0"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fade">
                                      <p:cBhvr>
                                        <p:cTn id="77" dur="500"/>
                                        <p:tgtEl>
                                          <p:spTgt spid="80"/>
                                        </p:tgtEl>
                                      </p:cBhvr>
                                    </p:animEffect>
                                  </p:childTnLst>
                                </p:cTn>
                              </p:par>
                            </p:childTnLst>
                          </p:cTn>
                        </p:par>
                        <p:par>
                          <p:cTn id="78" fill="hold">
                            <p:stCondLst>
                              <p:cond delay="4000"/>
                            </p:stCondLst>
                            <p:childTnLst>
                              <p:par>
                                <p:cTn id="79" presetID="10" presetClass="entr" presetSubtype="0" fill="hold" grpId="0" nodeType="after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barn(inVertical)">
                                      <p:cBhvr>
                                        <p:cTn id="90" dur="500"/>
                                        <p:tgtEl>
                                          <p:spTgt spid="48"/>
                                        </p:tgtEl>
                                      </p:cBhvr>
                                    </p:animEffect>
                                  </p:childTnLst>
                                </p:cTn>
                              </p:par>
                              <p:par>
                                <p:cTn id="91" presetID="16" presetClass="entr" presetSubtype="21"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barn(inVertical)">
                                      <p:cBhvr>
                                        <p:cTn id="93" dur="500"/>
                                        <p:tgtEl>
                                          <p:spTgt spid="5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barn(inVertical)">
                                      <p:cBhvr>
                                        <p:cTn id="98" dur="500"/>
                                        <p:tgtEl>
                                          <p:spTgt spid="49"/>
                                        </p:tgtEl>
                                      </p:cBhvr>
                                    </p:animEffect>
                                  </p:childTnLst>
                                </p:cTn>
                              </p:par>
                              <p:par>
                                <p:cTn id="99" presetID="16" presetClass="entr" presetSubtype="21" fill="hold" nodeType="with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barn(inVertical)">
                                      <p:cBhvr>
                                        <p:cTn id="101" dur="500"/>
                                        <p:tgtEl>
                                          <p:spTgt spid="57"/>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barn(inVertical)">
                                      <p:cBhvr>
                                        <p:cTn id="106" dur="500"/>
                                        <p:tgtEl>
                                          <p:spTgt spid="50"/>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barn(inVertical)">
                                      <p:cBhvr>
                                        <p:cTn id="111" dur="500"/>
                                        <p:tgtEl>
                                          <p:spTgt spid="51"/>
                                        </p:tgtEl>
                                      </p:cBhvr>
                                    </p:animEffect>
                                  </p:childTnLst>
                                </p:cTn>
                              </p:par>
                            </p:childTnLst>
                          </p:cTn>
                        </p:par>
                        <p:par>
                          <p:cTn id="112" fill="hold">
                            <p:stCondLst>
                              <p:cond delay="500"/>
                            </p:stCondLst>
                            <p:childTnLst>
                              <p:par>
                                <p:cTn id="113" presetID="16" presetClass="entr" presetSubtype="21" fill="hold" grpId="0" nodeType="after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barn(inVertical)">
                                      <p:cBhvr>
                                        <p:cTn id="1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3" grpId="0" animBg="1"/>
      <p:bldP spid="34" grpId="0" animBg="1"/>
      <p:bldP spid="36" grpId="0" animBg="1"/>
      <p:bldP spid="50" grpId="0" animBg="1"/>
      <p:bldP spid="51" grpId="0" animBg="1"/>
      <p:bldP spid="48" grpId="0" animBg="1"/>
      <p:bldP spid="49" grpId="0" animBg="1"/>
      <p:bldP spid="59" grpId="0" animBg="1"/>
      <p:bldP spid="61" grpId="0" animBg="1"/>
      <p:bldP spid="64" grpId="0" animBg="1"/>
      <p:bldP spid="65" grpId="0" animBg="1"/>
      <p:bldP spid="68" grpId="0" animBg="1"/>
      <p:bldP spid="74" grpId="0" animBg="1"/>
      <p:bldP spid="76" grpId="0" animBg="1"/>
      <p:bldP spid="79" grpId="0" animBg="1"/>
      <p:bldP spid="80" grpId="0" animBg="1"/>
      <p:bldP spid="81" grpId="0" animBg="1"/>
      <p:bldP spid="3" grpId="0" animBg="1"/>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958781"/>
            <a:ext cx="7052841" cy="923330"/>
          </a:xfrm>
          <a:prstGeom prst="rect">
            <a:avLst/>
          </a:prstGeom>
          <a:noFill/>
        </p:spPr>
        <p:txBody>
          <a:bodyPr wrap="square" rtlCol="0">
            <a:spAutoFit/>
          </a:bodyPr>
          <a:lstStyle/>
          <a:p>
            <a:r>
              <a:rPr lang="en-GB" dirty="0">
                <a:solidFill>
                  <a:prstClr val="black"/>
                </a:solidFill>
                <a:latin typeface="Roboto Condensed" panose="02000000000000000000" pitchFamily="2" charset="0"/>
              </a:rPr>
              <a:t>EPO is a naturally occurring hormone. However, levels can be boosted by injecting a synthetic version of it into the blood. Here are some of the positive impacts on performance and negative </a:t>
            </a:r>
            <a:r>
              <a:rPr lang="en-GB" dirty="0" smtClean="0">
                <a:solidFill>
                  <a:prstClr val="black"/>
                </a:solidFill>
                <a:latin typeface="Roboto Condensed" panose="02000000000000000000" pitchFamily="2" charset="0"/>
              </a:rPr>
              <a:t>side effects </a:t>
            </a:r>
            <a:r>
              <a:rPr lang="en-GB" dirty="0">
                <a:solidFill>
                  <a:prstClr val="black"/>
                </a:solidFill>
                <a:latin typeface="Roboto Condensed" panose="02000000000000000000" pitchFamily="2" charset="0"/>
              </a:rPr>
              <a:t>to health:</a:t>
            </a:r>
          </a:p>
        </p:txBody>
      </p:sp>
      <p:sp>
        <p:nvSpPr>
          <p:cNvPr id="20" name="TextBox 19"/>
          <p:cNvSpPr txBox="1"/>
          <p:nvPr/>
        </p:nvSpPr>
        <p:spPr>
          <a:xfrm>
            <a:off x="269302" y="2134024"/>
            <a:ext cx="2265059"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Increases red blood cell count</a:t>
            </a:r>
            <a:endParaRPr lang="en-GB" dirty="0">
              <a:solidFill>
                <a:prstClr val="white"/>
              </a:solidFill>
            </a:endParaRPr>
          </a:p>
        </p:txBody>
      </p:sp>
      <p:sp>
        <p:nvSpPr>
          <p:cNvPr id="21" name="TextBox 20"/>
          <p:cNvSpPr txBox="1"/>
          <p:nvPr/>
        </p:nvSpPr>
        <p:spPr>
          <a:xfrm>
            <a:off x="282035" y="2995618"/>
            <a:ext cx="2302664"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Greater oxygen delivery to working muscle </a:t>
            </a:r>
            <a:endParaRPr lang="en-GB" dirty="0">
              <a:solidFill>
                <a:prstClr val="white"/>
              </a:solidFill>
            </a:endParaRPr>
          </a:p>
        </p:txBody>
      </p:sp>
      <p:sp>
        <p:nvSpPr>
          <p:cNvPr id="23" name="TextBox 22"/>
          <p:cNvSpPr txBox="1"/>
          <p:nvPr/>
        </p:nvSpPr>
        <p:spPr>
          <a:xfrm>
            <a:off x="282035" y="5648442"/>
            <a:ext cx="2308937"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a:solidFill>
                  <a:prstClr val="white"/>
                </a:solidFill>
              </a:rPr>
              <a:t>Greater endurance performance</a:t>
            </a:r>
          </a:p>
        </p:txBody>
      </p:sp>
      <p:sp>
        <p:nvSpPr>
          <p:cNvPr id="24" name="TextBox 23"/>
          <p:cNvSpPr txBox="1"/>
          <p:nvPr/>
        </p:nvSpPr>
        <p:spPr>
          <a:xfrm>
            <a:off x="269302" y="3906901"/>
            <a:ext cx="2340676"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Greater resistance to </a:t>
            </a:r>
            <a:r>
              <a:rPr lang="en-GB" dirty="0">
                <a:solidFill>
                  <a:prstClr val="white"/>
                </a:solidFill>
              </a:rPr>
              <a:t>fatigue</a:t>
            </a:r>
          </a:p>
        </p:txBody>
      </p:sp>
      <p:sp>
        <p:nvSpPr>
          <p:cNvPr id="26" name="Title 1"/>
          <p:cNvSpPr txBox="1">
            <a:spLocks/>
          </p:cNvSpPr>
          <p:nvPr/>
        </p:nvSpPr>
        <p:spPr>
          <a:xfrm>
            <a:off x="3851920" y="44624"/>
            <a:ext cx="5148572"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Drugs in sport </a:t>
            </a:r>
          </a:p>
        </p:txBody>
      </p:sp>
      <p:sp>
        <p:nvSpPr>
          <p:cNvPr id="31" name="TextBox 30"/>
          <p:cNvSpPr txBox="1"/>
          <p:nvPr/>
        </p:nvSpPr>
        <p:spPr>
          <a:xfrm>
            <a:off x="179512" y="230062"/>
            <a:ext cx="8011626" cy="769441"/>
          </a:xfrm>
          <a:prstGeom prst="rect">
            <a:avLst/>
          </a:prstGeom>
          <a:noFill/>
        </p:spPr>
        <p:txBody>
          <a:bodyPr wrap="square" rtlCol="0">
            <a:spAutoFit/>
          </a:bodyPr>
          <a:lstStyle/>
          <a:p>
            <a:r>
              <a:rPr lang="en-GB" sz="4300" b="1" spc="-20" dirty="0">
                <a:solidFill>
                  <a:prstClr val="black"/>
                </a:solidFill>
                <a:latin typeface="Roboto Condensed" panose="02000000000000000000" pitchFamily="2" charset="0"/>
              </a:rPr>
              <a:t>Effects of p</a:t>
            </a:r>
            <a:r>
              <a:rPr lang="en-GB" sz="4300" b="1" spc="-20" dirty="0" smtClean="0">
                <a:solidFill>
                  <a:prstClr val="black"/>
                </a:solidFill>
                <a:latin typeface="Roboto Condensed" panose="02000000000000000000" pitchFamily="2" charset="0"/>
              </a:rPr>
              <a:t>eptide hormones (EPO)</a:t>
            </a:r>
            <a:endParaRPr lang="en-GB" sz="4300" b="1" spc="-20" dirty="0">
              <a:solidFill>
                <a:prstClr val="black"/>
              </a:solidFill>
              <a:latin typeface="Roboto Condensed" panose="02000000000000000000" pitchFamily="2" charset="0"/>
            </a:endParaRPr>
          </a:p>
        </p:txBody>
      </p:sp>
      <p:sp>
        <p:nvSpPr>
          <p:cNvPr id="34" name="TextBox 3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3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schemeClr val="tx1"/>
                </a:solidFill>
              </a:rPr>
              <a:pPr algn="ctr"/>
              <a:t>8</a:t>
            </a:fld>
            <a:endParaRPr lang="en-GB" b="1" dirty="0">
              <a:solidFill>
                <a:schemeClr val="tx1"/>
              </a:solidFill>
            </a:endParaRPr>
          </a:p>
        </p:txBody>
      </p:sp>
      <p:sp>
        <p:nvSpPr>
          <p:cNvPr id="3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9" name="TextBox 38"/>
          <p:cNvSpPr txBox="1"/>
          <p:nvPr/>
        </p:nvSpPr>
        <p:spPr>
          <a:xfrm>
            <a:off x="6114028" y="2156231"/>
            <a:ext cx="2160240"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a:solidFill>
                  <a:prstClr val="white"/>
                </a:solidFill>
              </a:rPr>
              <a:t>Increased </a:t>
            </a:r>
            <a:r>
              <a:rPr lang="en-GB" dirty="0" smtClean="0">
                <a:solidFill>
                  <a:prstClr val="white"/>
                </a:solidFill>
              </a:rPr>
              <a:t>viscosity/</a:t>
            </a:r>
          </a:p>
          <a:p>
            <a:r>
              <a:rPr lang="en-GB" dirty="0" smtClean="0">
                <a:solidFill>
                  <a:prstClr val="white"/>
                </a:solidFill>
              </a:rPr>
              <a:t>thickness </a:t>
            </a:r>
            <a:r>
              <a:rPr lang="en-GB" dirty="0">
                <a:solidFill>
                  <a:prstClr val="white"/>
                </a:solidFill>
              </a:rPr>
              <a:t>of the blood</a:t>
            </a:r>
          </a:p>
        </p:txBody>
      </p:sp>
      <p:sp>
        <p:nvSpPr>
          <p:cNvPr id="41" name="TextBox 40"/>
          <p:cNvSpPr txBox="1"/>
          <p:nvPr/>
        </p:nvSpPr>
        <p:spPr>
          <a:xfrm>
            <a:off x="6111994" y="3146957"/>
            <a:ext cx="2240717"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a:solidFill>
                  <a:prstClr val="white"/>
                </a:solidFill>
              </a:rPr>
              <a:t>Increased risk of heart disease and </a:t>
            </a:r>
            <a:r>
              <a:rPr lang="en-GB" dirty="0" smtClean="0">
                <a:solidFill>
                  <a:prstClr val="white"/>
                </a:solidFill>
              </a:rPr>
              <a:t>conditions</a:t>
            </a:r>
            <a:endParaRPr lang="en-GB" dirty="0">
              <a:solidFill>
                <a:prstClr val="white"/>
              </a:solidFill>
            </a:endParaRPr>
          </a:p>
        </p:txBody>
      </p:sp>
      <p:sp>
        <p:nvSpPr>
          <p:cNvPr id="42" name="TextBox 41"/>
          <p:cNvSpPr txBox="1"/>
          <p:nvPr/>
        </p:nvSpPr>
        <p:spPr>
          <a:xfrm>
            <a:off x="6146585" y="4877860"/>
            <a:ext cx="2216567"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a:solidFill>
                  <a:prstClr val="white"/>
                </a:solidFill>
              </a:rPr>
              <a:t>Possible </a:t>
            </a:r>
            <a:r>
              <a:rPr lang="en-GB" dirty="0" smtClean="0">
                <a:solidFill>
                  <a:prstClr val="white"/>
                </a:solidFill>
              </a:rPr>
              <a:t>infection </a:t>
            </a:r>
            <a:endParaRPr lang="en-GB" dirty="0">
              <a:solidFill>
                <a:prstClr val="white"/>
              </a:solidFill>
            </a:endParaRPr>
          </a:p>
        </p:txBody>
      </p:sp>
      <p:sp>
        <p:nvSpPr>
          <p:cNvPr id="43" name="TextBox 42"/>
          <p:cNvSpPr txBox="1"/>
          <p:nvPr/>
        </p:nvSpPr>
        <p:spPr>
          <a:xfrm>
            <a:off x="282035" y="4805800"/>
            <a:ext cx="2308937"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a:solidFill>
                  <a:prstClr val="white"/>
                </a:solidFill>
              </a:rPr>
              <a:t>Sustained maintenance of exercise intensity</a:t>
            </a:r>
          </a:p>
        </p:txBody>
      </p:sp>
      <p:sp>
        <p:nvSpPr>
          <p:cNvPr id="44" name="TextBox 43"/>
          <p:cNvSpPr txBox="1"/>
          <p:nvPr/>
        </p:nvSpPr>
        <p:spPr>
          <a:xfrm>
            <a:off x="6146585" y="4148616"/>
            <a:ext cx="2240717"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a:solidFill>
                  <a:prstClr val="white"/>
                </a:solidFill>
              </a:rPr>
              <a:t>Increased risk of </a:t>
            </a:r>
            <a:r>
              <a:rPr lang="en-GB" dirty="0" smtClean="0">
                <a:solidFill>
                  <a:prstClr val="white"/>
                </a:solidFill>
              </a:rPr>
              <a:t>stroke</a:t>
            </a:r>
            <a:endParaRPr lang="en-GB" dirty="0">
              <a:solidFill>
                <a:prstClr val="white"/>
              </a:solidFill>
            </a:endParaRPr>
          </a:p>
        </p:txBody>
      </p:sp>
      <p:pic>
        <p:nvPicPr>
          <p:cNvPr id="2050" name="Picture 2" descr="File:Lance Armstrong (Tour de France 2009 - Stage 17).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443888"/>
            <a:ext cx="2854880" cy="35280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34509" y="5592659"/>
            <a:ext cx="2240717"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Can result in abnormal growth</a:t>
            </a:r>
            <a:endParaRPr lang="en-GB" dirty="0">
              <a:solidFill>
                <a:prstClr val="white"/>
              </a:solidFill>
            </a:endParaRPr>
          </a:p>
        </p:txBody>
      </p:sp>
    </p:spTree>
    <p:extLst>
      <p:ext uri="{BB962C8B-B14F-4D97-AF65-F5344CB8AC3E}">
        <p14:creationId xmlns:p14="http://schemas.microsoft.com/office/powerpoint/2010/main" val="1267358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9" grpId="0" animBg="1"/>
      <p:bldP spid="41" grpId="0" animBg="1"/>
      <p:bldP spid="42" grpId="0" animBg="1"/>
      <p:bldP spid="43" grpId="0" animBg="1"/>
      <p:bldP spid="4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080205"/>
            <a:ext cx="7368535" cy="1200329"/>
          </a:xfrm>
          <a:prstGeom prst="rect">
            <a:avLst/>
          </a:prstGeom>
          <a:noFill/>
        </p:spPr>
        <p:txBody>
          <a:bodyPr wrap="square" rtlCol="0">
            <a:spAutoFit/>
          </a:bodyPr>
          <a:lstStyle/>
          <a:p>
            <a:pPr lvl="0" defTabSz="685800">
              <a:defRPr/>
            </a:pPr>
            <a:r>
              <a:rPr lang="en-GB" dirty="0">
                <a:latin typeface="Roboto Condensed" panose="02000000000000000000" pitchFamily="2" charset="0"/>
                <a:ea typeface="Roboto Condensed" panose="02000000000000000000" pitchFamily="2" charset="0"/>
              </a:rPr>
              <a:t>Banned diuretics in sport are usually taken in tablet form and are termed ‘water pills</a:t>
            </a:r>
            <a:r>
              <a:rPr lang="en-GB" dirty="0" smtClean="0">
                <a:latin typeface="Roboto Condensed" panose="02000000000000000000" pitchFamily="2" charset="0"/>
                <a:ea typeface="Roboto Condensed" panose="02000000000000000000" pitchFamily="2" charset="0"/>
              </a:rPr>
              <a:t>’ </a:t>
            </a:r>
            <a:r>
              <a:rPr lang="en-GB" dirty="0">
                <a:latin typeface="Roboto Condensed" panose="02000000000000000000" pitchFamily="2" charset="0"/>
                <a:ea typeface="Roboto Condensed" panose="02000000000000000000" pitchFamily="2" charset="0"/>
              </a:rPr>
              <a:t>as they help rid the body of water so that the performer can lose weight, e.g. when making a weight category in boxing. However, this can have very serious </a:t>
            </a:r>
            <a:r>
              <a:rPr lang="en-GB" dirty="0" smtClean="0">
                <a:latin typeface="Roboto Condensed" panose="02000000000000000000" pitchFamily="2" charset="0"/>
                <a:ea typeface="Roboto Condensed" panose="02000000000000000000" pitchFamily="2" charset="0"/>
              </a:rPr>
              <a:t>side effects. </a:t>
            </a:r>
            <a:endParaRPr lang="en-GB" dirty="0">
              <a:latin typeface="Roboto Condensed" panose="02000000000000000000" pitchFamily="2" charset="0"/>
              <a:ea typeface="Roboto Condensed" panose="02000000000000000000" pitchFamily="2" charset="0"/>
            </a:endParaRPr>
          </a:p>
        </p:txBody>
      </p:sp>
      <p:sp>
        <p:nvSpPr>
          <p:cNvPr id="20" name="TextBox 19"/>
          <p:cNvSpPr txBox="1"/>
          <p:nvPr/>
        </p:nvSpPr>
        <p:spPr>
          <a:xfrm>
            <a:off x="265653" y="2561027"/>
            <a:ext cx="2265059"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Increased weight loss to meet a weight category</a:t>
            </a:r>
            <a:endParaRPr lang="en-GB" dirty="0">
              <a:solidFill>
                <a:prstClr val="white"/>
              </a:solidFill>
            </a:endParaRPr>
          </a:p>
        </p:txBody>
      </p:sp>
      <p:sp>
        <p:nvSpPr>
          <p:cNvPr id="21" name="TextBox 20"/>
          <p:cNvSpPr txBox="1"/>
          <p:nvPr/>
        </p:nvSpPr>
        <p:spPr>
          <a:xfrm>
            <a:off x="246850" y="3545925"/>
            <a:ext cx="2302664" cy="646986"/>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1600">
                <a:latin typeface="Roboto Condensed" panose="02000000000000000000" pitchFamily="2" charset="0"/>
              </a:defRPr>
            </a:lvl1pPr>
          </a:lstStyle>
          <a:p>
            <a:pPr algn="ctr"/>
            <a:r>
              <a:rPr lang="en-GB" dirty="0" smtClean="0">
                <a:solidFill>
                  <a:prstClr val="white"/>
                </a:solidFill>
              </a:rPr>
              <a:t>Ability to mask other drugs in the system</a:t>
            </a:r>
            <a:endParaRPr lang="en-GB" dirty="0">
              <a:solidFill>
                <a:prstClr val="white"/>
              </a:solidFill>
            </a:endParaRPr>
          </a:p>
        </p:txBody>
      </p:sp>
      <p:sp>
        <p:nvSpPr>
          <p:cNvPr id="26" name="Title 1"/>
          <p:cNvSpPr txBox="1">
            <a:spLocks/>
          </p:cNvSpPr>
          <p:nvPr/>
        </p:nvSpPr>
        <p:spPr>
          <a:xfrm>
            <a:off x="3851920" y="44624"/>
            <a:ext cx="5148572"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Drugs in sport </a:t>
            </a:r>
          </a:p>
        </p:txBody>
      </p:sp>
      <p:sp>
        <p:nvSpPr>
          <p:cNvPr id="31" name="TextBox 30"/>
          <p:cNvSpPr txBox="1"/>
          <p:nvPr/>
        </p:nvSpPr>
        <p:spPr>
          <a:xfrm>
            <a:off x="196887" y="200912"/>
            <a:ext cx="6749273" cy="923330"/>
          </a:xfrm>
          <a:prstGeom prst="rect">
            <a:avLst/>
          </a:prstGeom>
          <a:noFill/>
        </p:spPr>
        <p:txBody>
          <a:bodyPr wrap="square" rtlCol="0">
            <a:spAutoFit/>
          </a:bodyPr>
          <a:lstStyle/>
          <a:p>
            <a:r>
              <a:rPr lang="en-GB" sz="5400" b="1" dirty="0">
                <a:solidFill>
                  <a:prstClr val="black"/>
                </a:solidFill>
                <a:latin typeface="Roboto Condensed" panose="02000000000000000000" pitchFamily="2" charset="0"/>
              </a:rPr>
              <a:t>Effects of </a:t>
            </a:r>
            <a:r>
              <a:rPr lang="en-GB" sz="5400" b="1" dirty="0" smtClean="0">
                <a:solidFill>
                  <a:prstClr val="black"/>
                </a:solidFill>
                <a:latin typeface="Roboto Condensed" panose="02000000000000000000" pitchFamily="2" charset="0"/>
              </a:rPr>
              <a:t>diuretics</a:t>
            </a:r>
            <a:endParaRPr lang="en-GB" sz="5400" b="1" dirty="0">
              <a:solidFill>
                <a:prstClr val="black"/>
              </a:solidFill>
              <a:latin typeface="Roboto Condensed" panose="02000000000000000000" pitchFamily="2" charset="0"/>
            </a:endParaRPr>
          </a:p>
        </p:txBody>
      </p:sp>
      <p:sp>
        <p:nvSpPr>
          <p:cNvPr id="34" name="TextBox 33"/>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black"/>
                </a:solidFill>
                <a:latin typeface="Roboto Condensed" panose="02000000000000000000" pitchFamily="2" charset="0"/>
              </a:rPr>
              <a:t>© ZigZag Education, </a:t>
            </a:r>
            <a:r>
              <a:rPr lang="en-GB" sz="900" dirty="0" smtClean="0">
                <a:solidFill>
                  <a:prstClr val="black"/>
                </a:solidFill>
                <a:latin typeface="Roboto Condensed" panose="02000000000000000000" pitchFamily="2" charset="0"/>
              </a:rPr>
              <a:t>2022 </a:t>
            </a:r>
            <a:endParaRPr lang="en-GB" sz="900" dirty="0">
              <a:solidFill>
                <a:prstClr val="black"/>
              </a:solidFill>
              <a:latin typeface="Roboto Condensed" panose="02000000000000000000" pitchFamily="2" charset="0"/>
            </a:endParaRPr>
          </a:p>
        </p:txBody>
      </p:sp>
      <p:sp>
        <p:nvSpPr>
          <p:cNvPr id="3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b="1" smtClean="0">
                <a:solidFill>
                  <a:prstClr val="black"/>
                </a:solidFill>
              </a:rPr>
              <a:pPr algn="ctr"/>
              <a:t>9</a:t>
            </a:fld>
            <a:endParaRPr lang="en-GB" b="1" dirty="0">
              <a:solidFill>
                <a:prstClr val="black"/>
              </a:solidFill>
            </a:endParaRPr>
          </a:p>
        </p:txBody>
      </p:sp>
      <p:sp>
        <p:nvSpPr>
          <p:cNvPr id="3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39" name="TextBox 38"/>
          <p:cNvSpPr txBox="1"/>
          <p:nvPr/>
        </p:nvSpPr>
        <p:spPr>
          <a:xfrm>
            <a:off x="6125673" y="3938162"/>
            <a:ext cx="2335316"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Can bring about headaches and confusion</a:t>
            </a:r>
            <a:endParaRPr lang="en-GB" dirty="0">
              <a:solidFill>
                <a:prstClr val="white"/>
              </a:solidFill>
            </a:endParaRPr>
          </a:p>
        </p:txBody>
      </p:sp>
      <p:sp>
        <p:nvSpPr>
          <p:cNvPr id="40" name="TextBox 39"/>
          <p:cNvSpPr txBox="1"/>
          <p:nvPr/>
        </p:nvSpPr>
        <p:spPr>
          <a:xfrm>
            <a:off x="6125673" y="2262557"/>
            <a:ext cx="2390613" cy="646986"/>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smtClean="0">
                <a:solidFill>
                  <a:prstClr val="white"/>
                </a:solidFill>
              </a:rPr>
              <a:t>Can cause severe dehydration and cramping</a:t>
            </a:r>
            <a:endParaRPr lang="en-GB" dirty="0">
              <a:solidFill>
                <a:prstClr val="white"/>
              </a:solidFill>
            </a:endParaRPr>
          </a:p>
        </p:txBody>
      </p:sp>
      <p:sp>
        <p:nvSpPr>
          <p:cNvPr id="41" name="TextBox 40"/>
          <p:cNvSpPr txBox="1"/>
          <p:nvPr/>
        </p:nvSpPr>
        <p:spPr>
          <a:xfrm>
            <a:off x="6172973" y="3216792"/>
            <a:ext cx="2240717" cy="374571"/>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sz="1600">
                <a:latin typeface="Roboto Condensed" panose="02000000000000000000" pitchFamily="2" charset="0"/>
              </a:defRPr>
            </a:lvl1pPr>
          </a:lstStyle>
          <a:p>
            <a:r>
              <a:rPr lang="en-GB" dirty="0">
                <a:solidFill>
                  <a:prstClr val="white"/>
                </a:solidFill>
              </a:rPr>
              <a:t>Increased </a:t>
            </a:r>
            <a:r>
              <a:rPr lang="en-GB" dirty="0" smtClean="0">
                <a:solidFill>
                  <a:prstClr val="white"/>
                </a:solidFill>
              </a:rPr>
              <a:t>urge to urinate</a:t>
            </a:r>
            <a:endParaRPr lang="en-GB" dirty="0">
              <a:solidFill>
                <a:prstClr val="white"/>
              </a:solidFill>
            </a:endParaRPr>
          </a:p>
        </p:txBody>
      </p:sp>
      <p:pic>
        <p:nvPicPr>
          <p:cNvPr id="1026" name="Picture 2" descr="File:Floyd Mayweather jr weigh-in.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270639"/>
            <a:ext cx="2648702" cy="40683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6" name="Group 15"/>
          <p:cNvGrpSpPr>
            <a:grpSpLocks/>
          </p:cNvGrpSpPr>
          <p:nvPr/>
        </p:nvGrpSpPr>
        <p:grpSpPr bwMode="auto">
          <a:xfrm>
            <a:off x="596758" y="-78866"/>
            <a:ext cx="8540750" cy="6940550"/>
            <a:chOff x="583271" y="42867"/>
            <a:chExt cx="9232725" cy="7502525"/>
          </a:xfrm>
        </p:grpSpPr>
        <p:sp>
          <p:nvSpPr>
            <p:cNvPr id="17" name="Rectangle 1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71588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9" grpId="0" animBg="1"/>
      <p:bldP spid="40"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4610</TotalTime>
  <Words>2655</Words>
  <Application>Microsoft Office PowerPoint</Application>
  <PresentationFormat>On-screen Show (4:3)</PresentationFormat>
  <Paragraphs>355</Paragraphs>
  <Slides>16</Slides>
  <Notes>16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Challenge Extra Bold</vt:lpstr>
      <vt:lpstr>Lato Medium</vt:lpstr>
      <vt:lpstr>Wingdings</vt:lpstr>
      <vt:lpstr>Roboto</vt:lpstr>
      <vt:lpstr>Aharoni</vt:lpstr>
      <vt:lpstr>Calibri Light</vt:lpstr>
      <vt:lpstr>Palatino Linotype</vt:lpstr>
      <vt:lpstr>Calibri</vt:lpstr>
      <vt:lpstr>Century Gothic</vt:lpstr>
      <vt:lpstr>Roboto Condensed</vt:lpstr>
      <vt:lpstr>Arial</vt:lpstr>
      <vt:lpstr>Times New Roman</vt:lpstr>
      <vt:lpstr>Segoe UI Semilight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Natasha Andrew</cp:lastModifiedBy>
  <cp:revision>403</cp:revision>
  <cp:lastPrinted>2022-04-26T10:48:45Z</cp:lastPrinted>
  <dcterms:created xsi:type="dcterms:W3CDTF">2016-05-10T20:25:22Z</dcterms:created>
  <dcterms:modified xsi:type="dcterms:W3CDTF">2023-05-17T13:37:14Z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