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ms-powerpoint.slideshow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4065" r:id="rId1"/>
  </p:sldMasterIdLst>
  <p:notesMasterIdLst>
    <p:notesMasterId r:id="rId15"/>
  </p:notesMasterIdLst>
  <p:handoutMasterIdLst>
    <p:handoutMasterId r:id="rId16"/>
  </p:handoutMasterIdLst>
  <p:sldIdLst>
    <p:sldId id="344" r:id="rId2"/>
    <p:sldId id="357" r:id="rId3"/>
    <p:sldId id="351" r:id="rId4"/>
    <p:sldId id="352" r:id="rId5"/>
    <p:sldId id="360" r:id="rId6"/>
    <p:sldId id="362" r:id="rId7"/>
    <p:sldId id="363" r:id="rId8"/>
    <p:sldId id="358" r:id="rId9"/>
    <p:sldId id="329" r:id="rId10"/>
    <p:sldId id="349" r:id="rId11"/>
    <p:sldId id="348" r:id="rId12"/>
    <p:sldId id="350" r:id="rId13"/>
    <p:sldId id="361" r:id="rId14"/>
  </p:sldIdLst>
  <p:sldSz cx="9144000" cy="6858000" type="screen4x3"/>
  <p:notesSz cx="6797675" cy="9926638"/>
  <p:embeddedFontLst>
    <p:embeddedFont>
      <p:font typeface="Calibri Light" panose="020F0302020204030204" pitchFamily="34" charset="0"/>
      <p:regular r:id="rId17"/>
      <p:italic r:id="rId18"/>
    </p:embeddedFont>
    <p:embeddedFont>
      <p:font typeface="Aharoni" panose="02010803020104030203" pitchFamily="2" charset="-79"/>
      <p:bold r:id="rId19"/>
    </p:embeddedFont>
    <p:embeddedFont>
      <p:font typeface="Lato Medium" panose="020F0502020204030203" pitchFamily="34" charset="0"/>
      <p:regular r:id="rId20"/>
      <p:italic r:id="rId21"/>
    </p:embeddedFont>
    <p:embeddedFont>
      <p:font typeface="Roboto Condensed" panose="02000000000000000000" pitchFamily="2" charset="0"/>
      <p:regular r:id="rId22"/>
      <p:bold r:id="rId23"/>
      <p:italic r:id="rId24"/>
      <p:boldItalic r:id="rId25"/>
    </p:embeddedFont>
    <p:embeddedFont>
      <p:font typeface="Roboto" pitchFamily="2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Palatino Linotype" panose="02040502050505030304" pitchFamily="18" charset="0"/>
      <p:regular r:id="rId34"/>
      <p:bold r:id="rId35"/>
      <p:italic r:id="rId36"/>
      <p:boldItalic r:id="rId37"/>
    </p:embeddedFont>
    <p:embeddedFont>
      <p:font typeface="Century Gothic" panose="020B0502020202020204" pitchFamily="34" charset="0"/>
      <p:regular r:id="rId38"/>
      <p:bold r:id="rId39"/>
      <p:italic r:id="rId40"/>
      <p:boldItalic r:id="rId41"/>
    </p:embeddedFont>
  </p:embeddedFontLst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he Respiratory System" id="{A46B1110-DC9C-4F21-B5B4-2707017DED1E}">
          <p14:sldIdLst>
            <p14:sldId id="344"/>
            <p14:sldId id="357"/>
            <p14:sldId id="351"/>
            <p14:sldId id="352"/>
            <p14:sldId id="360"/>
            <p14:sldId id="362"/>
            <p14:sldId id="363"/>
            <p14:sldId id="358"/>
            <p14:sldId id="329"/>
            <p14:sldId id="349"/>
            <p14:sldId id="348"/>
            <p14:sldId id="350"/>
            <p14:sldId id="3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am Howells" initials="AH" lastIdx="15" clrIdx="0"/>
  <p:cmAuthor id="2" name="Jacques Robertson" initials="JR" lastIdx="1" clrIdx="1"/>
  <p:cmAuthor id="3" name="Naomi Laws" initials="NL" lastIdx="4" clrIdx="2"/>
  <p:cmAuthor id="4" name="Daniel Embleton" initials="DE" lastIdx="1" clrIdx="3">
    <p:extLst>
      <p:ext uri="{19B8F6BF-5375-455C-9EA6-DF929625EA0E}">
        <p15:presenceInfo xmlns:p15="http://schemas.microsoft.com/office/powerpoint/2012/main" userId="S-1-5-21-2820689681-846540486-1616979966-16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2D52"/>
    <a:srgbClr val="806EAE"/>
    <a:srgbClr val="FF8181"/>
    <a:srgbClr val="B989FF"/>
    <a:srgbClr val="FFFF66"/>
    <a:srgbClr val="FFDF9F"/>
    <a:srgbClr val="CCCCFF"/>
    <a:srgbClr val="CC99FF"/>
    <a:srgbClr val="00FF00"/>
    <a:srgbClr val="99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86651" autoAdjust="0"/>
  </p:normalViewPr>
  <p:slideViewPr>
    <p:cSldViewPr>
      <p:cViewPr varScale="1">
        <p:scale>
          <a:sx n="111" d="100"/>
          <a:sy n="111" d="100"/>
        </p:scale>
        <p:origin x="1158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3872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font" Target="fonts/font23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font" Target="fonts/font22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font" Target="fonts/font2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font" Target="fonts/font21.fntdata"/><Relationship Id="rId40" Type="http://schemas.openxmlformats.org/officeDocument/2006/relationships/font" Target="fonts/font24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font" Target="fonts/font20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6878A-9329-435F-ADCB-0144115172E1}" type="datetimeFigureOut">
              <a:rPr lang="en-GB" smtClean="0">
                <a:latin typeface="Roboto Condensed" panose="02000000000000000000" pitchFamily="2" charset="0"/>
              </a:rPr>
              <a:t>17/05/2023</a:t>
            </a:fld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0EA8CE-90DE-4747-AD72-8FEE56D4F893}" type="slidenum">
              <a:rPr lang="en-GB" smtClean="0">
                <a:latin typeface="Roboto Condensed" panose="02000000000000000000" pitchFamily="2" charset="0"/>
              </a:rPr>
              <a:t>‹#›</a:t>
            </a:fld>
            <a:endParaRPr lang="en-GB" dirty="0">
              <a:latin typeface="Roboto Condense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6613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90436802-1A97-4582-A2A9-92FE4E99E8C1}" type="datetimeFigureOut">
              <a:rPr lang="en-GB" smtClean="0"/>
              <a:pPr/>
              <a:t>17/05/2023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Condensed" panose="02000000000000000000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Condensed" panose="02000000000000000000" pitchFamily="2" charset="0"/>
              </a:defRPr>
            </a:lvl1pPr>
          </a:lstStyle>
          <a:p>
            <a:fld id="{8C5E9862-D56C-4F44-BE50-9B69531FB6F9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0092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Condensed" panose="02000000000000000000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15350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sketch out the graph on a blank piece of paper and continue the trace to indicate the onset of exercise.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once on the slide to reveal the exemplar answer.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2452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/>
              <a:t>Take this opportunity to reflect on what</a:t>
            </a:r>
            <a:r>
              <a:rPr lang="en-GB" baseline="0" dirty="0"/>
              <a:t> has been learnt and how it impacts sport in a wider </a:t>
            </a:r>
            <a:r>
              <a:rPr lang="en-GB" baseline="0" dirty="0" smtClean="0"/>
              <a:t>context.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can discuss these questions with their peers or respond individually by writing down their answers.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65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/>
              <a:t>Students to</a:t>
            </a:r>
            <a:r>
              <a:rPr lang="en-GB" baseline="0" dirty="0" smtClean="0"/>
              <a:t> answer each exam-style question under exam conditions (approx. 1 minute per mark).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to reveal answers. Students to peer-mark or self-mark answers. 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13958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dirty="0" smtClean="0"/>
              <a:t>Students to</a:t>
            </a:r>
            <a:r>
              <a:rPr lang="en-GB" baseline="0" dirty="0" smtClean="0"/>
              <a:t> answer each exam-style question under exam conditions (approx. 1 minute per mark).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to reveal answers. Students to peer-mark or self-mark answers. 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3204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Introduction to the respiratory system by identifying the structures involved in the pathway of air.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025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Describe the process of gaseous exchange at the lungs.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the different factors that assist the process of gaseous exchange.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75643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Introduce the molecule haemoglobin.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Explain its role in transporting both oxygen and carbon dioxide towards and away from the muscle.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49517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/>
              <a:t>Introduce the movement of the diaphragm </a:t>
            </a:r>
            <a:r>
              <a:rPr lang="en-GB" baseline="0" dirty="0" smtClean="0"/>
              <a:t>and external intercostals.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Explain how these movements affect the volume of the thoracic cavity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Explain the movement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of air caused by changes in air pressure.</a:t>
            </a:r>
            <a:endParaRPr lang="en-GB" sz="120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E9862-D56C-4F44-BE50-9B69531FB6F9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1910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Students to describe the mechanics of breathing.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 smtClean="0"/>
              <a:t>Click once on the slide to reveal the exemplar answer.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5E9862-D56C-4F44-BE50-9B69531FB6F9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5501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Students to use this slide to check their answers from the activity.</a:t>
            </a:r>
            <a:endParaRPr lang="en-GB" sz="120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5E9862-D56C-4F44-BE50-9B69531FB6F9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63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baseline="0" dirty="0"/>
              <a:t>Introduce the </a:t>
            </a:r>
            <a:r>
              <a:rPr lang="en-GB" baseline="0" dirty="0" smtClean="0"/>
              <a:t>additional muscles involved in inspiration and expiration during exercise.</a:t>
            </a:r>
            <a:endParaRPr lang="en-GB" baseline="0" dirty="0"/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Explain how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their actions affect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the volume of the thoracic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cavity,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 compared to rest.</a:t>
            </a:r>
            <a:endParaRPr lang="en-GB" sz="120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E9862-D56C-4F44-BE50-9B69531FB6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579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Introduce each lung volume, discussing the impact that exercise can have on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each value. </a:t>
            </a:r>
            <a:endParaRPr lang="en-GB" sz="1200" kern="1200" dirty="0">
              <a:solidFill>
                <a:schemeClr val="tx1"/>
              </a:solidFill>
              <a:effectLst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Click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on each </a:t>
            </a:r>
            <a:r>
              <a:rPr lang="en-GB" sz="1200" kern="1200" dirty="0" smtClean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text box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Roboto Condensed" panose="02000000000000000000" pitchFamily="2" charset="0"/>
                <a:ea typeface="+mn-ea"/>
                <a:cs typeface="+mn-cs"/>
              </a:rPr>
              <a:t>to reveal how that value changes during exercise.</a:t>
            </a: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5E9862-D56C-4F44-BE50-9B69531FB6F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66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0AF81-E82F-46FD-A8EE-B3D9644FDF45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9739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A411-42A2-4CFD-A332-BAAD4BB10DD2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5953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B486D-05DE-4D11-B2E2-14FC0526CA18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927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A0C8E-5F07-48C7-BB4E-426E857FEB1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2803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F09D8-B0A7-4C88-8731-F5E8CD6FED8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67978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7DF36-B898-43D5-9B7F-498E5F86D17F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0190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D49ACD-703C-4D51-8410-EF603400DF4A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99437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42E59-C619-418E-8663-65EDE8D9C616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4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7C168-1B3A-4A65-91C4-2ED63E56EFCE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547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718BB-7248-4581-9AA8-34EFD701B051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6971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1609AE-4B6F-4FFD-B7BF-5E1B0A80339B}" type="datetime1">
              <a:rPr lang="en-GB" smtClean="0"/>
              <a:t>17/05/2023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fld id="{BCDA9934-114D-4B4E-B1C5-8D4413BAD42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17/05/2023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Roboto Condensed" panose="02000000000000000000" pitchFamily="2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28" y="649287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</a:lstStyle>
          <a:p>
            <a:fld id="{00BE1ABE-4073-4494-BFC2-5858710217C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17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Roboto Condensed" panose="02000000000000000000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boto Condensed" panose="020000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slide" Target="slide7.xml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r="5907"/>
          <a:stretch/>
        </p:blipFill>
        <p:spPr>
          <a:xfrm>
            <a:off x="0" y="-23247"/>
            <a:ext cx="9144000" cy="6908631"/>
          </a:xfrm>
          <a:prstGeom prst="rect">
            <a:avLst/>
          </a:prstGeom>
        </p:spPr>
      </p:pic>
      <p:sp>
        <p:nvSpPr>
          <p:cNvPr id="35" name="Title 2">
            <a:extLst>
              <a:ext uri="{FF2B5EF4-FFF2-40B4-BE49-F238E27FC236}">
                <a16:creationId xmlns="" xmlns:a16="http://schemas.microsoft.com/office/drawing/2014/main" id="{200B3D2B-613A-41BE-987D-E6A1324B45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323737"/>
            <a:ext cx="8693812" cy="1683630"/>
          </a:xfrm>
          <a:prstGeom prst="roundRect">
            <a:avLst>
              <a:gd name="adj" fmla="val 2602"/>
            </a:avLst>
          </a:prstGeom>
          <a:noFill/>
          <a:ln w="12700">
            <a:noFill/>
          </a:ln>
        </p:spPr>
        <p:txBody>
          <a:bodyPr anchor="t">
            <a:noAutofit/>
          </a:bodyPr>
          <a:lstStyle/>
          <a:p>
            <a:r>
              <a:rPr lang="en-US" sz="6600" b="1">
                <a:ln>
                  <a:solidFill>
                    <a:schemeClr val="bg1"/>
                  </a:solidFill>
                </a:ln>
                <a:solidFill>
                  <a:srgbClr val="0A2D52"/>
                </a:solidFill>
              </a:rPr>
              <a:t>The </a:t>
            </a:r>
            <a:r>
              <a:rPr lang="en-US" sz="6600" b="1" smtClean="0">
                <a:ln>
                  <a:solidFill>
                    <a:schemeClr val="bg1"/>
                  </a:solidFill>
                </a:ln>
                <a:solidFill>
                  <a:srgbClr val="0A2D52"/>
                </a:solidFill>
              </a:rPr>
              <a:t>Respiratory 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0A2D52"/>
                </a:solidFill>
              </a:rPr>
              <a:t>System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0A2D52"/>
              </a:solidFill>
            </a:endParaRPr>
          </a:p>
        </p:txBody>
      </p:sp>
      <p:sp>
        <p:nvSpPr>
          <p:cNvPr id="36" name="Subtitle 3">
            <a:extLst>
              <a:ext uri="{FF2B5EF4-FFF2-40B4-BE49-F238E27FC236}">
                <a16:creationId xmlns="" xmlns:a16="http://schemas.microsoft.com/office/drawing/2014/main" id="{4772945D-CA91-4CFE-8EB7-941C7618C9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5280" y="1268760"/>
            <a:ext cx="5395863" cy="454634"/>
          </a:xfrm>
        </p:spPr>
        <p:txBody>
          <a:bodyPr>
            <a:noAutofit/>
          </a:bodyPr>
          <a:lstStyle/>
          <a:p>
            <a:pPr>
              <a:spcBef>
                <a:spcPct val="0"/>
              </a:spcBef>
            </a:pPr>
            <a:r>
              <a:rPr lang="en-US" sz="36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+mj-ea"/>
                <a:cs typeface="+mj-cs"/>
              </a:rPr>
              <a:t>Structure and Function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7020272" y="4555107"/>
            <a:ext cx="1841932" cy="1898229"/>
            <a:chOff x="7020272" y="4555107"/>
            <a:chExt cx="1841932" cy="1898229"/>
          </a:xfrm>
        </p:grpSpPr>
        <p:sp>
          <p:nvSpPr>
            <p:cNvPr id="38" name="Freeform 5">
              <a:extLst>
                <a:ext uri="{FF2B5EF4-FFF2-40B4-BE49-F238E27FC236}">
                  <a16:creationId xmlns="" xmlns:a16="http://schemas.microsoft.com/office/drawing/2014/main" id="{0D74D4D5-6A4C-4248-8A92-B8CA1C918E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1634" y="4555107"/>
              <a:ext cx="1312894" cy="1152128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39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638332" y="4987155"/>
              <a:ext cx="1053620" cy="3482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900" b="1" dirty="0"/>
                <a:t>Paper </a:t>
              </a:r>
              <a:r>
                <a:rPr lang="en-US" sz="2900" b="1" dirty="0" smtClean="0"/>
                <a:t>1</a:t>
              </a:r>
              <a:endParaRPr lang="en-US" b="1" dirty="0"/>
            </a:p>
          </p:txBody>
        </p:sp>
        <p:sp>
          <p:nvSpPr>
            <p:cNvPr id="40" name="Freeform 5">
              <a:extLst>
                <a:ext uri="{FF2B5EF4-FFF2-40B4-BE49-F238E27FC236}">
                  <a16:creationId xmlns="" xmlns:a16="http://schemas.microsoft.com/office/drawing/2014/main" id="{0D74D4D5-6A4C-4248-8A92-B8CA1C918E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020272" y="5475415"/>
              <a:ext cx="1114378" cy="977921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gradFill>
              <a:gsLst>
                <a:gs pos="100000">
                  <a:schemeClr val="tx1">
                    <a:lumMod val="75000"/>
                    <a:lumOff val="25000"/>
                  </a:schemeClr>
                </a:gs>
                <a:gs pos="0">
                  <a:schemeClr val="tx1"/>
                </a:gs>
              </a:gsLst>
              <a:lin ang="0" scaled="0"/>
            </a:gra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txBody>
            <a:bodyPr vert="horz" wrap="square" lIns="180000" tIns="288000" rIns="180000" bIns="180000" rtlCol="0" anchor="t">
              <a:noAutofit/>
            </a:bodyPr>
            <a:lstStyle/>
            <a:p>
              <a:pPr>
                <a:lnSpc>
                  <a:spcPts val="4000"/>
                </a:lnSpc>
                <a:spcBef>
                  <a:spcPct val="0"/>
                </a:spcBef>
              </a:pPr>
              <a:endParaRPr lang="en-US" sz="5000" b="1" spc="-300" dirty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41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048133" y="5475415"/>
              <a:ext cx="1058656" cy="91323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40000" lnSpcReduction="2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20000"/>
                </a:lnSpc>
                <a:spcBef>
                  <a:spcPts val="0"/>
                </a:spcBef>
                <a:buNone/>
              </a:pPr>
              <a:r>
                <a:rPr lang="en-US" sz="2900" dirty="0">
                  <a:solidFill>
                    <a:schemeClr val="bg1"/>
                  </a:solidFill>
                </a:rPr>
                <a:t>Applied Anatomy and Physiology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42" name="Freeform 5">
              <a:extLst>
                <a:ext uri="{FF2B5EF4-FFF2-40B4-BE49-F238E27FC236}">
                  <a16:creationId xmlns="" xmlns:a16="http://schemas.microsoft.com/office/drawing/2014/main" id="{0D74D4D5-6A4C-4248-8A92-B8CA1C918EB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978836" y="5416595"/>
              <a:ext cx="713116" cy="625794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12700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43" name="Subtitle 3">
              <a:extLst>
                <a:ext uri="{FF2B5EF4-FFF2-40B4-BE49-F238E27FC236}">
                  <a16:creationId xmlns="" xmlns:a16="http://schemas.microsoft.com/office/drawing/2014/main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7808584" y="5549472"/>
              <a:ext cx="1053620" cy="36004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200" b="1" dirty="0" smtClean="0"/>
                <a:t>3.1.1.2</a:t>
              </a:r>
              <a:endParaRPr lang="en-US" sz="1200" b="1" dirty="0"/>
            </a:p>
          </p:txBody>
        </p:sp>
      </p:grpSp>
      <p:sp>
        <p:nvSpPr>
          <p:cNvPr id="12" name="TextBox 1"/>
          <p:cNvSpPr txBox="1"/>
          <p:nvPr/>
        </p:nvSpPr>
        <p:spPr>
          <a:xfrm>
            <a:off x="-6260" y="6581001"/>
            <a:ext cx="91565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200" dirty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Photocopiable/digital resources may only be copied by the purchasing institution on a single site and for their own </a:t>
            </a:r>
            <a:r>
              <a:rPr lang="en-GB" sz="1200" dirty="0" smtClean="0">
                <a:solidFill>
                  <a:schemeClr val="bg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use.</a:t>
            </a:r>
            <a:endParaRPr lang="en-GB" sz="1200" dirty="0">
              <a:solidFill>
                <a:schemeClr val="bg1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6724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7" name="Freeform 6"/>
          <p:cNvSpPr/>
          <p:nvPr/>
        </p:nvSpPr>
        <p:spPr>
          <a:xfrm>
            <a:off x="1480219" y="2324281"/>
            <a:ext cx="2365198" cy="2587044"/>
          </a:xfrm>
          <a:custGeom>
            <a:avLst/>
            <a:gdLst>
              <a:gd name="connsiteX0" fmla="*/ 0 w 2701159"/>
              <a:gd name="connsiteY0" fmla="*/ 907968 h 2273821"/>
              <a:gd name="connsiteX1" fmla="*/ 199697 w 2701159"/>
              <a:gd name="connsiteY1" fmla="*/ 1275830 h 2273821"/>
              <a:gd name="connsiteX2" fmla="*/ 357352 w 2701159"/>
              <a:gd name="connsiteY2" fmla="*/ 897457 h 2273821"/>
              <a:gd name="connsiteX3" fmla="*/ 546538 w 2701159"/>
              <a:gd name="connsiteY3" fmla="*/ 1286340 h 2273821"/>
              <a:gd name="connsiteX4" fmla="*/ 767256 w 2701159"/>
              <a:gd name="connsiteY4" fmla="*/ 886947 h 2273821"/>
              <a:gd name="connsiteX5" fmla="*/ 987973 w 2701159"/>
              <a:gd name="connsiteY5" fmla="*/ 1296850 h 2273821"/>
              <a:gd name="connsiteX6" fmla="*/ 1145628 w 2701159"/>
              <a:gd name="connsiteY6" fmla="*/ 886947 h 2273821"/>
              <a:gd name="connsiteX7" fmla="*/ 1324304 w 2701159"/>
              <a:gd name="connsiteY7" fmla="*/ 1275830 h 2273821"/>
              <a:gd name="connsiteX8" fmla="*/ 1713187 w 2701159"/>
              <a:gd name="connsiteY8" fmla="*/ 14588 h 2273821"/>
              <a:gd name="connsiteX9" fmla="*/ 2070538 w 2701159"/>
              <a:gd name="connsiteY9" fmla="*/ 2263802 h 2273821"/>
              <a:gd name="connsiteX10" fmla="*/ 2490952 w 2701159"/>
              <a:gd name="connsiteY10" fmla="*/ 855416 h 2273821"/>
              <a:gd name="connsiteX11" fmla="*/ 2701159 w 2701159"/>
              <a:gd name="connsiteY11" fmla="*/ 1212768 h 227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01159" h="2273821">
                <a:moveTo>
                  <a:pt x="0" y="907968"/>
                </a:moveTo>
                <a:cubicBezTo>
                  <a:pt x="70069" y="1092775"/>
                  <a:pt x="140138" y="1277582"/>
                  <a:pt x="199697" y="1275830"/>
                </a:cubicBezTo>
                <a:cubicBezTo>
                  <a:pt x="259256" y="1274078"/>
                  <a:pt x="299545" y="895705"/>
                  <a:pt x="357352" y="897457"/>
                </a:cubicBezTo>
                <a:cubicBezTo>
                  <a:pt x="415159" y="899209"/>
                  <a:pt x="478221" y="1288092"/>
                  <a:pt x="546538" y="1286340"/>
                </a:cubicBezTo>
                <a:cubicBezTo>
                  <a:pt x="614855" y="1284588"/>
                  <a:pt x="693684" y="885195"/>
                  <a:pt x="767256" y="886947"/>
                </a:cubicBezTo>
                <a:cubicBezTo>
                  <a:pt x="840828" y="888699"/>
                  <a:pt x="924911" y="1296850"/>
                  <a:pt x="987973" y="1296850"/>
                </a:cubicBezTo>
                <a:cubicBezTo>
                  <a:pt x="1051035" y="1296850"/>
                  <a:pt x="1089573" y="890450"/>
                  <a:pt x="1145628" y="886947"/>
                </a:cubicBezTo>
                <a:cubicBezTo>
                  <a:pt x="1201683" y="883444"/>
                  <a:pt x="1229711" y="1421223"/>
                  <a:pt x="1324304" y="1275830"/>
                </a:cubicBezTo>
                <a:cubicBezTo>
                  <a:pt x="1418897" y="1130437"/>
                  <a:pt x="1588815" y="-150074"/>
                  <a:pt x="1713187" y="14588"/>
                </a:cubicBezTo>
                <a:cubicBezTo>
                  <a:pt x="1837559" y="179250"/>
                  <a:pt x="1940911" y="2123664"/>
                  <a:pt x="2070538" y="2263802"/>
                </a:cubicBezTo>
                <a:cubicBezTo>
                  <a:pt x="2200165" y="2403940"/>
                  <a:pt x="2385849" y="1030588"/>
                  <a:pt x="2490952" y="855416"/>
                </a:cubicBezTo>
                <a:cubicBezTo>
                  <a:pt x="2596055" y="680244"/>
                  <a:pt x="2648607" y="946506"/>
                  <a:pt x="2701159" y="121276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83568" y="1594955"/>
            <a:ext cx="0" cy="39341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83568" y="5517232"/>
            <a:ext cx="51045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683568" y="3328889"/>
            <a:ext cx="4768360" cy="2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83568" y="3795256"/>
            <a:ext cx="4804648" cy="3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733369" y="2324403"/>
            <a:ext cx="475518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683568" y="1762370"/>
            <a:ext cx="480498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Box 182"/>
          <p:cNvSpPr txBox="1"/>
          <p:nvPr/>
        </p:nvSpPr>
        <p:spPr>
          <a:xfrm>
            <a:off x="2170983" y="5567975"/>
            <a:ext cx="1879953" cy="37097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Time 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(s)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 Box 183"/>
          <p:cNvSpPr txBox="1"/>
          <p:nvPr/>
        </p:nvSpPr>
        <p:spPr>
          <a:xfrm rot="16200000">
            <a:off x="-399796" y="3249509"/>
            <a:ext cx="1805682" cy="38623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Volume 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(L)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 flipH="1">
            <a:off x="683568" y="4907366"/>
            <a:ext cx="4768360" cy="3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Freeform 32"/>
          <p:cNvSpPr/>
          <p:nvPr/>
        </p:nvSpPr>
        <p:spPr>
          <a:xfrm>
            <a:off x="3782414" y="2583333"/>
            <a:ext cx="1554288" cy="749821"/>
          </a:xfrm>
          <a:custGeom>
            <a:avLst/>
            <a:gdLst>
              <a:gd name="connsiteX0" fmla="*/ 0 w 1311966"/>
              <a:gd name="connsiteY0" fmla="*/ 842839 h 842839"/>
              <a:gd name="connsiteX1" fmla="*/ 206734 w 1311966"/>
              <a:gd name="connsiteY1" fmla="*/ 628153 h 842839"/>
              <a:gd name="connsiteX2" fmla="*/ 453225 w 1311966"/>
              <a:gd name="connsiteY2" fmla="*/ 397566 h 842839"/>
              <a:gd name="connsiteX3" fmla="*/ 699715 w 1311966"/>
              <a:gd name="connsiteY3" fmla="*/ 238540 h 842839"/>
              <a:gd name="connsiteX4" fmla="*/ 1001865 w 1311966"/>
              <a:gd name="connsiteY4" fmla="*/ 87465 h 842839"/>
              <a:gd name="connsiteX5" fmla="*/ 1311966 w 1311966"/>
              <a:gd name="connsiteY5" fmla="*/ 0 h 84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966" h="842839">
                <a:moveTo>
                  <a:pt x="0" y="842839"/>
                </a:moveTo>
                <a:cubicBezTo>
                  <a:pt x="65598" y="772602"/>
                  <a:pt x="131197" y="702365"/>
                  <a:pt x="206734" y="628153"/>
                </a:cubicBezTo>
                <a:cubicBezTo>
                  <a:pt x="282272" y="553941"/>
                  <a:pt x="371062" y="462501"/>
                  <a:pt x="453225" y="397566"/>
                </a:cubicBezTo>
                <a:cubicBezTo>
                  <a:pt x="535388" y="332631"/>
                  <a:pt x="608275" y="290223"/>
                  <a:pt x="699715" y="238540"/>
                </a:cubicBezTo>
                <a:cubicBezTo>
                  <a:pt x="791155" y="186857"/>
                  <a:pt x="899823" y="127222"/>
                  <a:pt x="1001865" y="87465"/>
                </a:cubicBezTo>
                <a:cubicBezTo>
                  <a:pt x="1103907" y="47708"/>
                  <a:pt x="1207936" y="23854"/>
                  <a:pt x="1311966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34" name="Freeform 33"/>
          <p:cNvSpPr/>
          <p:nvPr/>
        </p:nvSpPr>
        <p:spPr>
          <a:xfrm flipV="1">
            <a:off x="3870464" y="3788882"/>
            <a:ext cx="1554288" cy="832465"/>
          </a:xfrm>
          <a:custGeom>
            <a:avLst/>
            <a:gdLst>
              <a:gd name="connsiteX0" fmla="*/ 0 w 1311966"/>
              <a:gd name="connsiteY0" fmla="*/ 842839 h 842839"/>
              <a:gd name="connsiteX1" fmla="*/ 206734 w 1311966"/>
              <a:gd name="connsiteY1" fmla="*/ 628153 h 842839"/>
              <a:gd name="connsiteX2" fmla="*/ 453225 w 1311966"/>
              <a:gd name="connsiteY2" fmla="*/ 397566 h 842839"/>
              <a:gd name="connsiteX3" fmla="*/ 699715 w 1311966"/>
              <a:gd name="connsiteY3" fmla="*/ 238540 h 842839"/>
              <a:gd name="connsiteX4" fmla="*/ 1001865 w 1311966"/>
              <a:gd name="connsiteY4" fmla="*/ 87465 h 842839"/>
              <a:gd name="connsiteX5" fmla="*/ 1311966 w 1311966"/>
              <a:gd name="connsiteY5" fmla="*/ 0 h 842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11966" h="842839">
                <a:moveTo>
                  <a:pt x="0" y="842839"/>
                </a:moveTo>
                <a:cubicBezTo>
                  <a:pt x="65598" y="772602"/>
                  <a:pt x="131197" y="702365"/>
                  <a:pt x="206734" y="628153"/>
                </a:cubicBezTo>
                <a:cubicBezTo>
                  <a:pt x="282272" y="553941"/>
                  <a:pt x="371062" y="462501"/>
                  <a:pt x="453225" y="397566"/>
                </a:cubicBezTo>
                <a:cubicBezTo>
                  <a:pt x="535388" y="332631"/>
                  <a:pt x="608275" y="290223"/>
                  <a:pt x="699715" y="238540"/>
                </a:cubicBezTo>
                <a:cubicBezTo>
                  <a:pt x="791155" y="186857"/>
                  <a:pt x="899823" y="127222"/>
                  <a:pt x="1001865" y="87465"/>
                </a:cubicBezTo>
                <a:cubicBezTo>
                  <a:pt x="1103907" y="47708"/>
                  <a:pt x="1207936" y="23854"/>
                  <a:pt x="1311966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3841480" y="2546960"/>
            <a:ext cx="1488411" cy="2022710"/>
          </a:xfrm>
          <a:custGeom>
            <a:avLst/>
            <a:gdLst>
              <a:gd name="connsiteX0" fmla="*/ 0 w 1256306"/>
              <a:gd name="connsiteY0" fmla="*/ 1160891 h 2067512"/>
              <a:gd name="connsiteX1" fmla="*/ 55660 w 1256306"/>
              <a:gd name="connsiteY1" fmla="*/ 1240404 h 2067512"/>
              <a:gd name="connsiteX2" fmla="*/ 159026 w 1256306"/>
              <a:gd name="connsiteY2" fmla="*/ 699715 h 2067512"/>
              <a:gd name="connsiteX3" fmla="*/ 206734 w 1256306"/>
              <a:gd name="connsiteY3" fmla="*/ 1439186 h 2067512"/>
              <a:gd name="connsiteX4" fmla="*/ 341906 w 1256306"/>
              <a:gd name="connsiteY4" fmla="*/ 500932 h 2067512"/>
              <a:gd name="connsiteX5" fmla="*/ 461176 w 1256306"/>
              <a:gd name="connsiteY5" fmla="*/ 1733385 h 2067512"/>
              <a:gd name="connsiteX6" fmla="*/ 612251 w 1256306"/>
              <a:gd name="connsiteY6" fmla="*/ 286247 h 2067512"/>
              <a:gd name="connsiteX7" fmla="*/ 699715 w 1256306"/>
              <a:gd name="connsiteY7" fmla="*/ 1884459 h 2067512"/>
              <a:gd name="connsiteX8" fmla="*/ 914400 w 1256306"/>
              <a:gd name="connsiteY8" fmla="*/ 127221 h 2067512"/>
              <a:gd name="connsiteX9" fmla="*/ 1049573 w 1256306"/>
              <a:gd name="connsiteY9" fmla="*/ 2067339 h 2067512"/>
              <a:gd name="connsiteX10" fmla="*/ 1256306 w 1256306"/>
              <a:gd name="connsiteY10" fmla="*/ 0 h 2067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56306" h="2067512">
                <a:moveTo>
                  <a:pt x="0" y="1160891"/>
                </a:moveTo>
                <a:cubicBezTo>
                  <a:pt x="14578" y="1239079"/>
                  <a:pt x="29156" y="1317267"/>
                  <a:pt x="55660" y="1240404"/>
                </a:cubicBezTo>
                <a:cubicBezTo>
                  <a:pt x="82164" y="1163541"/>
                  <a:pt x="133847" y="666585"/>
                  <a:pt x="159026" y="699715"/>
                </a:cubicBezTo>
                <a:cubicBezTo>
                  <a:pt x="184205" y="732845"/>
                  <a:pt x="176254" y="1472317"/>
                  <a:pt x="206734" y="1439186"/>
                </a:cubicBezTo>
                <a:cubicBezTo>
                  <a:pt x="237214" y="1406055"/>
                  <a:pt x="299499" y="451899"/>
                  <a:pt x="341906" y="500932"/>
                </a:cubicBezTo>
                <a:cubicBezTo>
                  <a:pt x="384313" y="549965"/>
                  <a:pt x="416118" y="1769166"/>
                  <a:pt x="461176" y="1733385"/>
                </a:cubicBezTo>
                <a:cubicBezTo>
                  <a:pt x="506234" y="1697604"/>
                  <a:pt x="572495" y="261068"/>
                  <a:pt x="612251" y="286247"/>
                </a:cubicBezTo>
                <a:cubicBezTo>
                  <a:pt x="652007" y="311426"/>
                  <a:pt x="649357" y="1910963"/>
                  <a:pt x="699715" y="1884459"/>
                </a:cubicBezTo>
                <a:cubicBezTo>
                  <a:pt x="750073" y="1857955"/>
                  <a:pt x="856090" y="96741"/>
                  <a:pt x="914400" y="127221"/>
                </a:cubicBezTo>
                <a:cubicBezTo>
                  <a:pt x="972710" y="157701"/>
                  <a:pt x="992589" y="2088542"/>
                  <a:pt x="1049573" y="2067339"/>
                </a:cubicBezTo>
                <a:cubicBezTo>
                  <a:pt x="1106557" y="2046136"/>
                  <a:pt x="1181431" y="1023068"/>
                  <a:pt x="1256306" y="0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9927" y="290346"/>
            <a:ext cx="71423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Use your knowledge of lung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volumes to c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ontinue the spirometer trace below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to show the change you would expect to see with tidal volume at the onset of exercise.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3776663" y="2549507"/>
            <a:ext cx="1671637" cy="2078696"/>
          </a:xfrm>
          <a:custGeom>
            <a:avLst/>
            <a:gdLst>
              <a:gd name="connsiteX0" fmla="*/ 9525 w 1666875"/>
              <a:gd name="connsiteY0" fmla="*/ 742950 h 2000250"/>
              <a:gd name="connsiteX1" fmla="*/ 9525 w 1666875"/>
              <a:gd name="connsiteY1" fmla="*/ 742950 h 2000250"/>
              <a:gd name="connsiteX2" fmla="*/ 76200 w 1666875"/>
              <a:gd name="connsiteY2" fmla="*/ 685800 h 2000250"/>
              <a:gd name="connsiteX3" fmla="*/ 95250 w 1666875"/>
              <a:gd name="connsiteY3" fmla="*/ 657225 h 2000250"/>
              <a:gd name="connsiteX4" fmla="*/ 152400 w 1666875"/>
              <a:gd name="connsiteY4" fmla="*/ 628650 h 2000250"/>
              <a:gd name="connsiteX5" fmla="*/ 209550 w 1666875"/>
              <a:gd name="connsiteY5" fmla="*/ 581025 h 2000250"/>
              <a:gd name="connsiteX6" fmla="*/ 266700 w 1666875"/>
              <a:gd name="connsiteY6" fmla="*/ 542925 h 2000250"/>
              <a:gd name="connsiteX7" fmla="*/ 323850 w 1666875"/>
              <a:gd name="connsiteY7" fmla="*/ 523875 h 2000250"/>
              <a:gd name="connsiteX8" fmla="*/ 381000 w 1666875"/>
              <a:gd name="connsiteY8" fmla="*/ 485775 h 2000250"/>
              <a:gd name="connsiteX9" fmla="*/ 447675 w 1666875"/>
              <a:gd name="connsiteY9" fmla="*/ 438150 h 2000250"/>
              <a:gd name="connsiteX10" fmla="*/ 476250 w 1666875"/>
              <a:gd name="connsiteY10" fmla="*/ 428625 h 2000250"/>
              <a:gd name="connsiteX11" fmla="*/ 504825 w 1666875"/>
              <a:gd name="connsiteY11" fmla="*/ 409575 h 2000250"/>
              <a:gd name="connsiteX12" fmla="*/ 533400 w 1666875"/>
              <a:gd name="connsiteY12" fmla="*/ 400050 h 2000250"/>
              <a:gd name="connsiteX13" fmla="*/ 628650 w 1666875"/>
              <a:gd name="connsiteY13" fmla="*/ 323850 h 2000250"/>
              <a:gd name="connsiteX14" fmla="*/ 714375 w 1666875"/>
              <a:gd name="connsiteY14" fmla="*/ 276225 h 2000250"/>
              <a:gd name="connsiteX15" fmla="*/ 771525 w 1666875"/>
              <a:gd name="connsiteY15" fmla="*/ 247650 h 2000250"/>
              <a:gd name="connsiteX16" fmla="*/ 847725 w 1666875"/>
              <a:gd name="connsiteY16" fmla="*/ 190500 h 2000250"/>
              <a:gd name="connsiteX17" fmla="*/ 876300 w 1666875"/>
              <a:gd name="connsiteY17" fmla="*/ 171450 h 2000250"/>
              <a:gd name="connsiteX18" fmla="*/ 1000125 w 1666875"/>
              <a:gd name="connsiteY18" fmla="*/ 161925 h 2000250"/>
              <a:gd name="connsiteX19" fmla="*/ 1057275 w 1666875"/>
              <a:gd name="connsiteY19" fmla="*/ 142875 h 2000250"/>
              <a:gd name="connsiteX20" fmla="*/ 1114425 w 1666875"/>
              <a:gd name="connsiteY20" fmla="*/ 104775 h 2000250"/>
              <a:gd name="connsiteX21" fmla="*/ 1143000 w 1666875"/>
              <a:gd name="connsiteY21" fmla="*/ 95250 h 2000250"/>
              <a:gd name="connsiteX22" fmla="*/ 1171575 w 1666875"/>
              <a:gd name="connsiteY22" fmla="*/ 76200 h 2000250"/>
              <a:gd name="connsiteX23" fmla="*/ 1304925 w 1666875"/>
              <a:gd name="connsiteY23" fmla="*/ 47625 h 2000250"/>
              <a:gd name="connsiteX24" fmla="*/ 1362075 w 1666875"/>
              <a:gd name="connsiteY24" fmla="*/ 19050 h 2000250"/>
              <a:gd name="connsiteX25" fmla="*/ 1409700 w 1666875"/>
              <a:gd name="connsiteY25" fmla="*/ 0 h 2000250"/>
              <a:gd name="connsiteX26" fmla="*/ 1562100 w 1666875"/>
              <a:gd name="connsiteY26" fmla="*/ 9525 h 2000250"/>
              <a:gd name="connsiteX27" fmla="*/ 1581150 w 1666875"/>
              <a:gd name="connsiteY27" fmla="*/ 38100 h 2000250"/>
              <a:gd name="connsiteX28" fmla="*/ 1590675 w 1666875"/>
              <a:gd name="connsiteY28" fmla="*/ 171450 h 2000250"/>
              <a:gd name="connsiteX29" fmla="*/ 1609725 w 1666875"/>
              <a:gd name="connsiteY29" fmla="*/ 285750 h 2000250"/>
              <a:gd name="connsiteX30" fmla="*/ 1619250 w 1666875"/>
              <a:gd name="connsiteY30" fmla="*/ 352425 h 2000250"/>
              <a:gd name="connsiteX31" fmla="*/ 1628775 w 1666875"/>
              <a:gd name="connsiteY31" fmla="*/ 428625 h 2000250"/>
              <a:gd name="connsiteX32" fmla="*/ 1638300 w 1666875"/>
              <a:gd name="connsiteY32" fmla="*/ 476250 h 2000250"/>
              <a:gd name="connsiteX33" fmla="*/ 1647825 w 1666875"/>
              <a:gd name="connsiteY33" fmla="*/ 704850 h 2000250"/>
              <a:gd name="connsiteX34" fmla="*/ 1666875 w 1666875"/>
              <a:gd name="connsiteY34" fmla="*/ 1343025 h 2000250"/>
              <a:gd name="connsiteX35" fmla="*/ 1657350 w 1666875"/>
              <a:gd name="connsiteY35" fmla="*/ 1895475 h 2000250"/>
              <a:gd name="connsiteX36" fmla="*/ 1628775 w 1666875"/>
              <a:gd name="connsiteY36" fmla="*/ 1952625 h 2000250"/>
              <a:gd name="connsiteX37" fmla="*/ 1619250 w 1666875"/>
              <a:gd name="connsiteY37" fmla="*/ 1981200 h 2000250"/>
              <a:gd name="connsiteX38" fmla="*/ 1581150 w 1666875"/>
              <a:gd name="connsiteY38" fmla="*/ 1990725 h 2000250"/>
              <a:gd name="connsiteX39" fmla="*/ 1552575 w 1666875"/>
              <a:gd name="connsiteY39" fmla="*/ 2000250 h 2000250"/>
              <a:gd name="connsiteX40" fmla="*/ 1390650 w 1666875"/>
              <a:gd name="connsiteY40" fmla="*/ 1981200 h 2000250"/>
              <a:gd name="connsiteX41" fmla="*/ 1333500 w 1666875"/>
              <a:gd name="connsiteY41" fmla="*/ 1952625 h 2000250"/>
              <a:gd name="connsiteX42" fmla="*/ 1295400 w 1666875"/>
              <a:gd name="connsiteY42" fmla="*/ 1943100 h 2000250"/>
              <a:gd name="connsiteX43" fmla="*/ 1266825 w 1666875"/>
              <a:gd name="connsiteY43" fmla="*/ 1933575 h 2000250"/>
              <a:gd name="connsiteX44" fmla="*/ 1228725 w 1666875"/>
              <a:gd name="connsiteY44" fmla="*/ 1914525 h 2000250"/>
              <a:gd name="connsiteX45" fmla="*/ 1171575 w 1666875"/>
              <a:gd name="connsiteY45" fmla="*/ 1905000 h 2000250"/>
              <a:gd name="connsiteX46" fmla="*/ 1114425 w 1666875"/>
              <a:gd name="connsiteY46" fmla="*/ 1885950 h 2000250"/>
              <a:gd name="connsiteX47" fmla="*/ 1085850 w 1666875"/>
              <a:gd name="connsiteY47" fmla="*/ 1876425 h 2000250"/>
              <a:gd name="connsiteX48" fmla="*/ 990600 w 1666875"/>
              <a:gd name="connsiteY48" fmla="*/ 1847850 h 2000250"/>
              <a:gd name="connsiteX49" fmla="*/ 933450 w 1666875"/>
              <a:gd name="connsiteY49" fmla="*/ 1819275 h 2000250"/>
              <a:gd name="connsiteX50" fmla="*/ 904875 w 1666875"/>
              <a:gd name="connsiteY50" fmla="*/ 1800225 h 2000250"/>
              <a:gd name="connsiteX51" fmla="*/ 876300 w 1666875"/>
              <a:gd name="connsiteY51" fmla="*/ 1790700 h 2000250"/>
              <a:gd name="connsiteX52" fmla="*/ 847725 w 1666875"/>
              <a:gd name="connsiteY52" fmla="*/ 1771650 h 2000250"/>
              <a:gd name="connsiteX53" fmla="*/ 771525 w 1666875"/>
              <a:gd name="connsiteY53" fmla="*/ 1752600 h 2000250"/>
              <a:gd name="connsiteX54" fmla="*/ 714375 w 1666875"/>
              <a:gd name="connsiteY54" fmla="*/ 1714500 h 2000250"/>
              <a:gd name="connsiteX55" fmla="*/ 571500 w 1666875"/>
              <a:gd name="connsiteY55" fmla="*/ 1619250 h 2000250"/>
              <a:gd name="connsiteX56" fmla="*/ 542925 w 1666875"/>
              <a:gd name="connsiteY56" fmla="*/ 1600200 h 2000250"/>
              <a:gd name="connsiteX57" fmla="*/ 485775 w 1666875"/>
              <a:gd name="connsiteY57" fmla="*/ 1571625 h 2000250"/>
              <a:gd name="connsiteX58" fmla="*/ 457200 w 1666875"/>
              <a:gd name="connsiteY58" fmla="*/ 1543050 h 2000250"/>
              <a:gd name="connsiteX59" fmla="*/ 409575 w 1666875"/>
              <a:gd name="connsiteY59" fmla="*/ 1485900 h 2000250"/>
              <a:gd name="connsiteX60" fmla="*/ 323850 w 1666875"/>
              <a:gd name="connsiteY60" fmla="*/ 1447800 h 2000250"/>
              <a:gd name="connsiteX61" fmla="*/ 266700 w 1666875"/>
              <a:gd name="connsiteY61" fmla="*/ 1419225 h 2000250"/>
              <a:gd name="connsiteX62" fmla="*/ 209550 w 1666875"/>
              <a:gd name="connsiteY62" fmla="*/ 1362075 h 2000250"/>
              <a:gd name="connsiteX63" fmla="*/ 180975 w 1666875"/>
              <a:gd name="connsiteY63" fmla="*/ 1333500 h 2000250"/>
              <a:gd name="connsiteX64" fmla="*/ 152400 w 1666875"/>
              <a:gd name="connsiteY64" fmla="*/ 1276350 h 2000250"/>
              <a:gd name="connsiteX65" fmla="*/ 142875 w 1666875"/>
              <a:gd name="connsiteY65" fmla="*/ 1247775 h 2000250"/>
              <a:gd name="connsiteX66" fmla="*/ 104775 w 1666875"/>
              <a:gd name="connsiteY66" fmla="*/ 1181100 h 2000250"/>
              <a:gd name="connsiteX67" fmla="*/ 76200 w 1666875"/>
              <a:gd name="connsiteY67" fmla="*/ 1123950 h 2000250"/>
              <a:gd name="connsiteX68" fmla="*/ 66675 w 1666875"/>
              <a:gd name="connsiteY68" fmla="*/ 1057275 h 2000250"/>
              <a:gd name="connsiteX69" fmla="*/ 38100 w 1666875"/>
              <a:gd name="connsiteY69" fmla="*/ 971550 h 2000250"/>
              <a:gd name="connsiteX70" fmla="*/ 28575 w 1666875"/>
              <a:gd name="connsiteY70" fmla="*/ 942975 h 2000250"/>
              <a:gd name="connsiteX71" fmla="*/ 19050 w 1666875"/>
              <a:gd name="connsiteY71" fmla="*/ 914400 h 2000250"/>
              <a:gd name="connsiteX72" fmla="*/ 0 w 1666875"/>
              <a:gd name="connsiteY72" fmla="*/ 847725 h 2000250"/>
              <a:gd name="connsiteX73" fmla="*/ 9525 w 1666875"/>
              <a:gd name="connsiteY73" fmla="*/ 723900 h 2000250"/>
              <a:gd name="connsiteX74" fmla="*/ 28575 w 1666875"/>
              <a:gd name="connsiteY74" fmla="*/ 695325 h 2000250"/>
              <a:gd name="connsiteX0" fmla="*/ 9525 w 1666875"/>
              <a:gd name="connsiteY0" fmla="*/ 742950 h 2000250"/>
              <a:gd name="connsiteX1" fmla="*/ 9525 w 1666875"/>
              <a:gd name="connsiteY1" fmla="*/ 742950 h 2000250"/>
              <a:gd name="connsiteX2" fmla="*/ 76200 w 1666875"/>
              <a:gd name="connsiteY2" fmla="*/ 685800 h 2000250"/>
              <a:gd name="connsiteX3" fmla="*/ 95250 w 1666875"/>
              <a:gd name="connsiteY3" fmla="*/ 657225 h 2000250"/>
              <a:gd name="connsiteX4" fmla="*/ 152400 w 1666875"/>
              <a:gd name="connsiteY4" fmla="*/ 628650 h 2000250"/>
              <a:gd name="connsiteX5" fmla="*/ 209550 w 1666875"/>
              <a:gd name="connsiteY5" fmla="*/ 581025 h 2000250"/>
              <a:gd name="connsiteX6" fmla="*/ 266700 w 1666875"/>
              <a:gd name="connsiteY6" fmla="*/ 542925 h 2000250"/>
              <a:gd name="connsiteX7" fmla="*/ 323850 w 1666875"/>
              <a:gd name="connsiteY7" fmla="*/ 523875 h 2000250"/>
              <a:gd name="connsiteX8" fmla="*/ 381000 w 1666875"/>
              <a:gd name="connsiteY8" fmla="*/ 485775 h 2000250"/>
              <a:gd name="connsiteX9" fmla="*/ 447675 w 1666875"/>
              <a:gd name="connsiteY9" fmla="*/ 438150 h 2000250"/>
              <a:gd name="connsiteX10" fmla="*/ 476250 w 1666875"/>
              <a:gd name="connsiteY10" fmla="*/ 428625 h 2000250"/>
              <a:gd name="connsiteX11" fmla="*/ 504825 w 1666875"/>
              <a:gd name="connsiteY11" fmla="*/ 409575 h 2000250"/>
              <a:gd name="connsiteX12" fmla="*/ 533400 w 1666875"/>
              <a:gd name="connsiteY12" fmla="*/ 400050 h 2000250"/>
              <a:gd name="connsiteX13" fmla="*/ 628650 w 1666875"/>
              <a:gd name="connsiteY13" fmla="*/ 323850 h 2000250"/>
              <a:gd name="connsiteX14" fmla="*/ 714375 w 1666875"/>
              <a:gd name="connsiteY14" fmla="*/ 276225 h 2000250"/>
              <a:gd name="connsiteX15" fmla="*/ 771525 w 1666875"/>
              <a:gd name="connsiteY15" fmla="*/ 247650 h 2000250"/>
              <a:gd name="connsiteX16" fmla="*/ 847725 w 1666875"/>
              <a:gd name="connsiteY16" fmla="*/ 190500 h 2000250"/>
              <a:gd name="connsiteX17" fmla="*/ 876300 w 1666875"/>
              <a:gd name="connsiteY17" fmla="*/ 171450 h 2000250"/>
              <a:gd name="connsiteX18" fmla="*/ 1000125 w 1666875"/>
              <a:gd name="connsiteY18" fmla="*/ 161925 h 2000250"/>
              <a:gd name="connsiteX19" fmla="*/ 1057275 w 1666875"/>
              <a:gd name="connsiteY19" fmla="*/ 142875 h 2000250"/>
              <a:gd name="connsiteX20" fmla="*/ 1114425 w 1666875"/>
              <a:gd name="connsiteY20" fmla="*/ 104775 h 2000250"/>
              <a:gd name="connsiteX21" fmla="*/ 1143000 w 1666875"/>
              <a:gd name="connsiteY21" fmla="*/ 95250 h 2000250"/>
              <a:gd name="connsiteX22" fmla="*/ 1171575 w 1666875"/>
              <a:gd name="connsiteY22" fmla="*/ 76200 h 2000250"/>
              <a:gd name="connsiteX23" fmla="*/ 1304925 w 1666875"/>
              <a:gd name="connsiteY23" fmla="*/ 47625 h 2000250"/>
              <a:gd name="connsiteX24" fmla="*/ 1362075 w 1666875"/>
              <a:gd name="connsiteY24" fmla="*/ 19050 h 2000250"/>
              <a:gd name="connsiteX25" fmla="*/ 1409700 w 1666875"/>
              <a:gd name="connsiteY25" fmla="*/ 0 h 2000250"/>
              <a:gd name="connsiteX26" fmla="*/ 1562100 w 1666875"/>
              <a:gd name="connsiteY26" fmla="*/ 9525 h 2000250"/>
              <a:gd name="connsiteX27" fmla="*/ 1581150 w 1666875"/>
              <a:gd name="connsiteY27" fmla="*/ 38100 h 2000250"/>
              <a:gd name="connsiteX28" fmla="*/ 1590675 w 1666875"/>
              <a:gd name="connsiteY28" fmla="*/ 171450 h 2000250"/>
              <a:gd name="connsiteX29" fmla="*/ 1609725 w 1666875"/>
              <a:gd name="connsiteY29" fmla="*/ 285750 h 2000250"/>
              <a:gd name="connsiteX30" fmla="*/ 1619250 w 1666875"/>
              <a:gd name="connsiteY30" fmla="*/ 352425 h 2000250"/>
              <a:gd name="connsiteX31" fmla="*/ 1628775 w 1666875"/>
              <a:gd name="connsiteY31" fmla="*/ 428625 h 2000250"/>
              <a:gd name="connsiteX32" fmla="*/ 1638300 w 1666875"/>
              <a:gd name="connsiteY32" fmla="*/ 476250 h 2000250"/>
              <a:gd name="connsiteX33" fmla="*/ 1647825 w 1666875"/>
              <a:gd name="connsiteY33" fmla="*/ 704850 h 2000250"/>
              <a:gd name="connsiteX34" fmla="*/ 1666875 w 1666875"/>
              <a:gd name="connsiteY34" fmla="*/ 1343025 h 2000250"/>
              <a:gd name="connsiteX35" fmla="*/ 1657350 w 1666875"/>
              <a:gd name="connsiteY35" fmla="*/ 1895475 h 2000250"/>
              <a:gd name="connsiteX36" fmla="*/ 1628775 w 1666875"/>
              <a:gd name="connsiteY36" fmla="*/ 1952625 h 2000250"/>
              <a:gd name="connsiteX37" fmla="*/ 1619250 w 1666875"/>
              <a:gd name="connsiteY37" fmla="*/ 1981200 h 2000250"/>
              <a:gd name="connsiteX38" fmla="*/ 1581150 w 1666875"/>
              <a:gd name="connsiteY38" fmla="*/ 1990725 h 2000250"/>
              <a:gd name="connsiteX39" fmla="*/ 1552575 w 1666875"/>
              <a:gd name="connsiteY39" fmla="*/ 2000250 h 2000250"/>
              <a:gd name="connsiteX40" fmla="*/ 1390650 w 1666875"/>
              <a:gd name="connsiteY40" fmla="*/ 1981200 h 2000250"/>
              <a:gd name="connsiteX41" fmla="*/ 1333500 w 1666875"/>
              <a:gd name="connsiteY41" fmla="*/ 1952625 h 2000250"/>
              <a:gd name="connsiteX42" fmla="*/ 1295400 w 1666875"/>
              <a:gd name="connsiteY42" fmla="*/ 1943100 h 2000250"/>
              <a:gd name="connsiteX43" fmla="*/ 1266825 w 1666875"/>
              <a:gd name="connsiteY43" fmla="*/ 1933575 h 2000250"/>
              <a:gd name="connsiteX44" fmla="*/ 1228725 w 1666875"/>
              <a:gd name="connsiteY44" fmla="*/ 1914525 h 2000250"/>
              <a:gd name="connsiteX45" fmla="*/ 1171575 w 1666875"/>
              <a:gd name="connsiteY45" fmla="*/ 1905000 h 2000250"/>
              <a:gd name="connsiteX46" fmla="*/ 1114425 w 1666875"/>
              <a:gd name="connsiteY46" fmla="*/ 1885950 h 2000250"/>
              <a:gd name="connsiteX47" fmla="*/ 1085850 w 1666875"/>
              <a:gd name="connsiteY47" fmla="*/ 1876425 h 2000250"/>
              <a:gd name="connsiteX48" fmla="*/ 990600 w 1666875"/>
              <a:gd name="connsiteY48" fmla="*/ 1847850 h 2000250"/>
              <a:gd name="connsiteX49" fmla="*/ 933450 w 1666875"/>
              <a:gd name="connsiteY49" fmla="*/ 1819275 h 2000250"/>
              <a:gd name="connsiteX50" fmla="*/ 904875 w 1666875"/>
              <a:gd name="connsiteY50" fmla="*/ 1800225 h 2000250"/>
              <a:gd name="connsiteX51" fmla="*/ 876300 w 1666875"/>
              <a:gd name="connsiteY51" fmla="*/ 1790700 h 2000250"/>
              <a:gd name="connsiteX52" fmla="*/ 847725 w 1666875"/>
              <a:gd name="connsiteY52" fmla="*/ 1771650 h 2000250"/>
              <a:gd name="connsiteX53" fmla="*/ 771525 w 1666875"/>
              <a:gd name="connsiteY53" fmla="*/ 1752600 h 2000250"/>
              <a:gd name="connsiteX54" fmla="*/ 714375 w 1666875"/>
              <a:gd name="connsiteY54" fmla="*/ 1714500 h 2000250"/>
              <a:gd name="connsiteX55" fmla="*/ 571500 w 1666875"/>
              <a:gd name="connsiteY55" fmla="*/ 1619250 h 2000250"/>
              <a:gd name="connsiteX56" fmla="*/ 542925 w 1666875"/>
              <a:gd name="connsiteY56" fmla="*/ 1600200 h 2000250"/>
              <a:gd name="connsiteX57" fmla="*/ 485775 w 1666875"/>
              <a:gd name="connsiteY57" fmla="*/ 1571625 h 2000250"/>
              <a:gd name="connsiteX58" fmla="*/ 457200 w 1666875"/>
              <a:gd name="connsiteY58" fmla="*/ 1543050 h 2000250"/>
              <a:gd name="connsiteX59" fmla="*/ 409575 w 1666875"/>
              <a:gd name="connsiteY59" fmla="*/ 1485900 h 2000250"/>
              <a:gd name="connsiteX60" fmla="*/ 323850 w 1666875"/>
              <a:gd name="connsiteY60" fmla="*/ 1447800 h 2000250"/>
              <a:gd name="connsiteX61" fmla="*/ 266700 w 1666875"/>
              <a:gd name="connsiteY61" fmla="*/ 1419225 h 2000250"/>
              <a:gd name="connsiteX62" fmla="*/ 209550 w 1666875"/>
              <a:gd name="connsiteY62" fmla="*/ 1362075 h 2000250"/>
              <a:gd name="connsiteX63" fmla="*/ 180975 w 1666875"/>
              <a:gd name="connsiteY63" fmla="*/ 1333500 h 2000250"/>
              <a:gd name="connsiteX64" fmla="*/ 152400 w 1666875"/>
              <a:gd name="connsiteY64" fmla="*/ 1276350 h 2000250"/>
              <a:gd name="connsiteX65" fmla="*/ 142875 w 1666875"/>
              <a:gd name="connsiteY65" fmla="*/ 1247775 h 2000250"/>
              <a:gd name="connsiteX66" fmla="*/ 104775 w 1666875"/>
              <a:gd name="connsiteY66" fmla="*/ 1181100 h 2000250"/>
              <a:gd name="connsiteX67" fmla="*/ 76200 w 1666875"/>
              <a:gd name="connsiteY67" fmla="*/ 1123950 h 2000250"/>
              <a:gd name="connsiteX68" fmla="*/ 66675 w 1666875"/>
              <a:gd name="connsiteY68" fmla="*/ 1057275 h 2000250"/>
              <a:gd name="connsiteX69" fmla="*/ 38100 w 1666875"/>
              <a:gd name="connsiteY69" fmla="*/ 971550 h 2000250"/>
              <a:gd name="connsiteX70" fmla="*/ 28575 w 1666875"/>
              <a:gd name="connsiteY70" fmla="*/ 942975 h 2000250"/>
              <a:gd name="connsiteX71" fmla="*/ 19050 w 1666875"/>
              <a:gd name="connsiteY71" fmla="*/ 914400 h 2000250"/>
              <a:gd name="connsiteX72" fmla="*/ 0 w 1666875"/>
              <a:gd name="connsiteY72" fmla="*/ 847725 h 2000250"/>
              <a:gd name="connsiteX73" fmla="*/ 9525 w 1666875"/>
              <a:gd name="connsiteY73" fmla="*/ 723900 h 2000250"/>
              <a:gd name="connsiteX0" fmla="*/ 9525 w 1666875"/>
              <a:gd name="connsiteY0" fmla="*/ 742950 h 2000250"/>
              <a:gd name="connsiteX1" fmla="*/ 9525 w 1666875"/>
              <a:gd name="connsiteY1" fmla="*/ 742950 h 2000250"/>
              <a:gd name="connsiteX2" fmla="*/ 76200 w 1666875"/>
              <a:gd name="connsiteY2" fmla="*/ 685800 h 2000250"/>
              <a:gd name="connsiteX3" fmla="*/ 95250 w 1666875"/>
              <a:gd name="connsiteY3" fmla="*/ 657225 h 2000250"/>
              <a:gd name="connsiteX4" fmla="*/ 152400 w 1666875"/>
              <a:gd name="connsiteY4" fmla="*/ 628650 h 2000250"/>
              <a:gd name="connsiteX5" fmla="*/ 209550 w 1666875"/>
              <a:gd name="connsiteY5" fmla="*/ 581025 h 2000250"/>
              <a:gd name="connsiteX6" fmla="*/ 266700 w 1666875"/>
              <a:gd name="connsiteY6" fmla="*/ 542925 h 2000250"/>
              <a:gd name="connsiteX7" fmla="*/ 323850 w 1666875"/>
              <a:gd name="connsiteY7" fmla="*/ 523875 h 2000250"/>
              <a:gd name="connsiteX8" fmla="*/ 381000 w 1666875"/>
              <a:gd name="connsiteY8" fmla="*/ 485775 h 2000250"/>
              <a:gd name="connsiteX9" fmla="*/ 447675 w 1666875"/>
              <a:gd name="connsiteY9" fmla="*/ 438150 h 2000250"/>
              <a:gd name="connsiteX10" fmla="*/ 476250 w 1666875"/>
              <a:gd name="connsiteY10" fmla="*/ 428625 h 2000250"/>
              <a:gd name="connsiteX11" fmla="*/ 504825 w 1666875"/>
              <a:gd name="connsiteY11" fmla="*/ 409575 h 2000250"/>
              <a:gd name="connsiteX12" fmla="*/ 533400 w 1666875"/>
              <a:gd name="connsiteY12" fmla="*/ 400050 h 2000250"/>
              <a:gd name="connsiteX13" fmla="*/ 628650 w 1666875"/>
              <a:gd name="connsiteY13" fmla="*/ 323850 h 2000250"/>
              <a:gd name="connsiteX14" fmla="*/ 714375 w 1666875"/>
              <a:gd name="connsiteY14" fmla="*/ 276225 h 2000250"/>
              <a:gd name="connsiteX15" fmla="*/ 771525 w 1666875"/>
              <a:gd name="connsiteY15" fmla="*/ 247650 h 2000250"/>
              <a:gd name="connsiteX16" fmla="*/ 847725 w 1666875"/>
              <a:gd name="connsiteY16" fmla="*/ 190500 h 2000250"/>
              <a:gd name="connsiteX17" fmla="*/ 876300 w 1666875"/>
              <a:gd name="connsiteY17" fmla="*/ 171450 h 2000250"/>
              <a:gd name="connsiteX18" fmla="*/ 1000125 w 1666875"/>
              <a:gd name="connsiteY18" fmla="*/ 161925 h 2000250"/>
              <a:gd name="connsiteX19" fmla="*/ 1057275 w 1666875"/>
              <a:gd name="connsiteY19" fmla="*/ 142875 h 2000250"/>
              <a:gd name="connsiteX20" fmla="*/ 1114425 w 1666875"/>
              <a:gd name="connsiteY20" fmla="*/ 104775 h 2000250"/>
              <a:gd name="connsiteX21" fmla="*/ 1143000 w 1666875"/>
              <a:gd name="connsiteY21" fmla="*/ 95250 h 2000250"/>
              <a:gd name="connsiteX22" fmla="*/ 1171575 w 1666875"/>
              <a:gd name="connsiteY22" fmla="*/ 76200 h 2000250"/>
              <a:gd name="connsiteX23" fmla="*/ 1304925 w 1666875"/>
              <a:gd name="connsiteY23" fmla="*/ 47625 h 2000250"/>
              <a:gd name="connsiteX24" fmla="*/ 1362075 w 1666875"/>
              <a:gd name="connsiteY24" fmla="*/ 19050 h 2000250"/>
              <a:gd name="connsiteX25" fmla="*/ 1409700 w 1666875"/>
              <a:gd name="connsiteY25" fmla="*/ 0 h 2000250"/>
              <a:gd name="connsiteX26" fmla="*/ 1562100 w 1666875"/>
              <a:gd name="connsiteY26" fmla="*/ 9525 h 2000250"/>
              <a:gd name="connsiteX27" fmla="*/ 1581150 w 1666875"/>
              <a:gd name="connsiteY27" fmla="*/ 38100 h 2000250"/>
              <a:gd name="connsiteX28" fmla="*/ 1590675 w 1666875"/>
              <a:gd name="connsiteY28" fmla="*/ 171450 h 2000250"/>
              <a:gd name="connsiteX29" fmla="*/ 1609725 w 1666875"/>
              <a:gd name="connsiteY29" fmla="*/ 285750 h 2000250"/>
              <a:gd name="connsiteX30" fmla="*/ 1619250 w 1666875"/>
              <a:gd name="connsiteY30" fmla="*/ 352425 h 2000250"/>
              <a:gd name="connsiteX31" fmla="*/ 1628775 w 1666875"/>
              <a:gd name="connsiteY31" fmla="*/ 428625 h 2000250"/>
              <a:gd name="connsiteX32" fmla="*/ 1638300 w 1666875"/>
              <a:gd name="connsiteY32" fmla="*/ 476250 h 2000250"/>
              <a:gd name="connsiteX33" fmla="*/ 1647825 w 1666875"/>
              <a:gd name="connsiteY33" fmla="*/ 704850 h 2000250"/>
              <a:gd name="connsiteX34" fmla="*/ 1666875 w 1666875"/>
              <a:gd name="connsiteY34" fmla="*/ 1343025 h 2000250"/>
              <a:gd name="connsiteX35" fmla="*/ 1657350 w 1666875"/>
              <a:gd name="connsiteY35" fmla="*/ 1895475 h 2000250"/>
              <a:gd name="connsiteX36" fmla="*/ 1628775 w 1666875"/>
              <a:gd name="connsiteY36" fmla="*/ 1952625 h 2000250"/>
              <a:gd name="connsiteX37" fmla="*/ 1619250 w 1666875"/>
              <a:gd name="connsiteY37" fmla="*/ 1981200 h 2000250"/>
              <a:gd name="connsiteX38" fmla="*/ 1581150 w 1666875"/>
              <a:gd name="connsiteY38" fmla="*/ 1990725 h 2000250"/>
              <a:gd name="connsiteX39" fmla="*/ 1552575 w 1666875"/>
              <a:gd name="connsiteY39" fmla="*/ 2000250 h 2000250"/>
              <a:gd name="connsiteX40" fmla="*/ 1390650 w 1666875"/>
              <a:gd name="connsiteY40" fmla="*/ 1981200 h 2000250"/>
              <a:gd name="connsiteX41" fmla="*/ 1333500 w 1666875"/>
              <a:gd name="connsiteY41" fmla="*/ 1952625 h 2000250"/>
              <a:gd name="connsiteX42" fmla="*/ 1295400 w 1666875"/>
              <a:gd name="connsiteY42" fmla="*/ 1943100 h 2000250"/>
              <a:gd name="connsiteX43" fmla="*/ 1266825 w 1666875"/>
              <a:gd name="connsiteY43" fmla="*/ 1933575 h 2000250"/>
              <a:gd name="connsiteX44" fmla="*/ 1228725 w 1666875"/>
              <a:gd name="connsiteY44" fmla="*/ 1914525 h 2000250"/>
              <a:gd name="connsiteX45" fmla="*/ 1171575 w 1666875"/>
              <a:gd name="connsiteY45" fmla="*/ 1905000 h 2000250"/>
              <a:gd name="connsiteX46" fmla="*/ 1114425 w 1666875"/>
              <a:gd name="connsiteY46" fmla="*/ 1885950 h 2000250"/>
              <a:gd name="connsiteX47" fmla="*/ 1085850 w 1666875"/>
              <a:gd name="connsiteY47" fmla="*/ 1876425 h 2000250"/>
              <a:gd name="connsiteX48" fmla="*/ 990600 w 1666875"/>
              <a:gd name="connsiteY48" fmla="*/ 1847850 h 2000250"/>
              <a:gd name="connsiteX49" fmla="*/ 933450 w 1666875"/>
              <a:gd name="connsiteY49" fmla="*/ 1819275 h 2000250"/>
              <a:gd name="connsiteX50" fmla="*/ 904875 w 1666875"/>
              <a:gd name="connsiteY50" fmla="*/ 1800225 h 2000250"/>
              <a:gd name="connsiteX51" fmla="*/ 876300 w 1666875"/>
              <a:gd name="connsiteY51" fmla="*/ 1790700 h 2000250"/>
              <a:gd name="connsiteX52" fmla="*/ 847725 w 1666875"/>
              <a:gd name="connsiteY52" fmla="*/ 1771650 h 2000250"/>
              <a:gd name="connsiteX53" fmla="*/ 771525 w 1666875"/>
              <a:gd name="connsiteY53" fmla="*/ 1752600 h 2000250"/>
              <a:gd name="connsiteX54" fmla="*/ 714375 w 1666875"/>
              <a:gd name="connsiteY54" fmla="*/ 1714500 h 2000250"/>
              <a:gd name="connsiteX55" fmla="*/ 571500 w 1666875"/>
              <a:gd name="connsiteY55" fmla="*/ 1619250 h 2000250"/>
              <a:gd name="connsiteX56" fmla="*/ 542925 w 1666875"/>
              <a:gd name="connsiteY56" fmla="*/ 1600200 h 2000250"/>
              <a:gd name="connsiteX57" fmla="*/ 485775 w 1666875"/>
              <a:gd name="connsiteY57" fmla="*/ 1571625 h 2000250"/>
              <a:gd name="connsiteX58" fmla="*/ 457200 w 1666875"/>
              <a:gd name="connsiteY58" fmla="*/ 1543050 h 2000250"/>
              <a:gd name="connsiteX59" fmla="*/ 409575 w 1666875"/>
              <a:gd name="connsiteY59" fmla="*/ 1485900 h 2000250"/>
              <a:gd name="connsiteX60" fmla="*/ 323850 w 1666875"/>
              <a:gd name="connsiteY60" fmla="*/ 1447800 h 2000250"/>
              <a:gd name="connsiteX61" fmla="*/ 266700 w 1666875"/>
              <a:gd name="connsiteY61" fmla="*/ 1419225 h 2000250"/>
              <a:gd name="connsiteX62" fmla="*/ 209550 w 1666875"/>
              <a:gd name="connsiteY62" fmla="*/ 1362075 h 2000250"/>
              <a:gd name="connsiteX63" fmla="*/ 180975 w 1666875"/>
              <a:gd name="connsiteY63" fmla="*/ 1333500 h 2000250"/>
              <a:gd name="connsiteX64" fmla="*/ 152400 w 1666875"/>
              <a:gd name="connsiteY64" fmla="*/ 1276350 h 2000250"/>
              <a:gd name="connsiteX65" fmla="*/ 142875 w 1666875"/>
              <a:gd name="connsiteY65" fmla="*/ 1247775 h 2000250"/>
              <a:gd name="connsiteX66" fmla="*/ 104775 w 1666875"/>
              <a:gd name="connsiteY66" fmla="*/ 1181100 h 2000250"/>
              <a:gd name="connsiteX67" fmla="*/ 76200 w 1666875"/>
              <a:gd name="connsiteY67" fmla="*/ 1123950 h 2000250"/>
              <a:gd name="connsiteX68" fmla="*/ 66675 w 1666875"/>
              <a:gd name="connsiteY68" fmla="*/ 1057275 h 2000250"/>
              <a:gd name="connsiteX69" fmla="*/ 38100 w 1666875"/>
              <a:gd name="connsiteY69" fmla="*/ 971550 h 2000250"/>
              <a:gd name="connsiteX70" fmla="*/ 28575 w 1666875"/>
              <a:gd name="connsiteY70" fmla="*/ 942975 h 2000250"/>
              <a:gd name="connsiteX71" fmla="*/ 19050 w 1666875"/>
              <a:gd name="connsiteY71" fmla="*/ 914400 h 2000250"/>
              <a:gd name="connsiteX72" fmla="*/ 0 w 1666875"/>
              <a:gd name="connsiteY72" fmla="*/ 847725 h 2000250"/>
              <a:gd name="connsiteX0" fmla="*/ 14287 w 1671637"/>
              <a:gd name="connsiteY0" fmla="*/ 742950 h 2000250"/>
              <a:gd name="connsiteX1" fmla="*/ 0 w 1671637"/>
              <a:gd name="connsiteY1" fmla="*/ 780276 h 2000250"/>
              <a:gd name="connsiteX2" fmla="*/ 80962 w 1671637"/>
              <a:gd name="connsiteY2" fmla="*/ 685800 h 2000250"/>
              <a:gd name="connsiteX3" fmla="*/ 100012 w 1671637"/>
              <a:gd name="connsiteY3" fmla="*/ 657225 h 2000250"/>
              <a:gd name="connsiteX4" fmla="*/ 157162 w 1671637"/>
              <a:gd name="connsiteY4" fmla="*/ 628650 h 2000250"/>
              <a:gd name="connsiteX5" fmla="*/ 214312 w 1671637"/>
              <a:gd name="connsiteY5" fmla="*/ 581025 h 2000250"/>
              <a:gd name="connsiteX6" fmla="*/ 271462 w 1671637"/>
              <a:gd name="connsiteY6" fmla="*/ 542925 h 2000250"/>
              <a:gd name="connsiteX7" fmla="*/ 328612 w 1671637"/>
              <a:gd name="connsiteY7" fmla="*/ 523875 h 2000250"/>
              <a:gd name="connsiteX8" fmla="*/ 385762 w 1671637"/>
              <a:gd name="connsiteY8" fmla="*/ 485775 h 2000250"/>
              <a:gd name="connsiteX9" fmla="*/ 452437 w 1671637"/>
              <a:gd name="connsiteY9" fmla="*/ 438150 h 2000250"/>
              <a:gd name="connsiteX10" fmla="*/ 481012 w 1671637"/>
              <a:gd name="connsiteY10" fmla="*/ 428625 h 2000250"/>
              <a:gd name="connsiteX11" fmla="*/ 509587 w 1671637"/>
              <a:gd name="connsiteY11" fmla="*/ 409575 h 2000250"/>
              <a:gd name="connsiteX12" fmla="*/ 538162 w 1671637"/>
              <a:gd name="connsiteY12" fmla="*/ 400050 h 2000250"/>
              <a:gd name="connsiteX13" fmla="*/ 633412 w 1671637"/>
              <a:gd name="connsiteY13" fmla="*/ 323850 h 2000250"/>
              <a:gd name="connsiteX14" fmla="*/ 719137 w 1671637"/>
              <a:gd name="connsiteY14" fmla="*/ 276225 h 2000250"/>
              <a:gd name="connsiteX15" fmla="*/ 776287 w 1671637"/>
              <a:gd name="connsiteY15" fmla="*/ 247650 h 2000250"/>
              <a:gd name="connsiteX16" fmla="*/ 852487 w 1671637"/>
              <a:gd name="connsiteY16" fmla="*/ 190500 h 2000250"/>
              <a:gd name="connsiteX17" fmla="*/ 881062 w 1671637"/>
              <a:gd name="connsiteY17" fmla="*/ 171450 h 2000250"/>
              <a:gd name="connsiteX18" fmla="*/ 1004887 w 1671637"/>
              <a:gd name="connsiteY18" fmla="*/ 161925 h 2000250"/>
              <a:gd name="connsiteX19" fmla="*/ 1062037 w 1671637"/>
              <a:gd name="connsiteY19" fmla="*/ 142875 h 2000250"/>
              <a:gd name="connsiteX20" fmla="*/ 1119187 w 1671637"/>
              <a:gd name="connsiteY20" fmla="*/ 104775 h 2000250"/>
              <a:gd name="connsiteX21" fmla="*/ 1147762 w 1671637"/>
              <a:gd name="connsiteY21" fmla="*/ 95250 h 2000250"/>
              <a:gd name="connsiteX22" fmla="*/ 1176337 w 1671637"/>
              <a:gd name="connsiteY22" fmla="*/ 76200 h 2000250"/>
              <a:gd name="connsiteX23" fmla="*/ 1309687 w 1671637"/>
              <a:gd name="connsiteY23" fmla="*/ 47625 h 2000250"/>
              <a:gd name="connsiteX24" fmla="*/ 1366837 w 1671637"/>
              <a:gd name="connsiteY24" fmla="*/ 19050 h 2000250"/>
              <a:gd name="connsiteX25" fmla="*/ 1414462 w 1671637"/>
              <a:gd name="connsiteY25" fmla="*/ 0 h 2000250"/>
              <a:gd name="connsiteX26" fmla="*/ 1566862 w 1671637"/>
              <a:gd name="connsiteY26" fmla="*/ 9525 h 2000250"/>
              <a:gd name="connsiteX27" fmla="*/ 1585912 w 1671637"/>
              <a:gd name="connsiteY27" fmla="*/ 38100 h 2000250"/>
              <a:gd name="connsiteX28" fmla="*/ 1595437 w 1671637"/>
              <a:gd name="connsiteY28" fmla="*/ 171450 h 2000250"/>
              <a:gd name="connsiteX29" fmla="*/ 1614487 w 1671637"/>
              <a:gd name="connsiteY29" fmla="*/ 285750 h 2000250"/>
              <a:gd name="connsiteX30" fmla="*/ 1624012 w 1671637"/>
              <a:gd name="connsiteY30" fmla="*/ 352425 h 2000250"/>
              <a:gd name="connsiteX31" fmla="*/ 1633537 w 1671637"/>
              <a:gd name="connsiteY31" fmla="*/ 428625 h 2000250"/>
              <a:gd name="connsiteX32" fmla="*/ 1643062 w 1671637"/>
              <a:gd name="connsiteY32" fmla="*/ 476250 h 2000250"/>
              <a:gd name="connsiteX33" fmla="*/ 1652587 w 1671637"/>
              <a:gd name="connsiteY33" fmla="*/ 704850 h 2000250"/>
              <a:gd name="connsiteX34" fmla="*/ 1671637 w 1671637"/>
              <a:gd name="connsiteY34" fmla="*/ 1343025 h 2000250"/>
              <a:gd name="connsiteX35" fmla="*/ 1662112 w 1671637"/>
              <a:gd name="connsiteY35" fmla="*/ 1895475 h 2000250"/>
              <a:gd name="connsiteX36" fmla="*/ 1633537 w 1671637"/>
              <a:gd name="connsiteY36" fmla="*/ 1952625 h 2000250"/>
              <a:gd name="connsiteX37" fmla="*/ 1624012 w 1671637"/>
              <a:gd name="connsiteY37" fmla="*/ 1981200 h 2000250"/>
              <a:gd name="connsiteX38" fmla="*/ 1585912 w 1671637"/>
              <a:gd name="connsiteY38" fmla="*/ 1990725 h 2000250"/>
              <a:gd name="connsiteX39" fmla="*/ 1557337 w 1671637"/>
              <a:gd name="connsiteY39" fmla="*/ 2000250 h 2000250"/>
              <a:gd name="connsiteX40" fmla="*/ 1395412 w 1671637"/>
              <a:gd name="connsiteY40" fmla="*/ 1981200 h 2000250"/>
              <a:gd name="connsiteX41" fmla="*/ 1338262 w 1671637"/>
              <a:gd name="connsiteY41" fmla="*/ 1952625 h 2000250"/>
              <a:gd name="connsiteX42" fmla="*/ 1300162 w 1671637"/>
              <a:gd name="connsiteY42" fmla="*/ 1943100 h 2000250"/>
              <a:gd name="connsiteX43" fmla="*/ 1271587 w 1671637"/>
              <a:gd name="connsiteY43" fmla="*/ 1933575 h 2000250"/>
              <a:gd name="connsiteX44" fmla="*/ 1233487 w 1671637"/>
              <a:gd name="connsiteY44" fmla="*/ 1914525 h 2000250"/>
              <a:gd name="connsiteX45" fmla="*/ 1176337 w 1671637"/>
              <a:gd name="connsiteY45" fmla="*/ 1905000 h 2000250"/>
              <a:gd name="connsiteX46" fmla="*/ 1119187 w 1671637"/>
              <a:gd name="connsiteY46" fmla="*/ 1885950 h 2000250"/>
              <a:gd name="connsiteX47" fmla="*/ 1090612 w 1671637"/>
              <a:gd name="connsiteY47" fmla="*/ 1876425 h 2000250"/>
              <a:gd name="connsiteX48" fmla="*/ 995362 w 1671637"/>
              <a:gd name="connsiteY48" fmla="*/ 1847850 h 2000250"/>
              <a:gd name="connsiteX49" fmla="*/ 938212 w 1671637"/>
              <a:gd name="connsiteY49" fmla="*/ 1819275 h 2000250"/>
              <a:gd name="connsiteX50" fmla="*/ 909637 w 1671637"/>
              <a:gd name="connsiteY50" fmla="*/ 1800225 h 2000250"/>
              <a:gd name="connsiteX51" fmla="*/ 881062 w 1671637"/>
              <a:gd name="connsiteY51" fmla="*/ 1790700 h 2000250"/>
              <a:gd name="connsiteX52" fmla="*/ 852487 w 1671637"/>
              <a:gd name="connsiteY52" fmla="*/ 1771650 h 2000250"/>
              <a:gd name="connsiteX53" fmla="*/ 776287 w 1671637"/>
              <a:gd name="connsiteY53" fmla="*/ 1752600 h 2000250"/>
              <a:gd name="connsiteX54" fmla="*/ 719137 w 1671637"/>
              <a:gd name="connsiteY54" fmla="*/ 1714500 h 2000250"/>
              <a:gd name="connsiteX55" fmla="*/ 576262 w 1671637"/>
              <a:gd name="connsiteY55" fmla="*/ 1619250 h 2000250"/>
              <a:gd name="connsiteX56" fmla="*/ 547687 w 1671637"/>
              <a:gd name="connsiteY56" fmla="*/ 1600200 h 2000250"/>
              <a:gd name="connsiteX57" fmla="*/ 490537 w 1671637"/>
              <a:gd name="connsiteY57" fmla="*/ 1571625 h 2000250"/>
              <a:gd name="connsiteX58" fmla="*/ 461962 w 1671637"/>
              <a:gd name="connsiteY58" fmla="*/ 1543050 h 2000250"/>
              <a:gd name="connsiteX59" fmla="*/ 414337 w 1671637"/>
              <a:gd name="connsiteY59" fmla="*/ 1485900 h 2000250"/>
              <a:gd name="connsiteX60" fmla="*/ 328612 w 1671637"/>
              <a:gd name="connsiteY60" fmla="*/ 1447800 h 2000250"/>
              <a:gd name="connsiteX61" fmla="*/ 271462 w 1671637"/>
              <a:gd name="connsiteY61" fmla="*/ 1419225 h 2000250"/>
              <a:gd name="connsiteX62" fmla="*/ 214312 w 1671637"/>
              <a:gd name="connsiteY62" fmla="*/ 1362075 h 2000250"/>
              <a:gd name="connsiteX63" fmla="*/ 185737 w 1671637"/>
              <a:gd name="connsiteY63" fmla="*/ 1333500 h 2000250"/>
              <a:gd name="connsiteX64" fmla="*/ 157162 w 1671637"/>
              <a:gd name="connsiteY64" fmla="*/ 1276350 h 2000250"/>
              <a:gd name="connsiteX65" fmla="*/ 147637 w 1671637"/>
              <a:gd name="connsiteY65" fmla="*/ 1247775 h 2000250"/>
              <a:gd name="connsiteX66" fmla="*/ 109537 w 1671637"/>
              <a:gd name="connsiteY66" fmla="*/ 1181100 h 2000250"/>
              <a:gd name="connsiteX67" fmla="*/ 80962 w 1671637"/>
              <a:gd name="connsiteY67" fmla="*/ 1123950 h 2000250"/>
              <a:gd name="connsiteX68" fmla="*/ 71437 w 1671637"/>
              <a:gd name="connsiteY68" fmla="*/ 1057275 h 2000250"/>
              <a:gd name="connsiteX69" fmla="*/ 42862 w 1671637"/>
              <a:gd name="connsiteY69" fmla="*/ 971550 h 2000250"/>
              <a:gd name="connsiteX70" fmla="*/ 33337 w 1671637"/>
              <a:gd name="connsiteY70" fmla="*/ 942975 h 2000250"/>
              <a:gd name="connsiteX71" fmla="*/ 23812 w 1671637"/>
              <a:gd name="connsiteY71" fmla="*/ 914400 h 2000250"/>
              <a:gd name="connsiteX72" fmla="*/ 4762 w 1671637"/>
              <a:gd name="connsiteY72" fmla="*/ 847725 h 2000250"/>
              <a:gd name="connsiteX0" fmla="*/ 0 w 1671637"/>
              <a:gd name="connsiteY0" fmla="*/ 742950 h 2000250"/>
              <a:gd name="connsiteX1" fmla="*/ 0 w 1671637"/>
              <a:gd name="connsiteY1" fmla="*/ 780276 h 2000250"/>
              <a:gd name="connsiteX2" fmla="*/ 80962 w 1671637"/>
              <a:gd name="connsiteY2" fmla="*/ 685800 h 2000250"/>
              <a:gd name="connsiteX3" fmla="*/ 100012 w 1671637"/>
              <a:gd name="connsiteY3" fmla="*/ 657225 h 2000250"/>
              <a:gd name="connsiteX4" fmla="*/ 157162 w 1671637"/>
              <a:gd name="connsiteY4" fmla="*/ 628650 h 2000250"/>
              <a:gd name="connsiteX5" fmla="*/ 214312 w 1671637"/>
              <a:gd name="connsiteY5" fmla="*/ 581025 h 2000250"/>
              <a:gd name="connsiteX6" fmla="*/ 271462 w 1671637"/>
              <a:gd name="connsiteY6" fmla="*/ 542925 h 2000250"/>
              <a:gd name="connsiteX7" fmla="*/ 328612 w 1671637"/>
              <a:gd name="connsiteY7" fmla="*/ 523875 h 2000250"/>
              <a:gd name="connsiteX8" fmla="*/ 385762 w 1671637"/>
              <a:gd name="connsiteY8" fmla="*/ 485775 h 2000250"/>
              <a:gd name="connsiteX9" fmla="*/ 452437 w 1671637"/>
              <a:gd name="connsiteY9" fmla="*/ 438150 h 2000250"/>
              <a:gd name="connsiteX10" fmla="*/ 481012 w 1671637"/>
              <a:gd name="connsiteY10" fmla="*/ 428625 h 2000250"/>
              <a:gd name="connsiteX11" fmla="*/ 509587 w 1671637"/>
              <a:gd name="connsiteY11" fmla="*/ 409575 h 2000250"/>
              <a:gd name="connsiteX12" fmla="*/ 538162 w 1671637"/>
              <a:gd name="connsiteY12" fmla="*/ 400050 h 2000250"/>
              <a:gd name="connsiteX13" fmla="*/ 633412 w 1671637"/>
              <a:gd name="connsiteY13" fmla="*/ 323850 h 2000250"/>
              <a:gd name="connsiteX14" fmla="*/ 719137 w 1671637"/>
              <a:gd name="connsiteY14" fmla="*/ 276225 h 2000250"/>
              <a:gd name="connsiteX15" fmla="*/ 776287 w 1671637"/>
              <a:gd name="connsiteY15" fmla="*/ 247650 h 2000250"/>
              <a:gd name="connsiteX16" fmla="*/ 852487 w 1671637"/>
              <a:gd name="connsiteY16" fmla="*/ 190500 h 2000250"/>
              <a:gd name="connsiteX17" fmla="*/ 881062 w 1671637"/>
              <a:gd name="connsiteY17" fmla="*/ 171450 h 2000250"/>
              <a:gd name="connsiteX18" fmla="*/ 1004887 w 1671637"/>
              <a:gd name="connsiteY18" fmla="*/ 161925 h 2000250"/>
              <a:gd name="connsiteX19" fmla="*/ 1062037 w 1671637"/>
              <a:gd name="connsiteY19" fmla="*/ 142875 h 2000250"/>
              <a:gd name="connsiteX20" fmla="*/ 1119187 w 1671637"/>
              <a:gd name="connsiteY20" fmla="*/ 104775 h 2000250"/>
              <a:gd name="connsiteX21" fmla="*/ 1147762 w 1671637"/>
              <a:gd name="connsiteY21" fmla="*/ 95250 h 2000250"/>
              <a:gd name="connsiteX22" fmla="*/ 1176337 w 1671637"/>
              <a:gd name="connsiteY22" fmla="*/ 76200 h 2000250"/>
              <a:gd name="connsiteX23" fmla="*/ 1309687 w 1671637"/>
              <a:gd name="connsiteY23" fmla="*/ 47625 h 2000250"/>
              <a:gd name="connsiteX24" fmla="*/ 1366837 w 1671637"/>
              <a:gd name="connsiteY24" fmla="*/ 19050 h 2000250"/>
              <a:gd name="connsiteX25" fmla="*/ 1414462 w 1671637"/>
              <a:gd name="connsiteY25" fmla="*/ 0 h 2000250"/>
              <a:gd name="connsiteX26" fmla="*/ 1566862 w 1671637"/>
              <a:gd name="connsiteY26" fmla="*/ 9525 h 2000250"/>
              <a:gd name="connsiteX27" fmla="*/ 1585912 w 1671637"/>
              <a:gd name="connsiteY27" fmla="*/ 38100 h 2000250"/>
              <a:gd name="connsiteX28" fmla="*/ 1595437 w 1671637"/>
              <a:gd name="connsiteY28" fmla="*/ 171450 h 2000250"/>
              <a:gd name="connsiteX29" fmla="*/ 1614487 w 1671637"/>
              <a:gd name="connsiteY29" fmla="*/ 285750 h 2000250"/>
              <a:gd name="connsiteX30" fmla="*/ 1624012 w 1671637"/>
              <a:gd name="connsiteY30" fmla="*/ 352425 h 2000250"/>
              <a:gd name="connsiteX31" fmla="*/ 1633537 w 1671637"/>
              <a:gd name="connsiteY31" fmla="*/ 428625 h 2000250"/>
              <a:gd name="connsiteX32" fmla="*/ 1643062 w 1671637"/>
              <a:gd name="connsiteY32" fmla="*/ 476250 h 2000250"/>
              <a:gd name="connsiteX33" fmla="*/ 1652587 w 1671637"/>
              <a:gd name="connsiteY33" fmla="*/ 704850 h 2000250"/>
              <a:gd name="connsiteX34" fmla="*/ 1671637 w 1671637"/>
              <a:gd name="connsiteY34" fmla="*/ 1343025 h 2000250"/>
              <a:gd name="connsiteX35" fmla="*/ 1662112 w 1671637"/>
              <a:gd name="connsiteY35" fmla="*/ 1895475 h 2000250"/>
              <a:gd name="connsiteX36" fmla="*/ 1633537 w 1671637"/>
              <a:gd name="connsiteY36" fmla="*/ 1952625 h 2000250"/>
              <a:gd name="connsiteX37" fmla="*/ 1624012 w 1671637"/>
              <a:gd name="connsiteY37" fmla="*/ 1981200 h 2000250"/>
              <a:gd name="connsiteX38" fmla="*/ 1585912 w 1671637"/>
              <a:gd name="connsiteY38" fmla="*/ 1990725 h 2000250"/>
              <a:gd name="connsiteX39" fmla="*/ 1557337 w 1671637"/>
              <a:gd name="connsiteY39" fmla="*/ 2000250 h 2000250"/>
              <a:gd name="connsiteX40" fmla="*/ 1395412 w 1671637"/>
              <a:gd name="connsiteY40" fmla="*/ 1981200 h 2000250"/>
              <a:gd name="connsiteX41" fmla="*/ 1338262 w 1671637"/>
              <a:gd name="connsiteY41" fmla="*/ 1952625 h 2000250"/>
              <a:gd name="connsiteX42" fmla="*/ 1300162 w 1671637"/>
              <a:gd name="connsiteY42" fmla="*/ 1943100 h 2000250"/>
              <a:gd name="connsiteX43" fmla="*/ 1271587 w 1671637"/>
              <a:gd name="connsiteY43" fmla="*/ 1933575 h 2000250"/>
              <a:gd name="connsiteX44" fmla="*/ 1233487 w 1671637"/>
              <a:gd name="connsiteY44" fmla="*/ 1914525 h 2000250"/>
              <a:gd name="connsiteX45" fmla="*/ 1176337 w 1671637"/>
              <a:gd name="connsiteY45" fmla="*/ 1905000 h 2000250"/>
              <a:gd name="connsiteX46" fmla="*/ 1119187 w 1671637"/>
              <a:gd name="connsiteY46" fmla="*/ 1885950 h 2000250"/>
              <a:gd name="connsiteX47" fmla="*/ 1090612 w 1671637"/>
              <a:gd name="connsiteY47" fmla="*/ 1876425 h 2000250"/>
              <a:gd name="connsiteX48" fmla="*/ 995362 w 1671637"/>
              <a:gd name="connsiteY48" fmla="*/ 1847850 h 2000250"/>
              <a:gd name="connsiteX49" fmla="*/ 938212 w 1671637"/>
              <a:gd name="connsiteY49" fmla="*/ 1819275 h 2000250"/>
              <a:gd name="connsiteX50" fmla="*/ 909637 w 1671637"/>
              <a:gd name="connsiteY50" fmla="*/ 1800225 h 2000250"/>
              <a:gd name="connsiteX51" fmla="*/ 881062 w 1671637"/>
              <a:gd name="connsiteY51" fmla="*/ 1790700 h 2000250"/>
              <a:gd name="connsiteX52" fmla="*/ 852487 w 1671637"/>
              <a:gd name="connsiteY52" fmla="*/ 1771650 h 2000250"/>
              <a:gd name="connsiteX53" fmla="*/ 776287 w 1671637"/>
              <a:gd name="connsiteY53" fmla="*/ 1752600 h 2000250"/>
              <a:gd name="connsiteX54" fmla="*/ 719137 w 1671637"/>
              <a:gd name="connsiteY54" fmla="*/ 1714500 h 2000250"/>
              <a:gd name="connsiteX55" fmla="*/ 576262 w 1671637"/>
              <a:gd name="connsiteY55" fmla="*/ 1619250 h 2000250"/>
              <a:gd name="connsiteX56" fmla="*/ 547687 w 1671637"/>
              <a:gd name="connsiteY56" fmla="*/ 1600200 h 2000250"/>
              <a:gd name="connsiteX57" fmla="*/ 490537 w 1671637"/>
              <a:gd name="connsiteY57" fmla="*/ 1571625 h 2000250"/>
              <a:gd name="connsiteX58" fmla="*/ 461962 w 1671637"/>
              <a:gd name="connsiteY58" fmla="*/ 1543050 h 2000250"/>
              <a:gd name="connsiteX59" fmla="*/ 414337 w 1671637"/>
              <a:gd name="connsiteY59" fmla="*/ 1485900 h 2000250"/>
              <a:gd name="connsiteX60" fmla="*/ 328612 w 1671637"/>
              <a:gd name="connsiteY60" fmla="*/ 1447800 h 2000250"/>
              <a:gd name="connsiteX61" fmla="*/ 271462 w 1671637"/>
              <a:gd name="connsiteY61" fmla="*/ 1419225 h 2000250"/>
              <a:gd name="connsiteX62" fmla="*/ 214312 w 1671637"/>
              <a:gd name="connsiteY62" fmla="*/ 1362075 h 2000250"/>
              <a:gd name="connsiteX63" fmla="*/ 185737 w 1671637"/>
              <a:gd name="connsiteY63" fmla="*/ 1333500 h 2000250"/>
              <a:gd name="connsiteX64" fmla="*/ 157162 w 1671637"/>
              <a:gd name="connsiteY64" fmla="*/ 1276350 h 2000250"/>
              <a:gd name="connsiteX65" fmla="*/ 147637 w 1671637"/>
              <a:gd name="connsiteY65" fmla="*/ 1247775 h 2000250"/>
              <a:gd name="connsiteX66" fmla="*/ 109537 w 1671637"/>
              <a:gd name="connsiteY66" fmla="*/ 1181100 h 2000250"/>
              <a:gd name="connsiteX67" fmla="*/ 80962 w 1671637"/>
              <a:gd name="connsiteY67" fmla="*/ 1123950 h 2000250"/>
              <a:gd name="connsiteX68" fmla="*/ 71437 w 1671637"/>
              <a:gd name="connsiteY68" fmla="*/ 1057275 h 2000250"/>
              <a:gd name="connsiteX69" fmla="*/ 42862 w 1671637"/>
              <a:gd name="connsiteY69" fmla="*/ 971550 h 2000250"/>
              <a:gd name="connsiteX70" fmla="*/ 33337 w 1671637"/>
              <a:gd name="connsiteY70" fmla="*/ 942975 h 2000250"/>
              <a:gd name="connsiteX71" fmla="*/ 23812 w 1671637"/>
              <a:gd name="connsiteY71" fmla="*/ 914400 h 2000250"/>
              <a:gd name="connsiteX72" fmla="*/ 4762 w 1671637"/>
              <a:gd name="connsiteY72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00012 w 1671637"/>
              <a:gd name="connsiteY2" fmla="*/ 657225 h 2000250"/>
              <a:gd name="connsiteX3" fmla="*/ 157162 w 1671637"/>
              <a:gd name="connsiteY3" fmla="*/ 628650 h 2000250"/>
              <a:gd name="connsiteX4" fmla="*/ 214312 w 1671637"/>
              <a:gd name="connsiteY4" fmla="*/ 581025 h 2000250"/>
              <a:gd name="connsiteX5" fmla="*/ 271462 w 1671637"/>
              <a:gd name="connsiteY5" fmla="*/ 542925 h 2000250"/>
              <a:gd name="connsiteX6" fmla="*/ 328612 w 1671637"/>
              <a:gd name="connsiteY6" fmla="*/ 523875 h 2000250"/>
              <a:gd name="connsiteX7" fmla="*/ 385762 w 1671637"/>
              <a:gd name="connsiteY7" fmla="*/ 485775 h 2000250"/>
              <a:gd name="connsiteX8" fmla="*/ 452437 w 1671637"/>
              <a:gd name="connsiteY8" fmla="*/ 438150 h 2000250"/>
              <a:gd name="connsiteX9" fmla="*/ 481012 w 1671637"/>
              <a:gd name="connsiteY9" fmla="*/ 428625 h 2000250"/>
              <a:gd name="connsiteX10" fmla="*/ 509587 w 1671637"/>
              <a:gd name="connsiteY10" fmla="*/ 409575 h 2000250"/>
              <a:gd name="connsiteX11" fmla="*/ 538162 w 1671637"/>
              <a:gd name="connsiteY11" fmla="*/ 400050 h 2000250"/>
              <a:gd name="connsiteX12" fmla="*/ 633412 w 1671637"/>
              <a:gd name="connsiteY12" fmla="*/ 323850 h 2000250"/>
              <a:gd name="connsiteX13" fmla="*/ 719137 w 1671637"/>
              <a:gd name="connsiteY13" fmla="*/ 276225 h 2000250"/>
              <a:gd name="connsiteX14" fmla="*/ 776287 w 1671637"/>
              <a:gd name="connsiteY14" fmla="*/ 247650 h 2000250"/>
              <a:gd name="connsiteX15" fmla="*/ 852487 w 1671637"/>
              <a:gd name="connsiteY15" fmla="*/ 190500 h 2000250"/>
              <a:gd name="connsiteX16" fmla="*/ 881062 w 1671637"/>
              <a:gd name="connsiteY16" fmla="*/ 171450 h 2000250"/>
              <a:gd name="connsiteX17" fmla="*/ 1004887 w 1671637"/>
              <a:gd name="connsiteY17" fmla="*/ 161925 h 2000250"/>
              <a:gd name="connsiteX18" fmla="*/ 1062037 w 1671637"/>
              <a:gd name="connsiteY18" fmla="*/ 142875 h 2000250"/>
              <a:gd name="connsiteX19" fmla="*/ 1119187 w 1671637"/>
              <a:gd name="connsiteY19" fmla="*/ 104775 h 2000250"/>
              <a:gd name="connsiteX20" fmla="*/ 1147762 w 1671637"/>
              <a:gd name="connsiteY20" fmla="*/ 95250 h 2000250"/>
              <a:gd name="connsiteX21" fmla="*/ 1176337 w 1671637"/>
              <a:gd name="connsiteY21" fmla="*/ 76200 h 2000250"/>
              <a:gd name="connsiteX22" fmla="*/ 1309687 w 1671637"/>
              <a:gd name="connsiteY22" fmla="*/ 47625 h 2000250"/>
              <a:gd name="connsiteX23" fmla="*/ 1366837 w 1671637"/>
              <a:gd name="connsiteY23" fmla="*/ 19050 h 2000250"/>
              <a:gd name="connsiteX24" fmla="*/ 1414462 w 1671637"/>
              <a:gd name="connsiteY24" fmla="*/ 0 h 2000250"/>
              <a:gd name="connsiteX25" fmla="*/ 1566862 w 1671637"/>
              <a:gd name="connsiteY25" fmla="*/ 9525 h 2000250"/>
              <a:gd name="connsiteX26" fmla="*/ 1585912 w 1671637"/>
              <a:gd name="connsiteY26" fmla="*/ 38100 h 2000250"/>
              <a:gd name="connsiteX27" fmla="*/ 1595437 w 1671637"/>
              <a:gd name="connsiteY27" fmla="*/ 171450 h 2000250"/>
              <a:gd name="connsiteX28" fmla="*/ 1614487 w 1671637"/>
              <a:gd name="connsiteY28" fmla="*/ 285750 h 2000250"/>
              <a:gd name="connsiteX29" fmla="*/ 1624012 w 1671637"/>
              <a:gd name="connsiteY29" fmla="*/ 352425 h 2000250"/>
              <a:gd name="connsiteX30" fmla="*/ 1633537 w 1671637"/>
              <a:gd name="connsiteY30" fmla="*/ 428625 h 2000250"/>
              <a:gd name="connsiteX31" fmla="*/ 1643062 w 1671637"/>
              <a:gd name="connsiteY31" fmla="*/ 476250 h 2000250"/>
              <a:gd name="connsiteX32" fmla="*/ 1652587 w 1671637"/>
              <a:gd name="connsiteY32" fmla="*/ 704850 h 2000250"/>
              <a:gd name="connsiteX33" fmla="*/ 1671637 w 1671637"/>
              <a:gd name="connsiteY33" fmla="*/ 1343025 h 2000250"/>
              <a:gd name="connsiteX34" fmla="*/ 1662112 w 1671637"/>
              <a:gd name="connsiteY34" fmla="*/ 1895475 h 2000250"/>
              <a:gd name="connsiteX35" fmla="*/ 1633537 w 1671637"/>
              <a:gd name="connsiteY35" fmla="*/ 1952625 h 2000250"/>
              <a:gd name="connsiteX36" fmla="*/ 1624012 w 1671637"/>
              <a:gd name="connsiteY36" fmla="*/ 1981200 h 2000250"/>
              <a:gd name="connsiteX37" fmla="*/ 1585912 w 1671637"/>
              <a:gd name="connsiteY37" fmla="*/ 1990725 h 2000250"/>
              <a:gd name="connsiteX38" fmla="*/ 1557337 w 1671637"/>
              <a:gd name="connsiteY38" fmla="*/ 2000250 h 2000250"/>
              <a:gd name="connsiteX39" fmla="*/ 1395412 w 1671637"/>
              <a:gd name="connsiteY39" fmla="*/ 1981200 h 2000250"/>
              <a:gd name="connsiteX40" fmla="*/ 1338262 w 1671637"/>
              <a:gd name="connsiteY40" fmla="*/ 1952625 h 2000250"/>
              <a:gd name="connsiteX41" fmla="*/ 1300162 w 1671637"/>
              <a:gd name="connsiteY41" fmla="*/ 1943100 h 2000250"/>
              <a:gd name="connsiteX42" fmla="*/ 1271587 w 1671637"/>
              <a:gd name="connsiteY42" fmla="*/ 1933575 h 2000250"/>
              <a:gd name="connsiteX43" fmla="*/ 1233487 w 1671637"/>
              <a:gd name="connsiteY43" fmla="*/ 1914525 h 2000250"/>
              <a:gd name="connsiteX44" fmla="*/ 1176337 w 1671637"/>
              <a:gd name="connsiteY44" fmla="*/ 1905000 h 2000250"/>
              <a:gd name="connsiteX45" fmla="*/ 1119187 w 1671637"/>
              <a:gd name="connsiteY45" fmla="*/ 1885950 h 2000250"/>
              <a:gd name="connsiteX46" fmla="*/ 1090612 w 1671637"/>
              <a:gd name="connsiteY46" fmla="*/ 1876425 h 2000250"/>
              <a:gd name="connsiteX47" fmla="*/ 995362 w 1671637"/>
              <a:gd name="connsiteY47" fmla="*/ 1847850 h 2000250"/>
              <a:gd name="connsiteX48" fmla="*/ 938212 w 1671637"/>
              <a:gd name="connsiteY48" fmla="*/ 1819275 h 2000250"/>
              <a:gd name="connsiteX49" fmla="*/ 909637 w 1671637"/>
              <a:gd name="connsiteY49" fmla="*/ 1800225 h 2000250"/>
              <a:gd name="connsiteX50" fmla="*/ 881062 w 1671637"/>
              <a:gd name="connsiteY50" fmla="*/ 1790700 h 2000250"/>
              <a:gd name="connsiteX51" fmla="*/ 852487 w 1671637"/>
              <a:gd name="connsiteY51" fmla="*/ 1771650 h 2000250"/>
              <a:gd name="connsiteX52" fmla="*/ 776287 w 1671637"/>
              <a:gd name="connsiteY52" fmla="*/ 1752600 h 2000250"/>
              <a:gd name="connsiteX53" fmla="*/ 719137 w 1671637"/>
              <a:gd name="connsiteY53" fmla="*/ 1714500 h 2000250"/>
              <a:gd name="connsiteX54" fmla="*/ 576262 w 1671637"/>
              <a:gd name="connsiteY54" fmla="*/ 1619250 h 2000250"/>
              <a:gd name="connsiteX55" fmla="*/ 547687 w 1671637"/>
              <a:gd name="connsiteY55" fmla="*/ 1600200 h 2000250"/>
              <a:gd name="connsiteX56" fmla="*/ 490537 w 1671637"/>
              <a:gd name="connsiteY56" fmla="*/ 1571625 h 2000250"/>
              <a:gd name="connsiteX57" fmla="*/ 461962 w 1671637"/>
              <a:gd name="connsiteY57" fmla="*/ 1543050 h 2000250"/>
              <a:gd name="connsiteX58" fmla="*/ 414337 w 1671637"/>
              <a:gd name="connsiteY58" fmla="*/ 1485900 h 2000250"/>
              <a:gd name="connsiteX59" fmla="*/ 328612 w 1671637"/>
              <a:gd name="connsiteY59" fmla="*/ 1447800 h 2000250"/>
              <a:gd name="connsiteX60" fmla="*/ 271462 w 1671637"/>
              <a:gd name="connsiteY60" fmla="*/ 1419225 h 2000250"/>
              <a:gd name="connsiteX61" fmla="*/ 214312 w 1671637"/>
              <a:gd name="connsiteY61" fmla="*/ 1362075 h 2000250"/>
              <a:gd name="connsiteX62" fmla="*/ 185737 w 1671637"/>
              <a:gd name="connsiteY62" fmla="*/ 1333500 h 2000250"/>
              <a:gd name="connsiteX63" fmla="*/ 157162 w 1671637"/>
              <a:gd name="connsiteY63" fmla="*/ 1276350 h 2000250"/>
              <a:gd name="connsiteX64" fmla="*/ 147637 w 1671637"/>
              <a:gd name="connsiteY64" fmla="*/ 1247775 h 2000250"/>
              <a:gd name="connsiteX65" fmla="*/ 109537 w 1671637"/>
              <a:gd name="connsiteY65" fmla="*/ 1181100 h 2000250"/>
              <a:gd name="connsiteX66" fmla="*/ 80962 w 1671637"/>
              <a:gd name="connsiteY66" fmla="*/ 1123950 h 2000250"/>
              <a:gd name="connsiteX67" fmla="*/ 71437 w 1671637"/>
              <a:gd name="connsiteY67" fmla="*/ 1057275 h 2000250"/>
              <a:gd name="connsiteX68" fmla="*/ 42862 w 1671637"/>
              <a:gd name="connsiteY68" fmla="*/ 971550 h 2000250"/>
              <a:gd name="connsiteX69" fmla="*/ 33337 w 1671637"/>
              <a:gd name="connsiteY69" fmla="*/ 942975 h 2000250"/>
              <a:gd name="connsiteX70" fmla="*/ 23812 w 1671637"/>
              <a:gd name="connsiteY70" fmla="*/ 914400 h 2000250"/>
              <a:gd name="connsiteX71" fmla="*/ 4762 w 1671637"/>
              <a:gd name="connsiteY71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14312 w 1671637"/>
              <a:gd name="connsiteY3" fmla="*/ 581025 h 2000250"/>
              <a:gd name="connsiteX4" fmla="*/ 271462 w 1671637"/>
              <a:gd name="connsiteY4" fmla="*/ 542925 h 2000250"/>
              <a:gd name="connsiteX5" fmla="*/ 328612 w 1671637"/>
              <a:gd name="connsiteY5" fmla="*/ 523875 h 2000250"/>
              <a:gd name="connsiteX6" fmla="*/ 385762 w 1671637"/>
              <a:gd name="connsiteY6" fmla="*/ 485775 h 2000250"/>
              <a:gd name="connsiteX7" fmla="*/ 452437 w 1671637"/>
              <a:gd name="connsiteY7" fmla="*/ 438150 h 2000250"/>
              <a:gd name="connsiteX8" fmla="*/ 481012 w 1671637"/>
              <a:gd name="connsiteY8" fmla="*/ 428625 h 2000250"/>
              <a:gd name="connsiteX9" fmla="*/ 509587 w 1671637"/>
              <a:gd name="connsiteY9" fmla="*/ 409575 h 2000250"/>
              <a:gd name="connsiteX10" fmla="*/ 538162 w 1671637"/>
              <a:gd name="connsiteY10" fmla="*/ 400050 h 2000250"/>
              <a:gd name="connsiteX11" fmla="*/ 633412 w 1671637"/>
              <a:gd name="connsiteY11" fmla="*/ 323850 h 2000250"/>
              <a:gd name="connsiteX12" fmla="*/ 719137 w 1671637"/>
              <a:gd name="connsiteY12" fmla="*/ 276225 h 2000250"/>
              <a:gd name="connsiteX13" fmla="*/ 776287 w 1671637"/>
              <a:gd name="connsiteY13" fmla="*/ 247650 h 2000250"/>
              <a:gd name="connsiteX14" fmla="*/ 852487 w 1671637"/>
              <a:gd name="connsiteY14" fmla="*/ 190500 h 2000250"/>
              <a:gd name="connsiteX15" fmla="*/ 881062 w 1671637"/>
              <a:gd name="connsiteY15" fmla="*/ 171450 h 2000250"/>
              <a:gd name="connsiteX16" fmla="*/ 1004887 w 1671637"/>
              <a:gd name="connsiteY16" fmla="*/ 161925 h 2000250"/>
              <a:gd name="connsiteX17" fmla="*/ 1062037 w 1671637"/>
              <a:gd name="connsiteY17" fmla="*/ 142875 h 2000250"/>
              <a:gd name="connsiteX18" fmla="*/ 1119187 w 1671637"/>
              <a:gd name="connsiteY18" fmla="*/ 104775 h 2000250"/>
              <a:gd name="connsiteX19" fmla="*/ 1147762 w 1671637"/>
              <a:gd name="connsiteY19" fmla="*/ 95250 h 2000250"/>
              <a:gd name="connsiteX20" fmla="*/ 1176337 w 1671637"/>
              <a:gd name="connsiteY20" fmla="*/ 76200 h 2000250"/>
              <a:gd name="connsiteX21" fmla="*/ 1309687 w 1671637"/>
              <a:gd name="connsiteY21" fmla="*/ 47625 h 2000250"/>
              <a:gd name="connsiteX22" fmla="*/ 1366837 w 1671637"/>
              <a:gd name="connsiteY22" fmla="*/ 19050 h 2000250"/>
              <a:gd name="connsiteX23" fmla="*/ 1414462 w 1671637"/>
              <a:gd name="connsiteY23" fmla="*/ 0 h 2000250"/>
              <a:gd name="connsiteX24" fmla="*/ 1566862 w 1671637"/>
              <a:gd name="connsiteY24" fmla="*/ 9525 h 2000250"/>
              <a:gd name="connsiteX25" fmla="*/ 1585912 w 1671637"/>
              <a:gd name="connsiteY25" fmla="*/ 38100 h 2000250"/>
              <a:gd name="connsiteX26" fmla="*/ 1595437 w 1671637"/>
              <a:gd name="connsiteY26" fmla="*/ 171450 h 2000250"/>
              <a:gd name="connsiteX27" fmla="*/ 1614487 w 1671637"/>
              <a:gd name="connsiteY27" fmla="*/ 285750 h 2000250"/>
              <a:gd name="connsiteX28" fmla="*/ 1624012 w 1671637"/>
              <a:gd name="connsiteY28" fmla="*/ 352425 h 2000250"/>
              <a:gd name="connsiteX29" fmla="*/ 1633537 w 1671637"/>
              <a:gd name="connsiteY29" fmla="*/ 428625 h 2000250"/>
              <a:gd name="connsiteX30" fmla="*/ 1643062 w 1671637"/>
              <a:gd name="connsiteY30" fmla="*/ 476250 h 2000250"/>
              <a:gd name="connsiteX31" fmla="*/ 1652587 w 1671637"/>
              <a:gd name="connsiteY31" fmla="*/ 704850 h 2000250"/>
              <a:gd name="connsiteX32" fmla="*/ 1671637 w 1671637"/>
              <a:gd name="connsiteY32" fmla="*/ 1343025 h 2000250"/>
              <a:gd name="connsiteX33" fmla="*/ 1662112 w 1671637"/>
              <a:gd name="connsiteY33" fmla="*/ 1895475 h 2000250"/>
              <a:gd name="connsiteX34" fmla="*/ 1633537 w 1671637"/>
              <a:gd name="connsiteY34" fmla="*/ 1952625 h 2000250"/>
              <a:gd name="connsiteX35" fmla="*/ 1624012 w 1671637"/>
              <a:gd name="connsiteY35" fmla="*/ 1981200 h 2000250"/>
              <a:gd name="connsiteX36" fmla="*/ 1585912 w 1671637"/>
              <a:gd name="connsiteY36" fmla="*/ 1990725 h 2000250"/>
              <a:gd name="connsiteX37" fmla="*/ 1557337 w 1671637"/>
              <a:gd name="connsiteY37" fmla="*/ 2000250 h 2000250"/>
              <a:gd name="connsiteX38" fmla="*/ 1395412 w 1671637"/>
              <a:gd name="connsiteY38" fmla="*/ 1981200 h 2000250"/>
              <a:gd name="connsiteX39" fmla="*/ 1338262 w 1671637"/>
              <a:gd name="connsiteY39" fmla="*/ 1952625 h 2000250"/>
              <a:gd name="connsiteX40" fmla="*/ 1300162 w 1671637"/>
              <a:gd name="connsiteY40" fmla="*/ 1943100 h 2000250"/>
              <a:gd name="connsiteX41" fmla="*/ 1271587 w 1671637"/>
              <a:gd name="connsiteY41" fmla="*/ 1933575 h 2000250"/>
              <a:gd name="connsiteX42" fmla="*/ 1233487 w 1671637"/>
              <a:gd name="connsiteY42" fmla="*/ 1914525 h 2000250"/>
              <a:gd name="connsiteX43" fmla="*/ 1176337 w 1671637"/>
              <a:gd name="connsiteY43" fmla="*/ 1905000 h 2000250"/>
              <a:gd name="connsiteX44" fmla="*/ 1119187 w 1671637"/>
              <a:gd name="connsiteY44" fmla="*/ 1885950 h 2000250"/>
              <a:gd name="connsiteX45" fmla="*/ 1090612 w 1671637"/>
              <a:gd name="connsiteY45" fmla="*/ 1876425 h 2000250"/>
              <a:gd name="connsiteX46" fmla="*/ 995362 w 1671637"/>
              <a:gd name="connsiteY46" fmla="*/ 1847850 h 2000250"/>
              <a:gd name="connsiteX47" fmla="*/ 938212 w 1671637"/>
              <a:gd name="connsiteY47" fmla="*/ 1819275 h 2000250"/>
              <a:gd name="connsiteX48" fmla="*/ 909637 w 1671637"/>
              <a:gd name="connsiteY48" fmla="*/ 1800225 h 2000250"/>
              <a:gd name="connsiteX49" fmla="*/ 881062 w 1671637"/>
              <a:gd name="connsiteY49" fmla="*/ 1790700 h 2000250"/>
              <a:gd name="connsiteX50" fmla="*/ 852487 w 1671637"/>
              <a:gd name="connsiteY50" fmla="*/ 1771650 h 2000250"/>
              <a:gd name="connsiteX51" fmla="*/ 776287 w 1671637"/>
              <a:gd name="connsiteY51" fmla="*/ 1752600 h 2000250"/>
              <a:gd name="connsiteX52" fmla="*/ 719137 w 1671637"/>
              <a:gd name="connsiteY52" fmla="*/ 1714500 h 2000250"/>
              <a:gd name="connsiteX53" fmla="*/ 576262 w 1671637"/>
              <a:gd name="connsiteY53" fmla="*/ 1619250 h 2000250"/>
              <a:gd name="connsiteX54" fmla="*/ 547687 w 1671637"/>
              <a:gd name="connsiteY54" fmla="*/ 1600200 h 2000250"/>
              <a:gd name="connsiteX55" fmla="*/ 490537 w 1671637"/>
              <a:gd name="connsiteY55" fmla="*/ 1571625 h 2000250"/>
              <a:gd name="connsiteX56" fmla="*/ 461962 w 1671637"/>
              <a:gd name="connsiteY56" fmla="*/ 1543050 h 2000250"/>
              <a:gd name="connsiteX57" fmla="*/ 414337 w 1671637"/>
              <a:gd name="connsiteY57" fmla="*/ 1485900 h 2000250"/>
              <a:gd name="connsiteX58" fmla="*/ 328612 w 1671637"/>
              <a:gd name="connsiteY58" fmla="*/ 1447800 h 2000250"/>
              <a:gd name="connsiteX59" fmla="*/ 271462 w 1671637"/>
              <a:gd name="connsiteY59" fmla="*/ 1419225 h 2000250"/>
              <a:gd name="connsiteX60" fmla="*/ 214312 w 1671637"/>
              <a:gd name="connsiteY60" fmla="*/ 1362075 h 2000250"/>
              <a:gd name="connsiteX61" fmla="*/ 185737 w 1671637"/>
              <a:gd name="connsiteY61" fmla="*/ 1333500 h 2000250"/>
              <a:gd name="connsiteX62" fmla="*/ 157162 w 1671637"/>
              <a:gd name="connsiteY62" fmla="*/ 1276350 h 2000250"/>
              <a:gd name="connsiteX63" fmla="*/ 147637 w 1671637"/>
              <a:gd name="connsiteY63" fmla="*/ 1247775 h 2000250"/>
              <a:gd name="connsiteX64" fmla="*/ 109537 w 1671637"/>
              <a:gd name="connsiteY64" fmla="*/ 1181100 h 2000250"/>
              <a:gd name="connsiteX65" fmla="*/ 80962 w 1671637"/>
              <a:gd name="connsiteY65" fmla="*/ 1123950 h 2000250"/>
              <a:gd name="connsiteX66" fmla="*/ 71437 w 1671637"/>
              <a:gd name="connsiteY66" fmla="*/ 1057275 h 2000250"/>
              <a:gd name="connsiteX67" fmla="*/ 42862 w 1671637"/>
              <a:gd name="connsiteY67" fmla="*/ 971550 h 2000250"/>
              <a:gd name="connsiteX68" fmla="*/ 33337 w 1671637"/>
              <a:gd name="connsiteY68" fmla="*/ 942975 h 2000250"/>
              <a:gd name="connsiteX69" fmla="*/ 23812 w 1671637"/>
              <a:gd name="connsiteY69" fmla="*/ 914400 h 2000250"/>
              <a:gd name="connsiteX70" fmla="*/ 4762 w 1671637"/>
              <a:gd name="connsiteY70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28612 w 1671637"/>
              <a:gd name="connsiteY4" fmla="*/ 523875 h 2000250"/>
              <a:gd name="connsiteX5" fmla="*/ 385762 w 1671637"/>
              <a:gd name="connsiteY5" fmla="*/ 485775 h 2000250"/>
              <a:gd name="connsiteX6" fmla="*/ 452437 w 1671637"/>
              <a:gd name="connsiteY6" fmla="*/ 438150 h 2000250"/>
              <a:gd name="connsiteX7" fmla="*/ 481012 w 1671637"/>
              <a:gd name="connsiteY7" fmla="*/ 428625 h 2000250"/>
              <a:gd name="connsiteX8" fmla="*/ 509587 w 1671637"/>
              <a:gd name="connsiteY8" fmla="*/ 409575 h 2000250"/>
              <a:gd name="connsiteX9" fmla="*/ 538162 w 1671637"/>
              <a:gd name="connsiteY9" fmla="*/ 400050 h 2000250"/>
              <a:gd name="connsiteX10" fmla="*/ 633412 w 1671637"/>
              <a:gd name="connsiteY10" fmla="*/ 323850 h 2000250"/>
              <a:gd name="connsiteX11" fmla="*/ 719137 w 1671637"/>
              <a:gd name="connsiteY11" fmla="*/ 276225 h 2000250"/>
              <a:gd name="connsiteX12" fmla="*/ 776287 w 1671637"/>
              <a:gd name="connsiteY12" fmla="*/ 247650 h 2000250"/>
              <a:gd name="connsiteX13" fmla="*/ 852487 w 1671637"/>
              <a:gd name="connsiteY13" fmla="*/ 190500 h 2000250"/>
              <a:gd name="connsiteX14" fmla="*/ 881062 w 1671637"/>
              <a:gd name="connsiteY14" fmla="*/ 171450 h 2000250"/>
              <a:gd name="connsiteX15" fmla="*/ 1004887 w 1671637"/>
              <a:gd name="connsiteY15" fmla="*/ 161925 h 2000250"/>
              <a:gd name="connsiteX16" fmla="*/ 1062037 w 1671637"/>
              <a:gd name="connsiteY16" fmla="*/ 142875 h 2000250"/>
              <a:gd name="connsiteX17" fmla="*/ 1119187 w 1671637"/>
              <a:gd name="connsiteY17" fmla="*/ 104775 h 2000250"/>
              <a:gd name="connsiteX18" fmla="*/ 1147762 w 1671637"/>
              <a:gd name="connsiteY18" fmla="*/ 95250 h 2000250"/>
              <a:gd name="connsiteX19" fmla="*/ 1176337 w 1671637"/>
              <a:gd name="connsiteY19" fmla="*/ 76200 h 2000250"/>
              <a:gd name="connsiteX20" fmla="*/ 1309687 w 1671637"/>
              <a:gd name="connsiteY20" fmla="*/ 47625 h 2000250"/>
              <a:gd name="connsiteX21" fmla="*/ 1366837 w 1671637"/>
              <a:gd name="connsiteY21" fmla="*/ 19050 h 2000250"/>
              <a:gd name="connsiteX22" fmla="*/ 1414462 w 1671637"/>
              <a:gd name="connsiteY22" fmla="*/ 0 h 2000250"/>
              <a:gd name="connsiteX23" fmla="*/ 1566862 w 1671637"/>
              <a:gd name="connsiteY23" fmla="*/ 9525 h 2000250"/>
              <a:gd name="connsiteX24" fmla="*/ 1585912 w 1671637"/>
              <a:gd name="connsiteY24" fmla="*/ 38100 h 2000250"/>
              <a:gd name="connsiteX25" fmla="*/ 1595437 w 1671637"/>
              <a:gd name="connsiteY25" fmla="*/ 171450 h 2000250"/>
              <a:gd name="connsiteX26" fmla="*/ 1614487 w 1671637"/>
              <a:gd name="connsiteY26" fmla="*/ 285750 h 2000250"/>
              <a:gd name="connsiteX27" fmla="*/ 1624012 w 1671637"/>
              <a:gd name="connsiteY27" fmla="*/ 352425 h 2000250"/>
              <a:gd name="connsiteX28" fmla="*/ 1633537 w 1671637"/>
              <a:gd name="connsiteY28" fmla="*/ 428625 h 2000250"/>
              <a:gd name="connsiteX29" fmla="*/ 1643062 w 1671637"/>
              <a:gd name="connsiteY29" fmla="*/ 476250 h 2000250"/>
              <a:gd name="connsiteX30" fmla="*/ 1652587 w 1671637"/>
              <a:gd name="connsiteY30" fmla="*/ 704850 h 2000250"/>
              <a:gd name="connsiteX31" fmla="*/ 1671637 w 1671637"/>
              <a:gd name="connsiteY31" fmla="*/ 1343025 h 2000250"/>
              <a:gd name="connsiteX32" fmla="*/ 1662112 w 1671637"/>
              <a:gd name="connsiteY32" fmla="*/ 1895475 h 2000250"/>
              <a:gd name="connsiteX33" fmla="*/ 1633537 w 1671637"/>
              <a:gd name="connsiteY33" fmla="*/ 1952625 h 2000250"/>
              <a:gd name="connsiteX34" fmla="*/ 1624012 w 1671637"/>
              <a:gd name="connsiteY34" fmla="*/ 1981200 h 2000250"/>
              <a:gd name="connsiteX35" fmla="*/ 1585912 w 1671637"/>
              <a:gd name="connsiteY35" fmla="*/ 1990725 h 2000250"/>
              <a:gd name="connsiteX36" fmla="*/ 1557337 w 1671637"/>
              <a:gd name="connsiteY36" fmla="*/ 2000250 h 2000250"/>
              <a:gd name="connsiteX37" fmla="*/ 1395412 w 1671637"/>
              <a:gd name="connsiteY37" fmla="*/ 1981200 h 2000250"/>
              <a:gd name="connsiteX38" fmla="*/ 1338262 w 1671637"/>
              <a:gd name="connsiteY38" fmla="*/ 1952625 h 2000250"/>
              <a:gd name="connsiteX39" fmla="*/ 1300162 w 1671637"/>
              <a:gd name="connsiteY39" fmla="*/ 1943100 h 2000250"/>
              <a:gd name="connsiteX40" fmla="*/ 1271587 w 1671637"/>
              <a:gd name="connsiteY40" fmla="*/ 1933575 h 2000250"/>
              <a:gd name="connsiteX41" fmla="*/ 1233487 w 1671637"/>
              <a:gd name="connsiteY41" fmla="*/ 1914525 h 2000250"/>
              <a:gd name="connsiteX42" fmla="*/ 1176337 w 1671637"/>
              <a:gd name="connsiteY42" fmla="*/ 1905000 h 2000250"/>
              <a:gd name="connsiteX43" fmla="*/ 1119187 w 1671637"/>
              <a:gd name="connsiteY43" fmla="*/ 1885950 h 2000250"/>
              <a:gd name="connsiteX44" fmla="*/ 1090612 w 1671637"/>
              <a:gd name="connsiteY44" fmla="*/ 1876425 h 2000250"/>
              <a:gd name="connsiteX45" fmla="*/ 995362 w 1671637"/>
              <a:gd name="connsiteY45" fmla="*/ 1847850 h 2000250"/>
              <a:gd name="connsiteX46" fmla="*/ 938212 w 1671637"/>
              <a:gd name="connsiteY46" fmla="*/ 1819275 h 2000250"/>
              <a:gd name="connsiteX47" fmla="*/ 909637 w 1671637"/>
              <a:gd name="connsiteY47" fmla="*/ 1800225 h 2000250"/>
              <a:gd name="connsiteX48" fmla="*/ 881062 w 1671637"/>
              <a:gd name="connsiteY48" fmla="*/ 1790700 h 2000250"/>
              <a:gd name="connsiteX49" fmla="*/ 852487 w 1671637"/>
              <a:gd name="connsiteY49" fmla="*/ 1771650 h 2000250"/>
              <a:gd name="connsiteX50" fmla="*/ 776287 w 1671637"/>
              <a:gd name="connsiteY50" fmla="*/ 1752600 h 2000250"/>
              <a:gd name="connsiteX51" fmla="*/ 719137 w 1671637"/>
              <a:gd name="connsiteY51" fmla="*/ 1714500 h 2000250"/>
              <a:gd name="connsiteX52" fmla="*/ 576262 w 1671637"/>
              <a:gd name="connsiteY52" fmla="*/ 1619250 h 2000250"/>
              <a:gd name="connsiteX53" fmla="*/ 547687 w 1671637"/>
              <a:gd name="connsiteY53" fmla="*/ 1600200 h 2000250"/>
              <a:gd name="connsiteX54" fmla="*/ 490537 w 1671637"/>
              <a:gd name="connsiteY54" fmla="*/ 1571625 h 2000250"/>
              <a:gd name="connsiteX55" fmla="*/ 461962 w 1671637"/>
              <a:gd name="connsiteY55" fmla="*/ 1543050 h 2000250"/>
              <a:gd name="connsiteX56" fmla="*/ 414337 w 1671637"/>
              <a:gd name="connsiteY56" fmla="*/ 1485900 h 2000250"/>
              <a:gd name="connsiteX57" fmla="*/ 328612 w 1671637"/>
              <a:gd name="connsiteY57" fmla="*/ 1447800 h 2000250"/>
              <a:gd name="connsiteX58" fmla="*/ 271462 w 1671637"/>
              <a:gd name="connsiteY58" fmla="*/ 1419225 h 2000250"/>
              <a:gd name="connsiteX59" fmla="*/ 214312 w 1671637"/>
              <a:gd name="connsiteY59" fmla="*/ 1362075 h 2000250"/>
              <a:gd name="connsiteX60" fmla="*/ 185737 w 1671637"/>
              <a:gd name="connsiteY60" fmla="*/ 1333500 h 2000250"/>
              <a:gd name="connsiteX61" fmla="*/ 157162 w 1671637"/>
              <a:gd name="connsiteY61" fmla="*/ 1276350 h 2000250"/>
              <a:gd name="connsiteX62" fmla="*/ 147637 w 1671637"/>
              <a:gd name="connsiteY62" fmla="*/ 1247775 h 2000250"/>
              <a:gd name="connsiteX63" fmla="*/ 109537 w 1671637"/>
              <a:gd name="connsiteY63" fmla="*/ 1181100 h 2000250"/>
              <a:gd name="connsiteX64" fmla="*/ 80962 w 1671637"/>
              <a:gd name="connsiteY64" fmla="*/ 1123950 h 2000250"/>
              <a:gd name="connsiteX65" fmla="*/ 71437 w 1671637"/>
              <a:gd name="connsiteY65" fmla="*/ 1057275 h 2000250"/>
              <a:gd name="connsiteX66" fmla="*/ 42862 w 1671637"/>
              <a:gd name="connsiteY66" fmla="*/ 971550 h 2000250"/>
              <a:gd name="connsiteX67" fmla="*/ 33337 w 1671637"/>
              <a:gd name="connsiteY67" fmla="*/ 942975 h 2000250"/>
              <a:gd name="connsiteX68" fmla="*/ 23812 w 1671637"/>
              <a:gd name="connsiteY68" fmla="*/ 914400 h 2000250"/>
              <a:gd name="connsiteX69" fmla="*/ 4762 w 1671637"/>
              <a:gd name="connsiteY69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52437 w 1671637"/>
              <a:gd name="connsiteY5" fmla="*/ 438150 h 2000250"/>
              <a:gd name="connsiteX6" fmla="*/ 481012 w 1671637"/>
              <a:gd name="connsiteY6" fmla="*/ 428625 h 2000250"/>
              <a:gd name="connsiteX7" fmla="*/ 509587 w 1671637"/>
              <a:gd name="connsiteY7" fmla="*/ 409575 h 2000250"/>
              <a:gd name="connsiteX8" fmla="*/ 538162 w 1671637"/>
              <a:gd name="connsiteY8" fmla="*/ 400050 h 2000250"/>
              <a:gd name="connsiteX9" fmla="*/ 633412 w 1671637"/>
              <a:gd name="connsiteY9" fmla="*/ 323850 h 2000250"/>
              <a:gd name="connsiteX10" fmla="*/ 719137 w 1671637"/>
              <a:gd name="connsiteY10" fmla="*/ 276225 h 2000250"/>
              <a:gd name="connsiteX11" fmla="*/ 776287 w 1671637"/>
              <a:gd name="connsiteY11" fmla="*/ 247650 h 2000250"/>
              <a:gd name="connsiteX12" fmla="*/ 852487 w 1671637"/>
              <a:gd name="connsiteY12" fmla="*/ 190500 h 2000250"/>
              <a:gd name="connsiteX13" fmla="*/ 881062 w 1671637"/>
              <a:gd name="connsiteY13" fmla="*/ 171450 h 2000250"/>
              <a:gd name="connsiteX14" fmla="*/ 1004887 w 1671637"/>
              <a:gd name="connsiteY14" fmla="*/ 161925 h 2000250"/>
              <a:gd name="connsiteX15" fmla="*/ 1062037 w 1671637"/>
              <a:gd name="connsiteY15" fmla="*/ 142875 h 2000250"/>
              <a:gd name="connsiteX16" fmla="*/ 1119187 w 1671637"/>
              <a:gd name="connsiteY16" fmla="*/ 104775 h 2000250"/>
              <a:gd name="connsiteX17" fmla="*/ 1147762 w 1671637"/>
              <a:gd name="connsiteY17" fmla="*/ 95250 h 2000250"/>
              <a:gd name="connsiteX18" fmla="*/ 1176337 w 1671637"/>
              <a:gd name="connsiteY18" fmla="*/ 76200 h 2000250"/>
              <a:gd name="connsiteX19" fmla="*/ 1309687 w 1671637"/>
              <a:gd name="connsiteY19" fmla="*/ 47625 h 2000250"/>
              <a:gd name="connsiteX20" fmla="*/ 1366837 w 1671637"/>
              <a:gd name="connsiteY20" fmla="*/ 19050 h 2000250"/>
              <a:gd name="connsiteX21" fmla="*/ 1414462 w 1671637"/>
              <a:gd name="connsiteY21" fmla="*/ 0 h 2000250"/>
              <a:gd name="connsiteX22" fmla="*/ 1566862 w 1671637"/>
              <a:gd name="connsiteY22" fmla="*/ 9525 h 2000250"/>
              <a:gd name="connsiteX23" fmla="*/ 1585912 w 1671637"/>
              <a:gd name="connsiteY23" fmla="*/ 38100 h 2000250"/>
              <a:gd name="connsiteX24" fmla="*/ 1595437 w 1671637"/>
              <a:gd name="connsiteY24" fmla="*/ 171450 h 2000250"/>
              <a:gd name="connsiteX25" fmla="*/ 1614487 w 1671637"/>
              <a:gd name="connsiteY25" fmla="*/ 285750 h 2000250"/>
              <a:gd name="connsiteX26" fmla="*/ 1624012 w 1671637"/>
              <a:gd name="connsiteY26" fmla="*/ 352425 h 2000250"/>
              <a:gd name="connsiteX27" fmla="*/ 1633537 w 1671637"/>
              <a:gd name="connsiteY27" fmla="*/ 428625 h 2000250"/>
              <a:gd name="connsiteX28" fmla="*/ 1643062 w 1671637"/>
              <a:gd name="connsiteY28" fmla="*/ 476250 h 2000250"/>
              <a:gd name="connsiteX29" fmla="*/ 1652587 w 1671637"/>
              <a:gd name="connsiteY29" fmla="*/ 704850 h 2000250"/>
              <a:gd name="connsiteX30" fmla="*/ 1671637 w 1671637"/>
              <a:gd name="connsiteY30" fmla="*/ 1343025 h 2000250"/>
              <a:gd name="connsiteX31" fmla="*/ 1662112 w 1671637"/>
              <a:gd name="connsiteY31" fmla="*/ 1895475 h 2000250"/>
              <a:gd name="connsiteX32" fmla="*/ 1633537 w 1671637"/>
              <a:gd name="connsiteY32" fmla="*/ 1952625 h 2000250"/>
              <a:gd name="connsiteX33" fmla="*/ 1624012 w 1671637"/>
              <a:gd name="connsiteY33" fmla="*/ 1981200 h 2000250"/>
              <a:gd name="connsiteX34" fmla="*/ 1585912 w 1671637"/>
              <a:gd name="connsiteY34" fmla="*/ 1990725 h 2000250"/>
              <a:gd name="connsiteX35" fmla="*/ 1557337 w 1671637"/>
              <a:gd name="connsiteY35" fmla="*/ 2000250 h 2000250"/>
              <a:gd name="connsiteX36" fmla="*/ 1395412 w 1671637"/>
              <a:gd name="connsiteY36" fmla="*/ 1981200 h 2000250"/>
              <a:gd name="connsiteX37" fmla="*/ 1338262 w 1671637"/>
              <a:gd name="connsiteY37" fmla="*/ 1952625 h 2000250"/>
              <a:gd name="connsiteX38" fmla="*/ 1300162 w 1671637"/>
              <a:gd name="connsiteY38" fmla="*/ 1943100 h 2000250"/>
              <a:gd name="connsiteX39" fmla="*/ 1271587 w 1671637"/>
              <a:gd name="connsiteY39" fmla="*/ 1933575 h 2000250"/>
              <a:gd name="connsiteX40" fmla="*/ 1233487 w 1671637"/>
              <a:gd name="connsiteY40" fmla="*/ 1914525 h 2000250"/>
              <a:gd name="connsiteX41" fmla="*/ 1176337 w 1671637"/>
              <a:gd name="connsiteY41" fmla="*/ 1905000 h 2000250"/>
              <a:gd name="connsiteX42" fmla="*/ 1119187 w 1671637"/>
              <a:gd name="connsiteY42" fmla="*/ 1885950 h 2000250"/>
              <a:gd name="connsiteX43" fmla="*/ 1090612 w 1671637"/>
              <a:gd name="connsiteY43" fmla="*/ 1876425 h 2000250"/>
              <a:gd name="connsiteX44" fmla="*/ 995362 w 1671637"/>
              <a:gd name="connsiteY44" fmla="*/ 1847850 h 2000250"/>
              <a:gd name="connsiteX45" fmla="*/ 938212 w 1671637"/>
              <a:gd name="connsiteY45" fmla="*/ 1819275 h 2000250"/>
              <a:gd name="connsiteX46" fmla="*/ 909637 w 1671637"/>
              <a:gd name="connsiteY46" fmla="*/ 1800225 h 2000250"/>
              <a:gd name="connsiteX47" fmla="*/ 881062 w 1671637"/>
              <a:gd name="connsiteY47" fmla="*/ 1790700 h 2000250"/>
              <a:gd name="connsiteX48" fmla="*/ 852487 w 1671637"/>
              <a:gd name="connsiteY48" fmla="*/ 1771650 h 2000250"/>
              <a:gd name="connsiteX49" fmla="*/ 776287 w 1671637"/>
              <a:gd name="connsiteY49" fmla="*/ 1752600 h 2000250"/>
              <a:gd name="connsiteX50" fmla="*/ 719137 w 1671637"/>
              <a:gd name="connsiteY50" fmla="*/ 1714500 h 2000250"/>
              <a:gd name="connsiteX51" fmla="*/ 576262 w 1671637"/>
              <a:gd name="connsiteY51" fmla="*/ 1619250 h 2000250"/>
              <a:gd name="connsiteX52" fmla="*/ 547687 w 1671637"/>
              <a:gd name="connsiteY52" fmla="*/ 1600200 h 2000250"/>
              <a:gd name="connsiteX53" fmla="*/ 490537 w 1671637"/>
              <a:gd name="connsiteY53" fmla="*/ 1571625 h 2000250"/>
              <a:gd name="connsiteX54" fmla="*/ 461962 w 1671637"/>
              <a:gd name="connsiteY54" fmla="*/ 1543050 h 2000250"/>
              <a:gd name="connsiteX55" fmla="*/ 414337 w 1671637"/>
              <a:gd name="connsiteY55" fmla="*/ 1485900 h 2000250"/>
              <a:gd name="connsiteX56" fmla="*/ 328612 w 1671637"/>
              <a:gd name="connsiteY56" fmla="*/ 1447800 h 2000250"/>
              <a:gd name="connsiteX57" fmla="*/ 271462 w 1671637"/>
              <a:gd name="connsiteY57" fmla="*/ 1419225 h 2000250"/>
              <a:gd name="connsiteX58" fmla="*/ 214312 w 1671637"/>
              <a:gd name="connsiteY58" fmla="*/ 1362075 h 2000250"/>
              <a:gd name="connsiteX59" fmla="*/ 185737 w 1671637"/>
              <a:gd name="connsiteY59" fmla="*/ 1333500 h 2000250"/>
              <a:gd name="connsiteX60" fmla="*/ 157162 w 1671637"/>
              <a:gd name="connsiteY60" fmla="*/ 1276350 h 2000250"/>
              <a:gd name="connsiteX61" fmla="*/ 147637 w 1671637"/>
              <a:gd name="connsiteY61" fmla="*/ 1247775 h 2000250"/>
              <a:gd name="connsiteX62" fmla="*/ 109537 w 1671637"/>
              <a:gd name="connsiteY62" fmla="*/ 1181100 h 2000250"/>
              <a:gd name="connsiteX63" fmla="*/ 80962 w 1671637"/>
              <a:gd name="connsiteY63" fmla="*/ 1123950 h 2000250"/>
              <a:gd name="connsiteX64" fmla="*/ 71437 w 1671637"/>
              <a:gd name="connsiteY64" fmla="*/ 1057275 h 2000250"/>
              <a:gd name="connsiteX65" fmla="*/ 42862 w 1671637"/>
              <a:gd name="connsiteY65" fmla="*/ 971550 h 2000250"/>
              <a:gd name="connsiteX66" fmla="*/ 33337 w 1671637"/>
              <a:gd name="connsiteY66" fmla="*/ 942975 h 2000250"/>
              <a:gd name="connsiteX67" fmla="*/ 23812 w 1671637"/>
              <a:gd name="connsiteY67" fmla="*/ 914400 h 2000250"/>
              <a:gd name="connsiteX68" fmla="*/ 4762 w 1671637"/>
              <a:gd name="connsiteY68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509587 w 1671637"/>
              <a:gd name="connsiteY6" fmla="*/ 409575 h 2000250"/>
              <a:gd name="connsiteX7" fmla="*/ 538162 w 1671637"/>
              <a:gd name="connsiteY7" fmla="*/ 400050 h 2000250"/>
              <a:gd name="connsiteX8" fmla="*/ 633412 w 1671637"/>
              <a:gd name="connsiteY8" fmla="*/ 323850 h 2000250"/>
              <a:gd name="connsiteX9" fmla="*/ 719137 w 1671637"/>
              <a:gd name="connsiteY9" fmla="*/ 276225 h 2000250"/>
              <a:gd name="connsiteX10" fmla="*/ 776287 w 1671637"/>
              <a:gd name="connsiteY10" fmla="*/ 247650 h 2000250"/>
              <a:gd name="connsiteX11" fmla="*/ 852487 w 1671637"/>
              <a:gd name="connsiteY11" fmla="*/ 190500 h 2000250"/>
              <a:gd name="connsiteX12" fmla="*/ 881062 w 1671637"/>
              <a:gd name="connsiteY12" fmla="*/ 171450 h 2000250"/>
              <a:gd name="connsiteX13" fmla="*/ 1004887 w 1671637"/>
              <a:gd name="connsiteY13" fmla="*/ 161925 h 2000250"/>
              <a:gd name="connsiteX14" fmla="*/ 1062037 w 1671637"/>
              <a:gd name="connsiteY14" fmla="*/ 142875 h 2000250"/>
              <a:gd name="connsiteX15" fmla="*/ 1119187 w 1671637"/>
              <a:gd name="connsiteY15" fmla="*/ 104775 h 2000250"/>
              <a:gd name="connsiteX16" fmla="*/ 1147762 w 1671637"/>
              <a:gd name="connsiteY16" fmla="*/ 95250 h 2000250"/>
              <a:gd name="connsiteX17" fmla="*/ 1176337 w 1671637"/>
              <a:gd name="connsiteY17" fmla="*/ 76200 h 2000250"/>
              <a:gd name="connsiteX18" fmla="*/ 1309687 w 1671637"/>
              <a:gd name="connsiteY18" fmla="*/ 47625 h 2000250"/>
              <a:gd name="connsiteX19" fmla="*/ 1366837 w 1671637"/>
              <a:gd name="connsiteY19" fmla="*/ 19050 h 2000250"/>
              <a:gd name="connsiteX20" fmla="*/ 1414462 w 1671637"/>
              <a:gd name="connsiteY20" fmla="*/ 0 h 2000250"/>
              <a:gd name="connsiteX21" fmla="*/ 1566862 w 1671637"/>
              <a:gd name="connsiteY21" fmla="*/ 9525 h 2000250"/>
              <a:gd name="connsiteX22" fmla="*/ 1585912 w 1671637"/>
              <a:gd name="connsiteY22" fmla="*/ 38100 h 2000250"/>
              <a:gd name="connsiteX23" fmla="*/ 1595437 w 1671637"/>
              <a:gd name="connsiteY23" fmla="*/ 171450 h 2000250"/>
              <a:gd name="connsiteX24" fmla="*/ 1614487 w 1671637"/>
              <a:gd name="connsiteY24" fmla="*/ 285750 h 2000250"/>
              <a:gd name="connsiteX25" fmla="*/ 1624012 w 1671637"/>
              <a:gd name="connsiteY25" fmla="*/ 352425 h 2000250"/>
              <a:gd name="connsiteX26" fmla="*/ 1633537 w 1671637"/>
              <a:gd name="connsiteY26" fmla="*/ 428625 h 2000250"/>
              <a:gd name="connsiteX27" fmla="*/ 1643062 w 1671637"/>
              <a:gd name="connsiteY27" fmla="*/ 476250 h 2000250"/>
              <a:gd name="connsiteX28" fmla="*/ 1652587 w 1671637"/>
              <a:gd name="connsiteY28" fmla="*/ 704850 h 2000250"/>
              <a:gd name="connsiteX29" fmla="*/ 1671637 w 1671637"/>
              <a:gd name="connsiteY29" fmla="*/ 1343025 h 2000250"/>
              <a:gd name="connsiteX30" fmla="*/ 1662112 w 1671637"/>
              <a:gd name="connsiteY30" fmla="*/ 1895475 h 2000250"/>
              <a:gd name="connsiteX31" fmla="*/ 1633537 w 1671637"/>
              <a:gd name="connsiteY31" fmla="*/ 1952625 h 2000250"/>
              <a:gd name="connsiteX32" fmla="*/ 1624012 w 1671637"/>
              <a:gd name="connsiteY32" fmla="*/ 1981200 h 2000250"/>
              <a:gd name="connsiteX33" fmla="*/ 1585912 w 1671637"/>
              <a:gd name="connsiteY33" fmla="*/ 1990725 h 2000250"/>
              <a:gd name="connsiteX34" fmla="*/ 1557337 w 1671637"/>
              <a:gd name="connsiteY34" fmla="*/ 2000250 h 2000250"/>
              <a:gd name="connsiteX35" fmla="*/ 1395412 w 1671637"/>
              <a:gd name="connsiteY35" fmla="*/ 1981200 h 2000250"/>
              <a:gd name="connsiteX36" fmla="*/ 1338262 w 1671637"/>
              <a:gd name="connsiteY36" fmla="*/ 1952625 h 2000250"/>
              <a:gd name="connsiteX37" fmla="*/ 1300162 w 1671637"/>
              <a:gd name="connsiteY37" fmla="*/ 1943100 h 2000250"/>
              <a:gd name="connsiteX38" fmla="*/ 1271587 w 1671637"/>
              <a:gd name="connsiteY38" fmla="*/ 1933575 h 2000250"/>
              <a:gd name="connsiteX39" fmla="*/ 1233487 w 1671637"/>
              <a:gd name="connsiteY39" fmla="*/ 1914525 h 2000250"/>
              <a:gd name="connsiteX40" fmla="*/ 1176337 w 1671637"/>
              <a:gd name="connsiteY40" fmla="*/ 1905000 h 2000250"/>
              <a:gd name="connsiteX41" fmla="*/ 1119187 w 1671637"/>
              <a:gd name="connsiteY41" fmla="*/ 1885950 h 2000250"/>
              <a:gd name="connsiteX42" fmla="*/ 1090612 w 1671637"/>
              <a:gd name="connsiteY42" fmla="*/ 1876425 h 2000250"/>
              <a:gd name="connsiteX43" fmla="*/ 995362 w 1671637"/>
              <a:gd name="connsiteY43" fmla="*/ 1847850 h 2000250"/>
              <a:gd name="connsiteX44" fmla="*/ 938212 w 1671637"/>
              <a:gd name="connsiteY44" fmla="*/ 1819275 h 2000250"/>
              <a:gd name="connsiteX45" fmla="*/ 909637 w 1671637"/>
              <a:gd name="connsiteY45" fmla="*/ 1800225 h 2000250"/>
              <a:gd name="connsiteX46" fmla="*/ 881062 w 1671637"/>
              <a:gd name="connsiteY46" fmla="*/ 1790700 h 2000250"/>
              <a:gd name="connsiteX47" fmla="*/ 852487 w 1671637"/>
              <a:gd name="connsiteY47" fmla="*/ 1771650 h 2000250"/>
              <a:gd name="connsiteX48" fmla="*/ 776287 w 1671637"/>
              <a:gd name="connsiteY48" fmla="*/ 1752600 h 2000250"/>
              <a:gd name="connsiteX49" fmla="*/ 719137 w 1671637"/>
              <a:gd name="connsiteY49" fmla="*/ 1714500 h 2000250"/>
              <a:gd name="connsiteX50" fmla="*/ 576262 w 1671637"/>
              <a:gd name="connsiteY50" fmla="*/ 1619250 h 2000250"/>
              <a:gd name="connsiteX51" fmla="*/ 547687 w 1671637"/>
              <a:gd name="connsiteY51" fmla="*/ 1600200 h 2000250"/>
              <a:gd name="connsiteX52" fmla="*/ 490537 w 1671637"/>
              <a:gd name="connsiteY52" fmla="*/ 1571625 h 2000250"/>
              <a:gd name="connsiteX53" fmla="*/ 461962 w 1671637"/>
              <a:gd name="connsiteY53" fmla="*/ 1543050 h 2000250"/>
              <a:gd name="connsiteX54" fmla="*/ 414337 w 1671637"/>
              <a:gd name="connsiteY54" fmla="*/ 1485900 h 2000250"/>
              <a:gd name="connsiteX55" fmla="*/ 328612 w 1671637"/>
              <a:gd name="connsiteY55" fmla="*/ 1447800 h 2000250"/>
              <a:gd name="connsiteX56" fmla="*/ 271462 w 1671637"/>
              <a:gd name="connsiteY56" fmla="*/ 1419225 h 2000250"/>
              <a:gd name="connsiteX57" fmla="*/ 214312 w 1671637"/>
              <a:gd name="connsiteY57" fmla="*/ 1362075 h 2000250"/>
              <a:gd name="connsiteX58" fmla="*/ 185737 w 1671637"/>
              <a:gd name="connsiteY58" fmla="*/ 1333500 h 2000250"/>
              <a:gd name="connsiteX59" fmla="*/ 157162 w 1671637"/>
              <a:gd name="connsiteY59" fmla="*/ 1276350 h 2000250"/>
              <a:gd name="connsiteX60" fmla="*/ 147637 w 1671637"/>
              <a:gd name="connsiteY60" fmla="*/ 1247775 h 2000250"/>
              <a:gd name="connsiteX61" fmla="*/ 109537 w 1671637"/>
              <a:gd name="connsiteY61" fmla="*/ 1181100 h 2000250"/>
              <a:gd name="connsiteX62" fmla="*/ 80962 w 1671637"/>
              <a:gd name="connsiteY62" fmla="*/ 1123950 h 2000250"/>
              <a:gd name="connsiteX63" fmla="*/ 71437 w 1671637"/>
              <a:gd name="connsiteY63" fmla="*/ 1057275 h 2000250"/>
              <a:gd name="connsiteX64" fmla="*/ 42862 w 1671637"/>
              <a:gd name="connsiteY64" fmla="*/ 971550 h 2000250"/>
              <a:gd name="connsiteX65" fmla="*/ 33337 w 1671637"/>
              <a:gd name="connsiteY65" fmla="*/ 942975 h 2000250"/>
              <a:gd name="connsiteX66" fmla="*/ 23812 w 1671637"/>
              <a:gd name="connsiteY66" fmla="*/ 914400 h 2000250"/>
              <a:gd name="connsiteX67" fmla="*/ 4762 w 1671637"/>
              <a:gd name="connsiteY67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509587 w 1671637"/>
              <a:gd name="connsiteY6" fmla="*/ 409575 h 2000250"/>
              <a:gd name="connsiteX7" fmla="*/ 633412 w 1671637"/>
              <a:gd name="connsiteY7" fmla="*/ 323850 h 2000250"/>
              <a:gd name="connsiteX8" fmla="*/ 719137 w 1671637"/>
              <a:gd name="connsiteY8" fmla="*/ 276225 h 2000250"/>
              <a:gd name="connsiteX9" fmla="*/ 776287 w 1671637"/>
              <a:gd name="connsiteY9" fmla="*/ 247650 h 2000250"/>
              <a:gd name="connsiteX10" fmla="*/ 852487 w 1671637"/>
              <a:gd name="connsiteY10" fmla="*/ 190500 h 2000250"/>
              <a:gd name="connsiteX11" fmla="*/ 881062 w 1671637"/>
              <a:gd name="connsiteY11" fmla="*/ 171450 h 2000250"/>
              <a:gd name="connsiteX12" fmla="*/ 1004887 w 1671637"/>
              <a:gd name="connsiteY12" fmla="*/ 161925 h 2000250"/>
              <a:gd name="connsiteX13" fmla="*/ 1062037 w 1671637"/>
              <a:gd name="connsiteY13" fmla="*/ 142875 h 2000250"/>
              <a:gd name="connsiteX14" fmla="*/ 1119187 w 1671637"/>
              <a:gd name="connsiteY14" fmla="*/ 104775 h 2000250"/>
              <a:gd name="connsiteX15" fmla="*/ 1147762 w 1671637"/>
              <a:gd name="connsiteY15" fmla="*/ 95250 h 2000250"/>
              <a:gd name="connsiteX16" fmla="*/ 1176337 w 1671637"/>
              <a:gd name="connsiteY16" fmla="*/ 76200 h 2000250"/>
              <a:gd name="connsiteX17" fmla="*/ 1309687 w 1671637"/>
              <a:gd name="connsiteY17" fmla="*/ 47625 h 2000250"/>
              <a:gd name="connsiteX18" fmla="*/ 1366837 w 1671637"/>
              <a:gd name="connsiteY18" fmla="*/ 19050 h 2000250"/>
              <a:gd name="connsiteX19" fmla="*/ 1414462 w 1671637"/>
              <a:gd name="connsiteY19" fmla="*/ 0 h 2000250"/>
              <a:gd name="connsiteX20" fmla="*/ 1566862 w 1671637"/>
              <a:gd name="connsiteY20" fmla="*/ 9525 h 2000250"/>
              <a:gd name="connsiteX21" fmla="*/ 1585912 w 1671637"/>
              <a:gd name="connsiteY21" fmla="*/ 38100 h 2000250"/>
              <a:gd name="connsiteX22" fmla="*/ 1595437 w 1671637"/>
              <a:gd name="connsiteY22" fmla="*/ 171450 h 2000250"/>
              <a:gd name="connsiteX23" fmla="*/ 1614487 w 1671637"/>
              <a:gd name="connsiteY23" fmla="*/ 285750 h 2000250"/>
              <a:gd name="connsiteX24" fmla="*/ 1624012 w 1671637"/>
              <a:gd name="connsiteY24" fmla="*/ 352425 h 2000250"/>
              <a:gd name="connsiteX25" fmla="*/ 1633537 w 1671637"/>
              <a:gd name="connsiteY25" fmla="*/ 428625 h 2000250"/>
              <a:gd name="connsiteX26" fmla="*/ 1643062 w 1671637"/>
              <a:gd name="connsiteY26" fmla="*/ 476250 h 2000250"/>
              <a:gd name="connsiteX27" fmla="*/ 1652587 w 1671637"/>
              <a:gd name="connsiteY27" fmla="*/ 704850 h 2000250"/>
              <a:gd name="connsiteX28" fmla="*/ 1671637 w 1671637"/>
              <a:gd name="connsiteY28" fmla="*/ 1343025 h 2000250"/>
              <a:gd name="connsiteX29" fmla="*/ 1662112 w 1671637"/>
              <a:gd name="connsiteY29" fmla="*/ 1895475 h 2000250"/>
              <a:gd name="connsiteX30" fmla="*/ 1633537 w 1671637"/>
              <a:gd name="connsiteY30" fmla="*/ 1952625 h 2000250"/>
              <a:gd name="connsiteX31" fmla="*/ 1624012 w 1671637"/>
              <a:gd name="connsiteY31" fmla="*/ 1981200 h 2000250"/>
              <a:gd name="connsiteX32" fmla="*/ 1585912 w 1671637"/>
              <a:gd name="connsiteY32" fmla="*/ 1990725 h 2000250"/>
              <a:gd name="connsiteX33" fmla="*/ 1557337 w 1671637"/>
              <a:gd name="connsiteY33" fmla="*/ 2000250 h 2000250"/>
              <a:gd name="connsiteX34" fmla="*/ 1395412 w 1671637"/>
              <a:gd name="connsiteY34" fmla="*/ 1981200 h 2000250"/>
              <a:gd name="connsiteX35" fmla="*/ 1338262 w 1671637"/>
              <a:gd name="connsiteY35" fmla="*/ 1952625 h 2000250"/>
              <a:gd name="connsiteX36" fmla="*/ 1300162 w 1671637"/>
              <a:gd name="connsiteY36" fmla="*/ 1943100 h 2000250"/>
              <a:gd name="connsiteX37" fmla="*/ 1271587 w 1671637"/>
              <a:gd name="connsiteY37" fmla="*/ 1933575 h 2000250"/>
              <a:gd name="connsiteX38" fmla="*/ 1233487 w 1671637"/>
              <a:gd name="connsiteY38" fmla="*/ 1914525 h 2000250"/>
              <a:gd name="connsiteX39" fmla="*/ 1176337 w 1671637"/>
              <a:gd name="connsiteY39" fmla="*/ 1905000 h 2000250"/>
              <a:gd name="connsiteX40" fmla="*/ 1119187 w 1671637"/>
              <a:gd name="connsiteY40" fmla="*/ 1885950 h 2000250"/>
              <a:gd name="connsiteX41" fmla="*/ 1090612 w 1671637"/>
              <a:gd name="connsiteY41" fmla="*/ 1876425 h 2000250"/>
              <a:gd name="connsiteX42" fmla="*/ 995362 w 1671637"/>
              <a:gd name="connsiteY42" fmla="*/ 1847850 h 2000250"/>
              <a:gd name="connsiteX43" fmla="*/ 938212 w 1671637"/>
              <a:gd name="connsiteY43" fmla="*/ 1819275 h 2000250"/>
              <a:gd name="connsiteX44" fmla="*/ 909637 w 1671637"/>
              <a:gd name="connsiteY44" fmla="*/ 1800225 h 2000250"/>
              <a:gd name="connsiteX45" fmla="*/ 881062 w 1671637"/>
              <a:gd name="connsiteY45" fmla="*/ 1790700 h 2000250"/>
              <a:gd name="connsiteX46" fmla="*/ 852487 w 1671637"/>
              <a:gd name="connsiteY46" fmla="*/ 1771650 h 2000250"/>
              <a:gd name="connsiteX47" fmla="*/ 776287 w 1671637"/>
              <a:gd name="connsiteY47" fmla="*/ 1752600 h 2000250"/>
              <a:gd name="connsiteX48" fmla="*/ 719137 w 1671637"/>
              <a:gd name="connsiteY48" fmla="*/ 1714500 h 2000250"/>
              <a:gd name="connsiteX49" fmla="*/ 576262 w 1671637"/>
              <a:gd name="connsiteY49" fmla="*/ 1619250 h 2000250"/>
              <a:gd name="connsiteX50" fmla="*/ 547687 w 1671637"/>
              <a:gd name="connsiteY50" fmla="*/ 1600200 h 2000250"/>
              <a:gd name="connsiteX51" fmla="*/ 490537 w 1671637"/>
              <a:gd name="connsiteY51" fmla="*/ 1571625 h 2000250"/>
              <a:gd name="connsiteX52" fmla="*/ 461962 w 1671637"/>
              <a:gd name="connsiteY52" fmla="*/ 1543050 h 2000250"/>
              <a:gd name="connsiteX53" fmla="*/ 414337 w 1671637"/>
              <a:gd name="connsiteY53" fmla="*/ 1485900 h 2000250"/>
              <a:gd name="connsiteX54" fmla="*/ 328612 w 1671637"/>
              <a:gd name="connsiteY54" fmla="*/ 1447800 h 2000250"/>
              <a:gd name="connsiteX55" fmla="*/ 271462 w 1671637"/>
              <a:gd name="connsiteY55" fmla="*/ 1419225 h 2000250"/>
              <a:gd name="connsiteX56" fmla="*/ 214312 w 1671637"/>
              <a:gd name="connsiteY56" fmla="*/ 1362075 h 2000250"/>
              <a:gd name="connsiteX57" fmla="*/ 185737 w 1671637"/>
              <a:gd name="connsiteY57" fmla="*/ 1333500 h 2000250"/>
              <a:gd name="connsiteX58" fmla="*/ 157162 w 1671637"/>
              <a:gd name="connsiteY58" fmla="*/ 1276350 h 2000250"/>
              <a:gd name="connsiteX59" fmla="*/ 147637 w 1671637"/>
              <a:gd name="connsiteY59" fmla="*/ 1247775 h 2000250"/>
              <a:gd name="connsiteX60" fmla="*/ 109537 w 1671637"/>
              <a:gd name="connsiteY60" fmla="*/ 1181100 h 2000250"/>
              <a:gd name="connsiteX61" fmla="*/ 80962 w 1671637"/>
              <a:gd name="connsiteY61" fmla="*/ 1123950 h 2000250"/>
              <a:gd name="connsiteX62" fmla="*/ 71437 w 1671637"/>
              <a:gd name="connsiteY62" fmla="*/ 1057275 h 2000250"/>
              <a:gd name="connsiteX63" fmla="*/ 42862 w 1671637"/>
              <a:gd name="connsiteY63" fmla="*/ 971550 h 2000250"/>
              <a:gd name="connsiteX64" fmla="*/ 33337 w 1671637"/>
              <a:gd name="connsiteY64" fmla="*/ 942975 h 2000250"/>
              <a:gd name="connsiteX65" fmla="*/ 23812 w 1671637"/>
              <a:gd name="connsiteY65" fmla="*/ 914400 h 2000250"/>
              <a:gd name="connsiteX66" fmla="*/ 4762 w 1671637"/>
              <a:gd name="connsiteY66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19137 w 1671637"/>
              <a:gd name="connsiteY7" fmla="*/ 276225 h 2000250"/>
              <a:gd name="connsiteX8" fmla="*/ 776287 w 1671637"/>
              <a:gd name="connsiteY8" fmla="*/ 247650 h 2000250"/>
              <a:gd name="connsiteX9" fmla="*/ 852487 w 1671637"/>
              <a:gd name="connsiteY9" fmla="*/ 190500 h 2000250"/>
              <a:gd name="connsiteX10" fmla="*/ 881062 w 1671637"/>
              <a:gd name="connsiteY10" fmla="*/ 171450 h 2000250"/>
              <a:gd name="connsiteX11" fmla="*/ 1004887 w 1671637"/>
              <a:gd name="connsiteY11" fmla="*/ 161925 h 2000250"/>
              <a:gd name="connsiteX12" fmla="*/ 1062037 w 1671637"/>
              <a:gd name="connsiteY12" fmla="*/ 142875 h 2000250"/>
              <a:gd name="connsiteX13" fmla="*/ 1119187 w 1671637"/>
              <a:gd name="connsiteY13" fmla="*/ 104775 h 2000250"/>
              <a:gd name="connsiteX14" fmla="*/ 1147762 w 1671637"/>
              <a:gd name="connsiteY14" fmla="*/ 95250 h 2000250"/>
              <a:gd name="connsiteX15" fmla="*/ 1176337 w 1671637"/>
              <a:gd name="connsiteY15" fmla="*/ 76200 h 2000250"/>
              <a:gd name="connsiteX16" fmla="*/ 1309687 w 1671637"/>
              <a:gd name="connsiteY16" fmla="*/ 47625 h 2000250"/>
              <a:gd name="connsiteX17" fmla="*/ 1366837 w 1671637"/>
              <a:gd name="connsiteY17" fmla="*/ 19050 h 2000250"/>
              <a:gd name="connsiteX18" fmla="*/ 1414462 w 1671637"/>
              <a:gd name="connsiteY18" fmla="*/ 0 h 2000250"/>
              <a:gd name="connsiteX19" fmla="*/ 1566862 w 1671637"/>
              <a:gd name="connsiteY19" fmla="*/ 9525 h 2000250"/>
              <a:gd name="connsiteX20" fmla="*/ 1585912 w 1671637"/>
              <a:gd name="connsiteY20" fmla="*/ 38100 h 2000250"/>
              <a:gd name="connsiteX21" fmla="*/ 1595437 w 1671637"/>
              <a:gd name="connsiteY21" fmla="*/ 171450 h 2000250"/>
              <a:gd name="connsiteX22" fmla="*/ 1614487 w 1671637"/>
              <a:gd name="connsiteY22" fmla="*/ 285750 h 2000250"/>
              <a:gd name="connsiteX23" fmla="*/ 1624012 w 1671637"/>
              <a:gd name="connsiteY23" fmla="*/ 352425 h 2000250"/>
              <a:gd name="connsiteX24" fmla="*/ 1633537 w 1671637"/>
              <a:gd name="connsiteY24" fmla="*/ 428625 h 2000250"/>
              <a:gd name="connsiteX25" fmla="*/ 1643062 w 1671637"/>
              <a:gd name="connsiteY25" fmla="*/ 476250 h 2000250"/>
              <a:gd name="connsiteX26" fmla="*/ 1652587 w 1671637"/>
              <a:gd name="connsiteY26" fmla="*/ 704850 h 2000250"/>
              <a:gd name="connsiteX27" fmla="*/ 1671637 w 1671637"/>
              <a:gd name="connsiteY27" fmla="*/ 1343025 h 2000250"/>
              <a:gd name="connsiteX28" fmla="*/ 1662112 w 1671637"/>
              <a:gd name="connsiteY28" fmla="*/ 1895475 h 2000250"/>
              <a:gd name="connsiteX29" fmla="*/ 1633537 w 1671637"/>
              <a:gd name="connsiteY29" fmla="*/ 1952625 h 2000250"/>
              <a:gd name="connsiteX30" fmla="*/ 1624012 w 1671637"/>
              <a:gd name="connsiteY30" fmla="*/ 1981200 h 2000250"/>
              <a:gd name="connsiteX31" fmla="*/ 1585912 w 1671637"/>
              <a:gd name="connsiteY31" fmla="*/ 1990725 h 2000250"/>
              <a:gd name="connsiteX32" fmla="*/ 1557337 w 1671637"/>
              <a:gd name="connsiteY32" fmla="*/ 2000250 h 2000250"/>
              <a:gd name="connsiteX33" fmla="*/ 1395412 w 1671637"/>
              <a:gd name="connsiteY33" fmla="*/ 1981200 h 2000250"/>
              <a:gd name="connsiteX34" fmla="*/ 1338262 w 1671637"/>
              <a:gd name="connsiteY34" fmla="*/ 1952625 h 2000250"/>
              <a:gd name="connsiteX35" fmla="*/ 1300162 w 1671637"/>
              <a:gd name="connsiteY35" fmla="*/ 1943100 h 2000250"/>
              <a:gd name="connsiteX36" fmla="*/ 1271587 w 1671637"/>
              <a:gd name="connsiteY36" fmla="*/ 1933575 h 2000250"/>
              <a:gd name="connsiteX37" fmla="*/ 1233487 w 1671637"/>
              <a:gd name="connsiteY37" fmla="*/ 1914525 h 2000250"/>
              <a:gd name="connsiteX38" fmla="*/ 1176337 w 1671637"/>
              <a:gd name="connsiteY38" fmla="*/ 1905000 h 2000250"/>
              <a:gd name="connsiteX39" fmla="*/ 1119187 w 1671637"/>
              <a:gd name="connsiteY39" fmla="*/ 1885950 h 2000250"/>
              <a:gd name="connsiteX40" fmla="*/ 1090612 w 1671637"/>
              <a:gd name="connsiteY40" fmla="*/ 1876425 h 2000250"/>
              <a:gd name="connsiteX41" fmla="*/ 995362 w 1671637"/>
              <a:gd name="connsiteY41" fmla="*/ 1847850 h 2000250"/>
              <a:gd name="connsiteX42" fmla="*/ 938212 w 1671637"/>
              <a:gd name="connsiteY42" fmla="*/ 1819275 h 2000250"/>
              <a:gd name="connsiteX43" fmla="*/ 909637 w 1671637"/>
              <a:gd name="connsiteY43" fmla="*/ 1800225 h 2000250"/>
              <a:gd name="connsiteX44" fmla="*/ 881062 w 1671637"/>
              <a:gd name="connsiteY44" fmla="*/ 1790700 h 2000250"/>
              <a:gd name="connsiteX45" fmla="*/ 852487 w 1671637"/>
              <a:gd name="connsiteY45" fmla="*/ 1771650 h 2000250"/>
              <a:gd name="connsiteX46" fmla="*/ 776287 w 1671637"/>
              <a:gd name="connsiteY46" fmla="*/ 1752600 h 2000250"/>
              <a:gd name="connsiteX47" fmla="*/ 719137 w 1671637"/>
              <a:gd name="connsiteY47" fmla="*/ 1714500 h 2000250"/>
              <a:gd name="connsiteX48" fmla="*/ 576262 w 1671637"/>
              <a:gd name="connsiteY48" fmla="*/ 1619250 h 2000250"/>
              <a:gd name="connsiteX49" fmla="*/ 547687 w 1671637"/>
              <a:gd name="connsiteY49" fmla="*/ 1600200 h 2000250"/>
              <a:gd name="connsiteX50" fmla="*/ 490537 w 1671637"/>
              <a:gd name="connsiteY50" fmla="*/ 1571625 h 2000250"/>
              <a:gd name="connsiteX51" fmla="*/ 461962 w 1671637"/>
              <a:gd name="connsiteY51" fmla="*/ 1543050 h 2000250"/>
              <a:gd name="connsiteX52" fmla="*/ 414337 w 1671637"/>
              <a:gd name="connsiteY52" fmla="*/ 1485900 h 2000250"/>
              <a:gd name="connsiteX53" fmla="*/ 328612 w 1671637"/>
              <a:gd name="connsiteY53" fmla="*/ 1447800 h 2000250"/>
              <a:gd name="connsiteX54" fmla="*/ 271462 w 1671637"/>
              <a:gd name="connsiteY54" fmla="*/ 1419225 h 2000250"/>
              <a:gd name="connsiteX55" fmla="*/ 214312 w 1671637"/>
              <a:gd name="connsiteY55" fmla="*/ 1362075 h 2000250"/>
              <a:gd name="connsiteX56" fmla="*/ 185737 w 1671637"/>
              <a:gd name="connsiteY56" fmla="*/ 1333500 h 2000250"/>
              <a:gd name="connsiteX57" fmla="*/ 157162 w 1671637"/>
              <a:gd name="connsiteY57" fmla="*/ 1276350 h 2000250"/>
              <a:gd name="connsiteX58" fmla="*/ 147637 w 1671637"/>
              <a:gd name="connsiteY58" fmla="*/ 1247775 h 2000250"/>
              <a:gd name="connsiteX59" fmla="*/ 109537 w 1671637"/>
              <a:gd name="connsiteY59" fmla="*/ 1181100 h 2000250"/>
              <a:gd name="connsiteX60" fmla="*/ 80962 w 1671637"/>
              <a:gd name="connsiteY60" fmla="*/ 1123950 h 2000250"/>
              <a:gd name="connsiteX61" fmla="*/ 71437 w 1671637"/>
              <a:gd name="connsiteY61" fmla="*/ 1057275 h 2000250"/>
              <a:gd name="connsiteX62" fmla="*/ 42862 w 1671637"/>
              <a:gd name="connsiteY62" fmla="*/ 971550 h 2000250"/>
              <a:gd name="connsiteX63" fmla="*/ 33337 w 1671637"/>
              <a:gd name="connsiteY63" fmla="*/ 942975 h 2000250"/>
              <a:gd name="connsiteX64" fmla="*/ 23812 w 1671637"/>
              <a:gd name="connsiteY64" fmla="*/ 914400 h 2000250"/>
              <a:gd name="connsiteX65" fmla="*/ 4762 w 1671637"/>
              <a:gd name="connsiteY65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19137 w 1671637"/>
              <a:gd name="connsiteY7" fmla="*/ 276225 h 2000250"/>
              <a:gd name="connsiteX8" fmla="*/ 776287 w 1671637"/>
              <a:gd name="connsiteY8" fmla="*/ 247650 h 2000250"/>
              <a:gd name="connsiteX9" fmla="*/ 881062 w 1671637"/>
              <a:gd name="connsiteY9" fmla="*/ 171450 h 2000250"/>
              <a:gd name="connsiteX10" fmla="*/ 1004887 w 1671637"/>
              <a:gd name="connsiteY10" fmla="*/ 161925 h 2000250"/>
              <a:gd name="connsiteX11" fmla="*/ 1062037 w 1671637"/>
              <a:gd name="connsiteY11" fmla="*/ 142875 h 2000250"/>
              <a:gd name="connsiteX12" fmla="*/ 1119187 w 1671637"/>
              <a:gd name="connsiteY12" fmla="*/ 104775 h 2000250"/>
              <a:gd name="connsiteX13" fmla="*/ 1147762 w 1671637"/>
              <a:gd name="connsiteY13" fmla="*/ 95250 h 2000250"/>
              <a:gd name="connsiteX14" fmla="*/ 1176337 w 1671637"/>
              <a:gd name="connsiteY14" fmla="*/ 76200 h 2000250"/>
              <a:gd name="connsiteX15" fmla="*/ 1309687 w 1671637"/>
              <a:gd name="connsiteY15" fmla="*/ 47625 h 2000250"/>
              <a:gd name="connsiteX16" fmla="*/ 1366837 w 1671637"/>
              <a:gd name="connsiteY16" fmla="*/ 19050 h 2000250"/>
              <a:gd name="connsiteX17" fmla="*/ 1414462 w 1671637"/>
              <a:gd name="connsiteY17" fmla="*/ 0 h 2000250"/>
              <a:gd name="connsiteX18" fmla="*/ 1566862 w 1671637"/>
              <a:gd name="connsiteY18" fmla="*/ 9525 h 2000250"/>
              <a:gd name="connsiteX19" fmla="*/ 1585912 w 1671637"/>
              <a:gd name="connsiteY19" fmla="*/ 38100 h 2000250"/>
              <a:gd name="connsiteX20" fmla="*/ 1595437 w 1671637"/>
              <a:gd name="connsiteY20" fmla="*/ 171450 h 2000250"/>
              <a:gd name="connsiteX21" fmla="*/ 1614487 w 1671637"/>
              <a:gd name="connsiteY21" fmla="*/ 285750 h 2000250"/>
              <a:gd name="connsiteX22" fmla="*/ 1624012 w 1671637"/>
              <a:gd name="connsiteY22" fmla="*/ 352425 h 2000250"/>
              <a:gd name="connsiteX23" fmla="*/ 1633537 w 1671637"/>
              <a:gd name="connsiteY23" fmla="*/ 428625 h 2000250"/>
              <a:gd name="connsiteX24" fmla="*/ 1643062 w 1671637"/>
              <a:gd name="connsiteY24" fmla="*/ 476250 h 2000250"/>
              <a:gd name="connsiteX25" fmla="*/ 1652587 w 1671637"/>
              <a:gd name="connsiteY25" fmla="*/ 704850 h 2000250"/>
              <a:gd name="connsiteX26" fmla="*/ 1671637 w 1671637"/>
              <a:gd name="connsiteY26" fmla="*/ 1343025 h 2000250"/>
              <a:gd name="connsiteX27" fmla="*/ 1662112 w 1671637"/>
              <a:gd name="connsiteY27" fmla="*/ 1895475 h 2000250"/>
              <a:gd name="connsiteX28" fmla="*/ 1633537 w 1671637"/>
              <a:gd name="connsiteY28" fmla="*/ 1952625 h 2000250"/>
              <a:gd name="connsiteX29" fmla="*/ 1624012 w 1671637"/>
              <a:gd name="connsiteY29" fmla="*/ 1981200 h 2000250"/>
              <a:gd name="connsiteX30" fmla="*/ 1585912 w 1671637"/>
              <a:gd name="connsiteY30" fmla="*/ 1990725 h 2000250"/>
              <a:gd name="connsiteX31" fmla="*/ 1557337 w 1671637"/>
              <a:gd name="connsiteY31" fmla="*/ 2000250 h 2000250"/>
              <a:gd name="connsiteX32" fmla="*/ 1395412 w 1671637"/>
              <a:gd name="connsiteY32" fmla="*/ 1981200 h 2000250"/>
              <a:gd name="connsiteX33" fmla="*/ 1338262 w 1671637"/>
              <a:gd name="connsiteY33" fmla="*/ 1952625 h 2000250"/>
              <a:gd name="connsiteX34" fmla="*/ 1300162 w 1671637"/>
              <a:gd name="connsiteY34" fmla="*/ 1943100 h 2000250"/>
              <a:gd name="connsiteX35" fmla="*/ 1271587 w 1671637"/>
              <a:gd name="connsiteY35" fmla="*/ 1933575 h 2000250"/>
              <a:gd name="connsiteX36" fmla="*/ 1233487 w 1671637"/>
              <a:gd name="connsiteY36" fmla="*/ 1914525 h 2000250"/>
              <a:gd name="connsiteX37" fmla="*/ 1176337 w 1671637"/>
              <a:gd name="connsiteY37" fmla="*/ 1905000 h 2000250"/>
              <a:gd name="connsiteX38" fmla="*/ 1119187 w 1671637"/>
              <a:gd name="connsiteY38" fmla="*/ 1885950 h 2000250"/>
              <a:gd name="connsiteX39" fmla="*/ 1090612 w 1671637"/>
              <a:gd name="connsiteY39" fmla="*/ 1876425 h 2000250"/>
              <a:gd name="connsiteX40" fmla="*/ 995362 w 1671637"/>
              <a:gd name="connsiteY40" fmla="*/ 1847850 h 2000250"/>
              <a:gd name="connsiteX41" fmla="*/ 938212 w 1671637"/>
              <a:gd name="connsiteY41" fmla="*/ 1819275 h 2000250"/>
              <a:gd name="connsiteX42" fmla="*/ 909637 w 1671637"/>
              <a:gd name="connsiteY42" fmla="*/ 1800225 h 2000250"/>
              <a:gd name="connsiteX43" fmla="*/ 881062 w 1671637"/>
              <a:gd name="connsiteY43" fmla="*/ 1790700 h 2000250"/>
              <a:gd name="connsiteX44" fmla="*/ 852487 w 1671637"/>
              <a:gd name="connsiteY44" fmla="*/ 1771650 h 2000250"/>
              <a:gd name="connsiteX45" fmla="*/ 776287 w 1671637"/>
              <a:gd name="connsiteY45" fmla="*/ 1752600 h 2000250"/>
              <a:gd name="connsiteX46" fmla="*/ 719137 w 1671637"/>
              <a:gd name="connsiteY46" fmla="*/ 1714500 h 2000250"/>
              <a:gd name="connsiteX47" fmla="*/ 576262 w 1671637"/>
              <a:gd name="connsiteY47" fmla="*/ 1619250 h 2000250"/>
              <a:gd name="connsiteX48" fmla="*/ 547687 w 1671637"/>
              <a:gd name="connsiteY48" fmla="*/ 1600200 h 2000250"/>
              <a:gd name="connsiteX49" fmla="*/ 490537 w 1671637"/>
              <a:gd name="connsiteY49" fmla="*/ 1571625 h 2000250"/>
              <a:gd name="connsiteX50" fmla="*/ 461962 w 1671637"/>
              <a:gd name="connsiteY50" fmla="*/ 1543050 h 2000250"/>
              <a:gd name="connsiteX51" fmla="*/ 414337 w 1671637"/>
              <a:gd name="connsiteY51" fmla="*/ 1485900 h 2000250"/>
              <a:gd name="connsiteX52" fmla="*/ 328612 w 1671637"/>
              <a:gd name="connsiteY52" fmla="*/ 1447800 h 2000250"/>
              <a:gd name="connsiteX53" fmla="*/ 271462 w 1671637"/>
              <a:gd name="connsiteY53" fmla="*/ 1419225 h 2000250"/>
              <a:gd name="connsiteX54" fmla="*/ 214312 w 1671637"/>
              <a:gd name="connsiteY54" fmla="*/ 1362075 h 2000250"/>
              <a:gd name="connsiteX55" fmla="*/ 185737 w 1671637"/>
              <a:gd name="connsiteY55" fmla="*/ 1333500 h 2000250"/>
              <a:gd name="connsiteX56" fmla="*/ 157162 w 1671637"/>
              <a:gd name="connsiteY56" fmla="*/ 1276350 h 2000250"/>
              <a:gd name="connsiteX57" fmla="*/ 147637 w 1671637"/>
              <a:gd name="connsiteY57" fmla="*/ 1247775 h 2000250"/>
              <a:gd name="connsiteX58" fmla="*/ 109537 w 1671637"/>
              <a:gd name="connsiteY58" fmla="*/ 1181100 h 2000250"/>
              <a:gd name="connsiteX59" fmla="*/ 80962 w 1671637"/>
              <a:gd name="connsiteY59" fmla="*/ 1123950 h 2000250"/>
              <a:gd name="connsiteX60" fmla="*/ 71437 w 1671637"/>
              <a:gd name="connsiteY60" fmla="*/ 1057275 h 2000250"/>
              <a:gd name="connsiteX61" fmla="*/ 42862 w 1671637"/>
              <a:gd name="connsiteY61" fmla="*/ 971550 h 2000250"/>
              <a:gd name="connsiteX62" fmla="*/ 33337 w 1671637"/>
              <a:gd name="connsiteY62" fmla="*/ 942975 h 2000250"/>
              <a:gd name="connsiteX63" fmla="*/ 23812 w 1671637"/>
              <a:gd name="connsiteY63" fmla="*/ 914400 h 2000250"/>
              <a:gd name="connsiteX64" fmla="*/ 4762 w 1671637"/>
              <a:gd name="connsiteY64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19137 w 1671637"/>
              <a:gd name="connsiteY7" fmla="*/ 276225 h 2000250"/>
              <a:gd name="connsiteX8" fmla="*/ 776287 w 1671637"/>
              <a:gd name="connsiteY8" fmla="*/ 247650 h 2000250"/>
              <a:gd name="connsiteX9" fmla="*/ 900112 w 1671637"/>
              <a:gd name="connsiteY9" fmla="*/ 208775 h 2000250"/>
              <a:gd name="connsiteX10" fmla="*/ 1004887 w 1671637"/>
              <a:gd name="connsiteY10" fmla="*/ 161925 h 2000250"/>
              <a:gd name="connsiteX11" fmla="*/ 1062037 w 1671637"/>
              <a:gd name="connsiteY11" fmla="*/ 142875 h 2000250"/>
              <a:gd name="connsiteX12" fmla="*/ 1119187 w 1671637"/>
              <a:gd name="connsiteY12" fmla="*/ 104775 h 2000250"/>
              <a:gd name="connsiteX13" fmla="*/ 1147762 w 1671637"/>
              <a:gd name="connsiteY13" fmla="*/ 95250 h 2000250"/>
              <a:gd name="connsiteX14" fmla="*/ 1176337 w 1671637"/>
              <a:gd name="connsiteY14" fmla="*/ 76200 h 2000250"/>
              <a:gd name="connsiteX15" fmla="*/ 1309687 w 1671637"/>
              <a:gd name="connsiteY15" fmla="*/ 47625 h 2000250"/>
              <a:gd name="connsiteX16" fmla="*/ 1366837 w 1671637"/>
              <a:gd name="connsiteY16" fmla="*/ 19050 h 2000250"/>
              <a:gd name="connsiteX17" fmla="*/ 1414462 w 1671637"/>
              <a:gd name="connsiteY17" fmla="*/ 0 h 2000250"/>
              <a:gd name="connsiteX18" fmla="*/ 1566862 w 1671637"/>
              <a:gd name="connsiteY18" fmla="*/ 9525 h 2000250"/>
              <a:gd name="connsiteX19" fmla="*/ 1585912 w 1671637"/>
              <a:gd name="connsiteY19" fmla="*/ 38100 h 2000250"/>
              <a:gd name="connsiteX20" fmla="*/ 1595437 w 1671637"/>
              <a:gd name="connsiteY20" fmla="*/ 171450 h 2000250"/>
              <a:gd name="connsiteX21" fmla="*/ 1614487 w 1671637"/>
              <a:gd name="connsiteY21" fmla="*/ 285750 h 2000250"/>
              <a:gd name="connsiteX22" fmla="*/ 1624012 w 1671637"/>
              <a:gd name="connsiteY22" fmla="*/ 352425 h 2000250"/>
              <a:gd name="connsiteX23" fmla="*/ 1633537 w 1671637"/>
              <a:gd name="connsiteY23" fmla="*/ 428625 h 2000250"/>
              <a:gd name="connsiteX24" fmla="*/ 1643062 w 1671637"/>
              <a:gd name="connsiteY24" fmla="*/ 476250 h 2000250"/>
              <a:gd name="connsiteX25" fmla="*/ 1652587 w 1671637"/>
              <a:gd name="connsiteY25" fmla="*/ 704850 h 2000250"/>
              <a:gd name="connsiteX26" fmla="*/ 1671637 w 1671637"/>
              <a:gd name="connsiteY26" fmla="*/ 1343025 h 2000250"/>
              <a:gd name="connsiteX27" fmla="*/ 1662112 w 1671637"/>
              <a:gd name="connsiteY27" fmla="*/ 1895475 h 2000250"/>
              <a:gd name="connsiteX28" fmla="*/ 1633537 w 1671637"/>
              <a:gd name="connsiteY28" fmla="*/ 1952625 h 2000250"/>
              <a:gd name="connsiteX29" fmla="*/ 1624012 w 1671637"/>
              <a:gd name="connsiteY29" fmla="*/ 1981200 h 2000250"/>
              <a:gd name="connsiteX30" fmla="*/ 1585912 w 1671637"/>
              <a:gd name="connsiteY30" fmla="*/ 1990725 h 2000250"/>
              <a:gd name="connsiteX31" fmla="*/ 1557337 w 1671637"/>
              <a:gd name="connsiteY31" fmla="*/ 2000250 h 2000250"/>
              <a:gd name="connsiteX32" fmla="*/ 1395412 w 1671637"/>
              <a:gd name="connsiteY32" fmla="*/ 1981200 h 2000250"/>
              <a:gd name="connsiteX33" fmla="*/ 1338262 w 1671637"/>
              <a:gd name="connsiteY33" fmla="*/ 1952625 h 2000250"/>
              <a:gd name="connsiteX34" fmla="*/ 1300162 w 1671637"/>
              <a:gd name="connsiteY34" fmla="*/ 1943100 h 2000250"/>
              <a:gd name="connsiteX35" fmla="*/ 1271587 w 1671637"/>
              <a:gd name="connsiteY35" fmla="*/ 1933575 h 2000250"/>
              <a:gd name="connsiteX36" fmla="*/ 1233487 w 1671637"/>
              <a:gd name="connsiteY36" fmla="*/ 1914525 h 2000250"/>
              <a:gd name="connsiteX37" fmla="*/ 1176337 w 1671637"/>
              <a:gd name="connsiteY37" fmla="*/ 1905000 h 2000250"/>
              <a:gd name="connsiteX38" fmla="*/ 1119187 w 1671637"/>
              <a:gd name="connsiteY38" fmla="*/ 1885950 h 2000250"/>
              <a:gd name="connsiteX39" fmla="*/ 1090612 w 1671637"/>
              <a:gd name="connsiteY39" fmla="*/ 1876425 h 2000250"/>
              <a:gd name="connsiteX40" fmla="*/ 995362 w 1671637"/>
              <a:gd name="connsiteY40" fmla="*/ 1847850 h 2000250"/>
              <a:gd name="connsiteX41" fmla="*/ 938212 w 1671637"/>
              <a:gd name="connsiteY41" fmla="*/ 1819275 h 2000250"/>
              <a:gd name="connsiteX42" fmla="*/ 909637 w 1671637"/>
              <a:gd name="connsiteY42" fmla="*/ 1800225 h 2000250"/>
              <a:gd name="connsiteX43" fmla="*/ 881062 w 1671637"/>
              <a:gd name="connsiteY43" fmla="*/ 1790700 h 2000250"/>
              <a:gd name="connsiteX44" fmla="*/ 852487 w 1671637"/>
              <a:gd name="connsiteY44" fmla="*/ 1771650 h 2000250"/>
              <a:gd name="connsiteX45" fmla="*/ 776287 w 1671637"/>
              <a:gd name="connsiteY45" fmla="*/ 1752600 h 2000250"/>
              <a:gd name="connsiteX46" fmla="*/ 719137 w 1671637"/>
              <a:gd name="connsiteY46" fmla="*/ 1714500 h 2000250"/>
              <a:gd name="connsiteX47" fmla="*/ 576262 w 1671637"/>
              <a:gd name="connsiteY47" fmla="*/ 1619250 h 2000250"/>
              <a:gd name="connsiteX48" fmla="*/ 547687 w 1671637"/>
              <a:gd name="connsiteY48" fmla="*/ 1600200 h 2000250"/>
              <a:gd name="connsiteX49" fmla="*/ 490537 w 1671637"/>
              <a:gd name="connsiteY49" fmla="*/ 1571625 h 2000250"/>
              <a:gd name="connsiteX50" fmla="*/ 461962 w 1671637"/>
              <a:gd name="connsiteY50" fmla="*/ 1543050 h 2000250"/>
              <a:gd name="connsiteX51" fmla="*/ 414337 w 1671637"/>
              <a:gd name="connsiteY51" fmla="*/ 1485900 h 2000250"/>
              <a:gd name="connsiteX52" fmla="*/ 328612 w 1671637"/>
              <a:gd name="connsiteY52" fmla="*/ 1447800 h 2000250"/>
              <a:gd name="connsiteX53" fmla="*/ 271462 w 1671637"/>
              <a:gd name="connsiteY53" fmla="*/ 1419225 h 2000250"/>
              <a:gd name="connsiteX54" fmla="*/ 214312 w 1671637"/>
              <a:gd name="connsiteY54" fmla="*/ 1362075 h 2000250"/>
              <a:gd name="connsiteX55" fmla="*/ 185737 w 1671637"/>
              <a:gd name="connsiteY55" fmla="*/ 1333500 h 2000250"/>
              <a:gd name="connsiteX56" fmla="*/ 157162 w 1671637"/>
              <a:gd name="connsiteY56" fmla="*/ 1276350 h 2000250"/>
              <a:gd name="connsiteX57" fmla="*/ 147637 w 1671637"/>
              <a:gd name="connsiteY57" fmla="*/ 1247775 h 2000250"/>
              <a:gd name="connsiteX58" fmla="*/ 109537 w 1671637"/>
              <a:gd name="connsiteY58" fmla="*/ 1181100 h 2000250"/>
              <a:gd name="connsiteX59" fmla="*/ 80962 w 1671637"/>
              <a:gd name="connsiteY59" fmla="*/ 1123950 h 2000250"/>
              <a:gd name="connsiteX60" fmla="*/ 71437 w 1671637"/>
              <a:gd name="connsiteY60" fmla="*/ 1057275 h 2000250"/>
              <a:gd name="connsiteX61" fmla="*/ 42862 w 1671637"/>
              <a:gd name="connsiteY61" fmla="*/ 971550 h 2000250"/>
              <a:gd name="connsiteX62" fmla="*/ 33337 w 1671637"/>
              <a:gd name="connsiteY62" fmla="*/ 942975 h 2000250"/>
              <a:gd name="connsiteX63" fmla="*/ 23812 w 1671637"/>
              <a:gd name="connsiteY63" fmla="*/ 914400 h 2000250"/>
              <a:gd name="connsiteX64" fmla="*/ 4762 w 1671637"/>
              <a:gd name="connsiteY64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19137 w 1671637"/>
              <a:gd name="connsiteY7" fmla="*/ 276225 h 2000250"/>
              <a:gd name="connsiteX8" fmla="*/ 776287 w 1671637"/>
              <a:gd name="connsiteY8" fmla="*/ 247650 h 2000250"/>
              <a:gd name="connsiteX9" fmla="*/ 1004887 w 1671637"/>
              <a:gd name="connsiteY9" fmla="*/ 161925 h 2000250"/>
              <a:gd name="connsiteX10" fmla="*/ 1062037 w 1671637"/>
              <a:gd name="connsiteY10" fmla="*/ 142875 h 2000250"/>
              <a:gd name="connsiteX11" fmla="*/ 1119187 w 1671637"/>
              <a:gd name="connsiteY11" fmla="*/ 104775 h 2000250"/>
              <a:gd name="connsiteX12" fmla="*/ 1147762 w 1671637"/>
              <a:gd name="connsiteY12" fmla="*/ 95250 h 2000250"/>
              <a:gd name="connsiteX13" fmla="*/ 1176337 w 1671637"/>
              <a:gd name="connsiteY13" fmla="*/ 76200 h 2000250"/>
              <a:gd name="connsiteX14" fmla="*/ 1309687 w 1671637"/>
              <a:gd name="connsiteY14" fmla="*/ 47625 h 2000250"/>
              <a:gd name="connsiteX15" fmla="*/ 1366837 w 1671637"/>
              <a:gd name="connsiteY15" fmla="*/ 19050 h 2000250"/>
              <a:gd name="connsiteX16" fmla="*/ 1414462 w 1671637"/>
              <a:gd name="connsiteY16" fmla="*/ 0 h 2000250"/>
              <a:gd name="connsiteX17" fmla="*/ 1566862 w 1671637"/>
              <a:gd name="connsiteY17" fmla="*/ 9525 h 2000250"/>
              <a:gd name="connsiteX18" fmla="*/ 1585912 w 1671637"/>
              <a:gd name="connsiteY18" fmla="*/ 38100 h 2000250"/>
              <a:gd name="connsiteX19" fmla="*/ 1595437 w 1671637"/>
              <a:gd name="connsiteY19" fmla="*/ 171450 h 2000250"/>
              <a:gd name="connsiteX20" fmla="*/ 1614487 w 1671637"/>
              <a:gd name="connsiteY20" fmla="*/ 285750 h 2000250"/>
              <a:gd name="connsiteX21" fmla="*/ 1624012 w 1671637"/>
              <a:gd name="connsiteY21" fmla="*/ 352425 h 2000250"/>
              <a:gd name="connsiteX22" fmla="*/ 1633537 w 1671637"/>
              <a:gd name="connsiteY22" fmla="*/ 428625 h 2000250"/>
              <a:gd name="connsiteX23" fmla="*/ 1643062 w 1671637"/>
              <a:gd name="connsiteY23" fmla="*/ 476250 h 2000250"/>
              <a:gd name="connsiteX24" fmla="*/ 1652587 w 1671637"/>
              <a:gd name="connsiteY24" fmla="*/ 704850 h 2000250"/>
              <a:gd name="connsiteX25" fmla="*/ 1671637 w 1671637"/>
              <a:gd name="connsiteY25" fmla="*/ 1343025 h 2000250"/>
              <a:gd name="connsiteX26" fmla="*/ 1662112 w 1671637"/>
              <a:gd name="connsiteY26" fmla="*/ 1895475 h 2000250"/>
              <a:gd name="connsiteX27" fmla="*/ 1633537 w 1671637"/>
              <a:gd name="connsiteY27" fmla="*/ 1952625 h 2000250"/>
              <a:gd name="connsiteX28" fmla="*/ 1624012 w 1671637"/>
              <a:gd name="connsiteY28" fmla="*/ 1981200 h 2000250"/>
              <a:gd name="connsiteX29" fmla="*/ 1585912 w 1671637"/>
              <a:gd name="connsiteY29" fmla="*/ 1990725 h 2000250"/>
              <a:gd name="connsiteX30" fmla="*/ 1557337 w 1671637"/>
              <a:gd name="connsiteY30" fmla="*/ 2000250 h 2000250"/>
              <a:gd name="connsiteX31" fmla="*/ 1395412 w 1671637"/>
              <a:gd name="connsiteY31" fmla="*/ 1981200 h 2000250"/>
              <a:gd name="connsiteX32" fmla="*/ 1338262 w 1671637"/>
              <a:gd name="connsiteY32" fmla="*/ 1952625 h 2000250"/>
              <a:gd name="connsiteX33" fmla="*/ 1300162 w 1671637"/>
              <a:gd name="connsiteY33" fmla="*/ 1943100 h 2000250"/>
              <a:gd name="connsiteX34" fmla="*/ 1271587 w 1671637"/>
              <a:gd name="connsiteY34" fmla="*/ 1933575 h 2000250"/>
              <a:gd name="connsiteX35" fmla="*/ 1233487 w 1671637"/>
              <a:gd name="connsiteY35" fmla="*/ 1914525 h 2000250"/>
              <a:gd name="connsiteX36" fmla="*/ 1176337 w 1671637"/>
              <a:gd name="connsiteY36" fmla="*/ 1905000 h 2000250"/>
              <a:gd name="connsiteX37" fmla="*/ 1119187 w 1671637"/>
              <a:gd name="connsiteY37" fmla="*/ 1885950 h 2000250"/>
              <a:gd name="connsiteX38" fmla="*/ 1090612 w 1671637"/>
              <a:gd name="connsiteY38" fmla="*/ 1876425 h 2000250"/>
              <a:gd name="connsiteX39" fmla="*/ 995362 w 1671637"/>
              <a:gd name="connsiteY39" fmla="*/ 1847850 h 2000250"/>
              <a:gd name="connsiteX40" fmla="*/ 938212 w 1671637"/>
              <a:gd name="connsiteY40" fmla="*/ 1819275 h 2000250"/>
              <a:gd name="connsiteX41" fmla="*/ 909637 w 1671637"/>
              <a:gd name="connsiteY41" fmla="*/ 1800225 h 2000250"/>
              <a:gd name="connsiteX42" fmla="*/ 881062 w 1671637"/>
              <a:gd name="connsiteY42" fmla="*/ 1790700 h 2000250"/>
              <a:gd name="connsiteX43" fmla="*/ 852487 w 1671637"/>
              <a:gd name="connsiteY43" fmla="*/ 1771650 h 2000250"/>
              <a:gd name="connsiteX44" fmla="*/ 776287 w 1671637"/>
              <a:gd name="connsiteY44" fmla="*/ 1752600 h 2000250"/>
              <a:gd name="connsiteX45" fmla="*/ 719137 w 1671637"/>
              <a:gd name="connsiteY45" fmla="*/ 1714500 h 2000250"/>
              <a:gd name="connsiteX46" fmla="*/ 576262 w 1671637"/>
              <a:gd name="connsiteY46" fmla="*/ 1619250 h 2000250"/>
              <a:gd name="connsiteX47" fmla="*/ 547687 w 1671637"/>
              <a:gd name="connsiteY47" fmla="*/ 1600200 h 2000250"/>
              <a:gd name="connsiteX48" fmla="*/ 490537 w 1671637"/>
              <a:gd name="connsiteY48" fmla="*/ 1571625 h 2000250"/>
              <a:gd name="connsiteX49" fmla="*/ 461962 w 1671637"/>
              <a:gd name="connsiteY49" fmla="*/ 1543050 h 2000250"/>
              <a:gd name="connsiteX50" fmla="*/ 414337 w 1671637"/>
              <a:gd name="connsiteY50" fmla="*/ 1485900 h 2000250"/>
              <a:gd name="connsiteX51" fmla="*/ 328612 w 1671637"/>
              <a:gd name="connsiteY51" fmla="*/ 1447800 h 2000250"/>
              <a:gd name="connsiteX52" fmla="*/ 271462 w 1671637"/>
              <a:gd name="connsiteY52" fmla="*/ 1419225 h 2000250"/>
              <a:gd name="connsiteX53" fmla="*/ 214312 w 1671637"/>
              <a:gd name="connsiteY53" fmla="*/ 1362075 h 2000250"/>
              <a:gd name="connsiteX54" fmla="*/ 185737 w 1671637"/>
              <a:gd name="connsiteY54" fmla="*/ 1333500 h 2000250"/>
              <a:gd name="connsiteX55" fmla="*/ 157162 w 1671637"/>
              <a:gd name="connsiteY55" fmla="*/ 1276350 h 2000250"/>
              <a:gd name="connsiteX56" fmla="*/ 147637 w 1671637"/>
              <a:gd name="connsiteY56" fmla="*/ 1247775 h 2000250"/>
              <a:gd name="connsiteX57" fmla="*/ 109537 w 1671637"/>
              <a:gd name="connsiteY57" fmla="*/ 1181100 h 2000250"/>
              <a:gd name="connsiteX58" fmla="*/ 80962 w 1671637"/>
              <a:gd name="connsiteY58" fmla="*/ 1123950 h 2000250"/>
              <a:gd name="connsiteX59" fmla="*/ 71437 w 1671637"/>
              <a:gd name="connsiteY59" fmla="*/ 1057275 h 2000250"/>
              <a:gd name="connsiteX60" fmla="*/ 42862 w 1671637"/>
              <a:gd name="connsiteY60" fmla="*/ 971550 h 2000250"/>
              <a:gd name="connsiteX61" fmla="*/ 33337 w 1671637"/>
              <a:gd name="connsiteY61" fmla="*/ 942975 h 2000250"/>
              <a:gd name="connsiteX62" fmla="*/ 23812 w 1671637"/>
              <a:gd name="connsiteY62" fmla="*/ 914400 h 2000250"/>
              <a:gd name="connsiteX63" fmla="*/ 4762 w 1671637"/>
              <a:gd name="connsiteY63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76287 w 1671637"/>
              <a:gd name="connsiteY7" fmla="*/ 247650 h 2000250"/>
              <a:gd name="connsiteX8" fmla="*/ 1004887 w 1671637"/>
              <a:gd name="connsiteY8" fmla="*/ 161925 h 2000250"/>
              <a:gd name="connsiteX9" fmla="*/ 1062037 w 1671637"/>
              <a:gd name="connsiteY9" fmla="*/ 142875 h 2000250"/>
              <a:gd name="connsiteX10" fmla="*/ 1119187 w 1671637"/>
              <a:gd name="connsiteY10" fmla="*/ 104775 h 2000250"/>
              <a:gd name="connsiteX11" fmla="*/ 1147762 w 1671637"/>
              <a:gd name="connsiteY11" fmla="*/ 95250 h 2000250"/>
              <a:gd name="connsiteX12" fmla="*/ 1176337 w 1671637"/>
              <a:gd name="connsiteY12" fmla="*/ 76200 h 2000250"/>
              <a:gd name="connsiteX13" fmla="*/ 1309687 w 1671637"/>
              <a:gd name="connsiteY13" fmla="*/ 47625 h 2000250"/>
              <a:gd name="connsiteX14" fmla="*/ 1366837 w 1671637"/>
              <a:gd name="connsiteY14" fmla="*/ 19050 h 2000250"/>
              <a:gd name="connsiteX15" fmla="*/ 1414462 w 1671637"/>
              <a:gd name="connsiteY15" fmla="*/ 0 h 2000250"/>
              <a:gd name="connsiteX16" fmla="*/ 1566862 w 1671637"/>
              <a:gd name="connsiteY16" fmla="*/ 9525 h 2000250"/>
              <a:gd name="connsiteX17" fmla="*/ 1585912 w 1671637"/>
              <a:gd name="connsiteY17" fmla="*/ 38100 h 2000250"/>
              <a:gd name="connsiteX18" fmla="*/ 1595437 w 1671637"/>
              <a:gd name="connsiteY18" fmla="*/ 171450 h 2000250"/>
              <a:gd name="connsiteX19" fmla="*/ 1614487 w 1671637"/>
              <a:gd name="connsiteY19" fmla="*/ 285750 h 2000250"/>
              <a:gd name="connsiteX20" fmla="*/ 1624012 w 1671637"/>
              <a:gd name="connsiteY20" fmla="*/ 352425 h 2000250"/>
              <a:gd name="connsiteX21" fmla="*/ 1633537 w 1671637"/>
              <a:gd name="connsiteY21" fmla="*/ 428625 h 2000250"/>
              <a:gd name="connsiteX22" fmla="*/ 1643062 w 1671637"/>
              <a:gd name="connsiteY22" fmla="*/ 476250 h 2000250"/>
              <a:gd name="connsiteX23" fmla="*/ 1652587 w 1671637"/>
              <a:gd name="connsiteY23" fmla="*/ 704850 h 2000250"/>
              <a:gd name="connsiteX24" fmla="*/ 1671637 w 1671637"/>
              <a:gd name="connsiteY24" fmla="*/ 1343025 h 2000250"/>
              <a:gd name="connsiteX25" fmla="*/ 1662112 w 1671637"/>
              <a:gd name="connsiteY25" fmla="*/ 1895475 h 2000250"/>
              <a:gd name="connsiteX26" fmla="*/ 1633537 w 1671637"/>
              <a:gd name="connsiteY26" fmla="*/ 1952625 h 2000250"/>
              <a:gd name="connsiteX27" fmla="*/ 1624012 w 1671637"/>
              <a:gd name="connsiteY27" fmla="*/ 1981200 h 2000250"/>
              <a:gd name="connsiteX28" fmla="*/ 1585912 w 1671637"/>
              <a:gd name="connsiteY28" fmla="*/ 1990725 h 2000250"/>
              <a:gd name="connsiteX29" fmla="*/ 1557337 w 1671637"/>
              <a:gd name="connsiteY29" fmla="*/ 2000250 h 2000250"/>
              <a:gd name="connsiteX30" fmla="*/ 1395412 w 1671637"/>
              <a:gd name="connsiteY30" fmla="*/ 1981200 h 2000250"/>
              <a:gd name="connsiteX31" fmla="*/ 1338262 w 1671637"/>
              <a:gd name="connsiteY31" fmla="*/ 1952625 h 2000250"/>
              <a:gd name="connsiteX32" fmla="*/ 1300162 w 1671637"/>
              <a:gd name="connsiteY32" fmla="*/ 1943100 h 2000250"/>
              <a:gd name="connsiteX33" fmla="*/ 1271587 w 1671637"/>
              <a:gd name="connsiteY33" fmla="*/ 1933575 h 2000250"/>
              <a:gd name="connsiteX34" fmla="*/ 1233487 w 1671637"/>
              <a:gd name="connsiteY34" fmla="*/ 1914525 h 2000250"/>
              <a:gd name="connsiteX35" fmla="*/ 1176337 w 1671637"/>
              <a:gd name="connsiteY35" fmla="*/ 1905000 h 2000250"/>
              <a:gd name="connsiteX36" fmla="*/ 1119187 w 1671637"/>
              <a:gd name="connsiteY36" fmla="*/ 1885950 h 2000250"/>
              <a:gd name="connsiteX37" fmla="*/ 1090612 w 1671637"/>
              <a:gd name="connsiteY37" fmla="*/ 1876425 h 2000250"/>
              <a:gd name="connsiteX38" fmla="*/ 995362 w 1671637"/>
              <a:gd name="connsiteY38" fmla="*/ 1847850 h 2000250"/>
              <a:gd name="connsiteX39" fmla="*/ 938212 w 1671637"/>
              <a:gd name="connsiteY39" fmla="*/ 1819275 h 2000250"/>
              <a:gd name="connsiteX40" fmla="*/ 909637 w 1671637"/>
              <a:gd name="connsiteY40" fmla="*/ 1800225 h 2000250"/>
              <a:gd name="connsiteX41" fmla="*/ 881062 w 1671637"/>
              <a:gd name="connsiteY41" fmla="*/ 1790700 h 2000250"/>
              <a:gd name="connsiteX42" fmla="*/ 852487 w 1671637"/>
              <a:gd name="connsiteY42" fmla="*/ 1771650 h 2000250"/>
              <a:gd name="connsiteX43" fmla="*/ 776287 w 1671637"/>
              <a:gd name="connsiteY43" fmla="*/ 1752600 h 2000250"/>
              <a:gd name="connsiteX44" fmla="*/ 719137 w 1671637"/>
              <a:gd name="connsiteY44" fmla="*/ 1714500 h 2000250"/>
              <a:gd name="connsiteX45" fmla="*/ 576262 w 1671637"/>
              <a:gd name="connsiteY45" fmla="*/ 1619250 h 2000250"/>
              <a:gd name="connsiteX46" fmla="*/ 547687 w 1671637"/>
              <a:gd name="connsiteY46" fmla="*/ 1600200 h 2000250"/>
              <a:gd name="connsiteX47" fmla="*/ 490537 w 1671637"/>
              <a:gd name="connsiteY47" fmla="*/ 1571625 h 2000250"/>
              <a:gd name="connsiteX48" fmla="*/ 461962 w 1671637"/>
              <a:gd name="connsiteY48" fmla="*/ 1543050 h 2000250"/>
              <a:gd name="connsiteX49" fmla="*/ 414337 w 1671637"/>
              <a:gd name="connsiteY49" fmla="*/ 1485900 h 2000250"/>
              <a:gd name="connsiteX50" fmla="*/ 328612 w 1671637"/>
              <a:gd name="connsiteY50" fmla="*/ 1447800 h 2000250"/>
              <a:gd name="connsiteX51" fmla="*/ 271462 w 1671637"/>
              <a:gd name="connsiteY51" fmla="*/ 1419225 h 2000250"/>
              <a:gd name="connsiteX52" fmla="*/ 214312 w 1671637"/>
              <a:gd name="connsiteY52" fmla="*/ 1362075 h 2000250"/>
              <a:gd name="connsiteX53" fmla="*/ 185737 w 1671637"/>
              <a:gd name="connsiteY53" fmla="*/ 1333500 h 2000250"/>
              <a:gd name="connsiteX54" fmla="*/ 157162 w 1671637"/>
              <a:gd name="connsiteY54" fmla="*/ 1276350 h 2000250"/>
              <a:gd name="connsiteX55" fmla="*/ 147637 w 1671637"/>
              <a:gd name="connsiteY55" fmla="*/ 1247775 h 2000250"/>
              <a:gd name="connsiteX56" fmla="*/ 109537 w 1671637"/>
              <a:gd name="connsiteY56" fmla="*/ 1181100 h 2000250"/>
              <a:gd name="connsiteX57" fmla="*/ 80962 w 1671637"/>
              <a:gd name="connsiteY57" fmla="*/ 1123950 h 2000250"/>
              <a:gd name="connsiteX58" fmla="*/ 71437 w 1671637"/>
              <a:gd name="connsiteY58" fmla="*/ 1057275 h 2000250"/>
              <a:gd name="connsiteX59" fmla="*/ 42862 w 1671637"/>
              <a:gd name="connsiteY59" fmla="*/ 971550 h 2000250"/>
              <a:gd name="connsiteX60" fmla="*/ 33337 w 1671637"/>
              <a:gd name="connsiteY60" fmla="*/ 942975 h 2000250"/>
              <a:gd name="connsiteX61" fmla="*/ 23812 w 1671637"/>
              <a:gd name="connsiteY61" fmla="*/ 914400 h 2000250"/>
              <a:gd name="connsiteX62" fmla="*/ 4762 w 1671637"/>
              <a:gd name="connsiteY62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76287 w 1671637"/>
              <a:gd name="connsiteY7" fmla="*/ 247650 h 2000250"/>
              <a:gd name="connsiteX8" fmla="*/ 1004887 w 1671637"/>
              <a:gd name="connsiteY8" fmla="*/ 161925 h 2000250"/>
              <a:gd name="connsiteX9" fmla="*/ 1119187 w 1671637"/>
              <a:gd name="connsiteY9" fmla="*/ 104775 h 2000250"/>
              <a:gd name="connsiteX10" fmla="*/ 1147762 w 1671637"/>
              <a:gd name="connsiteY10" fmla="*/ 95250 h 2000250"/>
              <a:gd name="connsiteX11" fmla="*/ 1176337 w 1671637"/>
              <a:gd name="connsiteY11" fmla="*/ 76200 h 2000250"/>
              <a:gd name="connsiteX12" fmla="*/ 1309687 w 1671637"/>
              <a:gd name="connsiteY12" fmla="*/ 47625 h 2000250"/>
              <a:gd name="connsiteX13" fmla="*/ 1366837 w 1671637"/>
              <a:gd name="connsiteY13" fmla="*/ 19050 h 2000250"/>
              <a:gd name="connsiteX14" fmla="*/ 1414462 w 1671637"/>
              <a:gd name="connsiteY14" fmla="*/ 0 h 2000250"/>
              <a:gd name="connsiteX15" fmla="*/ 1566862 w 1671637"/>
              <a:gd name="connsiteY15" fmla="*/ 9525 h 2000250"/>
              <a:gd name="connsiteX16" fmla="*/ 1585912 w 1671637"/>
              <a:gd name="connsiteY16" fmla="*/ 38100 h 2000250"/>
              <a:gd name="connsiteX17" fmla="*/ 1595437 w 1671637"/>
              <a:gd name="connsiteY17" fmla="*/ 171450 h 2000250"/>
              <a:gd name="connsiteX18" fmla="*/ 1614487 w 1671637"/>
              <a:gd name="connsiteY18" fmla="*/ 285750 h 2000250"/>
              <a:gd name="connsiteX19" fmla="*/ 1624012 w 1671637"/>
              <a:gd name="connsiteY19" fmla="*/ 352425 h 2000250"/>
              <a:gd name="connsiteX20" fmla="*/ 1633537 w 1671637"/>
              <a:gd name="connsiteY20" fmla="*/ 428625 h 2000250"/>
              <a:gd name="connsiteX21" fmla="*/ 1643062 w 1671637"/>
              <a:gd name="connsiteY21" fmla="*/ 476250 h 2000250"/>
              <a:gd name="connsiteX22" fmla="*/ 1652587 w 1671637"/>
              <a:gd name="connsiteY22" fmla="*/ 704850 h 2000250"/>
              <a:gd name="connsiteX23" fmla="*/ 1671637 w 1671637"/>
              <a:gd name="connsiteY23" fmla="*/ 1343025 h 2000250"/>
              <a:gd name="connsiteX24" fmla="*/ 1662112 w 1671637"/>
              <a:gd name="connsiteY24" fmla="*/ 1895475 h 2000250"/>
              <a:gd name="connsiteX25" fmla="*/ 1633537 w 1671637"/>
              <a:gd name="connsiteY25" fmla="*/ 1952625 h 2000250"/>
              <a:gd name="connsiteX26" fmla="*/ 1624012 w 1671637"/>
              <a:gd name="connsiteY26" fmla="*/ 1981200 h 2000250"/>
              <a:gd name="connsiteX27" fmla="*/ 1585912 w 1671637"/>
              <a:gd name="connsiteY27" fmla="*/ 1990725 h 2000250"/>
              <a:gd name="connsiteX28" fmla="*/ 1557337 w 1671637"/>
              <a:gd name="connsiteY28" fmla="*/ 2000250 h 2000250"/>
              <a:gd name="connsiteX29" fmla="*/ 1395412 w 1671637"/>
              <a:gd name="connsiteY29" fmla="*/ 1981200 h 2000250"/>
              <a:gd name="connsiteX30" fmla="*/ 1338262 w 1671637"/>
              <a:gd name="connsiteY30" fmla="*/ 1952625 h 2000250"/>
              <a:gd name="connsiteX31" fmla="*/ 1300162 w 1671637"/>
              <a:gd name="connsiteY31" fmla="*/ 1943100 h 2000250"/>
              <a:gd name="connsiteX32" fmla="*/ 1271587 w 1671637"/>
              <a:gd name="connsiteY32" fmla="*/ 1933575 h 2000250"/>
              <a:gd name="connsiteX33" fmla="*/ 1233487 w 1671637"/>
              <a:gd name="connsiteY33" fmla="*/ 1914525 h 2000250"/>
              <a:gd name="connsiteX34" fmla="*/ 1176337 w 1671637"/>
              <a:gd name="connsiteY34" fmla="*/ 1905000 h 2000250"/>
              <a:gd name="connsiteX35" fmla="*/ 1119187 w 1671637"/>
              <a:gd name="connsiteY35" fmla="*/ 1885950 h 2000250"/>
              <a:gd name="connsiteX36" fmla="*/ 1090612 w 1671637"/>
              <a:gd name="connsiteY36" fmla="*/ 1876425 h 2000250"/>
              <a:gd name="connsiteX37" fmla="*/ 995362 w 1671637"/>
              <a:gd name="connsiteY37" fmla="*/ 1847850 h 2000250"/>
              <a:gd name="connsiteX38" fmla="*/ 938212 w 1671637"/>
              <a:gd name="connsiteY38" fmla="*/ 1819275 h 2000250"/>
              <a:gd name="connsiteX39" fmla="*/ 909637 w 1671637"/>
              <a:gd name="connsiteY39" fmla="*/ 1800225 h 2000250"/>
              <a:gd name="connsiteX40" fmla="*/ 881062 w 1671637"/>
              <a:gd name="connsiteY40" fmla="*/ 1790700 h 2000250"/>
              <a:gd name="connsiteX41" fmla="*/ 852487 w 1671637"/>
              <a:gd name="connsiteY41" fmla="*/ 1771650 h 2000250"/>
              <a:gd name="connsiteX42" fmla="*/ 776287 w 1671637"/>
              <a:gd name="connsiteY42" fmla="*/ 1752600 h 2000250"/>
              <a:gd name="connsiteX43" fmla="*/ 719137 w 1671637"/>
              <a:gd name="connsiteY43" fmla="*/ 1714500 h 2000250"/>
              <a:gd name="connsiteX44" fmla="*/ 576262 w 1671637"/>
              <a:gd name="connsiteY44" fmla="*/ 1619250 h 2000250"/>
              <a:gd name="connsiteX45" fmla="*/ 547687 w 1671637"/>
              <a:gd name="connsiteY45" fmla="*/ 1600200 h 2000250"/>
              <a:gd name="connsiteX46" fmla="*/ 490537 w 1671637"/>
              <a:gd name="connsiteY46" fmla="*/ 1571625 h 2000250"/>
              <a:gd name="connsiteX47" fmla="*/ 461962 w 1671637"/>
              <a:gd name="connsiteY47" fmla="*/ 1543050 h 2000250"/>
              <a:gd name="connsiteX48" fmla="*/ 414337 w 1671637"/>
              <a:gd name="connsiteY48" fmla="*/ 1485900 h 2000250"/>
              <a:gd name="connsiteX49" fmla="*/ 328612 w 1671637"/>
              <a:gd name="connsiteY49" fmla="*/ 1447800 h 2000250"/>
              <a:gd name="connsiteX50" fmla="*/ 271462 w 1671637"/>
              <a:gd name="connsiteY50" fmla="*/ 1419225 h 2000250"/>
              <a:gd name="connsiteX51" fmla="*/ 214312 w 1671637"/>
              <a:gd name="connsiteY51" fmla="*/ 1362075 h 2000250"/>
              <a:gd name="connsiteX52" fmla="*/ 185737 w 1671637"/>
              <a:gd name="connsiteY52" fmla="*/ 1333500 h 2000250"/>
              <a:gd name="connsiteX53" fmla="*/ 157162 w 1671637"/>
              <a:gd name="connsiteY53" fmla="*/ 1276350 h 2000250"/>
              <a:gd name="connsiteX54" fmla="*/ 147637 w 1671637"/>
              <a:gd name="connsiteY54" fmla="*/ 1247775 h 2000250"/>
              <a:gd name="connsiteX55" fmla="*/ 109537 w 1671637"/>
              <a:gd name="connsiteY55" fmla="*/ 1181100 h 2000250"/>
              <a:gd name="connsiteX56" fmla="*/ 80962 w 1671637"/>
              <a:gd name="connsiteY56" fmla="*/ 1123950 h 2000250"/>
              <a:gd name="connsiteX57" fmla="*/ 71437 w 1671637"/>
              <a:gd name="connsiteY57" fmla="*/ 1057275 h 2000250"/>
              <a:gd name="connsiteX58" fmla="*/ 42862 w 1671637"/>
              <a:gd name="connsiteY58" fmla="*/ 971550 h 2000250"/>
              <a:gd name="connsiteX59" fmla="*/ 33337 w 1671637"/>
              <a:gd name="connsiteY59" fmla="*/ 942975 h 2000250"/>
              <a:gd name="connsiteX60" fmla="*/ 23812 w 1671637"/>
              <a:gd name="connsiteY60" fmla="*/ 914400 h 2000250"/>
              <a:gd name="connsiteX61" fmla="*/ 4762 w 1671637"/>
              <a:gd name="connsiteY61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76287 w 1671637"/>
              <a:gd name="connsiteY7" fmla="*/ 247650 h 2000250"/>
              <a:gd name="connsiteX8" fmla="*/ 1004887 w 1671637"/>
              <a:gd name="connsiteY8" fmla="*/ 161925 h 2000250"/>
              <a:gd name="connsiteX9" fmla="*/ 1119187 w 1671637"/>
              <a:gd name="connsiteY9" fmla="*/ 104775 h 2000250"/>
              <a:gd name="connsiteX10" fmla="*/ 1176337 w 1671637"/>
              <a:gd name="connsiteY10" fmla="*/ 76200 h 2000250"/>
              <a:gd name="connsiteX11" fmla="*/ 1309687 w 1671637"/>
              <a:gd name="connsiteY11" fmla="*/ 47625 h 2000250"/>
              <a:gd name="connsiteX12" fmla="*/ 1366837 w 1671637"/>
              <a:gd name="connsiteY12" fmla="*/ 19050 h 2000250"/>
              <a:gd name="connsiteX13" fmla="*/ 1414462 w 1671637"/>
              <a:gd name="connsiteY13" fmla="*/ 0 h 2000250"/>
              <a:gd name="connsiteX14" fmla="*/ 1566862 w 1671637"/>
              <a:gd name="connsiteY14" fmla="*/ 9525 h 2000250"/>
              <a:gd name="connsiteX15" fmla="*/ 1585912 w 1671637"/>
              <a:gd name="connsiteY15" fmla="*/ 38100 h 2000250"/>
              <a:gd name="connsiteX16" fmla="*/ 1595437 w 1671637"/>
              <a:gd name="connsiteY16" fmla="*/ 171450 h 2000250"/>
              <a:gd name="connsiteX17" fmla="*/ 1614487 w 1671637"/>
              <a:gd name="connsiteY17" fmla="*/ 285750 h 2000250"/>
              <a:gd name="connsiteX18" fmla="*/ 1624012 w 1671637"/>
              <a:gd name="connsiteY18" fmla="*/ 352425 h 2000250"/>
              <a:gd name="connsiteX19" fmla="*/ 1633537 w 1671637"/>
              <a:gd name="connsiteY19" fmla="*/ 428625 h 2000250"/>
              <a:gd name="connsiteX20" fmla="*/ 1643062 w 1671637"/>
              <a:gd name="connsiteY20" fmla="*/ 476250 h 2000250"/>
              <a:gd name="connsiteX21" fmla="*/ 1652587 w 1671637"/>
              <a:gd name="connsiteY21" fmla="*/ 704850 h 2000250"/>
              <a:gd name="connsiteX22" fmla="*/ 1671637 w 1671637"/>
              <a:gd name="connsiteY22" fmla="*/ 1343025 h 2000250"/>
              <a:gd name="connsiteX23" fmla="*/ 1662112 w 1671637"/>
              <a:gd name="connsiteY23" fmla="*/ 1895475 h 2000250"/>
              <a:gd name="connsiteX24" fmla="*/ 1633537 w 1671637"/>
              <a:gd name="connsiteY24" fmla="*/ 1952625 h 2000250"/>
              <a:gd name="connsiteX25" fmla="*/ 1624012 w 1671637"/>
              <a:gd name="connsiteY25" fmla="*/ 1981200 h 2000250"/>
              <a:gd name="connsiteX26" fmla="*/ 1585912 w 1671637"/>
              <a:gd name="connsiteY26" fmla="*/ 1990725 h 2000250"/>
              <a:gd name="connsiteX27" fmla="*/ 1557337 w 1671637"/>
              <a:gd name="connsiteY27" fmla="*/ 2000250 h 2000250"/>
              <a:gd name="connsiteX28" fmla="*/ 1395412 w 1671637"/>
              <a:gd name="connsiteY28" fmla="*/ 1981200 h 2000250"/>
              <a:gd name="connsiteX29" fmla="*/ 1338262 w 1671637"/>
              <a:gd name="connsiteY29" fmla="*/ 1952625 h 2000250"/>
              <a:gd name="connsiteX30" fmla="*/ 1300162 w 1671637"/>
              <a:gd name="connsiteY30" fmla="*/ 1943100 h 2000250"/>
              <a:gd name="connsiteX31" fmla="*/ 1271587 w 1671637"/>
              <a:gd name="connsiteY31" fmla="*/ 1933575 h 2000250"/>
              <a:gd name="connsiteX32" fmla="*/ 1233487 w 1671637"/>
              <a:gd name="connsiteY32" fmla="*/ 1914525 h 2000250"/>
              <a:gd name="connsiteX33" fmla="*/ 1176337 w 1671637"/>
              <a:gd name="connsiteY33" fmla="*/ 1905000 h 2000250"/>
              <a:gd name="connsiteX34" fmla="*/ 1119187 w 1671637"/>
              <a:gd name="connsiteY34" fmla="*/ 1885950 h 2000250"/>
              <a:gd name="connsiteX35" fmla="*/ 1090612 w 1671637"/>
              <a:gd name="connsiteY35" fmla="*/ 1876425 h 2000250"/>
              <a:gd name="connsiteX36" fmla="*/ 995362 w 1671637"/>
              <a:gd name="connsiteY36" fmla="*/ 1847850 h 2000250"/>
              <a:gd name="connsiteX37" fmla="*/ 938212 w 1671637"/>
              <a:gd name="connsiteY37" fmla="*/ 1819275 h 2000250"/>
              <a:gd name="connsiteX38" fmla="*/ 909637 w 1671637"/>
              <a:gd name="connsiteY38" fmla="*/ 1800225 h 2000250"/>
              <a:gd name="connsiteX39" fmla="*/ 881062 w 1671637"/>
              <a:gd name="connsiteY39" fmla="*/ 1790700 h 2000250"/>
              <a:gd name="connsiteX40" fmla="*/ 852487 w 1671637"/>
              <a:gd name="connsiteY40" fmla="*/ 1771650 h 2000250"/>
              <a:gd name="connsiteX41" fmla="*/ 776287 w 1671637"/>
              <a:gd name="connsiteY41" fmla="*/ 1752600 h 2000250"/>
              <a:gd name="connsiteX42" fmla="*/ 719137 w 1671637"/>
              <a:gd name="connsiteY42" fmla="*/ 1714500 h 2000250"/>
              <a:gd name="connsiteX43" fmla="*/ 576262 w 1671637"/>
              <a:gd name="connsiteY43" fmla="*/ 1619250 h 2000250"/>
              <a:gd name="connsiteX44" fmla="*/ 547687 w 1671637"/>
              <a:gd name="connsiteY44" fmla="*/ 1600200 h 2000250"/>
              <a:gd name="connsiteX45" fmla="*/ 490537 w 1671637"/>
              <a:gd name="connsiteY45" fmla="*/ 1571625 h 2000250"/>
              <a:gd name="connsiteX46" fmla="*/ 461962 w 1671637"/>
              <a:gd name="connsiteY46" fmla="*/ 1543050 h 2000250"/>
              <a:gd name="connsiteX47" fmla="*/ 414337 w 1671637"/>
              <a:gd name="connsiteY47" fmla="*/ 1485900 h 2000250"/>
              <a:gd name="connsiteX48" fmla="*/ 328612 w 1671637"/>
              <a:gd name="connsiteY48" fmla="*/ 1447800 h 2000250"/>
              <a:gd name="connsiteX49" fmla="*/ 271462 w 1671637"/>
              <a:gd name="connsiteY49" fmla="*/ 1419225 h 2000250"/>
              <a:gd name="connsiteX50" fmla="*/ 214312 w 1671637"/>
              <a:gd name="connsiteY50" fmla="*/ 1362075 h 2000250"/>
              <a:gd name="connsiteX51" fmla="*/ 185737 w 1671637"/>
              <a:gd name="connsiteY51" fmla="*/ 1333500 h 2000250"/>
              <a:gd name="connsiteX52" fmla="*/ 157162 w 1671637"/>
              <a:gd name="connsiteY52" fmla="*/ 1276350 h 2000250"/>
              <a:gd name="connsiteX53" fmla="*/ 147637 w 1671637"/>
              <a:gd name="connsiteY53" fmla="*/ 1247775 h 2000250"/>
              <a:gd name="connsiteX54" fmla="*/ 109537 w 1671637"/>
              <a:gd name="connsiteY54" fmla="*/ 1181100 h 2000250"/>
              <a:gd name="connsiteX55" fmla="*/ 80962 w 1671637"/>
              <a:gd name="connsiteY55" fmla="*/ 1123950 h 2000250"/>
              <a:gd name="connsiteX56" fmla="*/ 71437 w 1671637"/>
              <a:gd name="connsiteY56" fmla="*/ 1057275 h 2000250"/>
              <a:gd name="connsiteX57" fmla="*/ 42862 w 1671637"/>
              <a:gd name="connsiteY57" fmla="*/ 971550 h 2000250"/>
              <a:gd name="connsiteX58" fmla="*/ 33337 w 1671637"/>
              <a:gd name="connsiteY58" fmla="*/ 942975 h 2000250"/>
              <a:gd name="connsiteX59" fmla="*/ 23812 w 1671637"/>
              <a:gd name="connsiteY59" fmla="*/ 914400 h 2000250"/>
              <a:gd name="connsiteX60" fmla="*/ 4762 w 1671637"/>
              <a:gd name="connsiteY60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76287 w 1671637"/>
              <a:gd name="connsiteY7" fmla="*/ 247650 h 2000250"/>
              <a:gd name="connsiteX8" fmla="*/ 1004887 w 1671637"/>
              <a:gd name="connsiteY8" fmla="*/ 161925 h 2000250"/>
              <a:gd name="connsiteX9" fmla="*/ 1176337 w 1671637"/>
              <a:gd name="connsiteY9" fmla="*/ 76200 h 2000250"/>
              <a:gd name="connsiteX10" fmla="*/ 1309687 w 1671637"/>
              <a:gd name="connsiteY10" fmla="*/ 47625 h 2000250"/>
              <a:gd name="connsiteX11" fmla="*/ 1366837 w 1671637"/>
              <a:gd name="connsiteY11" fmla="*/ 19050 h 2000250"/>
              <a:gd name="connsiteX12" fmla="*/ 1414462 w 1671637"/>
              <a:gd name="connsiteY12" fmla="*/ 0 h 2000250"/>
              <a:gd name="connsiteX13" fmla="*/ 1566862 w 1671637"/>
              <a:gd name="connsiteY13" fmla="*/ 9525 h 2000250"/>
              <a:gd name="connsiteX14" fmla="*/ 1585912 w 1671637"/>
              <a:gd name="connsiteY14" fmla="*/ 38100 h 2000250"/>
              <a:gd name="connsiteX15" fmla="*/ 1595437 w 1671637"/>
              <a:gd name="connsiteY15" fmla="*/ 171450 h 2000250"/>
              <a:gd name="connsiteX16" fmla="*/ 1614487 w 1671637"/>
              <a:gd name="connsiteY16" fmla="*/ 285750 h 2000250"/>
              <a:gd name="connsiteX17" fmla="*/ 1624012 w 1671637"/>
              <a:gd name="connsiteY17" fmla="*/ 352425 h 2000250"/>
              <a:gd name="connsiteX18" fmla="*/ 1633537 w 1671637"/>
              <a:gd name="connsiteY18" fmla="*/ 428625 h 2000250"/>
              <a:gd name="connsiteX19" fmla="*/ 1643062 w 1671637"/>
              <a:gd name="connsiteY19" fmla="*/ 476250 h 2000250"/>
              <a:gd name="connsiteX20" fmla="*/ 1652587 w 1671637"/>
              <a:gd name="connsiteY20" fmla="*/ 704850 h 2000250"/>
              <a:gd name="connsiteX21" fmla="*/ 1671637 w 1671637"/>
              <a:gd name="connsiteY21" fmla="*/ 1343025 h 2000250"/>
              <a:gd name="connsiteX22" fmla="*/ 1662112 w 1671637"/>
              <a:gd name="connsiteY22" fmla="*/ 1895475 h 2000250"/>
              <a:gd name="connsiteX23" fmla="*/ 1633537 w 1671637"/>
              <a:gd name="connsiteY23" fmla="*/ 1952625 h 2000250"/>
              <a:gd name="connsiteX24" fmla="*/ 1624012 w 1671637"/>
              <a:gd name="connsiteY24" fmla="*/ 1981200 h 2000250"/>
              <a:gd name="connsiteX25" fmla="*/ 1585912 w 1671637"/>
              <a:gd name="connsiteY25" fmla="*/ 1990725 h 2000250"/>
              <a:gd name="connsiteX26" fmla="*/ 1557337 w 1671637"/>
              <a:gd name="connsiteY26" fmla="*/ 2000250 h 2000250"/>
              <a:gd name="connsiteX27" fmla="*/ 1395412 w 1671637"/>
              <a:gd name="connsiteY27" fmla="*/ 1981200 h 2000250"/>
              <a:gd name="connsiteX28" fmla="*/ 1338262 w 1671637"/>
              <a:gd name="connsiteY28" fmla="*/ 1952625 h 2000250"/>
              <a:gd name="connsiteX29" fmla="*/ 1300162 w 1671637"/>
              <a:gd name="connsiteY29" fmla="*/ 1943100 h 2000250"/>
              <a:gd name="connsiteX30" fmla="*/ 1271587 w 1671637"/>
              <a:gd name="connsiteY30" fmla="*/ 1933575 h 2000250"/>
              <a:gd name="connsiteX31" fmla="*/ 1233487 w 1671637"/>
              <a:gd name="connsiteY31" fmla="*/ 1914525 h 2000250"/>
              <a:gd name="connsiteX32" fmla="*/ 1176337 w 1671637"/>
              <a:gd name="connsiteY32" fmla="*/ 1905000 h 2000250"/>
              <a:gd name="connsiteX33" fmla="*/ 1119187 w 1671637"/>
              <a:gd name="connsiteY33" fmla="*/ 1885950 h 2000250"/>
              <a:gd name="connsiteX34" fmla="*/ 1090612 w 1671637"/>
              <a:gd name="connsiteY34" fmla="*/ 1876425 h 2000250"/>
              <a:gd name="connsiteX35" fmla="*/ 995362 w 1671637"/>
              <a:gd name="connsiteY35" fmla="*/ 1847850 h 2000250"/>
              <a:gd name="connsiteX36" fmla="*/ 938212 w 1671637"/>
              <a:gd name="connsiteY36" fmla="*/ 1819275 h 2000250"/>
              <a:gd name="connsiteX37" fmla="*/ 909637 w 1671637"/>
              <a:gd name="connsiteY37" fmla="*/ 1800225 h 2000250"/>
              <a:gd name="connsiteX38" fmla="*/ 881062 w 1671637"/>
              <a:gd name="connsiteY38" fmla="*/ 1790700 h 2000250"/>
              <a:gd name="connsiteX39" fmla="*/ 852487 w 1671637"/>
              <a:gd name="connsiteY39" fmla="*/ 1771650 h 2000250"/>
              <a:gd name="connsiteX40" fmla="*/ 776287 w 1671637"/>
              <a:gd name="connsiteY40" fmla="*/ 1752600 h 2000250"/>
              <a:gd name="connsiteX41" fmla="*/ 719137 w 1671637"/>
              <a:gd name="connsiteY41" fmla="*/ 1714500 h 2000250"/>
              <a:gd name="connsiteX42" fmla="*/ 576262 w 1671637"/>
              <a:gd name="connsiteY42" fmla="*/ 1619250 h 2000250"/>
              <a:gd name="connsiteX43" fmla="*/ 547687 w 1671637"/>
              <a:gd name="connsiteY43" fmla="*/ 1600200 h 2000250"/>
              <a:gd name="connsiteX44" fmla="*/ 490537 w 1671637"/>
              <a:gd name="connsiteY44" fmla="*/ 1571625 h 2000250"/>
              <a:gd name="connsiteX45" fmla="*/ 461962 w 1671637"/>
              <a:gd name="connsiteY45" fmla="*/ 1543050 h 2000250"/>
              <a:gd name="connsiteX46" fmla="*/ 414337 w 1671637"/>
              <a:gd name="connsiteY46" fmla="*/ 1485900 h 2000250"/>
              <a:gd name="connsiteX47" fmla="*/ 328612 w 1671637"/>
              <a:gd name="connsiteY47" fmla="*/ 1447800 h 2000250"/>
              <a:gd name="connsiteX48" fmla="*/ 271462 w 1671637"/>
              <a:gd name="connsiteY48" fmla="*/ 1419225 h 2000250"/>
              <a:gd name="connsiteX49" fmla="*/ 214312 w 1671637"/>
              <a:gd name="connsiteY49" fmla="*/ 1362075 h 2000250"/>
              <a:gd name="connsiteX50" fmla="*/ 185737 w 1671637"/>
              <a:gd name="connsiteY50" fmla="*/ 1333500 h 2000250"/>
              <a:gd name="connsiteX51" fmla="*/ 157162 w 1671637"/>
              <a:gd name="connsiteY51" fmla="*/ 1276350 h 2000250"/>
              <a:gd name="connsiteX52" fmla="*/ 147637 w 1671637"/>
              <a:gd name="connsiteY52" fmla="*/ 1247775 h 2000250"/>
              <a:gd name="connsiteX53" fmla="*/ 109537 w 1671637"/>
              <a:gd name="connsiteY53" fmla="*/ 1181100 h 2000250"/>
              <a:gd name="connsiteX54" fmla="*/ 80962 w 1671637"/>
              <a:gd name="connsiteY54" fmla="*/ 1123950 h 2000250"/>
              <a:gd name="connsiteX55" fmla="*/ 71437 w 1671637"/>
              <a:gd name="connsiteY55" fmla="*/ 1057275 h 2000250"/>
              <a:gd name="connsiteX56" fmla="*/ 42862 w 1671637"/>
              <a:gd name="connsiteY56" fmla="*/ 971550 h 2000250"/>
              <a:gd name="connsiteX57" fmla="*/ 33337 w 1671637"/>
              <a:gd name="connsiteY57" fmla="*/ 942975 h 2000250"/>
              <a:gd name="connsiteX58" fmla="*/ 23812 w 1671637"/>
              <a:gd name="connsiteY58" fmla="*/ 914400 h 2000250"/>
              <a:gd name="connsiteX59" fmla="*/ 4762 w 1671637"/>
              <a:gd name="connsiteY59" fmla="*/ 847725 h 2000250"/>
              <a:gd name="connsiteX0" fmla="*/ 0 w 1671637"/>
              <a:gd name="connsiteY0" fmla="*/ 780276 h 2000250"/>
              <a:gd name="connsiteX1" fmla="*/ 80962 w 1671637"/>
              <a:gd name="connsiteY1" fmla="*/ 685800 h 2000250"/>
              <a:gd name="connsiteX2" fmla="*/ 157162 w 1671637"/>
              <a:gd name="connsiteY2" fmla="*/ 628650 h 2000250"/>
              <a:gd name="connsiteX3" fmla="*/ 271462 w 1671637"/>
              <a:gd name="connsiteY3" fmla="*/ 542925 h 2000250"/>
              <a:gd name="connsiteX4" fmla="*/ 385762 w 1671637"/>
              <a:gd name="connsiteY4" fmla="*/ 485775 h 2000250"/>
              <a:gd name="connsiteX5" fmla="*/ 481012 w 1671637"/>
              <a:gd name="connsiteY5" fmla="*/ 428625 h 2000250"/>
              <a:gd name="connsiteX6" fmla="*/ 633412 w 1671637"/>
              <a:gd name="connsiteY6" fmla="*/ 323850 h 2000250"/>
              <a:gd name="connsiteX7" fmla="*/ 776287 w 1671637"/>
              <a:gd name="connsiteY7" fmla="*/ 247650 h 2000250"/>
              <a:gd name="connsiteX8" fmla="*/ 1004887 w 1671637"/>
              <a:gd name="connsiteY8" fmla="*/ 161925 h 2000250"/>
              <a:gd name="connsiteX9" fmla="*/ 1176337 w 1671637"/>
              <a:gd name="connsiteY9" fmla="*/ 76200 h 2000250"/>
              <a:gd name="connsiteX10" fmla="*/ 1366837 w 1671637"/>
              <a:gd name="connsiteY10" fmla="*/ 19050 h 2000250"/>
              <a:gd name="connsiteX11" fmla="*/ 1414462 w 1671637"/>
              <a:gd name="connsiteY11" fmla="*/ 0 h 2000250"/>
              <a:gd name="connsiteX12" fmla="*/ 1566862 w 1671637"/>
              <a:gd name="connsiteY12" fmla="*/ 9525 h 2000250"/>
              <a:gd name="connsiteX13" fmla="*/ 1585912 w 1671637"/>
              <a:gd name="connsiteY13" fmla="*/ 38100 h 2000250"/>
              <a:gd name="connsiteX14" fmla="*/ 1595437 w 1671637"/>
              <a:gd name="connsiteY14" fmla="*/ 171450 h 2000250"/>
              <a:gd name="connsiteX15" fmla="*/ 1614487 w 1671637"/>
              <a:gd name="connsiteY15" fmla="*/ 285750 h 2000250"/>
              <a:gd name="connsiteX16" fmla="*/ 1624012 w 1671637"/>
              <a:gd name="connsiteY16" fmla="*/ 352425 h 2000250"/>
              <a:gd name="connsiteX17" fmla="*/ 1633537 w 1671637"/>
              <a:gd name="connsiteY17" fmla="*/ 428625 h 2000250"/>
              <a:gd name="connsiteX18" fmla="*/ 1643062 w 1671637"/>
              <a:gd name="connsiteY18" fmla="*/ 476250 h 2000250"/>
              <a:gd name="connsiteX19" fmla="*/ 1652587 w 1671637"/>
              <a:gd name="connsiteY19" fmla="*/ 704850 h 2000250"/>
              <a:gd name="connsiteX20" fmla="*/ 1671637 w 1671637"/>
              <a:gd name="connsiteY20" fmla="*/ 1343025 h 2000250"/>
              <a:gd name="connsiteX21" fmla="*/ 1662112 w 1671637"/>
              <a:gd name="connsiteY21" fmla="*/ 1895475 h 2000250"/>
              <a:gd name="connsiteX22" fmla="*/ 1633537 w 1671637"/>
              <a:gd name="connsiteY22" fmla="*/ 1952625 h 2000250"/>
              <a:gd name="connsiteX23" fmla="*/ 1624012 w 1671637"/>
              <a:gd name="connsiteY23" fmla="*/ 1981200 h 2000250"/>
              <a:gd name="connsiteX24" fmla="*/ 1585912 w 1671637"/>
              <a:gd name="connsiteY24" fmla="*/ 1990725 h 2000250"/>
              <a:gd name="connsiteX25" fmla="*/ 1557337 w 1671637"/>
              <a:gd name="connsiteY25" fmla="*/ 2000250 h 2000250"/>
              <a:gd name="connsiteX26" fmla="*/ 1395412 w 1671637"/>
              <a:gd name="connsiteY26" fmla="*/ 1981200 h 2000250"/>
              <a:gd name="connsiteX27" fmla="*/ 1338262 w 1671637"/>
              <a:gd name="connsiteY27" fmla="*/ 1952625 h 2000250"/>
              <a:gd name="connsiteX28" fmla="*/ 1300162 w 1671637"/>
              <a:gd name="connsiteY28" fmla="*/ 1943100 h 2000250"/>
              <a:gd name="connsiteX29" fmla="*/ 1271587 w 1671637"/>
              <a:gd name="connsiteY29" fmla="*/ 1933575 h 2000250"/>
              <a:gd name="connsiteX30" fmla="*/ 1233487 w 1671637"/>
              <a:gd name="connsiteY30" fmla="*/ 1914525 h 2000250"/>
              <a:gd name="connsiteX31" fmla="*/ 1176337 w 1671637"/>
              <a:gd name="connsiteY31" fmla="*/ 1905000 h 2000250"/>
              <a:gd name="connsiteX32" fmla="*/ 1119187 w 1671637"/>
              <a:gd name="connsiteY32" fmla="*/ 1885950 h 2000250"/>
              <a:gd name="connsiteX33" fmla="*/ 1090612 w 1671637"/>
              <a:gd name="connsiteY33" fmla="*/ 1876425 h 2000250"/>
              <a:gd name="connsiteX34" fmla="*/ 995362 w 1671637"/>
              <a:gd name="connsiteY34" fmla="*/ 1847850 h 2000250"/>
              <a:gd name="connsiteX35" fmla="*/ 938212 w 1671637"/>
              <a:gd name="connsiteY35" fmla="*/ 1819275 h 2000250"/>
              <a:gd name="connsiteX36" fmla="*/ 909637 w 1671637"/>
              <a:gd name="connsiteY36" fmla="*/ 1800225 h 2000250"/>
              <a:gd name="connsiteX37" fmla="*/ 881062 w 1671637"/>
              <a:gd name="connsiteY37" fmla="*/ 1790700 h 2000250"/>
              <a:gd name="connsiteX38" fmla="*/ 852487 w 1671637"/>
              <a:gd name="connsiteY38" fmla="*/ 1771650 h 2000250"/>
              <a:gd name="connsiteX39" fmla="*/ 776287 w 1671637"/>
              <a:gd name="connsiteY39" fmla="*/ 1752600 h 2000250"/>
              <a:gd name="connsiteX40" fmla="*/ 719137 w 1671637"/>
              <a:gd name="connsiteY40" fmla="*/ 1714500 h 2000250"/>
              <a:gd name="connsiteX41" fmla="*/ 576262 w 1671637"/>
              <a:gd name="connsiteY41" fmla="*/ 1619250 h 2000250"/>
              <a:gd name="connsiteX42" fmla="*/ 547687 w 1671637"/>
              <a:gd name="connsiteY42" fmla="*/ 1600200 h 2000250"/>
              <a:gd name="connsiteX43" fmla="*/ 490537 w 1671637"/>
              <a:gd name="connsiteY43" fmla="*/ 1571625 h 2000250"/>
              <a:gd name="connsiteX44" fmla="*/ 461962 w 1671637"/>
              <a:gd name="connsiteY44" fmla="*/ 1543050 h 2000250"/>
              <a:gd name="connsiteX45" fmla="*/ 414337 w 1671637"/>
              <a:gd name="connsiteY45" fmla="*/ 1485900 h 2000250"/>
              <a:gd name="connsiteX46" fmla="*/ 328612 w 1671637"/>
              <a:gd name="connsiteY46" fmla="*/ 1447800 h 2000250"/>
              <a:gd name="connsiteX47" fmla="*/ 271462 w 1671637"/>
              <a:gd name="connsiteY47" fmla="*/ 1419225 h 2000250"/>
              <a:gd name="connsiteX48" fmla="*/ 214312 w 1671637"/>
              <a:gd name="connsiteY48" fmla="*/ 1362075 h 2000250"/>
              <a:gd name="connsiteX49" fmla="*/ 185737 w 1671637"/>
              <a:gd name="connsiteY49" fmla="*/ 1333500 h 2000250"/>
              <a:gd name="connsiteX50" fmla="*/ 157162 w 1671637"/>
              <a:gd name="connsiteY50" fmla="*/ 1276350 h 2000250"/>
              <a:gd name="connsiteX51" fmla="*/ 147637 w 1671637"/>
              <a:gd name="connsiteY51" fmla="*/ 1247775 h 2000250"/>
              <a:gd name="connsiteX52" fmla="*/ 109537 w 1671637"/>
              <a:gd name="connsiteY52" fmla="*/ 1181100 h 2000250"/>
              <a:gd name="connsiteX53" fmla="*/ 80962 w 1671637"/>
              <a:gd name="connsiteY53" fmla="*/ 1123950 h 2000250"/>
              <a:gd name="connsiteX54" fmla="*/ 71437 w 1671637"/>
              <a:gd name="connsiteY54" fmla="*/ 1057275 h 2000250"/>
              <a:gd name="connsiteX55" fmla="*/ 42862 w 1671637"/>
              <a:gd name="connsiteY55" fmla="*/ 971550 h 2000250"/>
              <a:gd name="connsiteX56" fmla="*/ 33337 w 1671637"/>
              <a:gd name="connsiteY56" fmla="*/ 942975 h 2000250"/>
              <a:gd name="connsiteX57" fmla="*/ 23812 w 1671637"/>
              <a:gd name="connsiteY57" fmla="*/ 914400 h 2000250"/>
              <a:gd name="connsiteX58" fmla="*/ 4762 w 1671637"/>
              <a:gd name="connsiteY58" fmla="*/ 847725 h 2000250"/>
              <a:gd name="connsiteX0" fmla="*/ 0 w 1671637"/>
              <a:gd name="connsiteY0" fmla="*/ 772196 h 1992170"/>
              <a:gd name="connsiteX1" fmla="*/ 80962 w 1671637"/>
              <a:gd name="connsiteY1" fmla="*/ 677720 h 1992170"/>
              <a:gd name="connsiteX2" fmla="*/ 157162 w 1671637"/>
              <a:gd name="connsiteY2" fmla="*/ 620570 h 1992170"/>
              <a:gd name="connsiteX3" fmla="*/ 271462 w 1671637"/>
              <a:gd name="connsiteY3" fmla="*/ 534845 h 1992170"/>
              <a:gd name="connsiteX4" fmla="*/ 385762 w 1671637"/>
              <a:gd name="connsiteY4" fmla="*/ 477695 h 1992170"/>
              <a:gd name="connsiteX5" fmla="*/ 481012 w 1671637"/>
              <a:gd name="connsiteY5" fmla="*/ 420545 h 1992170"/>
              <a:gd name="connsiteX6" fmla="*/ 633412 w 1671637"/>
              <a:gd name="connsiteY6" fmla="*/ 315770 h 1992170"/>
              <a:gd name="connsiteX7" fmla="*/ 776287 w 1671637"/>
              <a:gd name="connsiteY7" fmla="*/ 239570 h 1992170"/>
              <a:gd name="connsiteX8" fmla="*/ 1004887 w 1671637"/>
              <a:gd name="connsiteY8" fmla="*/ 153845 h 1992170"/>
              <a:gd name="connsiteX9" fmla="*/ 1176337 w 1671637"/>
              <a:gd name="connsiteY9" fmla="*/ 68120 h 1992170"/>
              <a:gd name="connsiteX10" fmla="*/ 1366837 w 1671637"/>
              <a:gd name="connsiteY10" fmla="*/ 10970 h 1992170"/>
              <a:gd name="connsiteX11" fmla="*/ 1566862 w 1671637"/>
              <a:gd name="connsiteY11" fmla="*/ 1445 h 1992170"/>
              <a:gd name="connsiteX12" fmla="*/ 1585912 w 1671637"/>
              <a:gd name="connsiteY12" fmla="*/ 30020 h 1992170"/>
              <a:gd name="connsiteX13" fmla="*/ 1595437 w 1671637"/>
              <a:gd name="connsiteY13" fmla="*/ 163370 h 1992170"/>
              <a:gd name="connsiteX14" fmla="*/ 1614487 w 1671637"/>
              <a:gd name="connsiteY14" fmla="*/ 277670 h 1992170"/>
              <a:gd name="connsiteX15" fmla="*/ 1624012 w 1671637"/>
              <a:gd name="connsiteY15" fmla="*/ 344345 h 1992170"/>
              <a:gd name="connsiteX16" fmla="*/ 1633537 w 1671637"/>
              <a:gd name="connsiteY16" fmla="*/ 420545 h 1992170"/>
              <a:gd name="connsiteX17" fmla="*/ 1643062 w 1671637"/>
              <a:gd name="connsiteY17" fmla="*/ 468170 h 1992170"/>
              <a:gd name="connsiteX18" fmla="*/ 1652587 w 1671637"/>
              <a:gd name="connsiteY18" fmla="*/ 696770 h 1992170"/>
              <a:gd name="connsiteX19" fmla="*/ 1671637 w 1671637"/>
              <a:gd name="connsiteY19" fmla="*/ 1334945 h 1992170"/>
              <a:gd name="connsiteX20" fmla="*/ 1662112 w 1671637"/>
              <a:gd name="connsiteY20" fmla="*/ 1887395 h 1992170"/>
              <a:gd name="connsiteX21" fmla="*/ 1633537 w 1671637"/>
              <a:gd name="connsiteY21" fmla="*/ 1944545 h 1992170"/>
              <a:gd name="connsiteX22" fmla="*/ 1624012 w 1671637"/>
              <a:gd name="connsiteY22" fmla="*/ 1973120 h 1992170"/>
              <a:gd name="connsiteX23" fmla="*/ 1585912 w 1671637"/>
              <a:gd name="connsiteY23" fmla="*/ 1982645 h 1992170"/>
              <a:gd name="connsiteX24" fmla="*/ 1557337 w 1671637"/>
              <a:gd name="connsiteY24" fmla="*/ 1992170 h 1992170"/>
              <a:gd name="connsiteX25" fmla="*/ 1395412 w 1671637"/>
              <a:gd name="connsiteY25" fmla="*/ 1973120 h 1992170"/>
              <a:gd name="connsiteX26" fmla="*/ 1338262 w 1671637"/>
              <a:gd name="connsiteY26" fmla="*/ 1944545 h 1992170"/>
              <a:gd name="connsiteX27" fmla="*/ 1300162 w 1671637"/>
              <a:gd name="connsiteY27" fmla="*/ 1935020 h 1992170"/>
              <a:gd name="connsiteX28" fmla="*/ 1271587 w 1671637"/>
              <a:gd name="connsiteY28" fmla="*/ 1925495 h 1992170"/>
              <a:gd name="connsiteX29" fmla="*/ 1233487 w 1671637"/>
              <a:gd name="connsiteY29" fmla="*/ 1906445 h 1992170"/>
              <a:gd name="connsiteX30" fmla="*/ 1176337 w 1671637"/>
              <a:gd name="connsiteY30" fmla="*/ 1896920 h 1992170"/>
              <a:gd name="connsiteX31" fmla="*/ 1119187 w 1671637"/>
              <a:gd name="connsiteY31" fmla="*/ 1877870 h 1992170"/>
              <a:gd name="connsiteX32" fmla="*/ 1090612 w 1671637"/>
              <a:gd name="connsiteY32" fmla="*/ 1868345 h 1992170"/>
              <a:gd name="connsiteX33" fmla="*/ 995362 w 1671637"/>
              <a:gd name="connsiteY33" fmla="*/ 1839770 h 1992170"/>
              <a:gd name="connsiteX34" fmla="*/ 938212 w 1671637"/>
              <a:gd name="connsiteY34" fmla="*/ 1811195 h 1992170"/>
              <a:gd name="connsiteX35" fmla="*/ 909637 w 1671637"/>
              <a:gd name="connsiteY35" fmla="*/ 1792145 h 1992170"/>
              <a:gd name="connsiteX36" fmla="*/ 881062 w 1671637"/>
              <a:gd name="connsiteY36" fmla="*/ 1782620 h 1992170"/>
              <a:gd name="connsiteX37" fmla="*/ 852487 w 1671637"/>
              <a:gd name="connsiteY37" fmla="*/ 1763570 h 1992170"/>
              <a:gd name="connsiteX38" fmla="*/ 776287 w 1671637"/>
              <a:gd name="connsiteY38" fmla="*/ 1744520 h 1992170"/>
              <a:gd name="connsiteX39" fmla="*/ 719137 w 1671637"/>
              <a:gd name="connsiteY39" fmla="*/ 1706420 h 1992170"/>
              <a:gd name="connsiteX40" fmla="*/ 576262 w 1671637"/>
              <a:gd name="connsiteY40" fmla="*/ 1611170 h 1992170"/>
              <a:gd name="connsiteX41" fmla="*/ 547687 w 1671637"/>
              <a:gd name="connsiteY41" fmla="*/ 1592120 h 1992170"/>
              <a:gd name="connsiteX42" fmla="*/ 490537 w 1671637"/>
              <a:gd name="connsiteY42" fmla="*/ 1563545 h 1992170"/>
              <a:gd name="connsiteX43" fmla="*/ 461962 w 1671637"/>
              <a:gd name="connsiteY43" fmla="*/ 1534970 h 1992170"/>
              <a:gd name="connsiteX44" fmla="*/ 414337 w 1671637"/>
              <a:gd name="connsiteY44" fmla="*/ 1477820 h 1992170"/>
              <a:gd name="connsiteX45" fmla="*/ 328612 w 1671637"/>
              <a:gd name="connsiteY45" fmla="*/ 1439720 h 1992170"/>
              <a:gd name="connsiteX46" fmla="*/ 271462 w 1671637"/>
              <a:gd name="connsiteY46" fmla="*/ 1411145 h 1992170"/>
              <a:gd name="connsiteX47" fmla="*/ 214312 w 1671637"/>
              <a:gd name="connsiteY47" fmla="*/ 1353995 h 1992170"/>
              <a:gd name="connsiteX48" fmla="*/ 185737 w 1671637"/>
              <a:gd name="connsiteY48" fmla="*/ 1325420 h 1992170"/>
              <a:gd name="connsiteX49" fmla="*/ 157162 w 1671637"/>
              <a:gd name="connsiteY49" fmla="*/ 1268270 h 1992170"/>
              <a:gd name="connsiteX50" fmla="*/ 147637 w 1671637"/>
              <a:gd name="connsiteY50" fmla="*/ 1239695 h 1992170"/>
              <a:gd name="connsiteX51" fmla="*/ 109537 w 1671637"/>
              <a:gd name="connsiteY51" fmla="*/ 1173020 h 1992170"/>
              <a:gd name="connsiteX52" fmla="*/ 80962 w 1671637"/>
              <a:gd name="connsiteY52" fmla="*/ 1115870 h 1992170"/>
              <a:gd name="connsiteX53" fmla="*/ 71437 w 1671637"/>
              <a:gd name="connsiteY53" fmla="*/ 1049195 h 1992170"/>
              <a:gd name="connsiteX54" fmla="*/ 42862 w 1671637"/>
              <a:gd name="connsiteY54" fmla="*/ 963470 h 1992170"/>
              <a:gd name="connsiteX55" fmla="*/ 33337 w 1671637"/>
              <a:gd name="connsiteY55" fmla="*/ 934895 h 1992170"/>
              <a:gd name="connsiteX56" fmla="*/ 23812 w 1671637"/>
              <a:gd name="connsiteY56" fmla="*/ 906320 h 1992170"/>
              <a:gd name="connsiteX57" fmla="*/ 4762 w 1671637"/>
              <a:gd name="connsiteY57" fmla="*/ 839645 h 1992170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57162 w 1671637"/>
              <a:gd name="connsiteY48" fmla="*/ 1278121 h 2002021"/>
              <a:gd name="connsiteX49" fmla="*/ 147637 w 1671637"/>
              <a:gd name="connsiteY49" fmla="*/ 1249546 h 2002021"/>
              <a:gd name="connsiteX50" fmla="*/ 109537 w 1671637"/>
              <a:gd name="connsiteY50" fmla="*/ 1182871 h 2002021"/>
              <a:gd name="connsiteX51" fmla="*/ 80962 w 1671637"/>
              <a:gd name="connsiteY51" fmla="*/ 1125721 h 2002021"/>
              <a:gd name="connsiteX52" fmla="*/ 71437 w 1671637"/>
              <a:gd name="connsiteY52" fmla="*/ 1059046 h 2002021"/>
              <a:gd name="connsiteX53" fmla="*/ 42862 w 1671637"/>
              <a:gd name="connsiteY53" fmla="*/ 973321 h 2002021"/>
              <a:gd name="connsiteX54" fmla="*/ 33337 w 1671637"/>
              <a:gd name="connsiteY54" fmla="*/ 944746 h 2002021"/>
              <a:gd name="connsiteX55" fmla="*/ 23812 w 1671637"/>
              <a:gd name="connsiteY55" fmla="*/ 916171 h 2002021"/>
              <a:gd name="connsiteX56" fmla="*/ 4762 w 1671637"/>
              <a:gd name="connsiteY56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9537 w 1671637"/>
              <a:gd name="connsiteY49" fmla="*/ 1182871 h 2002021"/>
              <a:gd name="connsiteX50" fmla="*/ 80962 w 1671637"/>
              <a:gd name="connsiteY50" fmla="*/ 1125721 h 2002021"/>
              <a:gd name="connsiteX51" fmla="*/ 71437 w 1671637"/>
              <a:gd name="connsiteY51" fmla="*/ 1059046 h 2002021"/>
              <a:gd name="connsiteX52" fmla="*/ 42862 w 1671637"/>
              <a:gd name="connsiteY52" fmla="*/ 973321 h 2002021"/>
              <a:gd name="connsiteX53" fmla="*/ 33337 w 1671637"/>
              <a:gd name="connsiteY53" fmla="*/ 944746 h 2002021"/>
              <a:gd name="connsiteX54" fmla="*/ 23812 w 1671637"/>
              <a:gd name="connsiteY54" fmla="*/ 916171 h 2002021"/>
              <a:gd name="connsiteX55" fmla="*/ 4762 w 1671637"/>
              <a:gd name="connsiteY55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4774 w 1671637"/>
              <a:gd name="connsiteY49" fmla="*/ 1224862 h 2002021"/>
              <a:gd name="connsiteX50" fmla="*/ 80962 w 1671637"/>
              <a:gd name="connsiteY50" fmla="*/ 1125721 h 2002021"/>
              <a:gd name="connsiteX51" fmla="*/ 71437 w 1671637"/>
              <a:gd name="connsiteY51" fmla="*/ 1059046 h 2002021"/>
              <a:gd name="connsiteX52" fmla="*/ 42862 w 1671637"/>
              <a:gd name="connsiteY52" fmla="*/ 973321 h 2002021"/>
              <a:gd name="connsiteX53" fmla="*/ 33337 w 1671637"/>
              <a:gd name="connsiteY53" fmla="*/ 944746 h 2002021"/>
              <a:gd name="connsiteX54" fmla="*/ 23812 w 1671637"/>
              <a:gd name="connsiteY54" fmla="*/ 916171 h 2002021"/>
              <a:gd name="connsiteX55" fmla="*/ 4762 w 1671637"/>
              <a:gd name="connsiteY55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4774 w 1671637"/>
              <a:gd name="connsiteY49" fmla="*/ 1224862 h 2002021"/>
              <a:gd name="connsiteX50" fmla="*/ 71437 w 1671637"/>
              <a:gd name="connsiteY50" fmla="*/ 1059046 h 2002021"/>
              <a:gd name="connsiteX51" fmla="*/ 42862 w 1671637"/>
              <a:gd name="connsiteY51" fmla="*/ 973321 h 2002021"/>
              <a:gd name="connsiteX52" fmla="*/ 33337 w 1671637"/>
              <a:gd name="connsiteY52" fmla="*/ 944746 h 2002021"/>
              <a:gd name="connsiteX53" fmla="*/ 23812 w 1671637"/>
              <a:gd name="connsiteY53" fmla="*/ 916171 h 2002021"/>
              <a:gd name="connsiteX54" fmla="*/ 4762 w 1671637"/>
              <a:gd name="connsiteY54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4774 w 1671637"/>
              <a:gd name="connsiteY49" fmla="*/ 1224862 h 2002021"/>
              <a:gd name="connsiteX50" fmla="*/ 57150 w 1671637"/>
              <a:gd name="connsiteY50" fmla="*/ 1059046 h 2002021"/>
              <a:gd name="connsiteX51" fmla="*/ 42862 w 1671637"/>
              <a:gd name="connsiteY51" fmla="*/ 973321 h 2002021"/>
              <a:gd name="connsiteX52" fmla="*/ 33337 w 1671637"/>
              <a:gd name="connsiteY52" fmla="*/ 944746 h 2002021"/>
              <a:gd name="connsiteX53" fmla="*/ 23812 w 1671637"/>
              <a:gd name="connsiteY53" fmla="*/ 916171 h 2002021"/>
              <a:gd name="connsiteX54" fmla="*/ 4762 w 1671637"/>
              <a:gd name="connsiteY54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4774 w 1671637"/>
              <a:gd name="connsiteY49" fmla="*/ 1224862 h 2002021"/>
              <a:gd name="connsiteX50" fmla="*/ 57150 w 1671637"/>
              <a:gd name="connsiteY50" fmla="*/ 1059046 h 2002021"/>
              <a:gd name="connsiteX51" fmla="*/ 33337 w 1671637"/>
              <a:gd name="connsiteY51" fmla="*/ 944746 h 2002021"/>
              <a:gd name="connsiteX52" fmla="*/ 23812 w 1671637"/>
              <a:gd name="connsiteY52" fmla="*/ 916171 h 2002021"/>
              <a:gd name="connsiteX53" fmla="*/ 4762 w 1671637"/>
              <a:gd name="connsiteY53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4774 w 1671637"/>
              <a:gd name="connsiteY49" fmla="*/ 1224862 h 2002021"/>
              <a:gd name="connsiteX50" fmla="*/ 57150 w 1671637"/>
              <a:gd name="connsiteY50" fmla="*/ 1059046 h 2002021"/>
              <a:gd name="connsiteX51" fmla="*/ 33337 w 1671637"/>
              <a:gd name="connsiteY51" fmla="*/ 944746 h 2002021"/>
              <a:gd name="connsiteX52" fmla="*/ 4762 w 1671637"/>
              <a:gd name="connsiteY52" fmla="*/ 84949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271462 w 1671637"/>
              <a:gd name="connsiteY3" fmla="*/ 544696 h 2002021"/>
              <a:gd name="connsiteX4" fmla="*/ 385762 w 1671637"/>
              <a:gd name="connsiteY4" fmla="*/ 487546 h 2002021"/>
              <a:gd name="connsiteX5" fmla="*/ 481012 w 1671637"/>
              <a:gd name="connsiteY5" fmla="*/ 430396 h 2002021"/>
              <a:gd name="connsiteX6" fmla="*/ 633412 w 1671637"/>
              <a:gd name="connsiteY6" fmla="*/ 325621 h 2002021"/>
              <a:gd name="connsiteX7" fmla="*/ 776287 w 1671637"/>
              <a:gd name="connsiteY7" fmla="*/ 249421 h 2002021"/>
              <a:gd name="connsiteX8" fmla="*/ 1004887 w 1671637"/>
              <a:gd name="connsiteY8" fmla="*/ 163696 h 2002021"/>
              <a:gd name="connsiteX9" fmla="*/ 1176337 w 1671637"/>
              <a:gd name="connsiteY9" fmla="*/ 77971 h 2002021"/>
              <a:gd name="connsiteX10" fmla="*/ 1366837 w 1671637"/>
              <a:gd name="connsiteY10" fmla="*/ 20821 h 2002021"/>
              <a:gd name="connsiteX11" fmla="*/ 1566862 w 1671637"/>
              <a:gd name="connsiteY11" fmla="*/ 11296 h 2002021"/>
              <a:gd name="connsiteX12" fmla="*/ 1595437 w 1671637"/>
              <a:gd name="connsiteY12" fmla="*/ 173221 h 2002021"/>
              <a:gd name="connsiteX13" fmla="*/ 1614487 w 1671637"/>
              <a:gd name="connsiteY13" fmla="*/ 287521 h 2002021"/>
              <a:gd name="connsiteX14" fmla="*/ 1624012 w 1671637"/>
              <a:gd name="connsiteY14" fmla="*/ 354196 h 2002021"/>
              <a:gd name="connsiteX15" fmla="*/ 1633537 w 1671637"/>
              <a:gd name="connsiteY15" fmla="*/ 430396 h 2002021"/>
              <a:gd name="connsiteX16" fmla="*/ 1643062 w 1671637"/>
              <a:gd name="connsiteY16" fmla="*/ 478021 h 2002021"/>
              <a:gd name="connsiteX17" fmla="*/ 1652587 w 1671637"/>
              <a:gd name="connsiteY17" fmla="*/ 706621 h 2002021"/>
              <a:gd name="connsiteX18" fmla="*/ 1671637 w 1671637"/>
              <a:gd name="connsiteY18" fmla="*/ 1344796 h 2002021"/>
              <a:gd name="connsiteX19" fmla="*/ 1662112 w 1671637"/>
              <a:gd name="connsiteY19" fmla="*/ 1897246 h 2002021"/>
              <a:gd name="connsiteX20" fmla="*/ 1633537 w 1671637"/>
              <a:gd name="connsiteY20" fmla="*/ 1954396 h 2002021"/>
              <a:gd name="connsiteX21" fmla="*/ 1624012 w 1671637"/>
              <a:gd name="connsiteY21" fmla="*/ 1982971 h 2002021"/>
              <a:gd name="connsiteX22" fmla="*/ 1585912 w 1671637"/>
              <a:gd name="connsiteY22" fmla="*/ 1992496 h 2002021"/>
              <a:gd name="connsiteX23" fmla="*/ 1557337 w 1671637"/>
              <a:gd name="connsiteY23" fmla="*/ 2002021 h 2002021"/>
              <a:gd name="connsiteX24" fmla="*/ 1395412 w 1671637"/>
              <a:gd name="connsiteY24" fmla="*/ 1982971 h 2002021"/>
              <a:gd name="connsiteX25" fmla="*/ 1338262 w 1671637"/>
              <a:gd name="connsiteY25" fmla="*/ 1954396 h 2002021"/>
              <a:gd name="connsiteX26" fmla="*/ 1300162 w 1671637"/>
              <a:gd name="connsiteY26" fmla="*/ 1944871 h 2002021"/>
              <a:gd name="connsiteX27" fmla="*/ 1271587 w 1671637"/>
              <a:gd name="connsiteY27" fmla="*/ 1935346 h 2002021"/>
              <a:gd name="connsiteX28" fmla="*/ 1233487 w 1671637"/>
              <a:gd name="connsiteY28" fmla="*/ 1916296 h 2002021"/>
              <a:gd name="connsiteX29" fmla="*/ 1176337 w 1671637"/>
              <a:gd name="connsiteY29" fmla="*/ 1906771 h 2002021"/>
              <a:gd name="connsiteX30" fmla="*/ 1119187 w 1671637"/>
              <a:gd name="connsiteY30" fmla="*/ 1887721 h 2002021"/>
              <a:gd name="connsiteX31" fmla="*/ 1090612 w 1671637"/>
              <a:gd name="connsiteY31" fmla="*/ 1878196 h 2002021"/>
              <a:gd name="connsiteX32" fmla="*/ 995362 w 1671637"/>
              <a:gd name="connsiteY32" fmla="*/ 1849621 h 2002021"/>
              <a:gd name="connsiteX33" fmla="*/ 938212 w 1671637"/>
              <a:gd name="connsiteY33" fmla="*/ 1821046 h 2002021"/>
              <a:gd name="connsiteX34" fmla="*/ 909637 w 1671637"/>
              <a:gd name="connsiteY34" fmla="*/ 1801996 h 2002021"/>
              <a:gd name="connsiteX35" fmla="*/ 881062 w 1671637"/>
              <a:gd name="connsiteY35" fmla="*/ 1792471 h 2002021"/>
              <a:gd name="connsiteX36" fmla="*/ 852487 w 1671637"/>
              <a:gd name="connsiteY36" fmla="*/ 1773421 h 2002021"/>
              <a:gd name="connsiteX37" fmla="*/ 776287 w 1671637"/>
              <a:gd name="connsiteY37" fmla="*/ 1754371 h 2002021"/>
              <a:gd name="connsiteX38" fmla="*/ 719137 w 1671637"/>
              <a:gd name="connsiteY38" fmla="*/ 1716271 h 2002021"/>
              <a:gd name="connsiteX39" fmla="*/ 576262 w 1671637"/>
              <a:gd name="connsiteY39" fmla="*/ 1621021 h 2002021"/>
              <a:gd name="connsiteX40" fmla="*/ 547687 w 1671637"/>
              <a:gd name="connsiteY40" fmla="*/ 1601971 h 2002021"/>
              <a:gd name="connsiteX41" fmla="*/ 490537 w 1671637"/>
              <a:gd name="connsiteY41" fmla="*/ 1573396 h 2002021"/>
              <a:gd name="connsiteX42" fmla="*/ 461962 w 1671637"/>
              <a:gd name="connsiteY42" fmla="*/ 1544821 h 2002021"/>
              <a:gd name="connsiteX43" fmla="*/ 414337 w 1671637"/>
              <a:gd name="connsiteY43" fmla="*/ 1487671 h 2002021"/>
              <a:gd name="connsiteX44" fmla="*/ 328612 w 1671637"/>
              <a:gd name="connsiteY44" fmla="*/ 1449571 h 2002021"/>
              <a:gd name="connsiteX45" fmla="*/ 271462 w 1671637"/>
              <a:gd name="connsiteY45" fmla="*/ 1420996 h 2002021"/>
              <a:gd name="connsiteX46" fmla="*/ 214312 w 1671637"/>
              <a:gd name="connsiteY46" fmla="*/ 1363846 h 2002021"/>
              <a:gd name="connsiteX47" fmla="*/ 185737 w 1671637"/>
              <a:gd name="connsiteY47" fmla="*/ 1335271 h 2002021"/>
              <a:gd name="connsiteX48" fmla="*/ 147637 w 1671637"/>
              <a:gd name="connsiteY48" fmla="*/ 1249546 h 2002021"/>
              <a:gd name="connsiteX49" fmla="*/ 104774 w 1671637"/>
              <a:gd name="connsiteY49" fmla="*/ 1224862 h 2002021"/>
              <a:gd name="connsiteX50" fmla="*/ 57150 w 1671637"/>
              <a:gd name="connsiteY50" fmla="*/ 1059046 h 2002021"/>
              <a:gd name="connsiteX51" fmla="*/ 33337 w 1671637"/>
              <a:gd name="connsiteY51" fmla="*/ 94474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157162 w 1671637"/>
              <a:gd name="connsiteY2" fmla="*/ 630421 h 2002021"/>
              <a:gd name="connsiteX3" fmla="*/ 385762 w 1671637"/>
              <a:gd name="connsiteY3" fmla="*/ 487546 h 2002021"/>
              <a:gd name="connsiteX4" fmla="*/ 481012 w 1671637"/>
              <a:gd name="connsiteY4" fmla="*/ 430396 h 2002021"/>
              <a:gd name="connsiteX5" fmla="*/ 633412 w 1671637"/>
              <a:gd name="connsiteY5" fmla="*/ 325621 h 2002021"/>
              <a:gd name="connsiteX6" fmla="*/ 776287 w 1671637"/>
              <a:gd name="connsiteY6" fmla="*/ 249421 h 2002021"/>
              <a:gd name="connsiteX7" fmla="*/ 1004887 w 1671637"/>
              <a:gd name="connsiteY7" fmla="*/ 163696 h 2002021"/>
              <a:gd name="connsiteX8" fmla="*/ 1176337 w 1671637"/>
              <a:gd name="connsiteY8" fmla="*/ 77971 h 2002021"/>
              <a:gd name="connsiteX9" fmla="*/ 1366837 w 1671637"/>
              <a:gd name="connsiteY9" fmla="*/ 20821 h 2002021"/>
              <a:gd name="connsiteX10" fmla="*/ 1566862 w 1671637"/>
              <a:gd name="connsiteY10" fmla="*/ 11296 h 2002021"/>
              <a:gd name="connsiteX11" fmla="*/ 1595437 w 1671637"/>
              <a:gd name="connsiteY11" fmla="*/ 173221 h 2002021"/>
              <a:gd name="connsiteX12" fmla="*/ 1614487 w 1671637"/>
              <a:gd name="connsiteY12" fmla="*/ 287521 h 2002021"/>
              <a:gd name="connsiteX13" fmla="*/ 1624012 w 1671637"/>
              <a:gd name="connsiteY13" fmla="*/ 354196 h 2002021"/>
              <a:gd name="connsiteX14" fmla="*/ 1633537 w 1671637"/>
              <a:gd name="connsiteY14" fmla="*/ 430396 h 2002021"/>
              <a:gd name="connsiteX15" fmla="*/ 1643062 w 1671637"/>
              <a:gd name="connsiteY15" fmla="*/ 478021 h 2002021"/>
              <a:gd name="connsiteX16" fmla="*/ 1652587 w 1671637"/>
              <a:gd name="connsiteY16" fmla="*/ 706621 h 2002021"/>
              <a:gd name="connsiteX17" fmla="*/ 1671637 w 1671637"/>
              <a:gd name="connsiteY17" fmla="*/ 1344796 h 2002021"/>
              <a:gd name="connsiteX18" fmla="*/ 1662112 w 1671637"/>
              <a:gd name="connsiteY18" fmla="*/ 1897246 h 2002021"/>
              <a:gd name="connsiteX19" fmla="*/ 1633537 w 1671637"/>
              <a:gd name="connsiteY19" fmla="*/ 1954396 h 2002021"/>
              <a:gd name="connsiteX20" fmla="*/ 1624012 w 1671637"/>
              <a:gd name="connsiteY20" fmla="*/ 1982971 h 2002021"/>
              <a:gd name="connsiteX21" fmla="*/ 1585912 w 1671637"/>
              <a:gd name="connsiteY21" fmla="*/ 1992496 h 2002021"/>
              <a:gd name="connsiteX22" fmla="*/ 1557337 w 1671637"/>
              <a:gd name="connsiteY22" fmla="*/ 2002021 h 2002021"/>
              <a:gd name="connsiteX23" fmla="*/ 1395412 w 1671637"/>
              <a:gd name="connsiteY23" fmla="*/ 1982971 h 2002021"/>
              <a:gd name="connsiteX24" fmla="*/ 1338262 w 1671637"/>
              <a:gd name="connsiteY24" fmla="*/ 1954396 h 2002021"/>
              <a:gd name="connsiteX25" fmla="*/ 1300162 w 1671637"/>
              <a:gd name="connsiteY25" fmla="*/ 1944871 h 2002021"/>
              <a:gd name="connsiteX26" fmla="*/ 1271587 w 1671637"/>
              <a:gd name="connsiteY26" fmla="*/ 1935346 h 2002021"/>
              <a:gd name="connsiteX27" fmla="*/ 1233487 w 1671637"/>
              <a:gd name="connsiteY27" fmla="*/ 1916296 h 2002021"/>
              <a:gd name="connsiteX28" fmla="*/ 1176337 w 1671637"/>
              <a:gd name="connsiteY28" fmla="*/ 1906771 h 2002021"/>
              <a:gd name="connsiteX29" fmla="*/ 1119187 w 1671637"/>
              <a:gd name="connsiteY29" fmla="*/ 1887721 h 2002021"/>
              <a:gd name="connsiteX30" fmla="*/ 1090612 w 1671637"/>
              <a:gd name="connsiteY30" fmla="*/ 1878196 h 2002021"/>
              <a:gd name="connsiteX31" fmla="*/ 995362 w 1671637"/>
              <a:gd name="connsiteY31" fmla="*/ 1849621 h 2002021"/>
              <a:gd name="connsiteX32" fmla="*/ 938212 w 1671637"/>
              <a:gd name="connsiteY32" fmla="*/ 1821046 h 2002021"/>
              <a:gd name="connsiteX33" fmla="*/ 909637 w 1671637"/>
              <a:gd name="connsiteY33" fmla="*/ 1801996 h 2002021"/>
              <a:gd name="connsiteX34" fmla="*/ 881062 w 1671637"/>
              <a:gd name="connsiteY34" fmla="*/ 1792471 h 2002021"/>
              <a:gd name="connsiteX35" fmla="*/ 852487 w 1671637"/>
              <a:gd name="connsiteY35" fmla="*/ 1773421 h 2002021"/>
              <a:gd name="connsiteX36" fmla="*/ 776287 w 1671637"/>
              <a:gd name="connsiteY36" fmla="*/ 1754371 h 2002021"/>
              <a:gd name="connsiteX37" fmla="*/ 719137 w 1671637"/>
              <a:gd name="connsiteY37" fmla="*/ 1716271 h 2002021"/>
              <a:gd name="connsiteX38" fmla="*/ 576262 w 1671637"/>
              <a:gd name="connsiteY38" fmla="*/ 1621021 h 2002021"/>
              <a:gd name="connsiteX39" fmla="*/ 547687 w 1671637"/>
              <a:gd name="connsiteY39" fmla="*/ 1601971 h 2002021"/>
              <a:gd name="connsiteX40" fmla="*/ 490537 w 1671637"/>
              <a:gd name="connsiteY40" fmla="*/ 1573396 h 2002021"/>
              <a:gd name="connsiteX41" fmla="*/ 461962 w 1671637"/>
              <a:gd name="connsiteY41" fmla="*/ 1544821 h 2002021"/>
              <a:gd name="connsiteX42" fmla="*/ 414337 w 1671637"/>
              <a:gd name="connsiteY42" fmla="*/ 1487671 h 2002021"/>
              <a:gd name="connsiteX43" fmla="*/ 328612 w 1671637"/>
              <a:gd name="connsiteY43" fmla="*/ 1449571 h 2002021"/>
              <a:gd name="connsiteX44" fmla="*/ 271462 w 1671637"/>
              <a:gd name="connsiteY44" fmla="*/ 1420996 h 2002021"/>
              <a:gd name="connsiteX45" fmla="*/ 214312 w 1671637"/>
              <a:gd name="connsiteY45" fmla="*/ 1363846 h 2002021"/>
              <a:gd name="connsiteX46" fmla="*/ 185737 w 1671637"/>
              <a:gd name="connsiteY46" fmla="*/ 1335271 h 2002021"/>
              <a:gd name="connsiteX47" fmla="*/ 147637 w 1671637"/>
              <a:gd name="connsiteY47" fmla="*/ 1249546 h 2002021"/>
              <a:gd name="connsiteX48" fmla="*/ 104774 w 1671637"/>
              <a:gd name="connsiteY48" fmla="*/ 1224862 h 2002021"/>
              <a:gd name="connsiteX49" fmla="*/ 57150 w 1671637"/>
              <a:gd name="connsiteY49" fmla="*/ 1059046 h 2002021"/>
              <a:gd name="connsiteX50" fmla="*/ 33337 w 1671637"/>
              <a:gd name="connsiteY50" fmla="*/ 944746 h 2002021"/>
              <a:gd name="connsiteX0" fmla="*/ 0 w 1671637"/>
              <a:gd name="connsiteY0" fmla="*/ 782047 h 2002021"/>
              <a:gd name="connsiteX1" fmla="*/ 80962 w 1671637"/>
              <a:gd name="connsiteY1" fmla="*/ 687571 h 2002021"/>
              <a:gd name="connsiteX2" fmla="*/ 385762 w 1671637"/>
              <a:gd name="connsiteY2" fmla="*/ 487546 h 2002021"/>
              <a:gd name="connsiteX3" fmla="*/ 481012 w 1671637"/>
              <a:gd name="connsiteY3" fmla="*/ 430396 h 2002021"/>
              <a:gd name="connsiteX4" fmla="*/ 633412 w 1671637"/>
              <a:gd name="connsiteY4" fmla="*/ 325621 h 2002021"/>
              <a:gd name="connsiteX5" fmla="*/ 776287 w 1671637"/>
              <a:gd name="connsiteY5" fmla="*/ 249421 h 2002021"/>
              <a:gd name="connsiteX6" fmla="*/ 1004887 w 1671637"/>
              <a:gd name="connsiteY6" fmla="*/ 163696 h 2002021"/>
              <a:gd name="connsiteX7" fmla="*/ 1176337 w 1671637"/>
              <a:gd name="connsiteY7" fmla="*/ 77971 h 2002021"/>
              <a:gd name="connsiteX8" fmla="*/ 1366837 w 1671637"/>
              <a:gd name="connsiteY8" fmla="*/ 20821 h 2002021"/>
              <a:gd name="connsiteX9" fmla="*/ 1566862 w 1671637"/>
              <a:gd name="connsiteY9" fmla="*/ 11296 h 2002021"/>
              <a:gd name="connsiteX10" fmla="*/ 1595437 w 1671637"/>
              <a:gd name="connsiteY10" fmla="*/ 173221 h 2002021"/>
              <a:gd name="connsiteX11" fmla="*/ 1614487 w 1671637"/>
              <a:gd name="connsiteY11" fmla="*/ 287521 h 2002021"/>
              <a:gd name="connsiteX12" fmla="*/ 1624012 w 1671637"/>
              <a:gd name="connsiteY12" fmla="*/ 354196 h 2002021"/>
              <a:gd name="connsiteX13" fmla="*/ 1633537 w 1671637"/>
              <a:gd name="connsiteY13" fmla="*/ 430396 h 2002021"/>
              <a:gd name="connsiteX14" fmla="*/ 1643062 w 1671637"/>
              <a:gd name="connsiteY14" fmla="*/ 478021 h 2002021"/>
              <a:gd name="connsiteX15" fmla="*/ 1652587 w 1671637"/>
              <a:gd name="connsiteY15" fmla="*/ 706621 h 2002021"/>
              <a:gd name="connsiteX16" fmla="*/ 1671637 w 1671637"/>
              <a:gd name="connsiteY16" fmla="*/ 1344796 h 2002021"/>
              <a:gd name="connsiteX17" fmla="*/ 1662112 w 1671637"/>
              <a:gd name="connsiteY17" fmla="*/ 1897246 h 2002021"/>
              <a:gd name="connsiteX18" fmla="*/ 1633537 w 1671637"/>
              <a:gd name="connsiteY18" fmla="*/ 1954396 h 2002021"/>
              <a:gd name="connsiteX19" fmla="*/ 1624012 w 1671637"/>
              <a:gd name="connsiteY19" fmla="*/ 1982971 h 2002021"/>
              <a:gd name="connsiteX20" fmla="*/ 1585912 w 1671637"/>
              <a:gd name="connsiteY20" fmla="*/ 1992496 h 2002021"/>
              <a:gd name="connsiteX21" fmla="*/ 1557337 w 1671637"/>
              <a:gd name="connsiteY21" fmla="*/ 2002021 h 2002021"/>
              <a:gd name="connsiteX22" fmla="*/ 1395412 w 1671637"/>
              <a:gd name="connsiteY22" fmla="*/ 1982971 h 2002021"/>
              <a:gd name="connsiteX23" fmla="*/ 1338262 w 1671637"/>
              <a:gd name="connsiteY23" fmla="*/ 1954396 h 2002021"/>
              <a:gd name="connsiteX24" fmla="*/ 1300162 w 1671637"/>
              <a:gd name="connsiteY24" fmla="*/ 1944871 h 2002021"/>
              <a:gd name="connsiteX25" fmla="*/ 1271587 w 1671637"/>
              <a:gd name="connsiteY25" fmla="*/ 1935346 h 2002021"/>
              <a:gd name="connsiteX26" fmla="*/ 1233487 w 1671637"/>
              <a:gd name="connsiteY26" fmla="*/ 1916296 h 2002021"/>
              <a:gd name="connsiteX27" fmla="*/ 1176337 w 1671637"/>
              <a:gd name="connsiteY27" fmla="*/ 1906771 h 2002021"/>
              <a:gd name="connsiteX28" fmla="*/ 1119187 w 1671637"/>
              <a:gd name="connsiteY28" fmla="*/ 1887721 h 2002021"/>
              <a:gd name="connsiteX29" fmla="*/ 1090612 w 1671637"/>
              <a:gd name="connsiteY29" fmla="*/ 1878196 h 2002021"/>
              <a:gd name="connsiteX30" fmla="*/ 995362 w 1671637"/>
              <a:gd name="connsiteY30" fmla="*/ 1849621 h 2002021"/>
              <a:gd name="connsiteX31" fmla="*/ 938212 w 1671637"/>
              <a:gd name="connsiteY31" fmla="*/ 1821046 h 2002021"/>
              <a:gd name="connsiteX32" fmla="*/ 909637 w 1671637"/>
              <a:gd name="connsiteY32" fmla="*/ 1801996 h 2002021"/>
              <a:gd name="connsiteX33" fmla="*/ 881062 w 1671637"/>
              <a:gd name="connsiteY33" fmla="*/ 1792471 h 2002021"/>
              <a:gd name="connsiteX34" fmla="*/ 852487 w 1671637"/>
              <a:gd name="connsiteY34" fmla="*/ 1773421 h 2002021"/>
              <a:gd name="connsiteX35" fmla="*/ 776287 w 1671637"/>
              <a:gd name="connsiteY35" fmla="*/ 1754371 h 2002021"/>
              <a:gd name="connsiteX36" fmla="*/ 719137 w 1671637"/>
              <a:gd name="connsiteY36" fmla="*/ 1716271 h 2002021"/>
              <a:gd name="connsiteX37" fmla="*/ 576262 w 1671637"/>
              <a:gd name="connsiteY37" fmla="*/ 1621021 h 2002021"/>
              <a:gd name="connsiteX38" fmla="*/ 547687 w 1671637"/>
              <a:gd name="connsiteY38" fmla="*/ 1601971 h 2002021"/>
              <a:gd name="connsiteX39" fmla="*/ 490537 w 1671637"/>
              <a:gd name="connsiteY39" fmla="*/ 1573396 h 2002021"/>
              <a:gd name="connsiteX40" fmla="*/ 461962 w 1671637"/>
              <a:gd name="connsiteY40" fmla="*/ 1544821 h 2002021"/>
              <a:gd name="connsiteX41" fmla="*/ 414337 w 1671637"/>
              <a:gd name="connsiteY41" fmla="*/ 1487671 h 2002021"/>
              <a:gd name="connsiteX42" fmla="*/ 328612 w 1671637"/>
              <a:gd name="connsiteY42" fmla="*/ 1449571 h 2002021"/>
              <a:gd name="connsiteX43" fmla="*/ 271462 w 1671637"/>
              <a:gd name="connsiteY43" fmla="*/ 1420996 h 2002021"/>
              <a:gd name="connsiteX44" fmla="*/ 214312 w 1671637"/>
              <a:gd name="connsiteY44" fmla="*/ 1363846 h 2002021"/>
              <a:gd name="connsiteX45" fmla="*/ 185737 w 1671637"/>
              <a:gd name="connsiteY45" fmla="*/ 1335271 h 2002021"/>
              <a:gd name="connsiteX46" fmla="*/ 147637 w 1671637"/>
              <a:gd name="connsiteY46" fmla="*/ 1249546 h 2002021"/>
              <a:gd name="connsiteX47" fmla="*/ 104774 w 1671637"/>
              <a:gd name="connsiteY47" fmla="*/ 1224862 h 2002021"/>
              <a:gd name="connsiteX48" fmla="*/ 57150 w 1671637"/>
              <a:gd name="connsiteY48" fmla="*/ 1059046 h 2002021"/>
              <a:gd name="connsiteX49" fmla="*/ 33337 w 1671637"/>
              <a:gd name="connsiteY49" fmla="*/ 944746 h 2002021"/>
              <a:gd name="connsiteX0" fmla="*/ 0 w 1671637"/>
              <a:gd name="connsiteY0" fmla="*/ 782047 h 2002021"/>
              <a:gd name="connsiteX1" fmla="*/ 385762 w 1671637"/>
              <a:gd name="connsiteY1" fmla="*/ 487546 h 2002021"/>
              <a:gd name="connsiteX2" fmla="*/ 481012 w 1671637"/>
              <a:gd name="connsiteY2" fmla="*/ 430396 h 2002021"/>
              <a:gd name="connsiteX3" fmla="*/ 633412 w 1671637"/>
              <a:gd name="connsiteY3" fmla="*/ 325621 h 2002021"/>
              <a:gd name="connsiteX4" fmla="*/ 776287 w 1671637"/>
              <a:gd name="connsiteY4" fmla="*/ 249421 h 2002021"/>
              <a:gd name="connsiteX5" fmla="*/ 1004887 w 1671637"/>
              <a:gd name="connsiteY5" fmla="*/ 163696 h 2002021"/>
              <a:gd name="connsiteX6" fmla="*/ 1176337 w 1671637"/>
              <a:gd name="connsiteY6" fmla="*/ 77971 h 2002021"/>
              <a:gd name="connsiteX7" fmla="*/ 1366837 w 1671637"/>
              <a:gd name="connsiteY7" fmla="*/ 20821 h 2002021"/>
              <a:gd name="connsiteX8" fmla="*/ 1566862 w 1671637"/>
              <a:gd name="connsiteY8" fmla="*/ 11296 h 2002021"/>
              <a:gd name="connsiteX9" fmla="*/ 1595437 w 1671637"/>
              <a:gd name="connsiteY9" fmla="*/ 173221 h 2002021"/>
              <a:gd name="connsiteX10" fmla="*/ 1614487 w 1671637"/>
              <a:gd name="connsiteY10" fmla="*/ 287521 h 2002021"/>
              <a:gd name="connsiteX11" fmla="*/ 1624012 w 1671637"/>
              <a:gd name="connsiteY11" fmla="*/ 354196 h 2002021"/>
              <a:gd name="connsiteX12" fmla="*/ 1633537 w 1671637"/>
              <a:gd name="connsiteY12" fmla="*/ 430396 h 2002021"/>
              <a:gd name="connsiteX13" fmla="*/ 1643062 w 1671637"/>
              <a:gd name="connsiteY13" fmla="*/ 478021 h 2002021"/>
              <a:gd name="connsiteX14" fmla="*/ 1652587 w 1671637"/>
              <a:gd name="connsiteY14" fmla="*/ 706621 h 2002021"/>
              <a:gd name="connsiteX15" fmla="*/ 1671637 w 1671637"/>
              <a:gd name="connsiteY15" fmla="*/ 1344796 h 2002021"/>
              <a:gd name="connsiteX16" fmla="*/ 1662112 w 1671637"/>
              <a:gd name="connsiteY16" fmla="*/ 1897246 h 2002021"/>
              <a:gd name="connsiteX17" fmla="*/ 1633537 w 1671637"/>
              <a:gd name="connsiteY17" fmla="*/ 1954396 h 2002021"/>
              <a:gd name="connsiteX18" fmla="*/ 1624012 w 1671637"/>
              <a:gd name="connsiteY18" fmla="*/ 1982971 h 2002021"/>
              <a:gd name="connsiteX19" fmla="*/ 1585912 w 1671637"/>
              <a:gd name="connsiteY19" fmla="*/ 1992496 h 2002021"/>
              <a:gd name="connsiteX20" fmla="*/ 1557337 w 1671637"/>
              <a:gd name="connsiteY20" fmla="*/ 2002021 h 2002021"/>
              <a:gd name="connsiteX21" fmla="*/ 1395412 w 1671637"/>
              <a:gd name="connsiteY21" fmla="*/ 1982971 h 2002021"/>
              <a:gd name="connsiteX22" fmla="*/ 1338262 w 1671637"/>
              <a:gd name="connsiteY22" fmla="*/ 1954396 h 2002021"/>
              <a:gd name="connsiteX23" fmla="*/ 1300162 w 1671637"/>
              <a:gd name="connsiteY23" fmla="*/ 1944871 h 2002021"/>
              <a:gd name="connsiteX24" fmla="*/ 1271587 w 1671637"/>
              <a:gd name="connsiteY24" fmla="*/ 1935346 h 2002021"/>
              <a:gd name="connsiteX25" fmla="*/ 1233487 w 1671637"/>
              <a:gd name="connsiteY25" fmla="*/ 1916296 h 2002021"/>
              <a:gd name="connsiteX26" fmla="*/ 1176337 w 1671637"/>
              <a:gd name="connsiteY26" fmla="*/ 1906771 h 2002021"/>
              <a:gd name="connsiteX27" fmla="*/ 1119187 w 1671637"/>
              <a:gd name="connsiteY27" fmla="*/ 1887721 h 2002021"/>
              <a:gd name="connsiteX28" fmla="*/ 1090612 w 1671637"/>
              <a:gd name="connsiteY28" fmla="*/ 1878196 h 2002021"/>
              <a:gd name="connsiteX29" fmla="*/ 995362 w 1671637"/>
              <a:gd name="connsiteY29" fmla="*/ 1849621 h 2002021"/>
              <a:gd name="connsiteX30" fmla="*/ 938212 w 1671637"/>
              <a:gd name="connsiteY30" fmla="*/ 1821046 h 2002021"/>
              <a:gd name="connsiteX31" fmla="*/ 909637 w 1671637"/>
              <a:gd name="connsiteY31" fmla="*/ 1801996 h 2002021"/>
              <a:gd name="connsiteX32" fmla="*/ 881062 w 1671637"/>
              <a:gd name="connsiteY32" fmla="*/ 1792471 h 2002021"/>
              <a:gd name="connsiteX33" fmla="*/ 852487 w 1671637"/>
              <a:gd name="connsiteY33" fmla="*/ 1773421 h 2002021"/>
              <a:gd name="connsiteX34" fmla="*/ 776287 w 1671637"/>
              <a:gd name="connsiteY34" fmla="*/ 1754371 h 2002021"/>
              <a:gd name="connsiteX35" fmla="*/ 719137 w 1671637"/>
              <a:gd name="connsiteY35" fmla="*/ 1716271 h 2002021"/>
              <a:gd name="connsiteX36" fmla="*/ 576262 w 1671637"/>
              <a:gd name="connsiteY36" fmla="*/ 1621021 h 2002021"/>
              <a:gd name="connsiteX37" fmla="*/ 547687 w 1671637"/>
              <a:gd name="connsiteY37" fmla="*/ 1601971 h 2002021"/>
              <a:gd name="connsiteX38" fmla="*/ 490537 w 1671637"/>
              <a:gd name="connsiteY38" fmla="*/ 1573396 h 2002021"/>
              <a:gd name="connsiteX39" fmla="*/ 461962 w 1671637"/>
              <a:gd name="connsiteY39" fmla="*/ 1544821 h 2002021"/>
              <a:gd name="connsiteX40" fmla="*/ 414337 w 1671637"/>
              <a:gd name="connsiteY40" fmla="*/ 1487671 h 2002021"/>
              <a:gd name="connsiteX41" fmla="*/ 328612 w 1671637"/>
              <a:gd name="connsiteY41" fmla="*/ 1449571 h 2002021"/>
              <a:gd name="connsiteX42" fmla="*/ 271462 w 1671637"/>
              <a:gd name="connsiteY42" fmla="*/ 1420996 h 2002021"/>
              <a:gd name="connsiteX43" fmla="*/ 214312 w 1671637"/>
              <a:gd name="connsiteY43" fmla="*/ 1363846 h 2002021"/>
              <a:gd name="connsiteX44" fmla="*/ 185737 w 1671637"/>
              <a:gd name="connsiteY44" fmla="*/ 1335271 h 2002021"/>
              <a:gd name="connsiteX45" fmla="*/ 147637 w 1671637"/>
              <a:gd name="connsiteY45" fmla="*/ 1249546 h 2002021"/>
              <a:gd name="connsiteX46" fmla="*/ 104774 w 1671637"/>
              <a:gd name="connsiteY46" fmla="*/ 1224862 h 2002021"/>
              <a:gd name="connsiteX47" fmla="*/ 57150 w 1671637"/>
              <a:gd name="connsiteY47" fmla="*/ 1059046 h 2002021"/>
              <a:gd name="connsiteX48" fmla="*/ 33337 w 1671637"/>
              <a:gd name="connsiteY48" fmla="*/ 944746 h 2002021"/>
              <a:gd name="connsiteX0" fmla="*/ 0 w 1671637"/>
              <a:gd name="connsiteY0" fmla="*/ 782047 h 2002021"/>
              <a:gd name="connsiteX1" fmla="*/ 385762 w 1671637"/>
              <a:gd name="connsiteY1" fmla="*/ 487546 h 2002021"/>
              <a:gd name="connsiteX2" fmla="*/ 481012 w 1671637"/>
              <a:gd name="connsiteY2" fmla="*/ 430396 h 2002021"/>
              <a:gd name="connsiteX3" fmla="*/ 776287 w 1671637"/>
              <a:gd name="connsiteY3" fmla="*/ 249421 h 2002021"/>
              <a:gd name="connsiteX4" fmla="*/ 1004887 w 1671637"/>
              <a:gd name="connsiteY4" fmla="*/ 163696 h 2002021"/>
              <a:gd name="connsiteX5" fmla="*/ 1176337 w 1671637"/>
              <a:gd name="connsiteY5" fmla="*/ 77971 h 2002021"/>
              <a:gd name="connsiteX6" fmla="*/ 1366837 w 1671637"/>
              <a:gd name="connsiteY6" fmla="*/ 20821 h 2002021"/>
              <a:gd name="connsiteX7" fmla="*/ 1566862 w 1671637"/>
              <a:gd name="connsiteY7" fmla="*/ 11296 h 2002021"/>
              <a:gd name="connsiteX8" fmla="*/ 1595437 w 1671637"/>
              <a:gd name="connsiteY8" fmla="*/ 173221 h 2002021"/>
              <a:gd name="connsiteX9" fmla="*/ 1614487 w 1671637"/>
              <a:gd name="connsiteY9" fmla="*/ 287521 h 2002021"/>
              <a:gd name="connsiteX10" fmla="*/ 1624012 w 1671637"/>
              <a:gd name="connsiteY10" fmla="*/ 354196 h 2002021"/>
              <a:gd name="connsiteX11" fmla="*/ 1633537 w 1671637"/>
              <a:gd name="connsiteY11" fmla="*/ 430396 h 2002021"/>
              <a:gd name="connsiteX12" fmla="*/ 1643062 w 1671637"/>
              <a:gd name="connsiteY12" fmla="*/ 478021 h 2002021"/>
              <a:gd name="connsiteX13" fmla="*/ 1652587 w 1671637"/>
              <a:gd name="connsiteY13" fmla="*/ 706621 h 2002021"/>
              <a:gd name="connsiteX14" fmla="*/ 1671637 w 1671637"/>
              <a:gd name="connsiteY14" fmla="*/ 1344796 h 2002021"/>
              <a:gd name="connsiteX15" fmla="*/ 1662112 w 1671637"/>
              <a:gd name="connsiteY15" fmla="*/ 1897246 h 2002021"/>
              <a:gd name="connsiteX16" fmla="*/ 1633537 w 1671637"/>
              <a:gd name="connsiteY16" fmla="*/ 1954396 h 2002021"/>
              <a:gd name="connsiteX17" fmla="*/ 1624012 w 1671637"/>
              <a:gd name="connsiteY17" fmla="*/ 1982971 h 2002021"/>
              <a:gd name="connsiteX18" fmla="*/ 1585912 w 1671637"/>
              <a:gd name="connsiteY18" fmla="*/ 1992496 h 2002021"/>
              <a:gd name="connsiteX19" fmla="*/ 1557337 w 1671637"/>
              <a:gd name="connsiteY19" fmla="*/ 2002021 h 2002021"/>
              <a:gd name="connsiteX20" fmla="*/ 1395412 w 1671637"/>
              <a:gd name="connsiteY20" fmla="*/ 1982971 h 2002021"/>
              <a:gd name="connsiteX21" fmla="*/ 1338262 w 1671637"/>
              <a:gd name="connsiteY21" fmla="*/ 1954396 h 2002021"/>
              <a:gd name="connsiteX22" fmla="*/ 1300162 w 1671637"/>
              <a:gd name="connsiteY22" fmla="*/ 1944871 h 2002021"/>
              <a:gd name="connsiteX23" fmla="*/ 1271587 w 1671637"/>
              <a:gd name="connsiteY23" fmla="*/ 1935346 h 2002021"/>
              <a:gd name="connsiteX24" fmla="*/ 1233487 w 1671637"/>
              <a:gd name="connsiteY24" fmla="*/ 1916296 h 2002021"/>
              <a:gd name="connsiteX25" fmla="*/ 1176337 w 1671637"/>
              <a:gd name="connsiteY25" fmla="*/ 1906771 h 2002021"/>
              <a:gd name="connsiteX26" fmla="*/ 1119187 w 1671637"/>
              <a:gd name="connsiteY26" fmla="*/ 1887721 h 2002021"/>
              <a:gd name="connsiteX27" fmla="*/ 1090612 w 1671637"/>
              <a:gd name="connsiteY27" fmla="*/ 1878196 h 2002021"/>
              <a:gd name="connsiteX28" fmla="*/ 995362 w 1671637"/>
              <a:gd name="connsiteY28" fmla="*/ 1849621 h 2002021"/>
              <a:gd name="connsiteX29" fmla="*/ 938212 w 1671637"/>
              <a:gd name="connsiteY29" fmla="*/ 1821046 h 2002021"/>
              <a:gd name="connsiteX30" fmla="*/ 909637 w 1671637"/>
              <a:gd name="connsiteY30" fmla="*/ 1801996 h 2002021"/>
              <a:gd name="connsiteX31" fmla="*/ 881062 w 1671637"/>
              <a:gd name="connsiteY31" fmla="*/ 1792471 h 2002021"/>
              <a:gd name="connsiteX32" fmla="*/ 852487 w 1671637"/>
              <a:gd name="connsiteY32" fmla="*/ 1773421 h 2002021"/>
              <a:gd name="connsiteX33" fmla="*/ 776287 w 1671637"/>
              <a:gd name="connsiteY33" fmla="*/ 1754371 h 2002021"/>
              <a:gd name="connsiteX34" fmla="*/ 719137 w 1671637"/>
              <a:gd name="connsiteY34" fmla="*/ 1716271 h 2002021"/>
              <a:gd name="connsiteX35" fmla="*/ 576262 w 1671637"/>
              <a:gd name="connsiteY35" fmla="*/ 1621021 h 2002021"/>
              <a:gd name="connsiteX36" fmla="*/ 547687 w 1671637"/>
              <a:gd name="connsiteY36" fmla="*/ 1601971 h 2002021"/>
              <a:gd name="connsiteX37" fmla="*/ 490537 w 1671637"/>
              <a:gd name="connsiteY37" fmla="*/ 1573396 h 2002021"/>
              <a:gd name="connsiteX38" fmla="*/ 461962 w 1671637"/>
              <a:gd name="connsiteY38" fmla="*/ 1544821 h 2002021"/>
              <a:gd name="connsiteX39" fmla="*/ 414337 w 1671637"/>
              <a:gd name="connsiteY39" fmla="*/ 1487671 h 2002021"/>
              <a:gd name="connsiteX40" fmla="*/ 328612 w 1671637"/>
              <a:gd name="connsiteY40" fmla="*/ 1449571 h 2002021"/>
              <a:gd name="connsiteX41" fmla="*/ 271462 w 1671637"/>
              <a:gd name="connsiteY41" fmla="*/ 1420996 h 2002021"/>
              <a:gd name="connsiteX42" fmla="*/ 214312 w 1671637"/>
              <a:gd name="connsiteY42" fmla="*/ 1363846 h 2002021"/>
              <a:gd name="connsiteX43" fmla="*/ 185737 w 1671637"/>
              <a:gd name="connsiteY43" fmla="*/ 1335271 h 2002021"/>
              <a:gd name="connsiteX44" fmla="*/ 147637 w 1671637"/>
              <a:gd name="connsiteY44" fmla="*/ 1249546 h 2002021"/>
              <a:gd name="connsiteX45" fmla="*/ 104774 w 1671637"/>
              <a:gd name="connsiteY45" fmla="*/ 1224862 h 2002021"/>
              <a:gd name="connsiteX46" fmla="*/ 57150 w 1671637"/>
              <a:gd name="connsiteY46" fmla="*/ 1059046 h 2002021"/>
              <a:gd name="connsiteX47" fmla="*/ 33337 w 1671637"/>
              <a:gd name="connsiteY47" fmla="*/ 944746 h 2002021"/>
              <a:gd name="connsiteX0" fmla="*/ 0 w 1671637"/>
              <a:gd name="connsiteY0" fmla="*/ 782047 h 2002021"/>
              <a:gd name="connsiteX1" fmla="*/ 385762 w 1671637"/>
              <a:gd name="connsiteY1" fmla="*/ 487546 h 2002021"/>
              <a:gd name="connsiteX2" fmla="*/ 776287 w 1671637"/>
              <a:gd name="connsiteY2" fmla="*/ 249421 h 2002021"/>
              <a:gd name="connsiteX3" fmla="*/ 1004887 w 1671637"/>
              <a:gd name="connsiteY3" fmla="*/ 163696 h 2002021"/>
              <a:gd name="connsiteX4" fmla="*/ 1176337 w 1671637"/>
              <a:gd name="connsiteY4" fmla="*/ 77971 h 2002021"/>
              <a:gd name="connsiteX5" fmla="*/ 1366837 w 1671637"/>
              <a:gd name="connsiteY5" fmla="*/ 20821 h 2002021"/>
              <a:gd name="connsiteX6" fmla="*/ 1566862 w 1671637"/>
              <a:gd name="connsiteY6" fmla="*/ 11296 h 2002021"/>
              <a:gd name="connsiteX7" fmla="*/ 1595437 w 1671637"/>
              <a:gd name="connsiteY7" fmla="*/ 173221 h 2002021"/>
              <a:gd name="connsiteX8" fmla="*/ 1614487 w 1671637"/>
              <a:gd name="connsiteY8" fmla="*/ 287521 h 2002021"/>
              <a:gd name="connsiteX9" fmla="*/ 1624012 w 1671637"/>
              <a:gd name="connsiteY9" fmla="*/ 354196 h 2002021"/>
              <a:gd name="connsiteX10" fmla="*/ 1633537 w 1671637"/>
              <a:gd name="connsiteY10" fmla="*/ 430396 h 2002021"/>
              <a:gd name="connsiteX11" fmla="*/ 1643062 w 1671637"/>
              <a:gd name="connsiteY11" fmla="*/ 478021 h 2002021"/>
              <a:gd name="connsiteX12" fmla="*/ 1652587 w 1671637"/>
              <a:gd name="connsiteY12" fmla="*/ 706621 h 2002021"/>
              <a:gd name="connsiteX13" fmla="*/ 1671637 w 1671637"/>
              <a:gd name="connsiteY13" fmla="*/ 1344796 h 2002021"/>
              <a:gd name="connsiteX14" fmla="*/ 1662112 w 1671637"/>
              <a:gd name="connsiteY14" fmla="*/ 1897246 h 2002021"/>
              <a:gd name="connsiteX15" fmla="*/ 1633537 w 1671637"/>
              <a:gd name="connsiteY15" fmla="*/ 1954396 h 2002021"/>
              <a:gd name="connsiteX16" fmla="*/ 1624012 w 1671637"/>
              <a:gd name="connsiteY16" fmla="*/ 1982971 h 2002021"/>
              <a:gd name="connsiteX17" fmla="*/ 1585912 w 1671637"/>
              <a:gd name="connsiteY17" fmla="*/ 1992496 h 2002021"/>
              <a:gd name="connsiteX18" fmla="*/ 1557337 w 1671637"/>
              <a:gd name="connsiteY18" fmla="*/ 2002021 h 2002021"/>
              <a:gd name="connsiteX19" fmla="*/ 1395412 w 1671637"/>
              <a:gd name="connsiteY19" fmla="*/ 1982971 h 2002021"/>
              <a:gd name="connsiteX20" fmla="*/ 1338262 w 1671637"/>
              <a:gd name="connsiteY20" fmla="*/ 1954396 h 2002021"/>
              <a:gd name="connsiteX21" fmla="*/ 1300162 w 1671637"/>
              <a:gd name="connsiteY21" fmla="*/ 1944871 h 2002021"/>
              <a:gd name="connsiteX22" fmla="*/ 1271587 w 1671637"/>
              <a:gd name="connsiteY22" fmla="*/ 1935346 h 2002021"/>
              <a:gd name="connsiteX23" fmla="*/ 1233487 w 1671637"/>
              <a:gd name="connsiteY23" fmla="*/ 1916296 h 2002021"/>
              <a:gd name="connsiteX24" fmla="*/ 1176337 w 1671637"/>
              <a:gd name="connsiteY24" fmla="*/ 1906771 h 2002021"/>
              <a:gd name="connsiteX25" fmla="*/ 1119187 w 1671637"/>
              <a:gd name="connsiteY25" fmla="*/ 1887721 h 2002021"/>
              <a:gd name="connsiteX26" fmla="*/ 1090612 w 1671637"/>
              <a:gd name="connsiteY26" fmla="*/ 1878196 h 2002021"/>
              <a:gd name="connsiteX27" fmla="*/ 995362 w 1671637"/>
              <a:gd name="connsiteY27" fmla="*/ 1849621 h 2002021"/>
              <a:gd name="connsiteX28" fmla="*/ 938212 w 1671637"/>
              <a:gd name="connsiteY28" fmla="*/ 1821046 h 2002021"/>
              <a:gd name="connsiteX29" fmla="*/ 909637 w 1671637"/>
              <a:gd name="connsiteY29" fmla="*/ 1801996 h 2002021"/>
              <a:gd name="connsiteX30" fmla="*/ 881062 w 1671637"/>
              <a:gd name="connsiteY30" fmla="*/ 1792471 h 2002021"/>
              <a:gd name="connsiteX31" fmla="*/ 852487 w 1671637"/>
              <a:gd name="connsiteY31" fmla="*/ 1773421 h 2002021"/>
              <a:gd name="connsiteX32" fmla="*/ 776287 w 1671637"/>
              <a:gd name="connsiteY32" fmla="*/ 1754371 h 2002021"/>
              <a:gd name="connsiteX33" fmla="*/ 719137 w 1671637"/>
              <a:gd name="connsiteY33" fmla="*/ 1716271 h 2002021"/>
              <a:gd name="connsiteX34" fmla="*/ 576262 w 1671637"/>
              <a:gd name="connsiteY34" fmla="*/ 1621021 h 2002021"/>
              <a:gd name="connsiteX35" fmla="*/ 547687 w 1671637"/>
              <a:gd name="connsiteY35" fmla="*/ 1601971 h 2002021"/>
              <a:gd name="connsiteX36" fmla="*/ 490537 w 1671637"/>
              <a:gd name="connsiteY36" fmla="*/ 1573396 h 2002021"/>
              <a:gd name="connsiteX37" fmla="*/ 461962 w 1671637"/>
              <a:gd name="connsiteY37" fmla="*/ 1544821 h 2002021"/>
              <a:gd name="connsiteX38" fmla="*/ 414337 w 1671637"/>
              <a:gd name="connsiteY38" fmla="*/ 1487671 h 2002021"/>
              <a:gd name="connsiteX39" fmla="*/ 328612 w 1671637"/>
              <a:gd name="connsiteY39" fmla="*/ 1449571 h 2002021"/>
              <a:gd name="connsiteX40" fmla="*/ 271462 w 1671637"/>
              <a:gd name="connsiteY40" fmla="*/ 1420996 h 2002021"/>
              <a:gd name="connsiteX41" fmla="*/ 214312 w 1671637"/>
              <a:gd name="connsiteY41" fmla="*/ 1363846 h 2002021"/>
              <a:gd name="connsiteX42" fmla="*/ 185737 w 1671637"/>
              <a:gd name="connsiteY42" fmla="*/ 1335271 h 2002021"/>
              <a:gd name="connsiteX43" fmla="*/ 147637 w 1671637"/>
              <a:gd name="connsiteY43" fmla="*/ 1249546 h 2002021"/>
              <a:gd name="connsiteX44" fmla="*/ 104774 w 1671637"/>
              <a:gd name="connsiteY44" fmla="*/ 1224862 h 2002021"/>
              <a:gd name="connsiteX45" fmla="*/ 57150 w 1671637"/>
              <a:gd name="connsiteY45" fmla="*/ 1059046 h 2002021"/>
              <a:gd name="connsiteX46" fmla="*/ 33337 w 1671637"/>
              <a:gd name="connsiteY46" fmla="*/ 944746 h 2002021"/>
              <a:gd name="connsiteX0" fmla="*/ 0 w 1671637"/>
              <a:gd name="connsiteY0" fmla="*/ 782047 h 2002021"/>
              <a:gd name="connsiteX1" fmla="*/ 385762 w 1671637"/>
              <a:gd name="connsiteY1" fmla="*/ 487546 h 2002021"/>
              <a:gd name="connsiteX2" fmla="*/ 800099 w 1671637"/>
              <a:gd name="connsiteY2" fmla="*/ 254087 h 2002021"/>
              <a:gd name="connsiteX3" fmla="*/ 1004887 w 1671637"/>
              <a:gd name="connsiteY3" fmla="*/ 163696 h 2002021"/>
              <a:gd name="connsiteX4" fmla="*/ 1176337 w 1671637"/>
              <a:gd name="connsiteY4" fmla="*/ 77971 h 2002021"/>
              <a:gd name="connsiteX5" fmla="*/ 1366837 w 1671637"/>
              <a:gd name="connsiteY5" fmla="*/ 20821 h 2002021"/>
              <a:gd name="connsiteX6" fmla="*/ 1566862 w 1671637"/>
              <a:gd name="connsiteY6" fmla="*/ 11296 h 2002021"/>
              <a:gd name="connsiteX7" fmla="*/ 1595437 w 1671637"/>
              <a:gd name="connsiteY7" fmla="*/ 173221 h 2002021"/>
              <a:gd name="connsiteX8" fmla="*/ 1614487 w 1671637"/>
              <a:gd name="connsiteY8" fmla="*/ 287521 h 2002021"/>
              <a:gd name="connsiteX9" fmla="*/ 1624012 w 1671637"/>
              <a:gd name="connsiteY9" fmla="*/ 354196 h 2002021"/>
              <a:gd name="connsiteX10" fmla="*/ 1633537 w 1671637"/>
              <a:gd name="connsiteY10" fmla="*/ 430396 h 2002021"/>
              <a:gd name="connsiteX11" fmla="*/ 1643062 w 1671637"/>
              <a:gd name="connsiteY11" fmla="*/ 478021 h 2002021"/>
              <a:gd name="connsiteX12" fmla="*/ 1652587 w 1671637"/>
              <a:gd name="connsiteY12" fmla="*/ 706621 h 2002021"/>
              <a:gd name="connsiteX13" fmla="*/ 1671637 w 1671637"/>
              <a:gd name="connsiteY13" fmla="*/ 1344796 h 2002021"/>
              <a:gd name="connsiteX14" fmla="*/ 1662112 w 1671637"/>
              <a:gd name="connsiteY14" fmla="*/ 1897246 h 2002021"/>
              <a:gd name="connsiteX15" fmla="*/ 1633537 w 1671637"/>
              <a:gd name="connsiteY15" fmla="*/ 1954396 h 2002021"/>
              <a:gd name="connsiteX16" fmla="*/ 1624012 w 1671637"/>
              <a:gd name="connsiteY16" fmla="*/ 1982971 h 2002021"/>
              <a:gd name="connsiteX17" fmla="*/ 1585912 w 1671637"/>
              <a:gd name="connsiteY17" fmla="*/ 1992496 h 2002021"/>
              <a:gd name="connsiteX18" fmla="*/ 1557337 w 1671637"/>
              <a:gd name="connsiteY18" fmla="*/ 2002021 h 2002021"/>
              <a:gd name="connsiteX19" fmla="*/ 1395412 w 1671637"/>
              <a:gd name="connsiteY19" fmla="*/ 1982971 h 2002021"/>
              <a:gd name="connsiteX20" fmla="*/ 1338262 w 1671637"/>
              <a:gd name="connsiteY20" fmla="*/ 1954396 h 2002021"/>
              <a:gd name="connsiteX21" fmla="*/ 1300162 w 1671637"/>
              <a:gd name="connsiteY21" fmla="*/ 1944871 h 2002021"/>
              <a:gd name="connsiteX22" fmla="*/ 1271587 w 1671637"/>
              <a:gd name="connsiteY22" fmla="*/ 1935346 h 2002021"/>
              <a:gd name="connsiteX23" fmla="*/ 1233487 w 1671637"/>
              <a:gd name="connsiteY23" fmla="*/ 1916296 h 2002021"/>
              <a:gd name="connsiteX24" fmla="*/ 1176337 w 1671637"/>
              <a:gd name="connsiteY24" fmla="*/ 1906771 h 2002021"/>
              <a:gd name="connsiteX25" fmla="*/ 1119187 w 1671637"/>
              <a:gd name="connsiteY25" fmla="*/ 1887721 h 2002021"/>
              <a:gd name="connsiteX26" fmla="*/ 1090612 w 1671637"/>
              <a:gd name="connsiteY26" fmla="*/ 1878196 h 2002021"/>
              <a:gd name="connsiteX27" fmla="*/ 995362 w 1671637"/>
              <a:gd name="connsiteY27" fmla="*/ 1849621 h 2002021"/>
              <a:gd name="connsiteX28" fmla="*/ 938212 w 1671637"/>
              <a:gd name="connsiteY28" fmla="*/ 1821046 h 2002021"/>
              <a:gd name="connsiteX29" fmla="*/ 909637 w 1671637"/>
              <a:gd name="connsiteY29" fmla="*/ 1801996 h 2002021"/>
              <a:gd name="connsiteX30" fmla="*/ 881062 w 1671637"/>
              <a:gd name="connsiteY30" fmla="*/ 1792471 h 2002021"/>
              <a:gd name="connsiteX31" fmla="*/ 852487 w 1671637"/>
              <a:gd name="connsiteY31" fmla="*/ 1773421 h 2002021"/>
              <a:gd name="connsiteX32" fmla="*/ 776287 w 1671637"/>
              <a:gd name="connsiteY32" fmla="*/ 1754371 h 2002021"/>
              <a:gd name="connsiteX33" fmla="*/ 719137 w 1671637"/>
              <a:gd name="connsiteY33" fmla="*/ 1716271 h 2002021"/>
              <a:gd name="connsiteX34" fmla="*/ 576262 w 1671637"/>
              <a:gd name="connsiteY34" fmla="*/ 1621021 h 2002021"/>
              <a:gd name="connsiteX35" fmla="*/ 547687 w 1671637"/>
              <a:gd name="connsiteY35" fmla="*/ 1601971 h 2002021"/>
              <a:gd name="connsiteX36" fmla="*/ 490537 w 1671637"/>
              <a:gd name="connsiteY36" fmla="*/ 1573396 h 2002021"/>
              <a:gd name="connsiteX37" fmla="*/ 461962 w 1671637"/>
              <a:gd name="connsiteY37" fmla="*/ 1544821 h 2002021"/>
              <a:gd name="connsiteX38" fmla="*/ 414337 w 1671637"/>
              <a:gd name="connsiteY38" fmla="*/ 1487671 h 2002021"/>
              <a:gd name="connsiteX39" fmla="*/ 328612 w 1671637"/>
              <a:gd name="connsiteY39" fmla="*/ 1449571 h 2002021"/>
              <a:gd name="connsiteX40" fmla="*/ 271462 w 1671637"/>
              <a:gd name="connsiteY40" fmla="*/ 1420996 h 2002021"/>
              <a:gd name="connsiteX41" fmla="*/ 214312 w 1671637"/>
              <a:gd name="connsiteY41" fmla="*/ 1363846 h 2002021"/>
              <a:gd name="connsiteX42" fmla="*/ 185737 w 1671637"/>
              <a:gd name="connsiteY42" fmla="*/ 1335271 h 2002021"/>
              <a:gd name="connsiteX43" fmla="*/ 147637 w 1671637"/>
              <a:gd name="connsiteY43" fmla="*/ 1249546 h 2002021"/>
              <a:gd name="connsiteX44" fmla="*/ 104774 w 1671637"/>
              <a:gd name="connsiteY44" fmla="*/ 1224862 h 2002021"/>
              <a:gd name="connsiteX45" fmla="*/ 57150 w 1671637"/>
              <a:gd name="connsiteY45" fmla="*/ 1059046 h 2002021"/>
              <a:gd name="connsiteX46" fmla="*/ 33337 w 1671637"/>
              <a:gd name="connsiteY46" fmla="*/ 944746 h 2002021"/>
              <a:gd name="connsiteX0" fmla="*/ 0 w 1671637"/>
              <a:gd name="connsiteY0" fmla="*/ 785693 h 2005667"/>
              <a:gd name="connsiteX1" fmla="*/ 385762 w 1671637"/>
              <a:gd name="connsiteY1" fmla="*/ 491192 h 2005667"/>
              <a:gd name="connsiteX2" fmla="*/ 800099 w 1671637"/>
              <a:gd name="connsiteY2" fmla="*/ 257733 h 2005667"/>
              <a:gd name="connsiteX3" fmla="*/ 1004887 w 1671637"/>
              <a:gd name="connsiteY3" fmla="*/ 167342 h 2005667"/>
              <a:gd name="connsiteX4" fmla="*/ 1366837 w 1671637"/>
              <a:gd name="connsiteY4" fmla="*/ 24467 h 2005667"/>
              <a:gd name="connsiteX5" fmla="*/ 1566862 w 1671637"/>
              <a:gd name="connsiteY5" fmla="*/ 14942 h 2005667"/>
              <a:gd name="connsiteX6" fmla="*/ 1595437 w 1671637"/>
              <a:gd name="connsiteY6" fmla="*/ 176867 h 2005667"/>
              <a:gd name="connsiteX7" fmla="*/ 1614487 w 1671637"/>
              <a:gd name="connsiteY7" fmla="*/ 291167 h 2005667"/>
              <a:gd name="connsiteX8" fmla="*/ 1624012 w 1671637"/>
              <a:gd name="connsiteY8" fmla="*/ 357842 h 2005667"/>
              <a:gd name="connsiteX9" fmla="*/ 1633537 w 1671637"/>
              <a:gd name="connsiteY9" fmla="*/ 434042 h 2005667"/>
              <a:gd name="connsiteX10" fmla="*/ 1643062 w 1671637"/>
              <a:gd name="connsiteY10" fmla="*/ 481667 h 2005667"/>
              <a:gd name="connsiteX11" fmla="*/ 1652587 w 1671637"/>
              <a:gd name="connsiteY11" fmla="*/ 710267 h 2005667"/>
              <a:gd name="connsiteX12" fmla="*/ 1671637 w 1671637"/>
              <a:gd name="connsiteY12" fmla="*/ 1348442 h 2005667"/>
              <a:gd name="connsiteX13" fmla="*/ 1662112 w 1671637"/>
              <a:gd name="connsiteY13" fmla="*/ 1900892 h 2005667"/>
              <a:gd name="connsiteX14" fmla="*/ 1633537 w 1671637"/>
              <a:gd name="connsiteY14" fmla="*/ 1958042 h 2005667"/>
              <a:gd name="connsiteX15" fmla="*/ 1624012 w 1671637"/>
              <a:gd name="connsiteY15" fmla="*/ 1986617 h 2005667"/>
              <a:gd name="connsiteX16" fmla="*/ 1585912 w 1671637"/>
              <a:gd name="connsiteY16" fmla="*/ 1996142 h 2005667"/>
              <a:gd name="connsiteX17" fmla="*/ 1557337 w 1671637"/>
              <a:gd name="connsiteY17" fmla="*/ 2005667 h 2005667"/>
              <a:gd name="connsiteX18" fmla="*/ 1395412 w 1671637"/>
              <a:gd name="connsiteY18" fmla="*/ 1986617 h 2005667"/>
              <a:gd name="connsiteX19" fmla="*/ 1338262 w 1671637"/>
              <a:gd name="connsiteY19" fmla="*/ 1958042 h 2005667"/>
              <a:gd name="connsiteX20" fmla="*/ 1300162 w 1671637"/>
              <a:gd name="connsiteY20" fmla="*/ 1948517 h 2005667"/>
              <a:gd name="connsiteX21" fmla="*/ 1271587 w 1671637"/>
              <a:gd name="connsiteY21" fmla="*/ 1938992 h 2005667"/>
              <a:gd name="connsiteX22" fmla="*/ 1233487 w 1671637"/>
              <a:gd name="connsiteY22" fmla="*/ 1919942 h 2005667"/>
              <a:gd name="connsiteX23" fmla="*/ 1176337 w 1671637"/>
              <a:gd name="connsiteY23" fmla="*/ 1910417 h 2005667"/>
              <a:gd name="connsiteX24" fmla="*/ 1119187 w 1671637"/>
              <a:gd name="connsiteY24" fmla="*/ 1891367 h 2005667"/>
              <a:gd name="connsiteX25" fmla="*/ 1090612 w 1671637"/>
              <a:gd name="connsiteY25" fmla="*/ 1881842 h 2005667"/>
              <a:gd name="connsiteX26" fmla="*/ 995362 w 1671637"/>
              <a:gd name="connsiteY26" fmla="*/ 1853267 h 2005667"/>
              <a:gd name="connsiteX27" fmla="*/ 938212 w 1671637"/>
              <a:gd name="connsiteY27" fmla="*/ 1824692 h 2005667"/>
              <a:gd name="connsiteX28" fmla="*/ 909637 w 1671637"/>
              <a:gd name="connsiteY28" fmla="*/ 1805642 h 2005667"/>
              <a:gd name="connsiteX29" fmla="*/ 881062 w 1671637"/>
              <a:gd name="connsiteY29" fmla="*/ 1796117 h 2005667"/>
              <a:gd name="connsiteX30" fmla="*/ 852487 w 1671637"/>
              <a:gd name="connsiteY30" fmla="*/ 1777067 h 2005667"/>
              <a:gd name="connsiteX31" fmla="*/ 776287 w 1671637"/>
              <a:gd name="connsiteY31" fmla="*/ 1758017 h 2005667"/>
              <a:gd name="connsiteX32" fmla="*/ 719137 w 1671637"/>
              <a:gd name="connsiteY32" fmla="*/ 1719917 h 2005667"/>
              <a:gd name="connsiteX33" fmla="*/ 576262 w 1671637"/>
              <a:gd name="connsiteY33" fmla="*/ 1624667 h 2005667"/>
              <a:gd name="connsiteX34" fmla="*/ 547687 w 1671637"/>
              <a:gd name="connsiteY34" fmla="*/ 1605617 h 2005667"/>
              <a:gd name="connsiteX35" fmla="*/ 490537 w 1671637"/>
              <a:gd name="connsiteY35" fmla="*/ 1577042 h 2005667"/>
              <a:gd name="connsiteX36" fmla="*/ 461962 w 1671637"/>
              <a:gd name="connsiteY36" fmla="*/ 1548467 h 2005667"/>
              <a:gd name="connsiteX37" fmla="*/ 414337 w 1671637"/>
              <a:gd name="connsiteY37" fmla="*/ 1491317 h 2005667"/>
              <a:gd name="connsiteX38" fmla="*/ 328612 w 1671637"/>
              <a:gd name="connsiteY38" fmla="*/ 1453217 h 2005667"/>
              <a:gd name="connsiteX39" fmla="*/ 271462 w 1671637"/>
              <a:gd name="connsiteY39" fmla="*/ 1424642 h 2005667"/>
              <a:gd name="connsiteX40" fmla="*/ 214312 w 1671637"/>
              <a:gd name="connsiteY40" fmla="*/ 1367492 h 2005667"/>
              <a:gd name="connsiteX41" fmla="*/ 185737 w 1671637"/>
              <a:gd name="connsiteY41" fmla="*/ 1338917 h 2005667"/>
              <a:gd name="connsiteX42" fmla="*/ 147637 w 1671637"/>
              <a:gd name="connsiteY42" fmla="*/ 1253192 h 2005667"/>
              <a:gd name="connsiteX43" fmla="*/ 104774 w 1671637"/>
              <a:gd name="connsiteY43" fmla="*/ 1228508 h 2005667"/>
              <a:gd name="connsiteX44" fmla="*/ 57150 w 1671637"/>
              <a:gd name="connsiteY44" fmla="*/ 1062692 h 2005667"/>
              <a:gd name="connsiteX45" fmla="*/ 33337 w 1671637"/>
              <a:gd name="connsiteY45" fmla="*/ 948392 h 2005667"/>
              <a:gd name="connsiteX0" fmla="*/ 0 w 1671637"/>
              <a:gd name="connsiteY0" fmla="*/ 770768 h 1990742"/>
              <a:gd name="connsiteX1" fmla="*/ 385762 w 1671637"/>
              <a:gd name="connsiteY1" fmla="*/ 476267 h 1990742"/>
              <a:gd name="connsiteX2" fmla="*/ 800099 w 1671637"/>
              <a:gd name="connsiteY2" fmla="*/ 242808 h 1990742"/>
              <a:gd name="connsiteX3" fmla="*/ 1004887 w 1671637"/>
              <a:gd name="connsiteY3" fmla="*/ 152417 h 1990742"/>
              <a:gd name="connsiteX4" fmla="*/ 1566862 w 1671637"/>
              <a:gd name="connsiteY4" fmla="*/ 17 h 1990742"/>
              <a:gd name="connsiteX5" fmla="*/ 1595437 w 1671637"/>
              <a:gd name="connsiteY5" fmla="*/ 161942 h 1990742"/>
              <a:gd name="connsiteX6" fmla="*/ 1614487 w 1671637"/>
              <a:gd name="connsiteY6" fmla="*/ 276242 h 1990742"/>
              <a:gd name="connsiteX7" fmla="*/ 1624012 w 1671637"/>
              <a:gd name="connsiteY7" fmla="*/ 342917 h 1990742"/>
              <a:gd name="connsiteX8" fmla="*/ 1633537 w 1671637"/>
              <a:gd name="connsiteY8" fmla="*/ 419117 h 1990742"/>
              <a:gd name="connsiteX9" fmla="*/ 1643062 w 1671637"/>
              <a:gd name="connsiteY9" fmla="*/ 466742 h 1990742"/>
              <a:gd name="connsiteX10" fmla="*/ 1652587 w 1671637"/>
              <a:gd name="connsiteY10" fmla="*/ 695342 h 1990742"/>
              <a:gd name="connsiteX11" fmla="*/ 1671637 w 1671637"/>
              <a:gd name="connsiteY11" fmla="*/ 1333517 h 1990742"/>
              <a:gd name="connsiteX12" fmla="*/ 1662112 w 1671637"/>
              <a:gd name="connsiteY12" fmla="*/ 1885967 h 1990742"/>
              <a:gd name="connsiteX13" fmla="*/ 1633537 w 1671637"/>
              <a:gd name="connsiteY13" fmla="*/ 1943117 h 1990742"/>
              <a:gd name="connsiteX14" fmla="*/ 1624012 w 1671637"/>
              <a:gd name="connsiteY14" fmla="*/ 1971692 h 1990742"/>
              <a:gd name="connsiteX15" fmla="*/ 1585912 w 1671637"/>
              <a:gd name="connsiteY15" fmla="*/ 1981217 h 1990742"/>
              <a:gd name="connsiteX16" fmla="*/ 1557337 w 1671637"/>
              <a:gd name="connsiteY16" fmla="*/ 1990742 h 1990742"/>
              <a:gd name="connsiteX17" fmla="*/ 1395412 w 1671637"/>
              <a:gd name="connsiteY17" fmla="*/ 1971692 h 1990742"/>
              <a:gd name="connsiteX18" fmla="*/ 1338262 w 1671637"/>
              <a:gd name="connsiteY18" fmla="*/ 1943117 h 1990742"/>
              <a:gd name="connsiteX19" fmla="*/ 1300162 w 1671637"/>
              <a:gd name="connsiteY19" fmla="*/ 1933592 h 1990742"/>
              <a:gd name="connsiteX20" fmla="*/ 1271587 w 1671637"/>
              <a:gd name="connsiteY20" fmla="*/ 1924067 h 1990742"/>
              <a:gd name="connsiteX21" fmla="*/ 1233487 w 1671637"/>
              <a:gd name="connsiteY21" fmla="*/ 1905017 h 1990742"/>
              <a:gd name="connsiteX22" fmla="*/ 1176337 w 1671637"/>
              <a:gd name="connsiteY22" fmla="*/ 1895492 h 1990742"/>
              <a:gd name="connsiteX23" fmla="*/ 1119187 w 1671637"/>
              <a:gd name="connsiteY23" fmla="*/ 1876442 h 1990742"/>
              <a:gd name="connsiteX24" fmla="*/ 1090612 w 1671637"/>
              <a:gd name="connsiteY24" fmla="*/ 1866917 h 1990742"/>
              <a:gd name="connsiteX25" fmla="*/ 995362 w 1671637"/>
              <a:gd name="connsiteY25" fmla="*/ 1838342 h 1990742"/>
              <a:gd name="connsiteX26" fmla="*/ 938212 w 1671637"/>
              <a:gd name="connsiteY26" fmla="*/ 1809767 h 1990742"/>
              <a:gd name="connsiteX27" fmla="*/ 909637 w 1671637"/>
              <a:gd name="connsiteY27" fmla="*/ 1790717 h 1990742"/>
              <a:gd name="connsiteX28" fmla="*/ 881062 w 1671637"/>
              <a:gd name="connsiteY28" fmla="*/ 1781192 h 1990742"/>
              <a:gd name="connsiteX29" fmla="*/ 852487 w 1671637"/>
              <a:gd name="connsiteY29" fmla="*/ 1762142 h 1990742"/>
              <a:gd name="connsiteX30" fmla="*/ 776287 w 1671637"/>
              <a:gd name="connsiteY30" fmla="*/ 1743092 h 1990742"/>
              <a:gd name="connsiteX31" fmla="*/ 719137 w 1671637"/>
              <a:gd name="connsiteY31" fmla="*/ 1704992 h 1990742"/>
              <a:gd name="connsiteX32" fmla="*/ 576262 w 1671637"/>
              <a:gd name="connsiteY32" fmla="*/ 1609742 h 1990742"/>
              <a:gd name="connsiteX33" fmla="*/ 547687 w 1671637"/>
              <a:gd name="connsiteY33" fmla="*/ 1590692 h 1990742"/>
              <a:gd name="connsiteX34" fmla="*/ 490537 w 1671637"/>
              <a:gd name="connsiteY34" fmla="*/ 1562117 h 1990742"/>
              <a:gd name="connsiteX35" fmla="*/ 461962 w 1671637"/>
              <a:gd name="connsiteY35" fmla="*/ 1533542 h 1990742"/>
              <a:gd name="connsiteX36" fmla="*/ 414337 w 1671637"/>
              <a:gd name="connsiteY36" fmla="*/ 1476392 h 1990742"/>
              <a:gd name="connsiteX37" fmla="*/ 328612 w 1671637"/>
              <a:gd name="connsiteY37" fmla="*/ 1438292 h 1990742"/>
              <a:gd name="connsiteX38" fmla="*/ 271462 w 1671637"/>
              <a:gd name="connsiteY38" fmla="*/ 1409717 h 1990742"/>
              <a:gd name="connsiteX39" fmla="*/ 214312 w 1671637"/>
              <a:gd name="connsiteY39" fmla="*/ 1352567 h 1990742"/>
              <a:gd name="connsiteX40" fmla="*/ 185737 w 1671637"/>
              <a:gd name="connsiteY40" fmla="*/ 1323992 h 1990742"/>
              <a:gd name="connsiteX41" fmla="*/ 147637 w 1671637"/>
              <a:gd name="connsiteY41" fmla="*/ 1238267 h 1990742"/>
              <a:gd name="connsiteX42" fmla="*/ 104774 w 1671637"/>
              <a:gd name="connsiteY42" fmla="*/ 1213583 h 1990742"/>
              <a:gd name="connsiteX43" fmla="*/ 57150 w 1671637"/>
              <a:gd name="connsiteY43" fmla="*/ 1047767 h 1990742"/>
              <a:gd name="connsiteX44" fmla="*/ 33337 w 1671637"/>
              <a:gd name="connsiteY44" fmla="*/ 933467 h 1990742"/>
              <a:gd name="connsiteX0" fmla="*/ 0 w 1671637"/>
              <a:gd name="connsiteY0" fmla="*/ 770980 h 1990954"/>
              <a:gd name="connsiteX1" fmla="*/ 385762 w 1671637"/>
              <a:gd name="connsiteY1" fmla="*/ 476479 h 1990954"/>
              <a:gd name="connsiteX2" fmla="*/ 800099 w 1671637"/>
              <a:gd name="connsiteY2" fmla="*/ 243020 h 1990954"/>
              <a:gd name="connsiteX3" fmla="*/ 1004887 w 1671637"/>
              <a:gd name="connsiteY3" fmla="*/ 152629 h 1990954"/>
              <a:gd name="connsiteX4" fmla="*/ 1566862 w 1671637"/>
              <a:gd name="connsiteY4" fmla="*/ 229 h 1990954"/>
              <a:gd name="connsiteX5" fmla="*/ 1595437 w 1671637"/>
              <a:gd name="connsiteY5" fmla="*/ 162154 h 1990954"/>
              <a:gd name="connsiteX6" fmla="*/ 1614487 w 1671637"/>
              <a:gd name="connsiteY6" fmla="*/ 276454 h 1990954"/>
              <a:gd name="connsiteX7" fmla="*/ 1624012 w 1671637"/>
              <a:gd name="connsiteY7" fmla="*/ 343129 h 1990954"/>
              <a:gd name="connsiteX8" fmla="*/ 1633537 w 1671637"/>
              <a:gd name="connsiteY8" fmla="*/ 419329 h 1990954"/>
              <a:gd name="connsiteX9" fmla="*/ 1643062 w 1671637"/>
              <a:gd name="connsiteY9" fmla="*/ 466954 h 1990954"/>
              <a:gd name="connsiteX10" fmla="*/ 1652587 w 1671637"/>
              <a:gd name="connsiteY10" fmla="*/ 695554 h 1990954"/>
              <a:gd name="connsiteX11" fmla="*/ 1671637 w 1671637"/>
              <a:gd name="connsiteY11" fmla="*/ 1333729 h 1990954"/>
              <a:gd name="connsiteX12" fmla="*/ 1662112 w 1671637"/>
              <a:gd name="connsiteY12" fmla="*/ 1886179 h 1990954"/>
              <a:gd name="connsiteX13" fmla="*/ 1633537 w 1671637"/>
              <a:gd name="connsiteY13" fmla="*/ 1943329 h 1990954"/>
              <a:gd name="connsiteX14" fmla="*/ 1624012 w 1671637"/>
              <a:gd name="connsiteY14" fmla="*/ 1971904 h 1990954"/>
              <a:gd name="connsiteX15" fmla="*/ 1585912 w 1671637"/>
              <a:gd name="connsiteY15" fmla="*/ 1981429 h 1990954"/>
              <a:gd name="connsiteX16" fmla="*/ 1557337 w 1671637"/>
              <a:gd name="connsiteY16" fmla="*/ 1990954 h 1990954"/>
              <a:gd name="connsiteX17" fmla="*/ 1395412 w 1671637"/>
              <a:gd name="connsiteY17" fmla="*/ 1971904 h 1990954"/>
              <a:gd name="connsiteX18" fmla="*/ 1338262 w 1671637"/>
              <a:gd name="connsiteY18" fmla="*/ 1943329 h 1990954"/>
              <a:gd name="connsiteX19" fmla="*/ 1300162 w 1671637"/>
              <a:gd name="connsiteY19" fmla="*/ 1933804 h 1990954"/>
              <a:gd name="connsiteX20" fmla="*/ 1271587 w 1671637"/>
              <a:gd name="connsiteY20" fmla="*/ 1924279 h 1990954"/>
              <a:gd name="connsiteX21" fmla="*/ 1233487 w 1671637"/>
              <a:gd name="connsiteY21" fmla="*/ 1905229 h 1990954"/>
              <a:gd name="connsiteX22" fmla="*/ 1176337 w 1671637"/>
              <a:gd name="connsiteY22" fmla="*/ 1895704 h 1990954"/>
              <a:gd name="connsiteX23" fmla="*/ 1119187 w 1671637"/>
              <a:gd name="connsiteY23" fmla="*/ 1876654 h 1990954"/>
              <a:gd name="connsiteX24" fmla="*/ 1090612 w 1671637"/>
              <a:gd name="connsiteY24" fmla="*/ 1867129 h 1990954"/>
              <a:gd name="connsiteX25" fmla="*/ 995362 w 1671637"/>
              <a:gd name="connsiteY25" fmla="*/ 1838554 h 1990954"/>
              <a:gd name="connsiteX26" fmla="*/ 938212 w 1671637"/>
              <a:gd name="connsiteY26" fmla="*/ 1809979 h 1990954"/>
              <a:gd name="connsiteX27" fmla="*/ 909637 w 1671637"/>
              <a:gd name="connsiteY27" fmla="*/ 1790929 h 1990954"/>
              <a:gd name="connsiteX28" fmla="*/ 881062 w 1671637"/>
              <a:gd name="connsiteY28" fmla="*/ 1781404 h 1990954"/>
              <a:gd name="connsiteX29" fmla="*/ 852487 w 1671637"/>
              <a:gd name="connsiteY29" fmla="*/ 1762354 h 1990954"/>
              <a:gd name="connsiteX30" fmla="*/ 776287 w 1671637"/>
              <a:gd name="connsiteY30" fmla="*/ 1743304 h 1990954"/>
              <a:gd name="connsiteX31" fmla="*/ 719137 w 1671637"/>
              <a:gd name="connsiteY31" fmla="*/ 1705204 h 1990954"/>
              <a:gd name="connsiteX32" fmla="*/ 576262 w 1671637"/>
              <a:gd name="connsiteY32" fmla="*/ 1609954 h 1990954"/>
              <a:gd name="connsiteX33" fmla="*/ 547687 w 1671637"/>
              <a:gd name="connsiteY33" fmla="*/ 1590904 h 1990954"/>
              <a:gd name="connsiteX34" fmla="*/ 490537 w 1671637"/>
              <a:gd name="connsiteY34" fmla="*/ 1562329 h 1990954"/>
              <a:gd name="connsiteX35" fmla="*/ 461962 w 1671637"/>
              <a:gd name="connsiteY35" fmla="*/ 1533754 h 1990954"/>
              <a:gd name="connsiteX36" fmla="*/ 414337 w 1671637"/>
              <a:gd name="connsiteY36" fmla="*/ 1476604 h 1990954"/>
              <a:gd name="connsiteX37" fmla="*/ 328612 w 1671637"/>
              <a:gd name="connsiteY37" fmla="*/ 1438504 h 1990954"/>
              <a:gd name="connsiteX38" fmla="*/ 271462 w 1671637"/>
              <a:gd name="connsiteY38" fmla="*/ 1409929 h 1990954"/>
              <a:gd name="connsiteX39" fmla="*/ 214312 w 1671637"/>
              <a:gd name="connsiteY39" fmla="*/ 1352779 h 1990954"/>
              <a:gd name="connsiteX40" fmla="*/ 185737 w 1671637"/>
              <a:gd name="connsiteY40" fmla="*/ 1324204 h 1990954"/>
              <a:gd name="connsiteX41" fmla="*/ 147637 w 1671637"/>
              <a:gd name="connsiteY41" fmla="*/ 1238479 h 1990954"/>
              <a:gd name="connsiteX42" fmla="*/ 104774 w 1671637"/>
              <a:gd name="connsiteY42" fmla="*/ 1213795 h 1990954"/>
              <a:gd name="connsiteX43" fmla="*/ 57150 w 1671637"/>
              <a:gd name="connsiteY43" fmla="*/ 1047979 h 1990954"/>
              <a:gd name="connsiteX44" fmla="*/ 33337 w 1671637"/>
              <a:gd name="connsiteY44" fmla="*/ 933679 h 1990954"/>
              <a:gd name="connsiteX0" fmla="*/ 0 w 1671637"/>
              <a:gd name="connsiteY0" fmla="*/ 774678 h 1994652"/>
              <a:gd name="connsiteX1" fmla="*/ 385762 w 1671637"/>
              <a:gd name="connsiteY1" fmla="*/ 480177 h 1994652"/>
              <a:gd name="connsiteX2" fmla="*/ 800099 w 1671637"/>
              <a:gd name="connsiteY2" fmla="*/ 246718 h 1994652"/>
              <a:gd name="connsiteX3" fmla="*/ 1004887 w 1671637"/>
              <a:gd name="connsiteY3" fmla="*/ 156327 h 1994652"/>
              <a:gd name="connsiteX4" fmla="*/ 1566862 w 1671637"/>
              <a:gd name="connsiteY4" fmla="*/ 3927 h 1994652"/>
              <a:gd name="connsiteX5" fmla="*/ 1595437 w 1671637"/>
              <a:gd name="connsiteY5" fmla="*/ 165852 h 1994652"/>
              <a:gd name="connsiteX6" fmla="*/ 1614487 w 1671637"/>
              <a:gd name="connsiteY6" fmla="*/ 280152 h 1994652"/>
              <a:gd name="connsiteX7" fmla="*/ 1624012 w 1671637"/>
              <a:gd name="connsiteY7" fmla="*/ 346827 h 1994652"/>
              <a:gd name="connsiteX8" fmla="*/ 1633537 w 1671637"/>
              <a:gd name="connsiteY8" fmla="*/ 423027 h 1994652"/>
              <a:gd name="connsiteX9" fmla="*/ 1643062 w 1671637"/>
              <a:gd name="connsiteY9" fmla="*/ 470652 h 1994652"/>
              <a:gd name="connsiteX10" fmla="*/ 1652587 w 1671637"/>
              <a:gd name="connsiteY10" fmla="*/ 699252 h 1994652"/>
              <a:gd name="connsiteX11" fmla="*/ 1671637 w 1671637"/>
              <a:gd name="connsiteY11" fmla="*/ 1337427 h 1994652"/>
              <a:gd name="connsiteX12" fmla="*/ 1662112 w 1671637"/>
              <a:gd name="connsiteY12" fmla="*/ 1889877 h 1994652"/>
              <a:gd name="connsiteX13" fmla="*/ 1633537 w 1671637"/>
              <a:gd name="connsiteY13" fmla="*/ 1947027 h 1994652"/>
              <a:gd name="connsiteX14" fmla="*/ 1624012 w 1671637"/>
              <a:gd name="connsiteY14" fmla="*/ 1975602 h 1994652"/>
              <a:gd name="connsiteX15" fmla="*/ 1585912 w 1671637"/>
              <a:gd name="connsiteY15" fmla="*/ 1985127 h 1994652"/>
              <a:gd name="connsiteX16" fmla="*/ 1557337 w 1671637"/>
              <a:gd name="connsiteY16" fmla="*/ 1994652 h 1994652"/>
              <a:gd name="connsiteX17" fmla="*/ 1395412 w 1671637"/>
              <a:gd name="connsiteY17" fmla="*/ 1975602 h 1994652"/>
              <a:gd name="connsiteX18" fmla="*/ 1338262 w 1671637"/>
              <a:gd name="connsiteY18" fmla="*/ 1947027 h 1994652"/>
              <a:gd name="connsiteX19" fmla="*/ 1300162 w 1671637"/>
              <a:gd name="connsiteY19" fmla="*/ 1937502 h 1994652"/>
              <a:gd name="connsiteX20" fmla="*/ 1271587 w 1671637"/>
              <a:gd name="connsiteY20" fmla="*/ 1927977 h 1994652"/>
              <a:gd name="connsiteX21" fmla="*/ 1233487 w 1671637"/>
              <a:gd name="connsiteY21" fmla="*/ 1908927 h 1994652"/>
              <a:gd name="connsiteX22" fmla="*/ 1176337 w 1671637"/>
              <a:gd name="connsiteY22" fmla="*/ 1899402 h 1994652"/>
              <a:gd name="connsiteX23" fmla="*/ 1119187 w 1671637"/>
              <a:gd name="connsiteY23" fmla="*/ 1880352 h 1994652"/>
              <a:gd name="connsiteX24" fmla="*/ 1090612 w 1671637"/>
              <a:gd name="connsiteY24" fmla="*/ 1870827 h 1994652"/>
              <a:gd name="connsiteX25" fmla="*/ 995362 w 1671637"/>
              <a:gd name="connsiteY25" fmla="*/ 1842252 h 1994652"/>
              <a:gd name="connsiteX26" fmla="*/ 938212 w 1671637"/>
              <a:gd name="connsiteY26" fmla="*/ 1813677 h 1994652"/>
              <a:gd name="connsiteX27" fmla="*/ 909637 w 1671637"/>
              <a:gd name="connsiteY27" fmla="*/ 1794627 h 1994652"/>
              <a:gd name="connsiteX28" fmla="*/ 881062 w 1671637"/>
              <a:gd name="connsiteY28" fmla="*/ 1785102 h 1994652"/>
              <a:gd name="connsiteX29" fmla="*/ 852487 w 1671637"/>
              <a:gd name="connsiteY29" fmla="*/ 1766052 h 1994652"/>
              <a:gd name="connsiteX30" fmla="*/ 776287 w 1671637"/>
              <a:gd name="connsiteY30" fmla="*/ 1747002 h 1994652"/>
              <a:gd name="connsiteX31" fmla="*/ 719137 w 1671637"/>
              <a:gd name="connsiteY31" fmla="*/ 1708902 h 1994652"/>
              <a:gd name="connsiteX32" fmla="*/ 576262 w 1671637"/>
              <a:gd name="connsiteY32" fmla="*/ 1613652 h 1994652"/>
              <a:gd name="connsiteX33" fmla="*/ 547687 w 1671637"/>
              <a:gd name="connsiteY33" fmla="*/ 1594602 h 1994652"/>
              <a:gd name="connsiteX34" fmla="*/ 490537 w 1671637"/>
              <a:gd name="connsiteY34" fmla="*/ 1566027 h 1994652"/>
              <a:gd name="connsiteX35" fmla="*/ 461962 w 1671637"/>
              <a:gd name="connsiteY35" fmla="*/ 1537452 h 1994652"/>
              <a:gd name="connsiteX36" fmla="*/ 414337 w 1671637"/>
              <a:gd name="connsiteY36" fmla="*/ 1480302 h 1994652"/>
              <a:gd name="connsiteX37" fmla="*/ 328612 w 1671637"/>
              <a:gd name="connsiteY37" fmla="*/ 1442202 h 1994652"/>
              <a:gd name="connsiteX38" fmla="*/ 271462 w 1671637"/>
              <a:gd name="connsiteY38" fmla="*/ 1413627 h 1994652"/>
              <a:gd name="connsiteX39" fmla="*/ 214312 w 1671637"/>
              <a:gd name="connsiteY39" fmla="*/ 1356477 h 1994652"/>
              <a:gd name="connsiteX40" fmla="*/ 185737 w 1671637"/>
              <a:gd name="connsiteY40" fmla="*/ 1327902 h 1994652"/>
              <a:gd name="connsiteX41" fmla="*/ 147637 w 1671637"/>
              <a:gd name="connsiteY41" fmla="*/ 1242177 h 1994652"/>
              <a:gd name="connsiteX42" fmla="*/ 104774 w 1671637"/>
              <a:gd name="connsiteY42" fmla="*/ 1217493 h 1994652"/>
              <a:gd name="connsiteX43" fmla="*/ 57150 w 1671637"/>
              <a:gd name="connsiteY43" fmla="*/ 1051677 h 1994652"/>
              <a:gd name="connsiteX44" fmla="*/ 33337 w 1671637"/>
              <a:gd name="connsiteY44" fmla="*/ 937377 h 1994652"/>
              <a:gd name="connsiteX0" fmla="*/ 0 w 1671637"/>
              <a:gd name="connsiteY0" fmla="*/ 774678 h 1994652"/>
              <a:gd name="connsiteX1" fmla="*/ 385762 w 1671637"/>
              <a:gd name="connsiteY1" fmla="*/ 480177 h 1994652"/>
              <a:gd name="connsiteX2" fmla="*/ 800099 w 1671637"/>
              <a:gd name="connsiteY2" fmla="*/ 246718 h 1994652"/>
              <a:gd name="connsiteX3" fmla="*/ 1004887 w 1671637"/>
              <a:gd name="connsiteY3" fmla="*/ 156327 h 1994652"/>
              <a:gd name="connsiteX4" fmla="*/ 1566862 w 1671637"/>
              <a:gd name="connsiteY4" fmla="*/ 3927 h 1994652"/>
              <a:gd name="connsiteX5" fmla="*/ 1595437 w 1671637"/>
              <a:gd name="connsiteY5" fmla="*/ 165852 h 1994652"/>
              <a:gd name="connsiteX6" fmla="*/ 1614487 w 1671637"/>
              <a:gd name="connsiteY6" fmla="*/ 280152 h 1994652"/>
              <a:gd name="connsiteX7" fmla="*/ 1624012 w 1671637"/>
              <a:gd name="connsiteY7" fmla="*/ 346827 h 1994652"/>
              <a:gd name="connsiteX8" fmla="*/ 1633537 w 1671637"/>
              <a:gd name="connsiteY8" fmla="*/ 423027 h 1994652"/>
              <a:gd name="connsiteX9" fmla="*/ 1643062 w 1671637"/>
              <a:gd name="connsiteY9" fmla="*/ 470652 h 1994652"/>
              <a:gd name="connsiteX10" fmla="*/ 1652587 w 1671637"/>
              <a:gd name="connsiteY10" fmla="*/ 699252 h 1994652"/>
              <a:gd name="connsiteX11" fmla="*/ 1671637 w 1671637"/>
              <a:gd name="connsiteY11" fmla="*/ 1337427 h 1994652"/>
              <a:gd name="connsiteX12" fmla="*/ 1662112 w 1671637"/>
              <a:gd name="connsiteY12" fmla="*/ 1889877 h 1994652"/>
              <a:gd name="connsiteX13" fmla="*/ 1633537 w 1671637"/>
              <a:gd name="connsiteY13" fmla="*/ 1947027 h 1994652"/>
              <a:gd name="connsiteX14" fmla="*/ 1624012 w 1671637"/>
              <a:gd name="connsiteY14" fmla="*/ 1975602 h 1994652"/>
              <a:gd name="connsiteX15" fmla="*/ 1585912 w 1671637"/>
              <a:gd name="connsiteY15" fmla="*/ 1985127 h 1994652"/>
              <a:gd name="connsiteX16" fmla="*/ 1557337 w 1671637"/>
              <a:gd name="connsiteY16" fmla="*/ 1994652 h 1994652"/>
              <a:gd name="connsiteX17" fmla="*/ 1395412 w 1671637"/>
              <a:gd name="connsiteY17" fmla="*/ 1975602 h 1994652"/>
              <a:gd name="connsiteX18" fmla="*/ 1338262 w 1671637"/>
              <a:gd name="connsiteY18" fmla="*/ 1947027 h 1994652"/>
              <a:gd name="connsiteX19" fmla="*/ 1300162 w 1671637"/>
              <a:gd name="connsiteY19" fmla="*/ 1937502 h 1994652"/>
              <a:gd name="connsiteX20" fmla="*/ 1271587 w 1671637"/>
              <a:gd name="connsiteY20" fmla="*/ 1927977 h 1994652"/>
              <a:gd name="connsiteX21" fmla="*/ 1233487 w 1671637"/>
              <a:gd name="connsiteY21" fmla="*/ 1908927 h 1994652"/>
              <a:gd name="connsiteX22" fmla="*/ 1176337 w 1671637"/>
              <a:gd name="connsiteY22" fmla="*/ 1899402 h 1994652"/>
              <a:gd name="connsiteX23" fmla="*/ 1119187 w 1671637"/>
              <a:gd name="connsiteY23" fmla="*/ 1880352 h 1994652"/>
              <a:gd name="connsiteX24" fmla="*/ 1090612 w 1671637"/>
              <a:gd name="connsiteY24" fmla="*/ 1870827 h 1994652"/>
              <a:gd name="connsiteX25" fmla="*/ 995362 w 1671637"/>
              <a:gd name="connsiteY25" fmla="*/ 1842252 h 1994652"/>
              <a:gd name="connsiteX26" fmla="*/ 938212 w 1671637"/>
              <a:gd name="connsiteY26" fmla="*/ 1813677 h 1994652"/>
              <a:gd name="connsiteX27" fmla="*/ 909637 w 1671637"/>
              <a:gd name="connsiteY27" fmla="*/ 1794627 h 1994652"/>
              <a:gd name="connsiteX28" fmla="*/ 881062 w 1671637"/>
              <a:gd name="connsiteY28" fmla="*/ 1785102 h 1994652"/>
              <a:gd name="connsiteX29" fmla="*/ 852487 w 1671637"/>
              <a:gd name="connsiteY29" fmla="*/ 1766052 h 1994652"/>
              <a:gd name="connsiteX30" fmla="*/ 776287 w 1671637"/>
              <a:gd name="connsiteY30" fmla="*/ 1747002 h 1994652"/>
              <a:gd name="connsiteX31" fmla="*/ 719137 w 1671637"/>
              <a:gd name="connsiteY31" fmla="*/ 1708902 h 1994652"/>
              <a:gd name="connsiteX32" fmla="*/ 576262 w 1671637"/>
              <a:gd name="connsiteY32" fmla="*/ 1613652 h 1994652"/>
              <a:gd name="connsiteX33" fmla="*/ 547687 w 1671637"/>
              <a:gd name="connsiteY33" fmla="*/ 1594602 h 1994652"/>
              <a:gd name="connsiteX34" fmla="*/ 490537 w 1671637"/>
              <a:gd name="connsiteY34" fmla="*/ 1566027 h 1994652"/>
              <a:gd name="connsiteX35" fmla="*/ 461962 w 1671637"/>
              <a:gd name="connsiteY35" fmla="*/ 1537452 h 1994652"/>
              <a:gd name="connsiteX36" fmla="*/ 414337 w 1671637"/>
              <a:gd name="connsiteY36" fmla="*/ 1480302 h 1994652"/>
              <a:gd name="connsiteX37" fmla="*/ 328612 w 1671637"/>
              <a:gd name="connsiteY37" fmla="*/ 1442202 h 1994652"/>
              <a:gd name="connsiteX38" fmla="*/ 271462 w 1671637"/>
              <a:gd name="connsiteY38" fmla="*/ 1413627 h 1994652"/>
              <a:gd name="connsiteX39" fmla="*/ 214312 w 1671637"/>
              <a:gd name="connsiteY39" fmla="*/ 1356477 h 1994652"/>
              <a:gd name="connsiteX40" fmla="*/ 185737 w 1671637"/>
              <a:gd name="connsiteY40" fmla="*/ 1327902 h 1994652"/>
              <a:gd name="connsiteX41" fmla="*/ 147637 w 1671637"/>
              <a:gd name="connsiteY41" fmla="*/ 1242177 h 1994652"/>
              <a:gd name="connsiteX42" fmla="*/ 104774 w 1671637"/>
              <a:gd name="connsiteY42" fmla="*/ 1217493 h 1994652"/>
              <a:gd name="connsiteX43" fmla="*/ 57150 w 1671637"/>
              <a:gd name="connsiteY43" fmla="*/ 1051677 h 1994652"/>
              <a:gd name="connsiteX44" fmla="*/ 33337 w 1671637"/>
              <a:gd name="connsiteY44" fmla="*/ 937377 h 1994652"/>
              <a:gd name="connsiteX0" fmla="*/ 0 w 1671637"/>
              <a:gd name="connsiteY0" fmla="*/ 770751 h 1990725"/>
              <a:gd name="connsiteX1" fmla="*/ 385762 w 1671637"/>
              <a:gd name="connsiteY1" fmla="*/ 476250 h 1990725"/>
              <a:gd name="connsiteX2" fmla="*/ 800099 w 1671637"/>
              <a:gd name="connsiteY2" fmla="*/ 242791 h 1990725"/>
              <a:gd name="connsiteX3" fmla="*/ 1004887 w 1671637"/>
              <a:gd name="connsiteY3" fmla="*/ 152400 h 1990725"/>
              <a:gd name="connsiteX4" fmla="*/ 1566862 w 1671637"/>
              <a:gd name="connsiteY4" fmla="*/ 0 h 1990725"/>
              <a:gd name="connsiteX5" fmla="*/ 1595437 w 1671637"/>
              <a:gd name="connsiteY5" fmla="*/ 161925 h 1990725"/>
              <a:gd name="connsiteX6" fmla="*/ 1614487 w 1671637"/>
              <a:gd name="connsiteY6" fmla="*/ 276225 h 1990725"/>
              <a:gd name="connsiteX7" fmla="*/ 1624012 w 1671637"/>
              <a:gd name="connsiteY7" fmla="*/ 342900 h 1990725"/>
              <a:gd name="connsiteX8" fmla="*/ 1633537 w 1671637"/>
              <a:gd name="connsiteY8" fmla="*/ 419100 h 1990725"/>
              <a:gd name="connsiteX9" fmla="*/ 1643062 w 1671637"/>
              <a:gd name="connsiteY9" fmla="*/ 466725 h 1990725"/>
              <a:gd name="connsiteX10" fmla="*/ 1652587 w 1671637"/>
              <a:gd name="connsiteY10" fmla="*/ 695325 h 1990725"/>
              <a:gd name="connsiteX11" fmla="*/ 1671637 w 1671637"/>
              <a:gd name="connsiteY11" fmla="*/ 1333500 h 1990725"/>
              <a:gd name="connsiteX12" fmla="*/ 1662112 w 1671637"/>
              <a:gd name="connsiteY12" fmla="*/ 1885950 h 1990725"/>
              <a:gd name="connsiteX13" fmla="*/ 1633537 w 1671637"/>
              <a:gd name="connsiteY13" fmla="*/ 1943100 h 1990725"/>
              <a:gd name="connsiteX14" fmla="*/ 1624012 w 1671637"/>
              <a:gd name="connsiteY14" fmla="*/ 1971675 h 1990725"/>
              <a:gd name="connsiteX15" fmla="*/ 1585912 w 1671637"/>
              <a:gd name="connsiteY15" fmla="*/ 1981200 h 1990725"/>
              <a:gd name="connsiteX16" fmla="*/ 1557337 w 1671637"/>
              <a:gd name="connsiteY16" fmla="*/ 1990725 h 1990725"/>
              <a:gd name="connsiteX17" fmla="*/ 1395412 w 1671637"/>
              <a:gd name="connsiteY17" fmla="*/ 1971675 h 1990725"/>
              <a:gd name="connsiteX18" fmla="*/ 1338262 w 1671637"/>
              <a:gd name="connsiteY18" fmla="*/ 1943100 h 1990725"/>
              <a:gd name="connsiteX19" fmla="*/ 1300162 w 1671637"/>
              <a:gd name="connsiteY19" fmla="*/ 1933575 h 1990725"/>
              <a:gd name="connsiteX20" fmla="*/ 1271587 w 1671637"/>
              <a:gd name="connsiteY20" fmla="*/ 1924050 h 1990725"/>
              <a:gd name="connsiteX21" fmla="*/ 1233487 w 1671637"/>
              <a:gd name="connsiteY21" fmla="*/ 1905000 h 1990725"/>
              <a:gd name="connsiteX22" fmla="*/ 1176337 w 1671637"/>
              <a:gd name="connsiteY22" fmla="*/ 1895475 h 1990725"/>
              <a:gd name="connsiteX23" fmla="*/ 1119187 w 1671637"/>
              <a:gd name="connsiteY23" fmla="*/ 1876425 h 1990725"/>
              <a:gd name="connsiteX24" fmla="*/ 1090612 w 1671637"/>
              <a:gd name="connsiteY24" fmla="*/ 1866900 h 1990725"/>
              <a:gd name="connsiteX25" fmla="*/ 995362 w 1671637"/>
              <a:gd name="connsiteY25" fmla="*/ 1838325 h 1990725"/>
              <a:gd name="connsiteX26" fmla="*/ 938212 w 1671637"/>
              <a:gd name="connsiteY26" fmla="*/ 1809750 h 1990725"/>
              <a:gd name="connsiteX27" fmla="*/ 909637 w 1671637"/>
              <a:gd name="connsiteY27" fmla="*/ 1790700 h 1990725"/>
              <a:gd name="connsiteX28" fmla="*/ 881062 w 1671637"/>
              <a:gd name="connsiteY28" fmla="*/ 1781175 h 1990725"/>
              <a:gd name="connsiteX29" fmla="*/ 852487 w 1671637"/>
              <a:gd name="connsiteY29" fmla="*/ 1762125 h 1990725"/>
              <a:gd name="connsiteX30" fmla="*/ 776287 w 1671637"/>
              <a:gd name="connsiteY30" fmla="*/ 1743075 h 1990725"/>
              <a:gd name="connsiteX31" fmla="*/ 719137 w 1671637"/>
              <a:gd name="connsiteY31" fmla="*/ 1704975 h 1990725"/>
              <a:gd name="connsiteX32" fmla="*/ 576262 w 1671637"/>
              <a:gd name="connsiteY32" fmla="*/ 1609725 h 1990725"/>
              <a:gd name="connsiteX33" fmla="*/ 547687 w 1671637"/>
              <a:gd name="connsiteY33" fmla="*/ 1590675 h 1990725"/>
              <a:gd name="connsiteX34" fmla="*/ 490537 w 1671637"/>
              <a:gd name="connsiteY34" fmla="*/ 1562100 h 1990725"/>
              <a:gd name="connsiteX35" fmla="*/ 461962 w 1671637"/>
              <a:gd name="connsiteY35" fmla="*/ 1533525 h 1990725"/>
              <a:gd name="connsiteX36" fmla="*/ 414337 w 1671637"/>
              <a:gd name="connsiteY36" fmla="*/ 1476375 h 1990725"/>
              <a:gd name="connsiteX37" fmla="*/ 328612 w 1671637"/>
              <a:gd name="connsiteY37" fmla="*/ 1438275 h 1990725"/>
              <a:gd name="connsiteX38" fmla="*/ 271462 w 1671637"/>
              <a:gd name="connsiteY38" fmla="*/ 1409700 h 1990725"/>
              <a:gd name="connsiteX39" fmla="*/ 214312 w 1671637"/>
              <a:gd name="connsiteY39" fmla="*/ 1352550 h 1990725"/>
              <a:gd name="connsiteX40" fmla="*/ 185737 w 1671637"/>
              <a:gd name="connsiteY40" fmla="*/ 1323975 h 1990725"/>
              <a:gd name="connsiteX41" fmla="*/ 147637 w 1671637"/>
              <a:gd name="connsiteY41" fmla="*/ 1238250 h 1990725"/>
              <a:gd name="connsiteX42" fmla="*/ 104774 w 1671637"/>
              <a:gd name="connsiteY42" fmla="*/ 1213566 h 1990725"/>
              <a:gd name="connsiteX43" fmla="*/ 57150 w 1671637"/>
              <a:gd name="connsiteY43" fmla="*/ 1047750 h 1990725"/>
              <a:gd name="connsiteX44" fmla="*/ 33337 w 1671637"/>
              <a:gd name="connsiteY44" fmla="*/ 933450 h 1990725"/>
              <a:gd name="connsiteX0" fmla="*/ 0 w 1671637"/>
              <a:gd name="connsiteY0" fmla="*/ 770751 h 1990725"/>
              <a:gd name="connsiteX1" fmla="*/ 385762 w 1671637"/>
              <a:gd name="connsiteY1" fmla="*/ 476250 h 1990725"/>
              <a:gd name="connsiteX2" fmla="*/ 800099 w 1671637"/>
              <a:gd name="connsiteY2" fmla="*/ 242791 h 1990725"/>
              <a:gd name="connsiteX3" fmla="*/ 1014412 w 1671637"/>
              <a:gd name="connsiteY3" fmla="*/ 161731 h 1990725"/>
              <a:gd name="connsiteX4" fmla="*/ 1566862 w 1671637"/>
              <a:gd name="connsiteY4" fmla="*/ 0 h 1990725"/>
              <a:gd name="connsiteX5" fmla="*/ 1595437 w 1671637"/>
              <a:gd name="connsiteY5" fmla="*/ 161925 h 1990725"/>
              <a:gd name="connsiteX6" fmla="*/ 1614487 w 1671637"/>
              <a:gd name="connsiteY6" fmla="*/ 276225 h 1990725"/>
              <a:gd name="connsiteX7" fmla="*/ 1624012 w 1671637"/>
              <a:gd name="connsiteY7" fmla="*/ 342900 h 1990725"/>
              <a:gd name="connsiteX8" fmla="*/ 1633537 w 1671637"/>
              <a:gd name="connsiteY8" fmla="*/ 419100 h 1990725"/>
              <a:gd name="connsiteX9" fmla="*/ 1643062 w 1671637"/>
              <a:gd name="connsiteY9" fmla="*/ 466725 h 1990725"/>
              <a:gd name="connsiteX10" fmla="*/ 1652587 w 1671637"/>
              <a:gd name="connsiteY10" fmla="*/ 695325 h 1990725"/>
              <a:gd name="connsiteX11" fmla="*/ 1671637 w 1671637"/>
              <a:gd name="connsiteY11" fmla="*/ 1333500 h 1990725"/>
              <a:gd name="connsiteX12" fmla="*/ 1662112 w 1671637"/>
              <a:gd name="connsiteY12" fmla="*/ 1885950 h 1990725"/>
              <a:gd name="connsiteX13" fmla="*/ 1633537 w 1671637"/>
              <a:gd name="connsiteY13" fmla="*/ 1943100 h 1990725"/>
              <a:gd name="connsiteX14" fmla="*/ 1624012 w 1671637"/>
              <a:gd name="connsiteY14" fmla="*/ 1971675 h 1990725"/>
              <a:gd name="connsiteX15" fmla="*/ 1585912 w 1671637"/>
              <a:gd name="connsiteY15" fmla="*/ 1981200 h 1990725"/>
              <a:gd name="connsiteX16" fmla="*/ 1557337 w 1671637"/>
              <a:gd name="connsiteY16" fmla="*/ 1990725 h 1990725"/>
              <a:gd name="connsiteX17" fmla="*/ 1395412 w 1671637"/>
              <a:gd name="connsiteY17" fmla="*/ 1971675 h 1990725"/>
              <a:gd name="connsiteX18" fmla="*/ 1338262 w 1671637"/>
              <a:gd name="connsiteY18" fmla="*/ 1943100 h 1990725"/>
              <a:gd name="connsiteX19" fmla="*/ 1300162 w 1671637"/>
              <a:gd name="connsiteY19" fmla="*/ 1933575 h 1990725"/>
              <a:gd name="connsiteX20" fmla="*/ 1271587 w 1671637"/>
              <a:gd name="connsiteY20" fmla="*/ 1924050 h 1990725"/>
              <a:gd name="connsiteX21" fmla="*/ 1233487 w 1671637"/>
              <a:gd name="connsiteY21" fmla="*/ 1905000 h 1990725"/>
              <a:gd name="connsiteX22" fmla="*/ 1176337 w 1671637"/>
              <a:gd name="connsiteY22" fmla="*/ 1895475 h 1990725"/>
              <a:gd name="connsiteX23" fmla="*/ 1119187 w 1671637"/>
              <a:gd name="connsiteY23" fmla="*/ 1876425 h 1990725"/>
              <a:gd name="connsiteX24" fmla="*/ 1090612 w 1671637"/>
              <a:gd name="connsiteY24" fmla="*/ 1866900 h 1990725"/>
              <a:gd name="connsiteX25" fmla="*/ 995362 w 1671637"/>
              <a:gd name="connsiteY25" fmla="*/ 1838325 h 1990725"/>
              <a:gd name="connsiteX26" fmla="*/ 938212 w 1671637"/>
              <a:gd name="connsiteY26" fmla="*/ 1809750 h 1990725"/>
              <a:gd name="connsiteX27" fmla="*/ 909637 w 1671637"/>
              <a:gd name="connsiteY27" fmla="*/ 1790700 h 1990725"/>
              <a:gd name="connsiteX28" fmla="*/ 881062 w 1671637"/>
              <a:gd name="connsiteY28" fmla="*/ 1781175 h 1990725"/>
              <a:gd name="connsiteX29" fmla="*/ 852487 w 1671637"/>
              <a:gd name="connsiteY29" fmla="*/ 1762125 h 1990725"/>
              <a:gd name="connsiteX30" fmla="*/ 776287 w 1671637"/>
              <a:gd name="connsiteY30" fmla="*/ 1743075 h 1990725"/>
              <a:gd name="connsiteX31" fmla="*/ 719137 w 1671637"/>
              <a:gd name="connsiteY31" fmla="*/ 1704975 h 1990725"/>
              <a:gd name="connsiteX32" fmla="*/ 576262 w 1671637"/>
              <a:gd name="connsiteY32" fmla="*/ 1609725 h 1990725"/>
              <a:gd name="connsiteX33" fmla="*/ 547687 w 1671637"/>
              <a:gd name="connsiteY33" fmla="*/ 1590675 h 1990725"/>
              <a:gd name="connsiteX34" fmla="*/ 490537 w 1671637"/>
              <a:gd name="connsiteY34" fmla="*/ 1562100 h 1990725"/>
              <a:gd name="connsiteX35" fmla="*/ 461962 w 1671637"/>
              <a:gd name="connsiteY35" fmla="*/ 1533525 h 1990725"/>
              <a:gd name="connsiteX36" fmla="*/ 414337 w 1671637"/>
              <a:gd name="connsiteY36" fmla="*/ 1476375 h 1990725"/>
              <a:gd name="connsiteX37" fmla="*/ 328612 w 1671637"/>
              <a:gd name="connsiteY37" fmla="*/ 1438275 h 1990725"/>
              <a:gd name="connsiteX38" fmla="*/ 271462 w 1671637"/>
              <a:gd name="connsiteY38" fmla="*/ 1409700 h 1990725"/>
              <a:gd name="connsiteX39" fmla="*/ 214312 w 1671637"/>
              <a:gd name="connsiteY39" fmla="*/ 1352550 h 1990725"/>
              <a:gd name="connsiteX40" fmla="*/ 185737 w 1671637"/>
              <a:gd name="connsiteY40" fmla="*/ 1323975 h 1990725"/>
              <a:gd name="connsiteX41" fmla="*/ 147637 w 1671637"/>
              <a:gd name="connsiteY41" fmla="*/ 1238250 h 1990725"/>
              <a:gd name="connsiteX42" fmla="*/ 104774 w 1671637"/>
              <a:gd name="connsiteY42" fmla="*/ 1213566 h 1990725"/>
              <a:gd name="connsiteX43" fmla="*/ 57150 w 1671637"/>
              <a:gd name="connsiteY43" fmla="*/ 1047750 h 1990725"/>
              <a:gd name="connsiteX44" fmla="*/ 33337 w 1671637"/>
              <a:gd name="connsiteY44" fmla="*/ 933450 h 1990725"/>
              <a:gd name="connsiteX0" fmla="*/ 0 w 1671637"/>
              <a:gd name="connsiteY0" fmla="*/ 770751 h 1990725"/>
              <a:gd name="connsiteX1" fmla="*/ 385762 w 1671637"/>
              <a:gd name="connsiteY1" fmla="*/ 476250 h 1990725"/>
              <a:gd name="connsiteX2" fmla="*/ 800099 w 1671637"/>
              <a:gd name="connsiteY2" fmla="*/ 242791 h 1990725"/>
              <a:gd name="connsiteX3" fmla="*/ 1014412 w 1671637"/>
              <a:gd name="connsiteY3" fmla="*/ 161731 h 1990725"/>
              <a:gd name="connsiteX4" fmla="*/ 1566862 w 1671637"/>
              <a:gd name="connsiteY4" fmla="*/ 0 h 1990725"/>
              <a:gd name="connsiteX5" fmla="*/ 1595437 w 1671637"/>
              <a:gd name="connsiteY5" fmla="*/ 161925 h 1990725"/>
              <a:gd name="connsiteX6" fmla="*/ 1614487 w 1671637"/>
              <a:gd name="connsiteY6" fmla="*/ 276225 h 1990725"/>
              <a:gd name="connsiteX7" fmla="*/ 1624012 w 1671637"/>
              <a:gd name="connsiteY7" fmla="*/ 342900 h 1990725"/>
              <a:gd name="connsiteX8" fmla="*/ 1633537 w 1671637"/>
              <a:gd name="connsiteY8" fmla="*/ 419100 h 1990725"/>
              <a:gd name="connsiteX9" fmla="*/ 1652587 w 1671637"/>
              <a:gd name="connsiteY9" fmla="*/ 695325 h 1990725"/>
              <a:gd name="connsiteX10" fmla="*/ 1671637 w 1671637"/>
              <a:gd name="connsiteY10" fmla="*/ 1333500 h 1990725"/>
              <a:gd name="connsiteX11" fmla="*/ 1662112 w 1671637"/>
              <a:gd name="connsiteY11" fmla="*/ 1885950 h 1990725"/>
              <a:gd name="connsiteX12" fmla="*/ 1633537 w 1671637"/>
              <a:gd name="connsiteY12" fmla="*/ 1943100 h 1990725"/>
              <a:gd name="connsiteX13" fmla="*/ 1624012 w 1671637"/>
              <a:gd name="connsiteY13" fmla="*/ 1971675 h 1990725"/>
              <a:gd name="connsiteX14" fmla="*/ 1585912 w 1671637"/>
              <a:gd name="connsiteY14" fmla="*/ 1981200 h 1990725"/>
              <a:gd name="connsiteX15" fmla="*/ 1557337 w 1671637"/>
              <a:gd name="connsiteY15" fmla="*/ 1990725 h 1990725"/>
              <a:gd name="connsiteX16" fmla="*/ 1395412 w 1671637"/>
              <a:gd name="connsiteY16" fmla="*/ 1971675 h 1990725"/>
              <a:gd name="connsiteX17" fmla="*/ 1338262 w 1671637"/>
              <a:gd name="connsiteY17" fmla="*/ 1943100 h 1990725"/>
              <a:gd name="connsiteX18" fmla="*/ 1300162 w 1671637"/>
              <a:gd name="connsiteY18" fmla="*/ 1933575 h 1990725"/>
              <a:gd name="connsiteX19" fmla="*/ 1271587 w 1671637"/>
              <a:gd name="connsiteY19" fmla="*/ 1924050 h 1990725"/>
              <a:gd name="connsiteX20" fmla="*/ 1233487 w 1671637"/>
              <a:gd name="connsiteY20" fmla="*/ 1905000 h 1990725"/>
              <a:gd name="connsiteX21" fmla="*/ 1176337 w 1671637"/>
              <a:gd name="connsiteY21" fmla="*/ 1895475 h 1990725"/>
              <a:gd name="connsiteX22" fmla="*/ 1119187 w 1671637"/>
              <a:gd name="connsiteY22" fmla="*/ 1876425 h 1990725"/>
              <a:gd name="connsiteX23" fmla="*/ 1090612 w 1671637"/>
              <a:gd name="connsiteY23" fmla="*/ 1866900 h 1990725"/>
              <a:gd name="connsiteX24" fmla="*/ 995362 w 1671637"/>
              <a:gd name="connsiteY24" fmla="*/ 1838325 h 1990725"/>
              <a:gd name="connsiteX25" fmla="*/ 938212 w 1671637"/>
              <a:gd name="connsiteY25" fmla="*/ 1809750 h 1990725"/>
              <a:gd name="connsiteX26" fmla="*/ 909637 w 1671637"/>
              <a:gd name="connsiteY26" fmla="*/ 1790700 h 1990725"/>
              <a:gd name="connsiteX27" fmla="*/ 881062 w 1671637"/>
              <a:gd name="connsiteY27" fmla="*/ 1781175 h 1990725"/>
              <a:gd name="connsiteX28" fmla="*/ 852487 w 1671637"/>
              <a:gd name="connsiteY28" fmla="*/ 1762125 h 1990725"/>
              <a:gd name="connsiteX29" fmla="*/ 776287 w 1671637"/>
              <a:gd name="connsiteY29" fmla="*/ 1743075 h 1990725"/>
              <a:gd name="connsiteX30" fmla="*/ 719137 w 1671637"/>
              <a:gd name="connsiteY30" fmla="*/ 1704975 h 1990725"/>
              <a:gd name="connsiteX31" fmla="*/ 576262 w 1671637"/>
              <a:gd name="connsiteY31" fmla="*/ 1609725 h 1990725"/>
              <a:gd name="connsiteX32" fmla="*/ 547687 w 1671637"/>
              <a:gd name="connsiteY32" fmla="*/ 1590675 h 1990725"/>
              <a:gd name="connsiteX33" fmla="*/ 490537 w 1671637"/>
              <a:gd name="connsiteY33" fmla="*/ 1562100 h 1990725"/>
              <a:gd name="connsiteX34" fmla="*/ 461962 w 1671637"/>
              <a:gd name="connsiteY34" fmla="*/ 1533525 h 1990725"/>
              <a:gd name="connsiteX35" fmla="*/ 414337 w 1671637"/>
              <a:gd name="connsiteY35" fmla="*/ 1476375 h 1990725"/>
              <a:gd name="connsiteX36" fmla="*/ 328612 w 1671637"/>
              <a:gd name="connsiteY36" fmla="*/ 1438275 h 1990725"/>
              <a:gd name="connsiteX37" fmla="*/ 271462 w 1671637"/>
              <a:gd name="connsiteY37" fmla="*/ 1409700 h 1990725"/>
              <a:gd name="connsiteX38" fmla="*/ 214312 w 1671637"/>
              <a:gd name="connsiteY38" fmla="*/ 1352550 h 1990725"/>
              <a:gd name="connsiteX39" fmla="*/ 185737 w 1671637"/>
              <a:gd name="connsiteY39" fmla="*/ 1323975 h 1990725"/>
              <a:gd name="connsiteX40" fmla="*/ 147637 w 1671637"/>
              <a:gd name="connsiteY40" fmla="*/ 1238250 h 1990725"/>
              <a:gd name="connsiteX41" fmla="*/ 104774 w 1671637"/>
              <a:gd name="connsiteY41" fmla="*/ 1213566 h 1990725"/>
              <a:gd name="connsiteX42" fmla="*/ 57150 w 1671637"/>
              <a:gd name="connsiteY42" fmla="*/ 1047750 h 1990725"/>
              <a:gd name="connsiteX43" fmla="*/ 33337 w 1671637"/>
              <a:gd name="connsiteY43" fmla="*/ 933450 h 1990725"/>
              <a:gd name="connsiteX0" fmla="*/ 0 w 1671637"/>
              <a:gd name="connsiteY0" fmla="*/ 770751 h 1990725"/>
              <a:gd name="connsiteX1" fmla="*/ 385762 w 1671637"/>
              <a:gd name="connsiteY1" fmla="*/ 476250 h 1990725"/>
              <a:gd name="connsiteX2" fmla="*/ 800099 w 1671637"/>
              <a:gd name="connsiteY2" fmla="*/ 242791 h 1990725"/>
              <a:gd name="connsiteX3" fmla="*/ 1014412 w 1671637"/>
              <a:gd name="connsiteY3" fmla="*/ 161731 h 1990725"/>
              <a:gd name="connsiteX4" fmla="*/ 1566862 w 1671637"/>
              <a:gd name="connsiteY4" fmla="*/ 0 h 1990725"/>
              <a:gd name="connsiteX5" fmla="*/ 1595437 w 1671637"/>
              <a:gd name="connsiteY5" fmla="*/ 161925 h 1990725"/>
              <a:gd name="connsiteX6" fmla="*/ 1614487 w 1671637"/>
              <a:gd name="connsiteY6" fmla="*/ 276225 h 1990725"/>
              <a:gd name="connsiteX7" fmla="*/ 1633537 w 1671637"/>
              <a:gd name="connsiteY7" fmla="*/ 419100 h 1990725"/>
              <a:gd name="connsiteX8" fmla="*/ 1652587 w 1671637"/>
              <a:gd name="connsiteY8" fmla="*/ 695325 h 1990725"/>
              <a:gd name="connsiteX9" fmla="*/ 1671637 w 1671637"/>
              <a:gd name="connsiteY9" fmla="*/ 1333500 h 1990725"/>
              <a:gd name="connsiteX10" fmla="*/ 1662112 w 1671637"/>
              <a:gd name="connsiteY10" fmla="*/ 1885950 h 1990725"/>
              <a:gd name="connsiteX11" fmla="*/ 1633537 w 1671637"/>
              <a:gd name="connsiteY11" fmla="*/ 1943100 h 1990725"/>
              <a:gd name="connsiteX12" fmla="*/ 1624012 w 1671637"/>
              <a:gd name="connsiteY12" fmla="*/ 1971675 h 1990725"/>
              <a:gd name="connsiteX13" fmla="*/ 1585912 w 1671637"/>
              <a:gd name="connsiteY13" fmla="*/ 1981200 h 1990725"/>
              <a:gd name="connsiteX14" fmla="*/ 1557337 w 1671637"/>
              <a:gd name="connsiteY14" fmla="*/ 1990725 h 1990725"/>
              <a:gd name="connsiteX15" fmla="*/ 1395412 w 1671637"/>
              <a:gd name="connsiteY15" fmla="*/ 1971675 h 1990725"/>
              <a:gd name="connsiteX16" fmla="*/ 1338262 w 1671637"/>
              <a:gd name="connsiteY16" fmla="*/ 1943100 h 1990725"/>
              <a:gd name="connsiteX17" fmla="*/ 1300162 w 1671637"/>
              <a:gd name="connsiteY17" fmla="*/ 1933575 h 1990725"/>
              <a:gd name="connsiteX18" fmla="*/ 1271587 w 1671637"/>
              <a:gd name="connsiteY18" fmla="*/ 1924050 h 1990725"/>
              <a:gd name="connsiteX19" fmla="*/ 1233487 w 1671637"/>
              <a:gd name="connsiteY19" fmla="*/ 1905000 h 1990725"/>
              <a:gd name="connsiteX20" fmla="*/ 1176337 w 1671637"/>
              <a:gd name="connsiteY20" fmla="*/ 1895475 h 1990725"/>
              <a:gd name="connsiteX21" fmla="*/ 1119187 w 1671637"/>
              <a:gd name="connsiteY21" fmla="*/ 1876425 h 1990725"/>
              <a:gd name="connsiteX22" fmla="*/ 1090612 w 1671637"/>
              <a:gd name="connsiteY22" fmla="*/ 1866900 h 1990725"/>
              <a:gd name="connsiteX23" fmla="*/ 995362 w 1671637"/>
              <a:gd name="connsiteY23" fmla="*/ 1838325 h 1990725"/>
              <a:gd name="connsiteX24" fmla="*/ 938212 w 1671637"/>
              <a:gd name="connsiteY24" fmla="*/ 1809750 h 1990725"/>
              <a:gd name="connsiteX25" fmla="*/ 909637 w 1671637"/>
              <a:gd name="connsiteY25" fmla="*/ 1790700 h 1990725"/>
              <a:gd name="connsiteX26" fmla="*/ 881062 w 1671637"/>
              <a:gd name="connsiteY26" fmla="*/ 1781175 h 1990725"/>
              <a:gd name="connsiteX27" fmla="*/ 852487 w 1671637"/>
              <a:gd name="connsiteY27" fmla="*/ 1762125 h 1990725"/>
              <a:gd name="connsiteX28" fmla="*/ 776287 w 1671637"/>
              <a:gd name="connsiteY28" fmla="*/ 1743075 h 1990725"/>
              <a:gd name="connsiteX29" fmla="*/ 719137 w 1671637"/>
              <a:gd name="connsiteY29" fmla="*/ 1704975 h 1990725"/>
              <a:gd name="connsiteX30" fmla="*/ 576262 w 1671637"/>
              <a:gd name="connsiteY30" fmla="*/ 1609725 h 1990725"/>
              <a:gd name="connsiteX31" fmla="*/ 547687 w 1671637"/>
              <a:gd name="connsiteY31" fmla="*/ 1590675 h 1990725"/>
              <a:gd name="connsiteX32" fmla="*/ 490537 w 1671637"/>
              <a:gd name="connsiteY32" fmla="*/ 1562100 h 1990725"/>
              <a:gd name="connsiteX33" fmla="*/ 461962 w 1671637"/>
              <a:gd name="connsiteY33" fmla="*/ 1533525 h 1990725"/>
              <a:gd name="connsiteX34" fmla="*/ 414337 w 1671637"/>
              <a:gd name="connsiteY34" fmla="*/ 1476375 h 1990725"/>
              <a:gd name="connsiteX35" fmla="*/ 328612 w 1671637"/>
              <a:gd name="connsiteY35" fmla="*/ 1438275 h 1990725"/>
              <a:gd name="connsiteX36" fmla="*/ 271462 w 1671637"/>
              <a:gd name="connsiteY36" fmla="*/ 1409700 h 1990725"/>
              <a:gd name="connsiteX37" fmla="*/ 214312 w 1671637"/>
              <a:gd name="connsiteY37" fmla="*/ 1352550 h 1990725"/>
              <a:gd name="connsiteX38" fmla="*/ 185737 w 1671637"/>
              <a:gd name="connsiteY38" fmla="*/ 1323975 h 1990725"/>
              <a:gd name="connsiteX39" fmla="*/ 147637 w 1671637"/>
              <a:gd name="connsiteY39" fmla="*/ 1238250 h 1990725"/>
              <a:gd name="connsiteX40" fmla="*/ 104774 w 1671637"/>
              <a:gd name="connsiteY40" fmla="*/ 1213566 h 1990725"/>
              <a:gd name="connsiteX41" fmla="*/ 57150 w 1671637"/>
              <a:gd name="connsiteY41" fmla="*/ 1047750 h 1990725"/>
              <a:gd name="connsiteX42" fmla="*/ 33337 w 1671637"/>
              <a:gd name="connsiteY42" fmla="*/ 933450 h 1990725"/>
              <a:gd name="connsiteX0" fmla="*/ 0 w 1671637"/>
              <a:gd name="connsiteY0" fmla="*/ 770751 h 1990725"/>
              <a:gd name="connsiteX1" fmla="*/ 385762 w 1671637"/>
              <a:gd name="connsiteY1" fmla="*/ 476250 h 1990725"/>
              <a:gd name="connsiteX2" fmla="*/ 800099 w 1671637"/>
              <a:gd name="connsiteY2" fmla="*/ 242791 h 1990725"/>
              <a:gd name="connsiteX3" fmla="*/ 1014412 w 1671637"/>
              <a:gd name="connsiteY3" fmla="*/ 161731 h 1990725"/>
              <a:gd name="connsiteX4" fmla="*/ 1566862 w 1671637"/>
              <a:gd name="connsiteY4" fmla="*/ 0 h 1990725"/>
              <a:gd name="connsiteX5" fmla="*/ 1595437 w 1671637"/>
              <a:gd name="connsiteY5" fmla="*/ 161925 h 1990725"/>
              <a:gd name="connsiteX6" fmla="*/ 1633537 w 1671637"/>
              <a:gd name="connsiteY6" fmla="*/ 419100 h 1990725"/>
              <a:gd name="connsiteX7" fmla="*/ 1652587 w 1671637"/>
              <a:gd name="connsiteY7" fmla="*/ 695325 h 1990725"/>
              <a:gd name="connsiteX8" fmla="*/ 1671637 w 1671637"/>
              <a:gd name="connsiteY8" fmla="*/ 1333500 h 1990725"/>
              <a:gd name="connsiteX9" fmla="*/ 1662112 w 1671637"/>
              <a:gd name="connsiteY9" fmla="*/ 1885950 h 1990725"/>
              <a:gd name="connsiteX10" fmla="*/ 1633537 w 1671637"/>
              <a:gd name="connsiteY10" fmla="*/ 1943100 h 1990725"/>
              <a:gd name="connsiteX11" fmla="*/ 1624012 w 1671637"/>
              <a:gd name="connsiteY11" fmla="*/ 1971675 h 1990725"/>
              <a:gd name="connsiteX12" fmla="*/ 1585912 w 1671637"/>
              <a:gd name="connsiteY12" fmla="*/ 1981200 h 1990725"/>
              <a:gd name="connsiteX13" fmla="*/ 1557337 w 1671637"/>
              <a:gd name="connsiteY13" fmla="*/ 1990725 h 1990725"/>
              <a:gd name="connsiteX14" fmla="*/ 1395412 w 1671637"/>
              <a:gd name="connsiteY14" fmla="*/ 1971675 h 1990725"/>
              <a:gd name="connsiteX15" fmla="*/ 1338262 w 1671637"/>
              <a:gd name="connsiteY15" fmla="*/ 1943100 h 1990725"/>
              <a:gd name="connsiteX16" fmla="*/ 1300162 w 1671637"/>
              <a:gd name="connsiteY16" fmla="*/ 1933575 h 1990725"/>
              <a:gd name="connsiteX17" fmla="*/ 1271587 w 1671637"/>
              <a:gd name="connsiteY17" fmla="*/ 1924050 h 1990725"/>
              <a:gd name="connsiteX18" fmla="*/ 1233487 w 1671637"/>
              <a:gd name="connsiteY18" fmla="*/ 1905000 h 1990725"/>
              <a:gd name="connsiteX19" fmla="*/ 1176337 w 1671637"/>
              <a:gd name="connsiteY19" fmla="*/ 1895475 h 1990725"/>
              <a:gd name="connsiteX20" fmla="*/ 1119187 w 1671637"/>
              <a:gd name="connsiteY20" fmla="*/ 1876425 h 1990725"/>
              <a:gd name="connsiteX21" fmla="*/ 1090612 w 1671637"/>
              <a:gd name="connsiteY21" fmla="*/ 1866900 h 1990725"/>
              <a:gd name="connsiteX22" fmla="*/ 995362 w 1671637"/>
              <a:gd name="connsiteY22" fmla="*/ 1838325 h 1990725"/>
              <a:gd name="connsiteX23" fmla="*/ 938212 w 1671637"/>
              <a:gd name="connsiteY23" fmla="*/ 1809750 h 1990725"/>
              <a:gd name="connsiteX24" fmla="*/ 909637 w 1671637"/>
              <a:gd name="connsiteY24" fmla="*/ 1790700 h 1990725"/>
              <a:gd name="connsiteX25" fmla="*/ 881062 w 1671637"/>
              <a:gd name="connsiteY25" fmla="*/ 1781175 h 1990725"/>
              <a:gd name="connsiteX26" fmla="*/ 852487 w 1671637"/>
              <a:gd name="connsiteY26" fmla="*/ 1762125 h 1990725"/>
              <a:gd name="connsiteX27" fmla="*/ 776287 w 1671637"/>
              <a:gd name="connsiteY27" fmla="*/ 1743075 h 1990725"/>
              <a:gd name="connsiteX28" fmla="*/ 719137 w 1671637"/>
              <a:gd name="connsiteY28" fmla="*/ 1704975 h 1990725"/>
              <a:gd name="connsiteX29" fmla="*/ 576262 w 1671637"/>
              <a:gd name="connsiteY29" fmla="*/ 1609725 h 1990725"/>
              <a:gd name="connsiteX30" fmla="*/ 547687 w 1671637"/>
              <a:gd name="connsiteY30" fmla="*/ 1590675 h 1990725"/>
              <a:gd name="connsiteX31" fmla="*/ 490537 w 1671637"/>
              <a:gd name="connsiteY31" fmla="*/ 1562100 h 1990725"/>
              <a:gd name="connsiteX32" fmla="*/ 461962 w 1671637"/>
              <a:gd name="connsiteY32" fmla="*/ 1533525 h 1990725"/>
              <a:gd name="connsiteX33" fmla="*/ 414337 w 1671637"/>
              <a:gd name="connsiteY33" fmla="*/ 1476375 h 1990725"/>
              <a:gd name="connsiteX34" fmla="*/ 328612 w 1671637"/>
              <a:gd name="connsiteY34" fmla="*/ 1438275 h 1990725"/>
              <a:gd name="connsiteX35" fmla="*/ 271462 w 1671637"/>
              <a:gd name="connsiteY35" fmla="*/ 1409700 h 1990725"/>
              <a:gd name="connsiteX36" fmla="*/ 214312 w 1671637"/>
              <a:gd name="connsiteY36" fmla="*/ 1352550 h 1990725"/>
              <a:gd name="connsiteX37" fmla="*/ 185737 w 1671637"/>
              <a:gd name="connsiteY37" fmla="*/ 1323975 h 1990725"/>
              <a:gd name="connsiteX38" fmla="*/ 147637 w 1671637"/>
              <a:gd name="connsiteY38" fmla="*/ 1238250 h 1990725"/>
              <a:gd name="connsiteX39" fmla="*/ 104774 w 1671637"/>
              <a:gd name="connsiteY39" fmla="*/ 1213566 h 1990725"/>
              <a:gd name="connsiteX40" fmla="*/ 57150 w 1671637"/>
              <a:gd name="connsiteY40" fmla="*/ 1047750 h 1990725"/>
              <a:gd name="connsiteX41" fmla="*/ 33337 w 1671637"/>
              <a:gd name="connsiteY41" fmla="*/ 933450 h 1990725"/>
              <a:gd name="connsiteX0" fmla="*/ 0 w 1671637"/>
              <a:gd name="connsiteY0" fmla="*/ 770751 h 1990725"/>
              <a:gd name="connsiteX1" fmla="*/ 385762 w 1671637"/>
              <a:gd name="connsiteY1" fmla="*/ 476250 h 1990725"/>
              <a:gd name="connsiteX2" fmla="*/ 800099 w 1671637"/>
              <a:gd name="connsiteY2" fmla="*/ 242791 h 1990725"/>
              <a:gd name="connsiteX3" fmla="*/ 1014412 w 1671637"/>
              <a:gd name="connsiteY3" fmla="*/ 161731 h 1990725"/>
              <a:gd name="connsiteX4" fmla="*/ 1566862 w 1671637"/>
              <a:gd name="connsiteY4" fmla="*/ 0 h 1990725"/>
              <a:gd name="connsiteX5" fmla="*/ 1595437 w 1671637"/>
              <a:gd name="connsiteY5" fmla="*/ 161925 h 1990725"/>
              <a:gd name="connsiteX6" fmla="*/ 1633537 w 1671637"/>
              <a:gd name="connsiteY6" fmla="*/ 419100 h 1990725"/>
              <a:gd name="connsiteX7" fmla="*/ 1652587 w 1671637"/>
              <a:gd name="connsiteY7" fmla="*/ 695325 h 1990725"/>
              <a:gd name="connsiteX8" fmla="*/ 1671637 w 1671637"/>
              <a:gd name="connsiteY8" fmla="*/ 1333500 h 1990725"/>
              <a:gd name="connsiteX9" fmla="*/ 1662112 w 1671637"/>
              <a:gd name="connsiteY9" fmla="*/ 1885950 h 1990725"/>
              <a:gd name="connsiteX10" fmla="*/ 1624012 w 1671637"/>
              <a:gd name="connsiteY10" fmla="*/ 1971675 h 1990725"/>
              <a:gd name="connsiteX11" fmla="*/ 1585912 w 1671637"/>
              <a:gd name="connsiteY11" fmla="*/ 1981200 h 1990725"/>
              <a:gd name="connsiteX12" fmla="*/ 1557337 w 1671637"/>
              <a:gd name="connsiteY12" fmla="*/ 1990725 h 1990725"/>
              <a:gd name="connsiteX13" fmla="*/ 1395412 w 1671637"/>
              <a:gd name="connsiteY13" fmla="*/ 1971675 h 1990725"/>
              <a:gd name="connsiteX14" fmla="*/ 1338262 w 1671637"/>
              <a:gd name="connsiteY14" fmla="*/ 1943100 h 1990725"/>
              <a:gd name="connsiteX15" fmla="*/ 1300162 w 1671637"/>
              <a:gd name="connsiteY15" fmla="*/ 1933575 h 1990725"/>
              <a:gd name="connsiteX16" fmla="*/ 1271587 w 1671637"/>
              <a:gd name="connsiteY16" fmla="*/ 1924050 h 1990725"/>
              <a:gd name="connsiteX17" fmla="*/ 1233487 w 1671637"/>
              <a:gd name="connsiteY17" fmla="*/ 1905000 h 1990725"/>
              <a:gd name="connsiteX18" fmla="*/ 1176337 w 1671637"/>
              <a:gd name="connsiteY18" fmla="*/ 1895475 h 1990725"/>
              <a:gd name="connsiteX19" fmla="*/ 1119187 w 1671637"/>
              <a:gd name="connsiteY19" fmla="*/ 1876425 h 1990725"/>
              <a:gd name="connsiteX20" fmla="*/ 1090612 w 1671637"/>
              <a:gd name="connsiteY20" fmla="*/ 1866900 h 1990725"/>
              <a:gd name="connsiteX21" fmla="*/ 995362 w 1671637"/>
              <a:gd name="connsiteY21" fmla="*/ 1838325 h 1990725"/>
              <a:gd name="connsiteX22" fmla="*/ 938212 w 1671637"/>
              <a:gd name="connsiteY22" fmla="*/ 1809750 h 1990725"/>
              <a:gd name="connsiteX23" fmla="*/ 909637 w 1671637"/>
              <a:gd name="connsiteY23" fmla="*/ 1790700 h 1990725"/>
              <a:gd name="connsiteX24" fmla="*/ 881062 w 1671637"/>
              <a:gd name="connsiteY24" fmla="*/ 1781175 h 1990725"/>
              <a:gd name="connsiteX25" fmla="*/ 852487 w 1671637"/>
              <a:gd name="connsiteY25" fmla="*/ 1762125 h 1990725"/>
              <a:gd name="connsiteX26" fmla="*/ 776287 w 1671637"/>
              <a:gd name="connsiteY26" fmla="*/ 1743075 h 1990725"/>
              <a:gd name="connsiteX27" fmla="*/ 719137 w 1671637"/>
              <a:gd name="connsiteY27" fmla="*/ 1704975 h 1990725"/>
              <a:gd name="connsiteX28" fmla="*/ 576262 w 1671637"/>
              <a:gd name="connsiteY28" fmla="*/ 1609725 h 1990725"/>
              <a:gd name="connsiteX29" fmla="*/ 547687 w 1671637"/>
              <a:gd name="connsiteY29" fmla="*/ 1590675 h 1990725"/>
              <a:gd name="connsiteX30" fmla="*/ 490537 w 1671637"/>
              <a:gd name="connsiteY30" fmla="*/ 1562100 h 1990725"/>
              <a:gd name="connsiteX31" fmla="*/ 461962 w 1671637"/>
              <a:gd name="connsiteY31" fmla="*/ 1533525 h 1990725"/>
              <a:gd name="connsiteX32" fmla="*/ 414337 w 1671637"/>
              <a:gd name="connsiteY32" fmla="*/ 1476375 h 1990725"/>
              <a:gd name="connsiteX33" fmla="*/ 328612 w 1671637"/>
              <a:gd name="connsiteY33" fmla="*/ 1438275 h 1990725"/>
              <a:gd name="connsiteX34" fmla="*/ 271462 w 1671637"/>
              <a:gd name="connsiteY34" fmla="*/ 1409700 h 1990725"/>
              <a:gd name="connsiteX35" fmla="*/ 214312 w 1671637"/>
              <a:gd name="connsiteY35" fmla="*/ 1352550 h 1990725"/>
              <a:gd name="connsiteX36" fmla="*/ 185737 w 1671637"/>
              <a:gd name="connsiteY36" fmla="*/ 1323975 h 1990725"/>
              <a:gd name="connsiteX37" fmla="*/ 147637 w 1671637"/>
              <a:gd name="connsiteY37" fmla="*/ 1238250 h 1990725"/>
              <a:gd name="connsiteX38" fmla="*/ 104774 w 1671637"/>
              <a:gd name="connsiteY38" fmla="*/ 1213566 h 1990725"/>
              <a:gd name="connsiteX39" fmla="*/ 57150 w 1671637"/>
              <a:gd name="connsiteY39" fmla="*/ 1047750 h 1990725"/>
              <a:gd name="connsiteX40" fmla="*/ 33337 w 1671637"/>
              <a:gd name="connsiteY40" fmla="*/ 933450 h 1990725"/>
              <a:gd name="connsiteX0" fmla="*/ 0 w 1671637"/>
              <a:gd name="connsiteY0" fmla="*/ 770751 h 1982454"/>
              <a:gd name="connsiteX1" fmla="*/ 385762 w 1671637"/>
              <a:gd name="connsiteY1" fmla="*/ 476250 h 1982454"/>
              <a:gd name="connsiteX2" fmla="*/ 800099 w 1671637"/>
              <a:gd name="connsiteY2" fmla="*/ 242791 h 1982454"/>
              <a:gd name="connsiteX3" fmla="*/ 1014412 w 1671637"/>
              <a:gd name="connsiteY3" fmla="*/ 161731 h 1982454"/>
              <a:gd name="connsiteX4" fmla="*/ 1566862 w 1671637"/>
              <a:gd name="connsiteY4" fmla="*/ 0 h 1982454"/>
              <a:gd name="connsiteX5" fmla="*/ 1595437 w 1671637"/>
              <a:gd name="connsiteY5" fmla="*/ 161925 h 1982454"/>
              <a:gd name="connsiteX6" fmla="*/ 1633537 w 1671637"/>
              <a:gd name="connsiteY6" fmla="*/ 419100 h 1982454"/>
              <a:gd name="connsiteX7" fmla="*/ 1652587 w 1671637"/>
              <a:gd name="connsiteY7" fmla="*/ 695325 h 1982454"/>
              <a:gd name="connsiteX8" fmla="*/ 1671637 w 1671637"/>
              <a:gd name="connsiteY8" fmla="*/ 1333500 h 1982454"/>
              <a:gd name="connsiteX9" fmla="*/ 1662112 w 1671637"/>
              <a:gd name="connsiteY9" fmla="*/ 1885950 h 1982454"/>
              <a:gd name="connsiteX10" fmla="*/ 1624012 w 1671637"/>
              <a:gd name="connsiteY10" fmla="*/ 1971675 h 1982454"/>
              <a:gd name="connsiteX11" fmla="*/ 1585912 w 1671637"/>
              <a:gd name="connsiteY11" fmla="*/ 1981200 h 1982454"/>
              <a:gd name="connsiteX12" fmla="*/ 1395412 w 1671637"/>
              <a:gd name="connsiteY12" fmla="*/ 1971675 h 1982454"/>
              <a:gd name="connsiteX13" fmla="*/ 1338262 w 1671637"/>
              <a:gd name="connsiteY13" fmla="*/ 1943100 h 1982454"/>
              <a:gd name="connsiteX14" fmla="*/ 1300162 w 1671637"/>
              <a:gd name="connsiteY14" fmla="*/ 1933575 h 1982454"/>
              <a:gd name="connsiteX15" fmla="*/ 1271587 w 1671637"/>
              <a:gd name="connsiteY15" fmla="*/ 1924050 h 1982454"/>
              <a:gd name="connsiteX16" fmla="*/ 1233487 w 1671637"/>
              <a:gd name="connsiteY16" fmla="*/ 1905000 h 1982454"/>
              <a:gd name="connsiteX17" fmla="*/ 1176337 w 1671637"/>
              <a:gd name="connsiteY17" fmla="*/ 1895475 h 1982454"/>
              <a:gd name="connsiteX18" fmla="*/ 1119187 w 1671637"/>
              <a:gd name="connsiteY18" fmla="*/ 1876425 h 1982454"/>
              <a:gd name="connsiteX19" fmla="*/ 1090612 w 1671637"/>
              <a:gd name="connsiteY19" fmla="*/ 1866900 h 1982454"/>
              <a:gd name="connsiteX20" fmla="*/ 995362 w 1671637"/>
              <a:gd name="connsiteY20" fmla="*/ 1838325 h 1982454"/>
              <a:gd name="connsiteX21" fmla="*/ 938212 w 1671637"/>
              <a:gd name="connsiteY21" fmla="*/ 1809750 h 1982454"/>
              <a:gd name="connsiteX22" fmla="*/ 909637 w 1671637"/>
              <a:gd name="connsiteY22" fmla="*/ 1790700 h 1982454"/>
              <a:gd name="connsiteX23" fmla="*/ 881062 w 1671637"/>
              <a:gd name="connsiteY23" fmla="*/ 1781175 h 1982454"/>
              <a:gd name="connsiteX24" fmla="*/ 852487 w 1671637"/>
              <a:gd name="connsiteY24" fmla="*/ 1762125 h 1982454"/>
              <a:gd name="connsiteX25" fmla="*/ 776287 w 1671637"/>
              <a:gd name="connsiteY25" fmla="*/ 1743075 h 1982454"/>
              <a:gd name="connsiteX26" fmla="*/ 719137 w 1671637"/>
              <a:gd name="connsiteY26" fmla="*/ 1704975 h 1982454"/>
              <a:gd name="connsiteX27" fmla="*/ 576262 w 1671637"/>
              <a:gd name="connsiteY27" fmla="*/ 1609725 h 1982454"/>
              <a:gd name="connsiteX28" fmla="*/ 547687 w 1671637"/>
              <a:gd name="connsiteY28" fmla="*/ 1590675 h 1982454"/>
              <a:gd name="connsiteX29" fmla="*/ 490537 w 1671637"/>
              <a:gd name="connsiteY29" fmla="*/ 1562100 h 1982454"/>
              <a:gd name="connsiteX30" fmla="*/ 461962 w 1671637"/>
              <a:gd name="connsiteY30" fmla="*/ 1533525 h 1982454"/>
              <a:gd name="connsiteX31" fmla="*/ 414337 w 1671637"/>
              <a:gd name="connsiteY31" fmla="*/ 1476375 h 1982454"/>
              <a:gd name="connsiteX32" fmla="*/ 328612 w 1671637"/>
              <a:gd name="connsiteY32" fmla="*/ 1438275 h 1982454"/>
              <a:gd name="connsiteX33" fmla="*/ 271462 w 1671637"/>
              <a:gd name="connsiteY33" fmla="*/ 1409700 h 1982454"/>
              <a:gd name="connsiteX34" fmla="*/ 214312 w 1671637"/>
              <a:gd name="connsiteY34" fmla="*/ 1352550 h 1982454"/>
              <a:gd name="connsiteX35" fmla="*/ 185737 w 1671637"/>
              <a:gd name="connsiteY35" fmla="*/ 1323975 h 1982454"/>
              <a:gd name="connsiteX36" fmla="*/ 147637 w 1671637"/>
              <a:gd name="connsiteY36" fmla="*/ 1238250 h 1982454"/>
              <a:gd name="connsiteX37" fmla="*/ 104774 w 1671637"/>
              <a:gd name="connsiteY37" fmla="*/ 1213566 h 1982454"/>
              <a:gd name="connsiteX38" fmla="*/ 57150 w 1671637"/>
              <a:gd name="connsiteY38" fmla="*/ 1047750 h 1982454"/>
              <a:gd name="connsiteX39" fmla="*/ 33337 w 1671637"/>
              <a:gd name="connsiteY39" fmla="*/ 933450 h 1982454"/>
              <a:gd name="connsiteX0" fmla="*/ 0 w 1671637"/>
              <a:gd name="connsiteY0" fmla="*/ 770751 h 2030609"/>
              <a:gd name="connsiteX1" fmla="*/ 385762 w 1671637"/>
              <a:gd name="connsiteY1" fmla="*/ 476250 h 2030609"/>
              <a:gd name="connsiteX2" fmla="*/ 800099 w 1671637"/>
              <a:gd name="connsiteY2" fmla="*/ 242791 h 2030609"/>
              <a:gd name="connsiteX3" fmla="*/ 1014412 w 1671637"/>
              <a:gd name="connsiteY3" fmla="*/ 161731 h 2030609"/>
              <a:gd name="connsiteX4" fmla="*/ 1566862 w 1671637"/>
              <a:gd name="connsiteY4" fmla="*/ 0 h 2030609"/>
              <a:gd name="connsiteX5" fmla="*/ 1595437 w 1671637"/>
              <a:gd name="connsiteY5" fmla="*/ 161925 h 2030609"/>
              <a:gd name="connsiteX6" fmla="*/ 1633537 w 1671637"/>
              <a:gd name="connsiteY6" fmla="*/ 419100 h 2030609"/>
              <a:gd name="connsiteX7" fmla="*/ 1652587 w 1671637"/>
              <a:gd name="connsiteY7" fmla="*/ 695325 h 2030609"/>
              <a:gd name="connsiteX8" fmla="*/ 1671637 w 1671637"/>
              <a:gd name="connsiteY8" fmla="*/ 1333500 h 2030609"/>
              <a:gd name="connsiteX9" fmla="*/ 1662112 w 1671637"/>
              <a:gd name="connsiteY9" fmla="*/ 1885950 h 2030609"/>
              <a:gd name="connsiteX10" fmla="*/ 1624012 w 1671637"/>
              <a:gd name="connsiteY10" fmla="*/ 2027663 h 2030609"/>
              <a:gd name="connsiteX11" fmla="*/ 1585912 w 1671637"/>
              <a:gd name="connsiteY11" fmla="*/ 1981200 h 2030609"/>
              <a:gd name="connsiteX12" fmla="*/ 1395412 w 1671637"/>
              <a:gd name="connsiteY12" fmla="*/ 1971675 h 2030609"/>
              <a:gd name="connsiteX13" fmla="*/ 1338262 w 1671637"/>
              <a:gd name="connsiteY13" fmla="*/ 1943100 h 2030609"/>
              <a:gd name="connsiteX14" fmla="*/ 1300162 w 1671637"/>
              <a:gd name="connsiteY14" fmla="*/ 1933575 h 2030609"/>
              <a:gd name="connsiteX15" fmla="*/ 1271587 w 1671637"/>
              <a:gd name="connsiteY15" fmla="*/ 1924050 h 2030609"/>
              <a:gd name="connsiteX16" fmla="*/ 1233487 w 1671637"/>
              <a:gd name="connsiteY16" fmla="*/ 1905000 h 2030609"/>
              <a:gd name="connsiteX17" fmla="*/ 1176337 w 1671637"/>
              <a:gd name="connsiteY17" fmla="*/ 1895475 h 2030609"/>
              <a:gd name="connsiteX18" fmla="*/ 1119187 w 1671637"/>
              <a:gd name="connsiteY18" fmla="*/ 1876425 h 2030609"/>
              <a:gd name="connsiteX19" fmla="*/ 1090612 w 1671637"/>
              <a:gd name="connsiteY19" fmla="*/ 1866900 h 2030609"/>
              <a:gd name="connsiteX20" fmla="*/ 995362 w 1671637"/>
              <a:gd name="connsiteY20" fmla="*/ 1838325 h 2030609"/>
              <a:gd name="connsiteX21" fmla="*/ 938212 w 1671637"/>
              <a:gd name="connsiteY21" fmla="*/ 1809750 h 2030609"/>
              <a:gd name="connsiteX22" fmla="*/ 909637 w 1671637"/>
              <a:gd name="connsiteY22" fmla="*/ 1790700 h 2030609"/>
              <a:gd name="connsiteX23" fmla="*/ 881062 w 1671637"/>
              <a:gd name="connsiteY23" fmla="*/ 1781175 h 2030609"/>
              <a:gd name="connsiteX24" fmla="*/ 852487 w 1671637"/>
              <a:gd name="connsiteY24" fmla="*/ 1762125 h 2030609"/>
              <a:gd name="connsiteX25" fmla="*/ 776287 w 1671637"/>
              <a:gd name="connsiteY25" fmla="*/ 1743075 h 2030609"/>
              <a:gd name="connsiteX26" fmla="*/ 719137 w 1671637"/>
              <a:gd name="connsiteY26" fmla="*/ 1704975 h 2030609"/>
              <a:gd name="connsiteX27" fmla="*/ 576262 w 1671637"/>
              <a:gd name="connsiteY27" fmla="*/ 1609725 h 2030609"/>
              <a:gd name="connsiteX28" fmla="*/ 547687 w 1671637"/>
              <a:gd name="connsiteY28" fmla="*/ 1590675 h 2030609"/>
              <a:gd name="connsiteX29" fmla="*/ 490537 w 1671637"/>
              <a:gd name="connsiteY29" fmla="*/ 1562100 h 2030609"/>
              <a:gd name="connsiteX30" fmla="*/ 461962 w 1671637"/>
              <a:gd name="connsiteY30" fmla="*/ 1533525 h 2030609"/>
              <a:gd name="connsiteX31" fmla="*/ 414337 w 1671637"/>
              <a:gd name="connsiteY31" fmla="*/ 1476375 h 2030609"/>
              <a:gd name="connsiteX32" fmla="*/ 328612 w 1671637"/>
              <a:gd name="connsiteY32" fmla="*/ 1438275 h 2030609"/>
              <a:gd name="connsiteX33" fmla="*/ 271462 w 1671637"/>
              <a:gd name="connsiteY33" fmla="*/ 1409700 h 2030609"/>
              <a:gd name="connsiteX34" fmla="*/ 214312 w 1671637"/>
              <a:gd name="connsiteY34" fmla="*/ 1352550 h 2030609"/>
              <a:gd name="connsiteX35" fmla="*/ 185737 w 1671637"/>
              <a:gd name="connsiteY35" fmla="*/ 1323975 h 2030609"/>
              <a:gd name="connsiteX36" fmla="*/ 147637 w 1671637"/>
              <a:gd name="connsiteY36" fmla="*/ 1238250 h 2030609"/>
              <a:gd name="connsiteX37" fmla="*/ 104774 w 1671637"/>
              <a:gd name="connsiteY37" fmla="*/ 1213566 h 2030609"/>
              <a:gd name="connsiteX38" fmla="*/ 57150 w 1671637"/>
              <a:gd name="connsiteY38" fmla="*/ 1047750 h 2030609"/>
              <a:gd name="connsiteX39" fmla="*/ 33337 w 1671637"/>
              <a:gd name="connsiteY39" fmla="*/ 933450 h 2030609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38262 w 1671637"/>
              <a:gd name="connsiteY13" fmla="*/ 1943100 h 2034755"/>
              <a:gd name="connsiteX14" fmla="*/ 1300162 w 1671637"/>
              <a:gd name="connsiteY14" fmla="*/ 1933575 h 2034755"/>
              <a:gd name="connsiteX15" fmla="*/ 1271587 w 1671637"/>
              <a:gd name="connsiteY15" fmla="*/ 1924050 h 2034755"/>
              <a:gd name="connsiteX16" fmla="*/ 1233487 w 1671637"/>
              <a:gd name="connsiteY16" fmla="*/ 1905000 h 2034755"/>
              <a:gd name="connsiteX17" fmla="*/ 1176337 w 1671637"/>
              <a:gd name="connsiteY17" fmla="*/ 1895475 h 2034755"/>
              <a:gd name="connsiteX18" fmla="*/ 1119187 w 1671637"/>
              <a:gd name="connsiteY18" fmla="*/ 1876425 h 2034755"/>
              <a:gd name="connsiteX19" fmla="*/ 1090612 w 1671637"/>
              <a:gd name="connsiteY19" fmla="*/ 1866900 h 2034755"/>
              <a:gd name="connsiteX20" fmla="*/ 995362 w 1671637"/>
              <a:gd name="connsiteY20" fmla="*/ 1838325 h 2034755"/>
              <a:gd name="connsiteX21" fmla="*/ 938212 w 1671637"/>
              <a:gd name="connsiteY21" fmla="*/ 1809750 h 2034755"/>
              <a:gd name="connsiteX22" fmla="*/ 909637 w 1671637"/>
              <a:gd name="connsiteY22" fmla="*/ 1790700 h 2034755"/>
              <a:gd name="connsiteX23" fmla="*/ 881062 w 1671637"/>
              <a:gd name="connsiteY23" fmla="*/ 1781175 h 2034755"/>
              <a:gd name="connsiteX24" fmla="*/ 852487 w 1671637"/>
              <a:gd name="connsiteY24" fmla="*/ 1762125 h 2034755"/>
              <a:gd name="connsiteX25" fmla="*/ 776287 w 1671637"/>
              <a:gd name="connsiteY25" fmla="*/ 1743075 h 2034755"/>
              <a:gd name="connsiteX26" fmla="*/ 719137 w 1671637"/>
              <a:gd name="connsiteY26" fmla="*/ 1704975 h 2034755"/>
              <a:gd name="connsiteX27" fmla="*/ 576262 w 1671637"/>
              <a:gd name="connsiteY27" fmla="*/ 1609725 h 2034755"/>
              <a:gd name="connsiteX28" fmla="*/ 547687 w 1671637"/>
              <a:gd name="connsiteY28" fmla="*/ 1590675 h 2034755"/>
              <a:gd name="connsiteX29" fmla="*/ 490537 w 1671637"/>
              <a:gd name="connsiteY29" fmla="*/ 1562100 h 2034755"/>
              <a:gd name="connsiteX30" fmla="*/ 461962 w 1671637"/>
              <a:gd name="connsiteY30" fmla="*/ 1533525 h 2034755"/>
              <a:gd name="connsiteX31" fmla="*/ 414337 w 1671637"/>
              <a:gd name="connsiteY31" fmla="*/ 1476375 h 2034755"/>
              <a:gd name="connsiteX32" fmla="*/ 328612 w 1671637"/>
              <a:gd name="connsiteY32" fmla="*/ 1438275 h 2034755"/>
              <a:gd name="connsiteX33" fmla="*/ 271462 w 1671637"/>
              <a:gd name="connsiteY33" fmla="*/ 1409700 h 2034755"/>
              <a:gd name="connsiteX34" fmla="*/ 214312 w 1671637"/>
              <a:gd name="connsiteY34" fmla="*/ 1352550 h 2034755"/>
              <a:gd name="connsiteX35" fmla="*/ 185737 w 1671637"/>
              <a:gd name="connsiteY35" fmla="*/ 1323975 h 2034755"/>
              <a:gd name="connsiteX36" fmla="*/ 147637 w 1671637"/>
              <a:gd name="connsiteY36" fmla="*/ 1238250 h 2034755"/>
              <a:gd name="connsiteX37" fmla="*/ 104774 w 1671637"/>
              <a:gd name="connsiteY37" fmla="*/ 1213566 h 2034755"/>
              <a:gd name="connsiteX38" fmla="*/ 57150 w 1671637"/>
              <a:gd name="connsiteY38" fmla="*/ 1047750 h 2034755"/>
              <a:gd name="connsiteX39" fmla="*/ 33337 w 1671637"/>
              <a:gd name="connsiteY39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271587 w 1671637"/>
              <a:gd name="connsiteY14" fmla="*/ 1924050 h 2034755"/>
              <a:gd name="connsiteX15" fmla="*/ 1233487 w 1671637"/>
              <a:gd name="connsiteY15" fmla="*/ 1905000 h 2034755"/>
              <a:gd name="connsiteX16" fmla="*/ 1176337 w 1671637"/>
              <a:gd name="connsiteY16" fmla="*/ 1895475 h 2034755"/>
              <a:gd name="connsiteX17" fmla="*/ 1119187 w 1671637"/>
              <a:gd name="connsiteY17" fmla="*/ 1876425 h 2034755"/>
              <a:gd name="connsiteX18" fmla="*/ 1090612 w 1671637"/>
              <a:gd name="connsiteY18" fmla="*/ 1866900 h 2034755"/>
              <a:gd name="connsiteX19" fmla="*/ 995362 w 1671637"/>
              <a:gd name="connsiteY19" fmla="*/ 1838325 h 2034755"/>
              <a:gd name="connsiteX20" fmla="*/ 938212 w 1671637"/>
              <a:gd name="connsiteY20" fmla="*/ 1809750 h 2034755"/>
              <a:gd name="connsiteX21" fmla="*/ 909637 w 1671637"/>
              <a:gd name="connsiteY21" fmla="*/ 1790700 h 2034755"/>
              <a:gd name="connsiteX22" fmla="*/ 881062 w 1671637"/>
              <a:gd name="connsiteY22" fmla="*/ 1781175 h 2034755"/>
              <a:gd name="connsiteX23" fmla="*/ 852487 w 1671637"/>
              <a:gd name="connsiteY23" fmla="*/ 1762125 h 2034755"/>
              <a:gd name="connsiteX24" fmla="*/ 776287 w 1671637"/>
              <a:gd name="connsiteY24" fmla="*/ 1743075 h 2034755"/>
              <a:gd name="connsiteX25" fmla="*/ 719137 w 1671637"/>
              <a:gd name="connsiteY25" fmla="*/ 1704975 h 2034755"/>
              <a:gd name="connsiteX26" fmla="*/ 576262 w 1671637"/>
              <a:gd name="connsiteY26" fmla="*/ 1609725 h 2034755"/>
              <a:gd name="connsiteX27" fmla="*/ 547687 w 1671637"/>
              <a:gd name="connsiteY27" fmla="*/ 1590675 h 2034755"/>
              <a:gd name="connsiteX28" fmla="*/ 490537 w 1671637"/>
              <a:gd name="connsiteY28" fmla="*/ 1562100 h 2034755"/>
              <a:gd name="connsiteX29" fmla="*/ 461962 w 1671637"/>
              <a:gd name="connsiteY29" fmla="*/ 1533525 h 2034755"/>
              <a:gd name="connsiteX30" fmla="*/ 414337 w 1671637"/>
              <a:gd name="connsiteY30" fmla="*/ 1476375 h 2034755"/>
              <a:gd name="connsiteX31" fmla="*/ 328612 w 1671637"/>
              <a:gd name="connsiteY31" fmla="*/ 1438275 h 2034755"/>
              <a:gd name="connsiteX32" fmla="*/ 271462 w 1671637"/>
              <a:gd name="connsiteY32" fmla="*/ 1409700 h 2034755"/>
              <a:gd name="connsiteX33" fmla="*/ 214312 w 1671637"/>
              <a:gd name="connsiteY33" fmla="*/ 1352550 h 2034755"/>
              <a:gd name="connsiteX34" fmla="*/ 185737 w 1671637"/>
              <a:gd name="connsiteY34" fmla="*/ 1323975 h 2034755"/>
              <a:gd name="connsiteX35" fmla="*/ 147637 w 1671637"/>
              <a:gd name="connsiteY35" fmla="*/ 1238250 h 2034755"/>
              <a:gd name="connsiteX36" fmla="*/ 104774 w 1671637"/>
              <a:gd name="connsiteY36" fmla="*/ 1213566 h 2034755"/>
              <a:gd name="connsiteX37" fmla="*/ 57150 w 1671637"/>
              <a:gd name="connsiteY37" fmla="*/ 1047750 h 2034755"/>
              <a:gd name="connsiteX38" fmla="*/ 33337 w 1671637"/>
              <a:gd name="connsiteY38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233487 w 1671637"/>
              <a:gd name="connsiteY14" fmla="*/ 1905000 h 2034755"/>
              <a:gd name="connsiteX15" fmla="*/ 1176337 w 1671637"/>
              <a:gd name="connsiteY15" fmla="*/ 1895475 h 2034755"/>
              <a:gd name="connsiteX16" fmla="*/ 1119187 w 1671637"/>
              <a:gd name="connsiteY16" fmla="*/ 1876425 h 2034755"/>
              <a:gd name="connsiteX17" fmla="*/ 1090612 w 1671637"/>
              <a:gd name="connsiteY17" fmla="*/ 1866900 h 2034755"/>
              <a:gd name="connsiteX18" fmla="*/ 995362 w 1671637"/>
              <a:gd name="connsiteY18" fmla="*/ 1838325 h 2034755"/>
              <a:gd name="connsiteX19" fmla="*/ 938212 w 1671637"/>
              <a:gd name="connsiteY19" fmla="*/ 1809750 h 2034755"/>
              <a:gd name="connsiteX20" fmla="*/ 909637 w 1671637"/>
              <a:gd name="connsiteY20" fmla="*/ 1790700 h 2034755"/>
              <a:gd name="connsiteX21" fmla="*/ 881062 w 1671637"/>
              <a:gd name="connsiteY21" fmla="*/ 1781175 h 2034755"/>
              <a:gd name="connsiteX22" fmla="*/ 852487 w 1671637"/>
              <a:gd name="connsiteY22" fmla="*/ 1762125 h 2034755"/>
              <a:gd name="connsiteX23" fmla="*/ 776287 w 1671637"/>
              <a:gd name="connsiteY23" fmla="*/ 1743075 h 2034755"/>
              <a:gd name="connsiteX24" fmla="*/ 719137 w 1671637"/>
              <a:gd name="connsiteY24" fmla="*/ 1704975 h 2034755"/>
              <a:gd name="connsiteX25" fmla="*/ 576262 w 1671637"/>
              <a:gd name="connsiteY25" fmla="*/ 1609725 h 2034755"/>
              <a:gd name="connsiteX26" fmla="*/ 547687 w 1671637"/>
              <a:gd name="connsiteY26" fmla="*/ 1590675 h 2034755"/>
              <a:gd name="connsiteX27" fmla="*/ 490537 w 1671637"/>
              <a:gd name="connsiteY27" fmla="*/ 1562100 h 2034755"/>
              <a:gd name="connsiteX28" fmla="*/ 461962 w 1671637"/>
              <a:gd name="connsiteY28" fmla="*/ 1533525 h 2034755"/>
              <a:gd name="connsiteX29" fmla="*/ 414337 w 1671637"/>
              <a:gd name="connsiteY29" fmla="*/ 1476375 h 2034755"/>
              <a:gd name="connsiteX30" fmla="*/ 328612 w 1671637"/>
              <a:gd name="connsiteY30" fmla="*/ 1438275 h 2034755"/>
              <a:gd name="connsiteX31" fmla="*/ 271462 w 1671637"/>
              <a:gd name="connsiteY31" fmla="*/ 1409700 h 2034755"/>
              <a:gd name="connsiteX32" fmla="*/ 214312 w 1671637"/>
              <a:gd name="connsiteY32" fmla="*/ 1352550 h 2034755"/>
              <a:gd name="connsiteX33" fmla="*/ 185737 w 1671637"/>
              <a:gd name="connsiteY33" fmla="*/ 1323975 h 2034755"/>
              <a:gd name="connsiteX34" fmla="*/ 147637 w 1671637"/>
              <a:gd name="connsiteY34" fmla="*/ 1238250 h 2034755"/>
              <a:gd name="connsiteX35" fmla="*/ 104774 w 1671637"/>
              <a:gd name="connsiteY35" fmla="*/ 1213566 h 2034755"/>
              <a:gd name="connsiteX36" fmla="*/ 57150 w 1671637"/>
              <a:gd name="connsiteY36" fmla="*/ 1047750 h 2034755"/>
              <a:gd name="connsiteX37" fmla="*/ 33337 w 1671637"/>
              <a:gd name="connsiteY37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1119187 w 1671637"/>
              <a:gd name="connsiteY15" fmla="*/ 1876425 h 2034755"/>
              <a:gd name="connsiteX16" fmla="*/ 1090612 w 1671637"/>
              <a:gd name="connsiteY16" fmla="*/ 1866900 h 2034755"/>
              <a:gd name="connsiteX17" fmla="*/ 995362 w 1671637"/>
              <a:gd name="connsiteY17" fmla="*/ 1838325 h 2034755"/>
              <a:gd name="connsiteX18" fmla="*/ 938212 w 1671637"/>
              <a:gd name="connsiteY18" fmla="*/ 1809750 h 2034755"/>
              <a:gd name="connsiteX19" fmla="*/ 909637 w 1671637"/>
              <a:gd name="connsiteY19" fmla="*/ 1790700 h 2034755"/>
              <a:gd name="connsiteX20" fmla="*/ 881062 w 1671637"/>
              <a:gd name="connsiteY20" fmla="*/ 1781175 h 2034755"/>
              <a:gd name="connsiteX21" fmla="*/ 852487 w 1671637"/>
              <a:gd name="connsiteY21" fmla="*/ 1762125 h 2034755"/>
              <a:gd name="connsiteX22" fmla="*/ 776287 w 1671637"/>
              <a:gd name="connsiteY22" fmla="*/ 1743075 h 2034755"/>
              <a:gd name="connsiteX23" fmla="*/ 719137 w 1671637"/>
              <a:gd name="connsiteY23" fmla="*/ 1704975 h 2034755"/>
              <a:gd name="connsiteX24" fmla="*/ 576262 w 1671637"/>
              <a:gd name="connsiteY24" fmla="*/ 1609725 h 2034755"/>
              <a:gd name="connsiteX25" fmla="*/ 547687 w 1671637"/>
              <a:gd name="connsiteY25" fmla="*/ 1590675 h 2034755"/>
              <a:gd name="connsiteX26" fmla="*/ 490537 w 1671637"/>
              <a:gd name="connsiteY26" fmla="*/ 1562100 h 2034755"/>
              <a:gd name="connsiteX27" fmla="*/ 461962 w 1671637"/>
              <a:gd name="connsiteY27" fmla="*/ 1533525 h 2034755"/>
              <a:gd name="connsiteX28" fmla="*/ 414337 w 1671637"/>
              <a:gd name="connsiteY28" fmla="*/ 1476375 h 2034755"/>
              <a:gd name="connsiteX29" fmla="*/ 328612 w 1671637"/>
              <a:gd name="connsiteY29" fmla="*/ 1438275 h 2034755"/>
              <a:gd name="connsiteX30" fmla="*/ 271462 w 1671637"/>
              <a:gd name="connsiteY30" fmla="*/ 1409700 h 2034755"/>
              <a:gd name="connsiteX31" fmla="*/ 214312 w 1671637"/>
              <a:gd name="connsiteY31" fmla="*/ 1352550 h 2034755"/>
              <a:gd name="connsiteX32" fmla="*/ 185737 w 1671637"/>
              <a:gd name="connsiteY32" fmla="*/ 1323975 h 2034755"/>
              <a:gd name="connsiteX33" fmla="*/ 147637 w 1671637"/>
              <a:gd name="connsiteY33" fmla="*/ 1238250 h 2034755"/>
              <a:gd name="connsiteX34" fmla="*/ 104774 w 1671637"/>
              <a:gd name="connsiteY34" fmla="*/ 1213566 h 2034755"/>
              <a:gd name="connsiteX35" fmla="*/ 57150 w 1671637"/>
              <a:gd name="connsiteY35" fmla="*/ 1047750 h 2034755"/>
              <a:gd name="connsiteX36" fmla="*/ 33337 w 1671637"/>
              <a:gd name="connsiteY36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1090612 w 1671637"/>
              <a:gd name="connsiteY15" fmla="*/ 1866900 h 2034755"/>
              <a:gd name="connsiteX16" fmla="*/ 995362 w 1671637"/>
              <a:gd name="connsiteY16" fmla="*/ 1838325 h 2034755"/>
              <a:gd name="connsiteX17" fmla="*/ 938212 w 1671637"/>
              <a:gd name="connsiteY17" fmla="*/ 1809750 h 2034755"/>
              <a:gd name="connsiteX18" fmla="*/ 909637 w 1671637"/>
              <a:gd name="connsiteY18" fmla="*/ 1790700 h 2034755"/>
              <a:gd name="connsiteX19" fmla="*/ 881062 w 1671637"/>
              <a:gd name="connsiteY19" fmla="*/ 1781175 h 2034755"/>
              <a:gd name="connsiteX20" fmla="*/ 852487 w 1671637"/>
              <a:gd name="connsiteY20" fmla="*/ 1762125 h 2034755"/>
              <a:gd name="connsiteX21" fmla="*/ 776287 w 1671637"/>
              <a:gd name="connsiteY21" fmla="*/ 1743075 h 2034755"/>
              <a:gd name="connsiteX22" fmla="*/ 719137 w 1671637"/>
              <a:gd name="connsiteY22" fmla="*/ 1704975 h 2034755"/>
              <a:gd name="connsiteX23" fmla="*/ 576262 w 1671637"/>
              <a:gd name="connsiteY23" fmla="*/ 1609725 h 2034755"/>
              <a:gd name="connsiteX24" fmla="*/ 547687 w 1671637"/>
              <a:gd name="connsiteY24" fmla="*/ 1590675 h 2034755"/>
              <a:gd name="connsiteX25" fmla="*/ 490537 w 1671637"/>
              <a:gd name="connsiteY25" fmla="*/ 1562100 h 2034755"/>
              <a:gd name="connsiteX26" fmla="*/ 461962 w 1671637"/>
              <a:gd name="connsiteY26" fmla="*/ 1533525 h 2034755"/>
              <a:gd name="connsiteX27" fmla="*/ 414337 w 1671637"/>
              <a:gd name="connsiteY27" fmla="*/ 1476375 h 2034755"/>
              <a:gd name="connsiteX28" fmla="*/ 328612 w 1671637"/>
              <a:gd name="connsiteY28" fmla="*/ 1438275 h 2034755"/>
              <a:gd name="connsiteX29" fmla="*/ 271462 w 1671637"/>
              <a:gd name="connsiteY29" fmla="*/ 1409700 h 2034755"/>
              <a:gd name="connsiteX30" fmla="*/ 214312 w 1671637"/>
              <a:gd name="connsiteY30" fmla="*/ 1352550 h 2034755"/>
              <a:gd name="connsiteX31" fmla="*/ 185737 w 1671637"/>
              <a:gd name="connsiteY31" fmla="*/ 1323975 h 2034755"/>
              <a:gd name="connsiteX32" fmla="*/ 147637 w 1671637"/>
              <a:gd name="connsiteY32" fmla="*/ 1238250 h 2034755"/>
              <a:gd name="connsiteX33" fmla="*/ 104774 w 1671637"/>
              <a:gd name="connsiteY33" fmla="*/ 1213566 h 2034755"/>
              <a:gd name="connsiteX34" fmla="*/ 57150 w 1671637"/>
              <a:gd name="connsiteY34" fmla="*/ 1047750 h 2034755"/>
              <a:gd name="connsiteX35" fmla="*/ 33337 w 1671637"/>
              <a:gd name="connsiteY35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995362 w 1671637"/>
              <a:gd name="connsiteY15" fmla="*/ 1838325 h 2034755"/>
              <a:gd name="connsiteX16" fmla="*/ 938212 w 1671637"/>
              <a:gd name="connsiteY16" fmla="*/ 1809750 h 2034755"/>
              <a:gd name="connsiteX17" fmla="*/ 909637 w 1671637"/>
              <a:gd name="connsiteY17" fmla="*/ 1790700 h 2034755"/>
              <a:gd name="connsiteX18" fmla="*/ 881062 w 1671637"/>
              <a:gd name="connsiteY18" fmla="*/ 1781175 h 2034755"/>
              <a:gd name="connsiteX19" fmla="*/ 852487 w 1671637"/>
              <a:gd name="connsiteY19" fmla="*/ 1762125 h 2034755"/>
              <a:gd name="connsiteX20" fmla="*/ 776287 w 1671637"/>
              <a:gd name="connsiteY20" fmla="*/ 1743075 h 2034755"/>
              <a:gd name="connsiteX21" fmla="*/ 719137 w 1671637"/>
              <a:gd name="connsiteY21" fmla="*/ 1704975 h 2034755"/>
              <a:gd name="connsiteX22" fmla="*/ 576262 w 1671637"/>
              <a:gd name="connsiteY22" fmla="*/ 1609725 h 2034755"/>
              <a:gd name="connsiteX23" fmla="*/ 547687 w 1671637"/>
              <a:gd name="connsiteY23" fmla="*/ 1590675 h 2034755"/>
              <a:gd name="connsiteX24" fmla="*/ 490537 w 1671637"/>
              <a:gd name="connsiteY24" fmla="*/ 1562100 h 2034755"/>
              <a:gd name="connsiteX25" fmla="*/ 461962 w 1671637"/>
              <a:gd name="connsiteY25" fmla="*/ 1533525 h 2034755"/>
              <a:gd name="connsiteX26" fmla="*/ 414337 w 1671637"/>
              <a:gd name="connsiteY26" fmla="*/ 1476375 h 2034755"/>
              <a:gd name="connsiteX27" fmla="*/ 328612 w 1671637"/>
              <a:gd name="connsiteY27" fmla="*/ 1438275 h 2034755"/>
              <a:gd name="connsiteX28" fmla="*/ 271462 w 1671637"/>
              <a:gd name="connsiteY28" fmla="*/ 1409700 h 2034755"/>
              <a:gd name="connsiteX29" fmla="*/ 214312 w 1671637"/>
              <a:gd name="connsiteY29" fmla="*/ 1352550 h 2034755"/>
              <a:gd name="connsiteX30" fmla="*/ 185737 w 1671637"/>
              <a:gd name="connsiteY30" fmla="*/ 1323975 h 2034755"/>
              <a:gd name="connsiteX31" fmla="*/ 147637 w 1671637"/>
              <a:gd name="connsiteY31" fmla="*/ 1238250 h 2034755"/>
              <a:gd name="connsiteX32" fmla="*/ 104774 w 1671637"/>
              <a:gd name="connsiteY32" fmla="*/ 1213566 h 2034755"/>
              <a:gd name="connsiteX33" fmla="*/ 57150 w 1671637"/>
              <a:gd name="connsiteY33" fmla="*/ 1047750 h 2034755"/>
              <a:gd name="connsiteX34" fmla="*/ 33337 w 1671637"/>
              <a:gd name="connsiteY34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995362 w 1671637"/>
              <a:gd name="connsiteY15" fmla="*/ 1838325 h 2034755"/>
              <a:gd name="connsiteX16" fmla="*/ 909637 w 1671637"/>
              <a:gd name="connsiteY16" fmla="*/ 1790700 h 2034755"/>
              <a:gd name="connsiteX17" fmla="*/ 881062 w 1671637"/>
              <a:gd name="connsiteY17" fmla="*/ 1781175 h 2034755"/>
              <a:gd name="connsiteX18" fmla="*/ 852487 w 1671637"/>
              <a:gd name="connsiteY18" fmla="*/ 1762125 h 2034755"/>
              <a:gd name="connsiteX19" fmla="*/ 776287 w 1671637"/>
              <a:gd name="connsiteY19" fmla="*/ 1743075 h 2034755"/>
              <a:gd name="connsiteX20" fmla="*/ 719137 w 1671637"/>
              <a:gd name="connsiteY20" fmla="*/ 1704975 h 2034755"/>
              <a:gd name="connsiteX21" fmla="*/ 576262 w 1671637"/>
              <a:gd name="connsiteY21" fmla="*/ 1609725 h 2034755"/>
              <a:gd name="connsiteX22" fmla="*/ 547687 w 1671637"/>
              <a:gd name="connsiteY22" fmla="*/ 1590675 h 2034755"/>
              <a:gd name="connsiteX23" fmla="*/ 490537 w 1671637"/>
              <a:gd name="connsiteY23" fmla="*/ 1562100 h 2034755"/>
              <a:gd name="connsiteX24" fmla="*/ 461962 w 1671637"/>
              <a:gd name="connsiteY24" fmla="*/ 1533525 h 2034755"/>
              <a:gd name="connsiteX25" fmla="*/ 414337 w 1671637"/>
              <a:gd name="connsiteY25" fmla="*/ 1476375 h 2034755"/>
              <a:gd name="connsiteX26" fmla="*/ 328612 w 1671637"/>
              <a:gd name="connsiteY26" fmla="*/ 1438275 h 2034755"/>
              <a:gd name="connsiteX27" fmla="*/ 271462 w 1671637"/>
              <a:gd name="connsiteY27" fmla="*/ 1409700 h 2034755"/>
              <a:gd name="connsiteX28" fmla="*/ 214312 w 1671637"/>
              <a:gd name="connsiteY28" fmla="*/ 1352550 h 2034755"/>
              <a:gd name="connsiteX29" fmla="*/ 185737 w 1671637"/>
              <a:gd name="connsiteY29" fmla="*/ 1323975 h 2034755"/>
              <a:gd name="connsiteX30" fmla="*/ 147637 w 1671637"/>
              <a:gd name="connsiteY30" fmla="*/ 1238250 h 2034755"/>
              <a:gd name="connsiteX31" fmla="*/ 104774 w 1671637"/>
              <a:gd name="connsiteY31" fmla="*/ 1213566 h 2034755"/>
              <a:gd name="connsiteX32" fmla="*/ 57150 w 1671637"/>
              <a:gd name="connsiteY32" fmla="*/ 1047750 h 2034755"/>
              <a:gd name="connsiteX33" fmla="*/ 33337 w 1671637"/>
              <a:gd name="connsiteY33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995362 w 1671637"/>
              <a:gd name="connsiteY15" fmla="*/ 1838325 h 2034755"/>
              <a:gd name="connsiteX16" fmla="*/ 909637 w 1671637"/>
              <a:gd name="connsiteY16" fmla="*/ 1790700 h 2034755"/>
              <a:gd name="connsiteX17" fmla="*/ 852487 w 1671637"/>
              <a:gd name="connsiteY17" fmla="*/ 1762125 h 2034755"/>
              <a:gd name="connsiteX18" fmla="*/ 776287 w 1671637"/>
              <a:gd name="connsiteY18" fmla="*/ 1743075 h 2034755"/>
              <a:gd name="connsiteX19" fmla="*/ 719137 w 1671637"/>
              <a:gd name="connsiteY19" fmla="*/ 1704975 h 2034755"/>
              <a:gd name="connsiteX20" fmla="*/ 576262 w 1671637"/>
              <a:gd name="connsiteY20" fmla="*/ 1609725 h 2034755"/>
              <a:gd name="connsiteX21" fmla="*/ 547687 w 1671637"/>
              <a:gd name="connsiteY21" fmla="*/ 1590675 h 2034755"/>
              <a:gd name="connsiteX22" fmla="*/ 490537 w 1671637"/>
              <a:gd name="connsiteY22" fmla="*/ 1562100 h 2034755"/>
              <a:gd name="connsiteX23" fmla="*/ 461962 w 1671637"/>
              <a:gd name="connsiteY23" fmla="*/ 1533525 h 2034755"/>
              <a:gd name="connsiteX24" fmla="*/ 414337 w 1671637"/>
              <a:gd name="connsiteY24" fmla="*/ 1476375 h 2034755"/>
              <a:gd name="connsiteX25" fmla="*/ 328612 w 1671637"/>
              <a:gd name="connsiteY25" fmla="*/ 1438275 h 2034755"/>
              <a:gd name="connsiteX26" fmla="*/ 271462 w 1671637"/>
              <a:gd name="connsiteY26" fmla="*/ 1409700 h 2034755"/>
              <a:gd name="connsiteX27" fmla="*/ 214312 w 1671637"/>
              <a:gd name="connsiteY27" fmla="*/ 1352550 h 2034755"/>
              <a:gd name="connsiteX28" fmla="*/ 185737 w 1671637"/>
              <a:gd name="connsiteY28" fmla="*/ 1323975 h 2034755"/>
              <a:gd name="connsiteX29" fmla="*/ 147637 w 1671637"/>
              <a:gd name="connsiteY29" fmla="*/ 1238250 h 2034755"/>
              <a:gd name="connsiteX30" fmla="*/ 104774 w 1671637"/>
              <a:gd name="connsiteY30" fmla="*/ 1213566 h 2034755"/>
              <a:gd name="connsiteX31" fmla="*/ 57150 w 1671637"/>
              <a:gd name="connsiteY31" fmla="*/ 1047750 h 2034755"/>
              <a:gd name="connsiteX32" fmla="*/ 33337 w 1671637"/>
              <a:gd name="connsiteY32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995362 w 1671637"/>
              <a:gd name="connsiteY15" fmla="*/ 1838325 h 2034755"/>
              <a:gd name="connsiteX16" fmla="*/ 909637 w 1671637"/>
              <a:gd name="connsiteY16" fmla="*/ 1790700 h 2034755"/>
              <a:gd name="connsiteX17" fmla="*/ 776287 w 1671637"/>
              <a:gd name="connsiteY17" fmla="*/ 1743075 h 2034755"/>
              <a:gd name="connsiteX18" fmla="*/ 719137 w 1671637"/>
              <a:gd name="connsiteY18" fmla="*/ 1704975 h 2034755"/>
              <a:gd name="connsiteX19" fmla="*/ 576262 w 1671637"/>
              <a:gd name="connsiteY19" fmla="*/ 1609725 h 2034755"/>
              <a:gd name="connsiteX20" fmla="*/ 547687 w 1671637"/>
              <a:gd name="connsiteY20" fmla="*/ 1590675 h 2034755"/>
              <a:gd name="connsiteX21" fmla="*/ 490537 w 1671637"/>
              <a:gd name="connsiteY21" fmla="*/ 1562100 h 2034755"/>
              <a:gd name="connsiteX22" fmla="*/ 461962 w 1671637"/>
              <a:gd name="connsiteY22" fmla="*/ 1533525 h 2034755"/>
              <a:gd name="connsiteX23" fmla="*/ 414337 w 1671637"/>
              <a:gd name="connsiteY23" fmla="*/ 1476375 h 2034755"/>
              <a:gd name="connsiteX24" fmla="*/ 328612 w 1671637"/>
              <a:gd name="connsiteY24" fmla="*/ 1438275 h 2034755"/>
              <a:gd name="connsiteX25" fmla="*/ 271462 w 1671637"/>
              <a:gd name="connsiteY25" fmla="*/ 1409700 h 2034755"/>
              <a:gd name="connsiteX26" fmla="*/ 214312 w 1671637"/>
              <a:gd name="connsiteY26" fmla="*/ 1352550 h 2034755"/>
              <a:gd name="connsiteX27" fmla="*/ 185737 w 1671637"/>
              <a:gd name="connsiteY27" fmla="*/ 1323975 h 2034755"/>
              <a:gd name="connsiteX28" fmla="*/ 147637 w 1671637"/>
              <a:gd name="connsiteY28" fmla="*/ 1238250 h 2034755"/>
              <a:gd name="connsiteX29" fmla="*/ 104774 w 1671637"/>
              <a:gd name="connsiteY29" fmla="*/ 1213566 h 2034755"/>
              <a:gd name="connsiteX30" fmla="*/ 57150 w 1671637"/>
              <a:gd name="connsiteY30" fmla="*/ 1047750 h 2034755"/>
              <a:gd name="connsiteX31" fmla="*/ 33337 w 1671637"/>
              <a:gd name="connsiteY31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300162 w 1671637"/>
              <a:gd name="connsiteY13" fmla="*/ 1933575 h 2034755"/>
              <a:gd name="connsiteX14" fmla="*/ 1176337 w 1671637"/>
              <a:gd name="connsiteY14" fmla="*/ 1895475 h 2034755"/>
              <a:gd name="connsiteX15" fmla="*/ 995362 w 1671637"/>
              <a:gd name="connsiteY15" fmla="*/ 1838325 h 2034755"/>
              <a:gd name="connsiteX16" fmla="*/ 909637 w 1671637"/>
              <a:gd name="connsiteY16" fmla="*/ 1790700 h 2034755"/>
              <a:gd name="connsiteX17" fmla="*/ 719137 w 1671637"/>
              <a:gd name="connsiteY17" fmla="*/ 1704975 h 2034755"/>
              <a:gd name="connsiteX18" fmla="*/ 576262 w 1671637"/>
              <a:gd name="connsiteY18" fmla="*/ 1609725 h 2034755"/>
              <a:gd name="connsiteX19" fmla="*/ 547687 w 1671637"/>
              <a:gd name="connsiteY19" fmla="*/ 1590675 h 2034755"/>
              <a:gd name="connsiteX20" fmla="*/ 490537 w 1671637"/>
              <a:gd name="connsiteY20" fmla="*/ 1562100 h 2034755"/>
              <a:gd name="connsiteX21" fmla="*/ 461962 w 1671637"/>
              <a:gd name="connsiteY21" fmla="*/ 1533525 h 2034755"/>
              <a:gd name="connsiteX22" fmla="*/ 414337 w 1671637"/>
              <a:gd name="connsiteY22" fmla="*/ 1476375 h 2034755"/>
              <a:gd name="connsiteX23" fmla="*/ 328612 w 1671637"/>
              <a:gd name="connsiteY23" fmla="*/ 1438275 h 2034755"/>
              <a:gd name="connsiteX24" fmla="*/ 271462 w 1671637"/>
              <a:gd name="connsiteY24" fmla="*/ 1409700 h 2034755"/>
              <a:gd name="connsiteX25" fmla="*/ 214312 w 1671637"/>
              <a:gd name="connsiteY25" fmla="*/ 1352550 h 2034755"/>
              <a:gd name="connsiteX26" fmla="*/ 185737 w 1671637"/>
              <a:gd name="connsiteY26" fmla="*/ 1323975 h 2034755"/>
              <a:gd name="connsiteX27" fmla="*/ 147637 w 1671637"/>
              <a:gd name="connsiteY27" fmla="*/ 1238250 h 2034755"/>
              <a:gd name="connsiteX28" fmla="*/ 104774 w 1671637"/>
              <a:gd name="connsiteY28" fmla="*/ 1213566 h 2034755"/>
              <a:gd name="connsiteX29" fmla="*/ 57150 w 1671637"/>
              <a:gd name="connsiteY29" fmla="*/ 1047750 h 2034755"/>
              <a:gd name="connsiteX30" fmla="*/ 33337 w 1671637"/>
              <a:gd name="connsiteY30" fmla="*/ 933450 h 2034755"/>
              <a:gd name="connsiteX0" fmla="*/ 0 w 1671637"/>
              <a:gd name="connsiteY0" fmla="*/ 770751 h 2034755"/>
              <a:gd name="connsiteX1" fmla="*/ 385762 w 1671637"/>
              <a:gd name="connsiteY1" fmla="*/ 476250 h 2034755"/>
              <a:gd name="connsiteX2" fmla="*/ 800099 w 1671637"/>
              <a:gd name="connsiteY2" fmla="*/ 242791 h 2034755"/>
              <a:gd name="connsiteX3" fmla="*/ 1014412 w 1671637"/>
              <a:gd name="connsiteY3" fmla="*/ 161731 h 2034755"/>
              <a:gd name="connsiteX4" fmla="*/ 1566862 w 1671637"/>
              <a:gd name="connsiteY4" fmla="*/ 0 h 2034755"/>
              <a:gd name="connsiteX5" fmla="*/ 1595437 w 1671637"/>
              <a:gd name="connsiteY5" fmla="*/ 161925 h 2034755"/>
              <a:gd name="connsiteX6" fmla="*/ 1633537 w 1671637"/>
              <a:gd name="connsiteY6" fmla="*/ 419100 h 2034755"/>
              <a:gd name="connsiteX7" fmla="*/ 1652587 w 1671637"/>
              <a:gd name="connsiteY7" fmla="*/ 695325 h 2034755"/>
              <a:gd name="connsiteX8" fmla="*/ 1671637 w 1671637"/>
              <a:gd name="connsiteY8" fmla="*/ 1333500 h 2034755"/>
              <a:gd name="connsiteX9" fmla="*/ 1662112 w 1671637"/>
              <a:gd name="connsiteY9" fmla="*/ 1885950 h 2034755"/>
              <a:gd name="connsiteX10" fmla="*/ 1624012 w 1671637"/>
              <a:gd name="connsiteY10" fmla="*/ 2027663 h 2034755"/>
              <a:gd name="connsiteX11" fmla="*/ 1538287 w 1671637"/>
              <a:gd name="connsiteY11" fmla="*/ 2009194 h 2034755"/>
              <a:gd name="connsiteX12" fmla="*/ 1395412 w 1671637"/>
              <a:gd name="connsiteY12" fmla="*/ 1971675 h 2034755"/>
              <a:gd name="connsiteX13" fmla="*/ 1176337 w 1671637"/>
              <a:gd name="connsiteY13" fmla="*/ 1895475 h 2034755"/>
              <a:gd name="connsiteX14" fmla="*/ 995362 w 1671637"/>
              <a:gd name="connsiteY14" fmla="*/ 1838325 h 2034755"/>
              <a:gd name="connsiteX15" fmla="*/ 909637 w 1671637"/>
              <a:gd name="connsiteY15" fmla="*/ 1790700 h 2034755"/>
              <a:gd name="connsiteX16" fmla="*/ 719137 w 1671637"/>
              <a:gd name="connsiteY16" fmla="*/ 1704975 h 2034755"/>
              <a:gd name="connsiteX17" fmla="*/ 576262 w 1671637"/>
              <a:gd name="connsiteY17" fmla="*/ 1609725 h 2034755"/>
              <a:gd name="connsiteX18" fmla="*/ 547687 w 1671637"/>
              <a:gd name="connsiteY18" fmla="*/ 1590675 h 2034755"/>
              <a:gd name="connsiteX19" fmla="*/ 490537 w 1671637"/>
              <a:gd name="connsiteY19" fmla="*/ 1562100 h 2034755"/>
              <a:gd name="connsiteX20" fmla="*/ 461962 w 1671637"/>
              <a:gd name="connsiteY20" fmla="*/ 1533525 h 2034755"/>
              <a:gd name="connsiteX21" fmla="*/ 414337 w 1671637"/>
              <a:gd name="connsiteY21" fmla="*/ 1476375 h 2034755"/>
              <a:gd name="connsiteX22" fmla="*/ 328612 w 1671637"/>
              <a:gd name="connsiteY22" fmla="*/ 1438275 h 2034755"/>
              <a:gd name="connsiteX23" fmla="*/ 271462 w 1671637"/>
              <a:gd name="connsiteY23" fmla="*/ 1409700 h 2034755"/>
              <a:gd name="connsiteX24" fmla="*/ 214312 w 1671637"/>
              <a:gd name="connsiteY24" fmla="*/ 1352550 h 2034755"/>
              <a:gd name="connsiteX25" fmla="*/ 185737 w 1671637"/>
              <a:gd name="connsiteY25" fmla="*/ 1323975 h 2034755"/>
              <a:gd name="connsiteX26" fmla="*/ 147637 w 1671637"/>
              <a:gd name="connsiteY26" fmla="*/ 1238250 h 2034755"/>
              <a:gd name="connsiteX27" fmla="*/ 104774 w 1671637"/>
              <a:gd name="connsiteY27" fmla="*/ 1213566 h 2034755"/>
              <a:gd name="connsiteX28" fmla="*/ 57150 w 1671637"/>
              <a:gd name="connsiteY28" fmla="*/ 1047750 h 2034755"/>
              <a:gd name="connsiteX29" fmla="*/ 33337 w 1671637"/>
              <a:gd name="connsiteY29" fmla="*/ 933450 h 2034755"/>
              <a:gd name="connsiteX0" fmla="*/ 0 w 1671637"/>
              <a:gd name="connsiteY0" fmla="*/ 770751 h 2036920"/>
              <a:gd name="connsiteX1" fmla="*/ 385762 w 1671637"/>
              <a:gd name="connsiteY1" fmla="*/ 476250 h 2036920"/>
              <a:gd name="connsiteX2" fmla="*/ 800099 w 1671637"/>
              <a:gd name="connsiteY2" fmla="*/ 242791 h 2036920"/>
              <a:gd name="connsiteX3" fmla="*/ 1014412 w 1671637"/>
              <a:gd name="connsiteY3" fmla="*/ 161731 h 2036920"/>
              <a:gd name="connsiteX4" fmla="*/ 1566862 w 1671637"/>
              <a:gd name="connsiteY4" fmla="*/ 0 h 2036920"/>
              <a:gd name="connsiteX5" fmla="*/ 1595437 w 1671637"/>
              <a:gd name="connsiteY5" fmla="*/ 161925 h 2036920"/>
              <a:gd name="connsiteX6" fmla="*/ 1633537 w 1671637"/>
              <a:gd name="connsiteY6" fmla="*/ 419100 h 2036920"/>
              <a:gd name="connsiteX7" fmla="*/ 1652587 w 1671637"/>
              <a:gd name="connsiteY7" fmla="*/ 695325 h 2036920"/>
              <a:gd name="connsiteX8" fmla="*/ 1671637 w 1671637"/>
              <a:gd name="connsiteY8" fmla="*/ 1333500 h 2036920"/>
              <a:gd name="connsiteX9" fmla="*/ 1662112 w 1671637"/>
              <a:gd name="connsiteY9" fmla="*/ 1885950 h 2036920"/>
              <a:gd name="connsiteX10" fmla="*/ 1624012 w 1671637"/>
              <a:gd name="connsiteY10" fmla="*/ 2027663 h 2036920"/>
              <a:gd name="connsiteX11" fmla="*/ 1538287 w 1671637"/>
              <a:gd name="connsiteY11" fmla="*/ 2009194 h 2036920"/>
              <a:gd name="connsiteX12" fmla="*/ 1176337 w 1671637"/>
              <a:gd name="connsiteY12" fmla="*/ 1895475 h 2036920"/>
              <a:gd name="connsiteX13" fmla="*/ 995362 w 1671637"/>
              <a:gd name="connsiteY13" fmla="*/ 1838325 h 2036920"/>
              <a:gd name="connsiteX14" fmla="*/ 909637 w 1671637"/>
              <a:gd name="connsiteY14" fmla="*/ 1790700 h 2036920"/>
              <a:gd name="connsiteX15" fmla="*/ 719137 w 1671637"/>
              <a:gd name="connsiteY15" fmla="*/ 1704975 h 2036920"/>
              <a:gd name="connsiteX16" fmla="*/ 576262 w 1671637"/>
              <a:gd name="connsiteY16" fmla="*/ 1609725 h 2036920"/>
              <a:gd name="connsiteX17" fmla="*/ 547687 w 1671637"/>
              <a:gd name="connsiteY17" fmla="*/ 1590675 h 2036920"/>
              <a:gd name="connsiteX18" fmla="*/ 490537 w 1671637"/>
              <a:gd name="connsiteY18" fmla="*/ 1562100 h 2036920"/>
              <a:gd name="connsiteX19" fmla="*/ 461962 w 1671637"/>
              <a:gd name="connsiteY19" fmla="*/ 1533525 h 2036920"/>
              <a:gd name="connsiteX20" fmla="*/ 414337 w 1671637"/>
              <a:gd name="connsiteY20" fmla="*/ 1476375 h 2036920"/>
              <a:gd name="connsiteX21" fmla="*/ 328612 w 1671637"/>
              <a:gd name="connsiteY21" fmla="*/ 1438275 h 2036920"/>
              <a:gd name="connsiteX22" fmla="*/ 271462 w 1671637"/>
              <a:gd name="connsiteY22" fmla="*/ 1409700 h 2036920"/>
              <a:gd name="connsiteX23" fmla="*/ 214312 w 1671637"/>
              <a:gd name="connsiteY23" fmla="*/ 1352550 h 2036920"/>
              <a:gd name="connsiteX24" fmla="*/ 185737 w 1671637"/>
              <a:gd name="connsiteY24" fmla="*/ 1323975 h 2036920"/>
              <a:gd name="connsiteX25" fmla="*/ 147637 w 1671637"/>
              <a:gd name="connsiteY25" fmla="*/ 1238250 h 2036920"/>
              <a:gd name="connsiteX26" fmla="*/ 104774 w 1671637"/>
              <a:gd name="connsiteY26" fmla="*/ 1213566 h 2036920"/>
              <a:gd name="connsiteX27" fmla="*/ 57150 w 1671637"/>
              <a:gd name="connsiteY27" fmla="*/ 1047750 h 2036920"/>
              <a:gd name="connsiteX28" fmla="*/ 33337 w 1671637"/>
              <a:gd name="connsiteY28" fmla="*/ 933450 h 2036920"/>
              <a:gd name="connsiteX0" fmla="*/ 0 w 1671637"/>
              <a:gd name="connsiteY0" fmla="*/ 770751 h 2036023"/>
              <a:gd name="connsiteX1" fmla="*/ 385762 w 1671637"/>
              <a:gd name="connsiteY1" fmla="*/ 476250 h 2036023"/>
              <a:gd name="connsiteX2" fmla="*/ 800099 w 1671637"/>
              <a:gd name="connsiteY2" fmla="*/ 242791 h 2036023"/>
              <a:gd name="connsiteX3" fmla="*/ 1014412 w 1671637"/>
              <a:gd name="connsiteY3" fmla="*/ 161731 h 2036023"/>
              <a:gd name="connsiteX4" fmla="*/ 1566862 w 1671637"/>
              <a:gd name="connsiteY4" fmla="*/ 0 h 2036023"/>
              <a:gd name="connsiteX5" fmla="*/ 1595437 w 1671637"/>
              <a:gd name="connsiteY5" fmla="*/ 161925 h 2036023"/>
              <a:gd name="connsiteX6" fmla="*/ 1633537 w 1671637"/>
              <a:gd name="connsiteY6" fmla="*/ 419100 h 2036023"/>
              <a:gd name="connsiteX7" fmla="*/ 1652587 w 1671637"/>
              <a:gd name="connsiteY7" fmla="*/ 695325 h 2036023"/>
              <a:gd name="connsiteX8" fmla="*/ 1671637 w 1671637"/>
              <a:gd name="connsiteY8" fmla="*/ 1333500 h 2036023"/>
              <a:gd name="connsiteX9" fmla="*/ 1662112 w 1671637"/>
              <a:gd name="connsiteY9" fmla="*/ 1885950 h 2036023"/>
              <a:gd name="connsiteX10" fmla="*/ 1624012 w 1671637"/>
              <a:gd name="connsiteY10" fmla="*/ 2027663 h 2036023"/>
              <a:gd name="connsiteX11" fmla="*/ 1538287 w 1671637"/>
              <a:gd name="connsiteY11" fmla="*/ 2009194 h 2036023"/>
              <a:gd name="connsiteX12" fmla="*/ 1171574 w 1671637"/>
              <a:gd name="connsiteY12" fmla="*/ 1923469 h 2036023"/>
              <a:gd name="connsiteX13" fmla="*/ 995362 w 1671637"/>
              <a:gd name="connsiteY13" fmla="*/ 1838325 h 2036023"/>
              <a:gd name="connsiteX14" fmla="*/ 909637 w 1671637"/>
              <a:gd name="connsiteY14" fmla="*/ 1790700 h 2036023"/>
              <a:gd name="connsiteX15" fmla="*/ 719137 w 1671637"/>
              <a:gd name="connsiteY15" fmla="*/ 1704975 h 2036023"/>
              <a:gd name="connsiteX16" fmla="*/ 576262 w 1671637"/>
              <a:gd name="connsiteY16" fmla="*/ 1609725 h 2036023"/>
              <a:gd name="connsiteX17" fmla="*/ 547687 w 1671637"/>
              <a:gd name="connsiteY17" fmla="*/ 1590675 h 2036023"/>
              <a:gd name="connsiteX18" fmla="*/ 490537 w 1671637"/>
              <a:gd name="connsiteY18" fmla="*/ 1562100 h 2036023"/>
              <a:gd name="connsiteX19" fmla="*/ 461962 w 1671637"/>
              <a:gd name="connsiteY19" fmla="*/ 1533525 h 2036023"/>
              <a:gd name="connsiteX20" fmla="*/ 414337 w 1671637"/>
              <a:gd name="connsiteY20" fmla="*/ 1476375 h 2036023"/>
              <a:gd name="connsiteX21" fmla="*/ 328612 w 1671637"/>
              <a:gd name="connsiteY21" fmla="*/ 1438275 h 2036023"/>
              <a:gd name="connsiteX22" fmla="*/ 271462 w 1671637"/>
              <a:gd name="connsiteY22" fmla="*/ 1409700 h 2036023"/>
              <a:gd name="connsiteX23" fmla="*/ 214312 w 1671637"/>
              <a:gd name="connsiteY23" fmla="*/ 1352550 h 2036023"/>
              <a:gd name="connsiteX24" fmla="*/ 185737 w 1671637"/>
              <a:gd name="connsiteY24" fmla="*/ 1323975 h 2036023"/>
              <a:gd name="connsiteX25" fmla="*/ 147637 w 1671637"/>
              <a:gd name="connsiteY25" fmla="*/ 1238250 h 2036023"/>
              <a:gd name="connsiteX26" fmla="*/ 104774 w 1671637"/>
              <a:gd name="connsiteY26" fmla="*/ 1213566 h 2036023"/>
              <a:gd name="connsiteX27" fmla="*/ 57150 w 1671637"/>
              <a:gd name="connsiteY27" fmla="*/ 1047750 h 2036023"/>
              <a:gd name="connsiteX28" fmla="*/ 33337 w 1671637"/>
              <a:gd name="connsiteY28" fmla="*/ 933450 h 2036023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95362 w 1671637"/>
              <a:gd name="connsiteY13" fmla="*/ 1838325 h 2036456"/>
              <a:gd name="connsiteX14" fmla="*/ 909637 w 1671637"/>
              <a:gd name="connsiteY14" fmla="*/ 1790700 h 2036456"/>
              <a:gd name="connsiteX15" fmla="*/ 719137 w 1671637"/>
              <a:gd name="connsiteY15" fmla="*/ 1704975 h 2036456"/>
              <a:gd name="connsiteX16" fmla="*/ 576262 w 1671637"/>
              <a:gd name="connsiteY16" fmla="*/ 1609725 h 2036456"/>
              <a:gd name="connsiteX17" fmla="*/ 547687 w 1671637"/>
              <a:gd name="connsiteY17" fmla="*/ 1590675 h 2036456"/>
              <a:gd name="connsiteX18" fmla="*/ 490537 w 1671637"/>
              <a:gd name="connsiteY18" fmla="*/ 1562100 h 2036456"/>
              <a:gd name="connsiteX19" fmla="*/ 461962 w 1671637"/>
              <a:gd name="connsiteY19" fmla="*/ 1533525 h 2036456"/>
              <a:gd name="connsiteX20" fmla="*/ 414337 w 1671637"/>
              <a:gd name="connsiteY20" fmla="*/ 1476375 h 2036456"/>
              <a:gd name="connsiteX21" fmla="*/ 328612 w 1671637"/>
              <a:gd name="connsiteY21" fmla="*/ 1438275 h 2036456"/>
              <a:gd name="connsiteX22" fmla="*/ 271462 w 1671637"/>
              <a:gd name="connsiteY22" fmla="*/ 1409700 h 2036456"/>
              <a:gd name="connsiteX23" fmla="*/ 214312 w 1671637"/>
              <a:gd name="connsiteY23" fmla="*/ 1352550 h 2036456"/>
              <a:gd name="connsiteX24" fmla="*/ 185737 w 1671637"/>
              <a:gd name="connsiteY24" fmla="*/ 1323975 h 2036456"/>
              <a:gd name="connsiteX25" fmla="*/ 147637 w 1671637"/>
              <a:gd name="connsiteY25" fmla="*/ 1238250 h 2036456"/>
              <a:gd name="connsiteX26" fmla="*/ 104774 w 1671637"/>
              <a:gd name="connsiteY26" fmla="*/ 1213566 h 2036456"/>
              <a:gd name="connsiteX27" fmla="*/ 57150 w 1671637"/>
              <a:gd name="connsiteY27" fmla="*/ 1047750 h 2036456"/>
              <a:gd name="connsiteX28" fmla="*/ 33337 w 1671637"/>
              <a:gd name="connsiteY28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95362 w 1671637"/>
              <a:gd name="connsiteY13" fmla="*/ 1838325 h 2036456"/>
              <a:gd name="connsiteX14" fmla="*/ 909637 w 1671637"/>
              <a:gd name="connsiteY14" fmla="*/ 1790700 h 2036456"/>
              <a:gd name="connsiteX15" fmla="*/ 719137 w 1671637"/>
              <a:gd name="connsiteY15" fmla="*/ 1704975 h 2036456"/>
              <a:gd name="connsiteX16" fmla="*/ 576262 w 1671637"/>
              <a:gd name="connsiteY16" fmla="*/ 1609725 h 2036456"/>
              <a:gd name="connsiteX17" fmla="*/ 547687 w 1671637"/>
              <a:gd name="connsiteY17" fmla="*/ 1590675 h 2036456"/>
              <a:gd name="connsiteX18" fmla="*/ 490537 w 1671637"/>
              <a:gd name="connsiteY18" fmla="*/ 1562100 h 2036456"/>
              <a:gd name="connsiteX19" fmla="*/ 461962 w 1671637"/>
              <a:gd name="connsiteY19" fmla="*/ 1533525 h 2036456"/>
              <a:gd name="connsiteX20" fmla="*/ 414337 w 1671637"/>
              <a:gd name="connsiteY20" fmla="*/ 1476375 h 2036456"/>
              <a:gd name="connsiteX21" fmla="*/ 328612 w 1671637"/>
              <a:gd name="connsiteY21" fmla="*/ 1438275 h 2036456"/>
              <a:gd name="connsiteX22" fmla="*/ 271462 w 1671637"/>
              <a:gd name="connsiteY22" fmla="*/ 1409700 h 2036456"/>
              <a:gd name="connsiteX23" fmla="*/ 214312 w 1671637"/>
              <a:gd name="connsiteY23" fmla="*/ 1352550 h 2036456"/>
              <a:gd name="connsiteX24" fmla="*/ 185737 w 1671637"/>
              <a:gd name="connsiteY24" fmla="*/ 1323975 h 2036456"/>
              <a:gd name="connsiteX25" fmla="*/ 147637 w 1671637"/>
              <a:gd name="connsiteY25" fmla="*/ 1238250 h 2036456"/>
              <a:gd name="connsiteX26" fmla="*/ 104774 w 1671637"/>
              <a:gd name="connsiteY26" fmla="*/ 1213566 h 2036456"/>
              <a:gd name="connsiteX27" fmla="*/ 57150 w 1671637"/>
              <a:gd name="connsiteY27" fmla="*/ 1047750 h 2036456"/>
              <a:gd name="connsiteX28" fmla="*/ 33337 w 1671637"/>
              <a:gd name="connsiteY28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547687 w 1671637"/>
              <a:gd name="connsiteY16" fmla="*/ 1590675 h 2036456"/>
              <a:gd name="connsiteX17" fmla="*/ 490537 w 1671637"/>
              <a:gd name="connsiteY17" fmla="*/ 1562100 h 2036456"/>
              <a:gd name="connsiteX18" fmla="*/ 461962 w 1671637"/>
              <a:gd name="connsiteY18" fmla="*/ 1533525 h 2036456"/>
              <a:gd name="connsiteX19" fmla="*/ 414337 w 1671637"/>
              <a:gd name="connsiteY19" fmla="*/ 1476375 h 2036456"/>
              <a:gd name="connsiteX20" fmla="*/ 328612 w 1671637"/>
              <a:gd name="connsiteY20" fmla="*/ 1438275 h 2036456"/>
              <a:gd name="connsiteX21" fmla="*/ 271462 w 1671637"/>
              <a:gd name="connsiteY21" fmla="*/ 1409700 h 2036456"/>
              <a:gd name="connsiteX22" fmla="*/ 214312 w 1671637"/>
              <a:gd name="connsiteY22" fmla="*/ 1352550 h 2036456"/>
              <a:gd name="connsiteX23" fmla="*/ 185737 w 1671637"/>
              <a:gd name="connsiteY23" fmla="*/ 1323975 h 2036456"/>
              <a:gd name="connsiteX24" fmla="*/ 147637 w 1671637"/>
              <a:gd name="connsiteY24" fmla="*/ 1238250 h 2036456"/>
              <a:gd name="connsiteX25" fmla="*/ 104774 w 1671637"/>
              <a:gd name="connsiteY25" fmla="*/ 1213566 h 2036456"/>
              <a:gd name="connsiteX26" fmla="*/ 57150 w 1671637"/>
              <a:gd name="connsiteY26" fmla="*/ 1047750 h 2036456"/>
              <a:gd name="connsiteX27" fmla="*/ 33337 w 1671637"/>
              <a:gd name="connsiteY27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90537 w 1671637"/>
              <a:gd name="connsiteY16" fmla="*/ 1562100 h 2036456"/>
              <a:gd name="connsiteX17" fmla="*/ 461962 w 1671637"/>
              <a:gd name="connsiteY17" fmla="*/ 1533525 h 2036456"/>
              <a:gd name="connsiteX18" fmla="*/ 414337 w 1671637"/>
              <a:gd name="connsiteY18" fmla="*/ 1476375 h 2036456"/>
              <a:gd name="connsiteX19" fmla="*/ 328612 w 1671637"/>
              <a:gd name="connsiteY19" fmla="*/ 1438275 h 2036456"/>
              <a:gd name="connsiteX20" fmla="*/ 271462 w 1671637"/>
              <a:gd name="connsiteY20" fmla="*/ 1409700 h 2036456"/>
              <a:gd name="connsiteX21" fmla="*/ 214312 w 1671637"/>
              <a:gd name="connsiteY21" fmla="*/ 1352550 h 2036456"/>
              <a:gd name="connsiteX22" fmla="*/ 185737 w 1671637"/>
              <a:gd name="connsiteY22" fmla="*/ 1323975 h 2036456"/>
              <a:gd name="connsiteX23" fmla="*/ 147637 w 1671637"/>
              <a:gd name="connsiteY23" fmla="*/ 1238250 h 2036456"/>
              <a:gd name="connsiteX24" fmla="*/ 104774 w 1671637"/>
              <a:gd name="connsiteY24" fmla="*/ 1213566 h 2036456"/>
              <a:gd name="connsiteX25" fmla="*/ 57150 w 1671637"/>
              <a:gd name="connsiteY25" fmla="*/ 1047750 h 2036456"/>
              <a:gd name="connsiteX26" fmla="*/ 33337 w 1671637"/>
              <a:gd name="connsiteY26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414337 w 1671637"/>
              <a:gd name="connsiteY17" fmla="*/ 1476375 h 2036456"/>
              <a:gd name="connsiteX18" fmla="*/ 328612 w 1671637"/>
              <a:gd name="connsiteY18" fmla="*/ 1438275 h 2036456"/>
              <a:gd name="connsiteX19" fmla="*/ 271462 w 1671637"/>
              <a:gd name="connsiteY19" fmla="*/ 1409700 h 2036456"/>
              <a:gd name="connsiteX20" fmla="*/ 214312 w 1671637"/>
              <a:gd name="connsiteY20" fmla="*/ 1352550 h 2036456"/>
              <a:gd name="connsiteX21" fmla="*/ 185737 w 1671637"/>
              <a:gd name="connsiteY21" fmla="*/ 1323975 h 2036456"/>
              <a:gd name="connsiteX22" fmla="*/ 147637 w 1671637"/>
              <a:gd name="connsiteY22" fmla="*/ 1238250 h 2036456"/>
              <a:gd name="connsiteX23" fmla="*/ 104774 w 1671637"/>
              <a:gd name="connsiteY23" fmla="*/ 1213566 h 2036456"/>
              <a:gd name="connsiteX24" fmla="*/ 57150 w 1671637"/>
              <a:gd name="connsiteY24" fmla="*/ 1047750 h 2036456"/>
              <a:gd name="connsiteX25" fmla="*/ 33337 w 1671637"/>
              <a:gd name="connsiteY25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8275 h 2036456"/>
              <a:gd name="connsiteX18" fmla="*/ 271462 w 1671637"/>
              <a:gd name="connsiteY18" fmla="*/ 1409700 h 2036456"/>
              <a:gd name="connsiteX19" fmla="*/ 214312 w 1671637"/>
              <a:gd name="connsiteY19" fmla="*/ 1352550 h 2036456"/>
              <a:gd name="connsiteX20" fmla="*/ 185737 w 1671637"/>
              <a:gd name="connsiteY20" fmla="*/ 1323975 h 2036456"/>
              <a:gd name="connsiteX21" fmla="*/ 147637 w 1671637"/>
              <a:gd name="connsiteY21" fmla="*/ 1238250 h 2036456"/>
              <a:gd name="connsiteX22" fmla="*/ 104774 w 1671637"/>
              <a:gd name="connsiteY22" fmla="*/ 1213566 h 2036456"/>
              <a:gd name="connsiteX23" fmla="*/ 57150 w 1671637"/>
              <a:gd name="connsiteY23" fmla="*/ 1047750 h 2036456"/>
              <a:gd name="connsiteX24" fmla="*/ 33337 w 1671637"/>
              <a:gd name="connsiteY24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8275 h 2036456"/>
              <a:gd name="connsiteX18" fmla="*/ 214312 w 1671637"/>
              <a:gd name="connsiteY18" fmla="*/ 1352550 h 2036456"/>
              <a:gd name="connsiteX19" fmla="*/ 185737 w 1671637"/>
              <a:gd name="connsiteY19" fmla="*/ 1323975 h 2036456"/>
              <a:gd name="connsiteX20" fmla="*/ 147637 w 1671637"/>
              <a:gd name="connsiteY20" fmla="*/ 1238250 h 2036456"/>
              <a:gd name="connsiteX21" fmla="*/ 104774 w 1671637"/>
              <a:gd name="connsiteY21" fmla="*/ 1213566 h 2036456"/>
              <a:gd name="connsiteX22" fmla="*/ 57150 w 1671637"/>
              <a:gd name="connsiteY22" fmla="*/ 1047750 h 2036456"/>
              <a:gd name="connsiteX23" fmla="*/ 33337 w 1671637"/>
              <a:gd name="connsiteY23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8275 h 2036456"/>
              <a:gd name="connsiteX18" fmla="*/ 185737 w 1671637"/>
              <a:gd name="connsiteY18" fmla="*/ 1323975 h 2036456"/>
              <a:gd name="connsiteX19" fmla="*/ 147637 w 1671637"/>
              <a:gd name="connsiteY19" fmla="*/ 1238250 h 2036456"/>
              <a:gd name="connsiteX20" fmla="*/ 104774 w 1671637"/>
              <a:gd name="connsiteY20" fmla="*/ 1213566 h 2036456"/>
              <a:gd name="connsiteX21" fmla="*/ 57150 w 1671637"/>
              <a:gd name="connsiteY21" fmla="*/ 1047750 h 2036456"/>
              <a:gd name="connsiteX22" fmla="*/ 33337 w 1671637"/>
              <a:gd name="connsiteY22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8275 h 2036456"/>
              <a:gd name="connsiteX18" fmla="*/ 185737 w 1671637"/>
              <a:gd name="connsiteY18" fmla="*/ 1323975 h 2036456"/>
              <a:gd name="connsiteX19" fmla="*/ 128587 w 1671637"/>
              <a:gd name="connsiteY19" fmla="*/ 1261578 h 2036456"/>
              <a:gd name="connsiteX20" fmla="*/ 104774 w 1671637"/>
              <a:gd name="connsiteY20" fmla="*/ 1213566 h 2036456"/>
              <a:gd name="connsiteX21" fmla="*/ 57150 w 1671637"/>
              <a:gd name="connsiteY21" fmla="*/ 1047750 h 2036456"/>
              <a:gd name="connsiteX22" fmla="*/ 33337 w 1671637"/>
              <a:gd name="connsiteY22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8275 h 2036456"/>
              <a:gd name="connsiteX18" fmla="*/ 185737 w 1671637"/>
              <a:gd name="connsiteY18" fmla="*/ 1323975 h 2036456"/>
              <a:gd name="connsiteX19" fmla="*/ 104774 w 1671637"/>
              <a:gd name="connsiteY19" fmla="*/ 1213566 h 2036456"/>
              <a:gd name="connsiteX20" fmla="*/ 57150 w 1671637"/>
              <a:gd name="connsiteY20" fmla="*/ 1047750 h 2036456"/>
              <a:gd name="connsiteX21" fmla="*/ 33337 w 1671637"/>
              <a:gd name="connsiteY21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8275 h 2036456"/>
              <a:gd name="connsiteX18" fmla="*/ 214312 w 1671637"/>
              <a:gd name="connsiteY18" fmla="*/ 1314644 h 2036456"/>
              <a:gd name="connsiteX19" fmla="*/ 104774 w 1671637"/>
              <a:gd name="connsiteY19" fmla="*/ 1213566 h 2036456"/>
              <a:gd name="connsiteX20" fmla="*/ 57150 w 1671637"/>
              <a:gd name="connsiteY20" fmla="*/ 1047750 h 2036456"/>
              <a:gd name="connsiteX21" fmla="*/ 33337 w 1671637"/>
              <a:gd name="connsiteY21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09562 w 1671637"/>
              <a:gd name="connsiteY17" fmla="*/ 1424279 h 2036456"/>
              <a:gd name="connsiteX18" fmla="*/ 214312 w 1671637"/>
              <a:gd name="connsiteY18" fmla="*/ 1314644 h 2036456"/>
              <a:gd name="connsiteX19" fmla="*/ 104774 w 1671637"/>
              <a:gd name="connsiteY19" fmla="*/ 1213566 h 2036456"/>
              <a:gd name="connsiteX20" fmla="*/ 57150 w 1671637"/>
              <a:gd name="connsiteY20" fmla="*/ 1047750 h 2036456"/>
              <a:gd name="connsiteX21" fmla="*/ 33337 w 1671637"/>
              <a:gd name="connsiteY21" fmla="*/ 933450 h 2036456"/>
              <a:gd name="connsiteX0" fmla="*/ 0 w 1671637"/>
              <a:gd name="connsiteY0" fmla="*/ 770751 h 2036456"/>
              <a:gd name="connsiteX1" fmla="*/ 385762 w 1671637"/>
              <a:gd name="connsiteY1" fmla="*/ 476250 h 2036456"/>
              <a:gd name="connsiteX2" fmla="*/ 800099 w 1671637"/>
              <a:gd name="connsiteY2" fmla="*/ 242791 h 2036456"/>
              <a:gd name="connsiteX3" fmla="*/ 1014412 w 1671637"/>
              <a:gd name="connsiteY3" fmla="*/ 161731 h 2036456"/>
              <a:gd name="connsiteX4" fmla="*/ 1566862 w 1671637"/>
              <a:gd name="connsiteY4" fmla="*/ 0 h 2036456"/>
              <a:gd name="connsiteX5" fmla="*/ 1595437 w 1671637"/>
              <a:gd name="connsiteY5" fmla="*/ 161925 h 2036456"/>
              <a:gd name="connsiteX6" fmla="*/ 1633537 w 1671637"/>
              <a:gd name="connsiteY6" fmla="*/ 419100 h 2036456"/>
              <a:gd name="connsiteX7" fmla="*/ 1652587 w 1671637"/>
              <a:gd name="connsiteY7" fmla="*/ 695325 h 2036456"/>
              <a:gd name="connsiteX8" fmla="*/ 1671637 w 1671637"/>
              <a:gd name="connsiteY8" fmla="*/ 1333500 h 2036456"/>
              <a:gd name="connsiteX9" fmla="*/ 1662112 w 1671637"/>
              <a:gd name="connsiteY9" fmla="*/ 1885950 h 2036456"/>
              <a:gd name="connsiteX10" fmla="*/ 1624012 w 1671637"/>
              <a:gd name="connsiteY10" fmla="*/ 2027663 h 2036456"/>
              <a:gd name="connsiteX11" fmla="*/ 1538287 w 1671637"/>
              <a:gd name="connsiteY11" fmla="*/ 2009194 h 2036456"/>
              <a:gd name="connsiteX12" fmla="*/ 1162049 w 1671637"/>
              <a:gd name="connsiteY12" fmla="*/ 1909472 h 2036456"/>
              <a:gd name="connsiteX13" fmla="*/ 909637 w 1671637"/>
              <a:gd name="connsiteY13" fmla="*/ 1790700 h 2036456"/>
              <a:gd name="connsiteX14" fmla="*/ 719137 w 1671637"/>
              <a:gd name="connsiteY14" fmla="*/ 1704975 h 2036456"/>
              <a:gd name="connsiteX15" fmla="*/ 576262 w 1671637"/>
              <a:gd name="connsiteY15" fmla="*/ 1609725 h 2036456"/>
              <a:gd name="connsiteX16" fmla="*/ 461962 w 1671637"/>
              <a:gd name="connsiteY16" fmla="*/ 1533525 h 2036456"/>
              <a:gd name="connsiteX17" fmla="*/ 328612 w 1671637"/>
              <a:gd name="connsiteY17" fmla="*/ 1433610 h 2036456"/>
              <a:gd name="connsiteX18" fmla="*/ 214312 w 1671637"/>
              <a:gd name="connsiteY18" fmla="*/ 1314644 h 2036456"/>
              <a:gd name="connsiteX19" fmla="*/ 104774 w 1671637"/>
              <a:gd name="connsiteY19" fmla="*/ 1213566 h 2036456"/>
              <a:gd name="connsiteX20" fmla="*/ 57150 w 1671637"/>
              <a:gd name="connsiteY20" fmla="*/ 1047750 h 2036456"/>
              <a:gd name="connsiteX21" fmla="*/ 33337 w 1671637"/>
              <a:gd name="connsiteY21" fmla="*/ 933450 h 203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671637" h="2036456">
                <a:moveTo>
                  <a:pt x="0" y="770751"/>
                </a:moveTo>
                <a:cubicBezTo>
                  <a:pt x="128587" y="672584"/>
                  <a:pt x="252412" y="564243"/>
                  <a:pt x="385762" y="476250"/>
                </a:cubicBezTo>
                <a:cubicBezTo>
                  <a:pt x="519112" y="388257"/>
                  <a:pt x="696912" y="296766"/>
                  <a:pt x="800099" y="242791"/>
                </a:cubicBezTo>
                <a:cubicBezTo>
                  <a:pt x="847724" y="223741"/>
                  <a:pt x="966787" y="179194"/>
                  <a:pt x="1014412" y="161731"/>
                </a:cubicBezTo>
                <a:cubicBezTo>
                  <a:pt x="1142206" y="121266"/>
                  <a:pt x="1447576" y="27798"/>
                  <a:pt x="1566862" y="0"/>
                </a:cubicBezTo>
                <a:cubicBezTo>
                  <a:pt x="1593665" y="124415"/>
                  <a:pt x="1584325" y="92075"/>
                  <a:pt x="1595437" y="161925"/>
                </a:cubicBezTo>
                <a:cubicBezTo>
                  <a:pt x="1606549" y="231775"/>
                  <a:pt x="1624012" y="330200"/>
                  <a:pt x="1633537" y="419100"/>
                </a:cubicBezTo>
                <a:cubicBezTo>
                  <a:pt x="1643062" y="508000"/>
                  <a:pt x="1646237" y="542925"/>
                  <a:pt x="1652587" y="695325"/>
                </a:cubicBezTo>
                <a:cubicBezTo>
                  <a:pt x="1658937" y="847725"/>
                  <a:pt x="1671637" y="1333500"/>
                  <a:pt x="1671637" y="1333500"/>
                </a:cubicBezTo>
                <a:cubicBezTo>
                  <a:pt x="1668462" y="1517650"/>
                  <a:pt x="1670049" y="1770256"/>
                  <a:pt x="1662112" y="1885950"/>
                </a:cubicBezTo>
                <a:cubicBezTo>
                  <a:pt x="1654175" y="2001644"/>
                  <a:pt x="1644650" y="2007122"/>
                  <a:pt x="1624012" y="2027663"/>
                </a:cubicBezTo>
                <a:cubicBezTo>
                  <a:pt x="1603375" y="2048204"/>
                  <a:pt x="1615281" y="2028892"/>
                  <a:pt x="1538287" y="2009194"/>
                </a:cubicBezTo>
                <a:cubicBezTo>
                  <a:pt x="1461293" y="1989496"/>
                  <a:pt x="1266824" y="1945888"/>
                  <a:pt x="1162049" y="1909472"/>
                </a:cubicBezTo>
                <a:cubicBezTo>
                  <a:pt x="1057274" y="1873056"/>
                  <a:pt x="983456" y="1824783"/>
                  <a:pt x="909637" y="1790700"/>
                </a:cubicBezTo>
                <a:cubicBezTo>
                  <a:pt x="835818" y="1756617"/>
                  <a:pt x="774699" y="1735137"/>
                  <a:pt x="719137" y="1704975"/>
                </a:cubicBezTo>
                <a:lnTo>
                  <a:pt x="576262" y="1609725"/>
                </a:lnTo>
                <a:cubicBezTo>
                  <a:pt x="533400" y="1581150"/>
                  <a:pt x="503237" y="1562878"/>
                  <a:pt x="461962" y="1533525"/>
                </a:cubicBezTo>
                <a:cubicBezTo>
                  <a:pt x="420687" y="1504172"/>
                  <a:pt x="369887" y="1470090"/>
                  <a:pt x="328612" y="1433610"/>
                </a:cubicBezTo>
                <a:cubicBezTo>
                  <a:pt x="287337" y="1397130"/>
                  <a:pt x="251618" y="1352096"/>
                  <a:pt x="214312" y="1314644"/>
                </a:cubicBezTo>
                <a:cubicBezTo>
                  <a:pt x="177006" y="1277193"/>
                  <a:pt x="130968" y="1258048"/>
                  <a:pt x="104774" y="1213566"/>
                </a:cubicBezTo>
                <a:cubicBezTo>
                  <a:pt x="78580" y="1169084"/>
                  <a:pt x="67469" y="1089673"/>
                  <a:pt x="57150" y="1047750"/>
                </a:cubicBezTo>
                <a:lnTo>
                  <a:pt x="33337" y="933450"/>
                </a:lnTo>
              </a:path>
            </a:pathLst>
          </a:custGeom>
          <a:solidFill>
            <a:srgbClr val="FF8181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6275534" y="1950077"/>
            <a:ext cx="2134523" cy="653518"/>
            <a:chOff x="4480272" y="609586"/>
            <a:chExt cx="2134523" cy="653518"/>
          </a:xfrm>
        </p:grpSpPr>
        <p:sp>
          <p:nvSpPr>
            <p:cNvPr id="24" name="TextBox 12"/>
            <p:cNvSpPr txBox="1"/>
            <p:nvPr/>
          </p:nvSpPr>
          <p:spPr>
            <a:xfrm>
              <a:off x="4480272" y="609586"/>
              <a:ext cx="1902197" cy="18728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R="0" lvl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GB" sz="11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</a:rPr>
                <a:t>Click to reveal the model answer.</a:t>
              </a:r>
              <a:endPara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77" y="676520"/>
              <a:ext cx="372318" cy="586584"/>
            </a:xfrm>
            <a:prstGeom prst="rect">
              <a:avLst/>
            </a:prstGeom>
          </p:spPr>
        </p:pic>
      </p:grpSp>
      <p:grpSp>
        <p:nvGrpSpPr>
          <p:cNvPr id="26" name="Group 25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28" name="Rectangle 2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2" name="Picture 31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7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22519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rgbClr val="FFDF9F"/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11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-931198" y="-552201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bg1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179512" y="332656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rgbClr val="FFDF9F"/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275459" y="678031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Discuss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5747693" y="548680"/>
            <a:ext cx="2701444" cy="2370649"/>
            <a:chOff x="4716241" y="555412"/>
            <a:chExt cx="2701444" cy="2370649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xmlns="" id="{85E0D4E1-E389-4671-B0E7-165A10A05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8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885320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 smtClean="0"/>
                <a:t>How do the different features of the alveoli assist gaseous exchange?</a:t>
              </a:r>
              <a:endParaRPr lang="en-US" sz="20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930328" y="3134236"/>
            <a:ext cx="2942755" cy="2736304"/>
            <a:chOff x="4716241" y="555412"/>
            <a:chExt cx="2701444" cy="2370649"/>
          </a:xfrm>
        </p:grpSpPr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xmlns="" id="{85E0D4E1-E389-4671-B0E7-165A10A05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17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880591"/>
              <a:ext cx="1921244" cy="1121635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000" dirty="0" smtClean="0"/>
                <a:t>What are the immediate effects of exercise that you expect to see with the respiratory system?</a:t>
              </a:r>
              <a:endParaRPr lang="en-US" sz="2000" dirty="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163292" y="2259279"/>
            <a:ext cx="2160240" cy="2016224"/>
            <a:chOff x="4716241" y="555412"/>
            <a:chExt cx="2701444" cy="2370649"/>
          </a:xfrm>
        </p:grpSpPr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xmlns="" id="{85E0D4E1-E389-4671-B0E7-165A10A0542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4716241" y="555412"/>
              <a:ext cx="2701444" cy="2370649"/>
            </a:xfrm>
            <a:custGeom>
              <a:avLst/>
              <a:gdLst>
                <a:gd name="T0" fmla="*/ 781 w 1099"/>
                <a:gd name="T1" fmla="*/ 0 h 968"/>
                <a:gd name="T2" fmla="*/ 318 w 1099"/>
                <a:gd name="T3" fmla="*/ 0 h 968"/>
                <a:gd name="T4" fmla="*/ 246 w 1099"/>
                <a:gd name="T5" fmla="*/ 42 h 968"/>
                <a:gd name="T6" fmla="*/ 15 w 1099"/>
                <a:gd name="T7" fmla="*/ 443 h 968"/>
                <a:gd name="T8" fmla="*/ 15 w 1099"/>
                <a:gd name="T9" fmla="*/ 525 h 968"/>
                <a:gd name="T10" fmla="*/ 246 w 1099"/>
                <a:gd name="T11" fmla="*/ 926 h 968"/>
                <a:gd name="T12" fmla="*/ 318 w 1099"/>
                <a:gd name="T13" fmla="*/ 968 h 968"/>
                <a:gd name="T14" fmla="*/ 781 w 1099"/>
                <a:gd name="T15" fmla="*/ 968 h 968"/>
                <a:gd name="T16" fmla="*/ 852 w 1099"/>
                <a:gd name="T17" fmla="*/ 926 h 968"/>
                <a:gd name="T18" fmla="*/ 1084 w 1099"/>
                <a:gd name="T19" fmla="*/ 525 h 968"/>
                <a:gd name="T20" fmla="*/ 1084 w 1099"/>
                <a:gd name="T21" fmla="*/ 443 h 968"/>
                <a:gd name="T22" fmla="*/ 852 w 1099"/>
                <a:gd name="T23" fmla="*/ 42 h 968"/>
                <a:gd name="T24" fmla="*/ 781 w 1099"/>
                <a:gd name="T25" fmla="*/ 0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99" h="968">
                  <a:moveTo>
                    <a:pt x="781" y="0"/>
                  </a:moveTo>
                  <a:cubicBezTo>
                    <a:pt x="318" y="0"/>
                    <a:pt x="318" y="0"/>
                    <a:pt x="318" y="0"/>
                  </a:cubicBezTo>
                  <a:cubicBezTo>
                    <a:pt x="288" y="0"/>
                    <a:pt x="261" y="16"/>
                    <a:pt x="246" y="42"/>
                  </a:cubicBezTo>
                  <a:cubicBezTo>
                    <a:pt x="15" y="443"/>
                    <a:pt x="15" y="443"/>
                    <a:pt x="15" y="443"/>
                  </a:cubicBezTo>
                  <a:cubicBezTo>
                    <a:pt x="0" y="468"/>
                    <a:pt x="0" y="500"/>
                    <a:pt x="15" y="525"/>
                  </a:cubicBezTo>
                  <a:cubicBezTo>
                    <a:pt x="246" y="926"/>
                    <a:pt x="246" y="926"/>
                    <a:pt x="246" y="926"/>
                  </a:cubicBezTo>
                  <a:cubicBezTo>
                    <a:pt x="261" y="952"/>
                    <a:pt x="288" y="968"/>
                    <a:pt x="318" y="968"/>
                  </a:cubicBezTo>
                  <a:cubicBezTo>
                    <a:pt x="781" y="968"/>
                    <a:pt x="781" y="968"/>
                    <a:pt x="781" y="968"/>
                  </a:cubicBezTo>
                  <a:cubicBezTo>
                    <a:pt x="810" y="968"/>
                    <a:pt x="838" y="952"/>
                    <a:pt x="852" y="926"/>
                  </a:cubicBezTo>
                  <a:cubicBezTo>
                    <a:pt x="1084" y="525"/>
                    <a:pt x="1084" y="525"/>
                    <a:pt x="1084" y="525"/>
                  </a:cubicBezTo>
                  <a:cubicBezTo>
                    <a:pt x="1099" y="500"/>
                    <a:pt x="1099" y="468"/>
                    <a:pt x="1084" y="443"/>
                  </a:cubicBezTo>
                  <a:cubicBezTo>
                    <a:pt x="852" y="42"/>
                    <a:pt x="852" y="42"/>
                    <a:pt x="852" y="42"/>
                  </a:cubicBezTo>
                  <a:cubicBezTo>
                    <a:pt x="838" y="16"/>
                    <a:pt x="810" y="0"/>
                    <a:pt x="781" y="0"/>
                  </a:cubicBezTo>
                  <a:close/>
                </a:path>
              </a:pathLst>
            </a:custGeom>
            <a:solidFill>
              <a:srgbClr val="FFDF9F"/>
            </a:solidFill>
            <a:ln w="635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Roboto Condensed" panose="02000000000000000000" pitchFamily="2" charset="0"/>
              </a:endParaRPr>
            </a:p>
          </p:txBody>
        </p:sp>
        <p:sp>
          <p:nvSpPr>
            <p:cNvPr id="23" name="Subtitle 3">
              <a:extLst>
                <a:ext uri="{FF2B5EF4-FFF2-40B4-BE49-F238E27FC236}">
                  <a16:creationId xmlns:a16="http://schemas.microsoft.com/office/drawing/2014/main" xmlns="" id="{4772945D-CA91-4CFE-8EB7-941C7618C994}"/>
                </a:ext>
              </a:extLst>
            </p:cNvPr>
            <p:cNvSpPr txBox="1">
              <a:spLocks/>
            </p:cNvSpPr>
            <p:nvPr/>
          </p:nvSpPr>
          <p:spPr>
            <a:xfrm>
              <a:off x="5106341" y="903854"/>
              <a:ext cx="1921244" cy="112163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Roboto Condensed" panose="02000000000000000000" pitchFamily="2" charset="0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600" dirty="0" smtClean="0"/>
                <a:t>Describe the entire pathway of air through the respiratory system and to the muscle.</a:t>
              </a:r>
              <a:endParaRPr lang="en-US" sz="1600" dirty="0"/>
            </a:p>
          </p:txBody>
        </p:sp>
      </p:grp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9" name="Picture 28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30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34326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12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0" y="188640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63959" y="98560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 txBox="1">
            <a:spLocks/>
          </p:cNvSpPr>
          <p:nvPr/>
        </p:nvSpPr>
        <p:spPr>
          <a:xfrm>
            <a:off x="420687" y="441954"/>
            <a:ext cx="4007297" cy="539345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Exam-style </a:t>
            </a:r>
            <a:r>
              <a:rPr lang="en-US" sz="2800" dirty="0" smtClean="0">
                <a:solidFill>
                  <a:schemeClr val="bg1"/>
                </a:solidFill>
              </a:rPr>
              <a:t>questions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63959" y="23587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6056" y="40640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question and check your </a:t>
            </a:r>
            <a:r>
              <a:rPr lang="en-GB" i="1" dirty="0" smtClean="0">
                <a:latin typeface="Roboto Condensed" panose="02000000000000000000" pitchFamily="2" charset="0"/>
              </a:rPr>
              <a:t>answer.</a:t>
            </a:r>
            <a:endParaRPr lang="en-GB" i="1" dirty="0">
              <a:latin typeface="Roboto Condensed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8056" y="1484784"/>
            <a:ext cx="7698108" cy="369332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1950" indent="-361950">
              <a:tabLst>
                <a:tab pos="3683000" algn="r"/>
              </a:tabLst>
            </a:pP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1.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	Identify the structures of the respiratory system labelled 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A 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and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 B</a:t>
            </a:r>
            <a:r>
              <a:rPr lang="en-GB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.	</a:t>
            </a:r>
            <a:r>
              <a:rPr lang="en-GB" b="1" dirty="0" smtClean="0">
                <a:solidFill>
                  <a:schemeClr val="tx1"/>
                </a:solidFill>
                <a:latin typeface="Roboto Condensed" panose="02000000000000000000" pitchFamily="2" charset="0"/>
              </a:rPr>
              <a:t>(2 marks)</a:t>
            </a:r>
            <a:endParaRPr lang="en-GB" b="1" dirty="0">
              <a:solidFill>
                <a:schemeClr val="tx1"/>
              </a:solidFill>
              <a:latin typeface="Roboto Condensed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788024" y="1963616"/>
            <a:ext cx="3921617" cy="7617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en-US"/>
            </a:defPPr>
            <a:lvl1pPr>
              <a:defRPr b="1"/>
            </a:lvl1pPr>
            <a:lvl2pPr marL="742950" lvl="1" indent="-285750">
              <a:buFont typeface="Arial" panose="020B0604020202020204" pitchFamily="34" charset="0"/>
              <a:buChar char="•"/>
              <a:defRPr b="1"/>
            </a:lvl2pPr>
          </a:lstStyle>
          <a:p>
            <a:pPr marL="533400" indent="-533400">
              <a:tabLst>
                <a:tab pos="266700" algn="l"/>
              </a:tabLst>
            </a:pPr>
            <a:r>
              <a:rPr lang="en-GB" sz="1450" i="1" dirty="0">
                <a:latin typeface="Roboto Condensed" panose="02000000000000000000" pitchFamily="2" charset="0"/>
                <a:ea typeface="Roboto" pitchFamily="2" charset="0"/>
                <a:cs typeface="Aharoni" panose="02010803020104030203" pitchFamily="2" charset="-79"/>
              </a:rPr>
              <a:t>2</a:t>
            </a: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  <a:cs typeface="Aharoni" panose="02010803020104030203" pitchFamily="2" charset="-79"/>
              </a:rPr>
              <a:t> × AO1 marks: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b="0" i="1" dirty="0" smtClean="0">
                <a:latin typeface="Roboto Condensed" panose="02000000000000000000" pitchFamily="2" charset="0"/>
                <a:ea typeface="Roboto" pitchFamily="2" charset="0"/>
                <a:cs typeface="Aharoni" panose="02010803020104030203" pitchFamily="2" charset="-79"/>
              </a:rPr>
              <a:t>A – Bronchus (or bronchi)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b="0" i="1" dirty="0" smtClean="0">
                <a:latin typeface="Roboto Condensed" panose="02000000000000000000" pitchFamily="2" charset="0"/>
                <a:ea typeface="Roboto" pitchFamily="2" charset="0"/>
                <a:cs typeface="Aharoni" panose="02010803020104030203" pitchFamily="2" charset="-79"/>
              </a:rPr>
              <a:t>B – Trachea</a:t>
            </a:r>
            <a:endParaRPr lang="en-GB" sz="1450" b="0" i="1" dirty="0">
              <a:latin typeface="Roboto Condensed" panose="02000000000000000000" pitchFamily="2" charset="0"/>
              <a:ea typeface="Roboto" pitchFamily="2" charset="0"/>
              <a:cs typeface="Aharoni" panose="02010803020104030203" pitchFamily="2" charset="-79"/>
            </a:endParaRPr>
          </a:p>
        </p:txBody>
      </p:sp>
      <p:sp>
        <p:nvSpPr>
          <p:cNvPr id="23" name="1i answer"/>
          <p:cNvSpPr txBox="1"/>
          <p:nvPr/>
        </p:nvSpPr>
        <p:spPr>
          <a:xfrm>
            <a:off x="4788024" y="1984818"/>
            <a:ext cx="3083266" cy="923330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r>
              <a:rPr lang="en-GB" b="0" dirty="0">
                <a:solidFill>
                  <a:schemeClr val="bg1"/>
                </a:solidFill>
                <a:sym typeface="Wingdings" panose="05000000000000000000" pitchFamily="2" charset="2"/>
              </a:rPr>
              <a:t> </a:t>
            </a:r>
            <a:r>
              <a:rPr lang="en-GB" dirty="0">
                <a:solidFill>
                  <a:schemeClr val="bg1"/>
                </a:solidFill>
              </a:rPr>
              <a:t>Click to reveal answer!</a:t>
            </a:r>
          </a:p>
          <a:p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998236"/>
            <a:ext cx="2968706" cy="3298561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>
            <a:off x="2771800" y="3654420"/>
            <a:ext cx="1440160" cy="1179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258345" y="3462850"/>
            <a:ext cx="35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latin typeface="Roboto Condensed" panose="02000000000000000000" pitchFamily="2" charset="0"/>
              </a:rPr>
              <a:t>A</a:t>
            </a:r>
            <a:endParaRPr lang="en-GB" b="1" dirty="0">
              <a:latin typeface="Roboto Condensed" panose="02000000000000000000" pitchFamily="2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500146" y="2725363"/>
            <a:ext cx="1440160" cy="11798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009015" y="2540697"/>
            <a:ext cx="355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Roboto Condensed" panose="02000000000000000000" pitchFamily="2" charset="0"/>
              </a:rPr>
              <a:t>B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24" name="Rectangle 2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8" name="Picture 27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28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29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60001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13</a:t>
            </a:fld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3888866-542D-43D4-BFE1-045D3635192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 txBox="1">
            <a:spLocks/>
          </p:cNvSpPr>
          <p:nvPr/>
        </p:nvSpPr>
        <p:spPr>
          <a:xfrm flipH="1">
            <a:off x="0" y="188640"/>
            <a:ext cx="691517" cy="1026777"/>
          </a:xfrm>
          <a:custGeom>
            <a:avLst/>
            <a:gdLst>
              <a:gd name="connsiteX0" fmla="*/ 1494549 w 1494549"/>
              <a:gd name="connsiteY0" fmla="*/ 0 h 2200275"/>
              <a:gd name="connsiteX1" fmla="*/ 100333 w 1494549"/>
              <a:gd name="connsiteY1" fmla="*/ 0 h 2200275"/>
              <a:gd name="connsiteX2" fmla="*/ 0 w 1494549"/>
              <a:gd name="connsiteY2" fmla="*/ 100333 h 2200275"/>
              <a:gd name="connsiteX3" fmla="*/ 0 w 1494549"/>
              <a:gd name="connsiteY3" fmla="*/ 2099942 h 2200275"/>
              <a:gd name="connsiteX4" fmla="*/ 100333 w 1494549"/>
              <a:gd name="connsiteY4" fmla="*/ 2200275 h 2200275"/>
              <a:gd name="connsiteX5" fmla="*/ 1494549 w 1494549"/>
              <a:gd name="connsiteY5" fmla="*/ 2200275 h 2200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94549" h="2200275">
                <a:moveTo>
                  <a:pt x="1494549" y="0"/>
                </a:moveTo>
                <a:lnTo>
                  <a:pt x="100333" y="0"/>
                </a:lnTo>
                <a:cubicBezTo>
                  <a:pt x="44921" y="0"/>
                  <a:pt x="0" y="44921"/>
                  <a:pt x="0" y="100333"/>
                </a:cubicBezTo>
                <a:lnTo>
                  <a:pt x="0" y="2099942"/>
                </a:lnTo>
                <a:cubicBezTo>
                  <a:pt x="0" y="2155354"/>
                  <a:pt x="44921" y="2200275"/>
                  <a:pt x="100333" y="2200275"/>
                </a:cubicBezTo>
                <a:lnTo>
                  <a:pt x="1494549" y="2200275"/>
                </a:lnTo>
                <a:close/>
              </a:path>
            </a:pathLst>
          </a:cu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  <a:ln w="3175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wrap="square" lIns="180000" tIns="288000" rIns="180000" bIns="180000" rtlCol="0" anchor="t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5000" b="1" kern="1200" spc="-30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667AA2A8-C66E-4F4C-A6E7-E7ABCE7E9E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>
            <a:off x="463959" y="98560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4" name="Title 11">
            <a:extLst>
              <a:ext uri="{FF2B5EF4-FFF2-40B4-BE49-F238E27FC236}">
                <a16:creationId xmlns:a16="http://schemas.microsoft.com/office/drawing/2014/main" xmlns="" id="{D8744987-7958-44D9-AE6F-009CA4C08875}"/>
              </a:ext>
            </a:extLst>
          </p:cNvPr>
          <p:cNvSpPr txBox="1">
            <a:spLocks/>
          </p:cNvSpPr>
          <p:nvPr/>
        </p:nvSpPr>
        <p:spPr>
          <a:xfrm>
            <a:off x="420687" y="441954"/>
            <a:ext cx="4007297" cy="539345"/>
          </a:xfrm>
          <a:prstGeom prst="rect">
            <a:avLst/>
          </a:prstGeom>
          <a:gradFill>
            <a:gsLst>
              <a:gs pos="100000">
                <a:schemeClr val="tx1">
                  <a:lumMod val="75000"/>
                  <a:lumOff val="25000"/>
                </a:schemeClr>
              </a:gs>
              <a:gs pos="0">
                <a:schemeClr val="tx1"/>
              </a:gs>
            </a:gsLst>
            <a:lin ang="0" scaled="0"/>
          </a:gra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Roboto Condensed" panose="02000000000000000000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solidFill>
                  <a:schemeClr val="bg1"/>
                </a:solidFill>
              </a:rPr>
              <a:t>Exam-style </a:t>
            </a:r>
            <a:r>
              <a:rPr lang="en-US" sz="2800" dirty="0" smtClean="0">
                <a:solidFill>
                  <a:schemeClr val="bg1"/>
                </a:solidFill>
              </a:rPr>
              <a:t>questions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ABF5B12D-6F10-4377-9094-B3E79ECB1B9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 rot="10800000" flipH="1" flipV="1">
            <a:off x="463959" y="235873"/>
            <a:ext cx="225306" cy="201048"/>
          </a:xfrm>
          <a:prstGeom prst="triangle">
            <a:avLst>
              <a:gd name="adj" fmla="val 100000"/>
            </a:avLst>
          </a:prstGeom>
          <a:solidFill>
            <a:srgbClr val="FF8181"/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76056" y="406405"/>
            <a:ext cx="3888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latin typeface="Roboto Condensed" panose="02000000000000000000" pitchFamily="2" charset="0"/>
              </a:rPr>
              <a:t>Answer the following exam-style question and check your </a:t>
            </a:r>
            <a:r>
              <a:rPr lang="en-GB" i="1" dirty="0" smtClean="0">
                <a:latin typeface="Roboto Condensed" panose="02000000000000000000" pitchFamily="2" charset="0"/>
              </a:rPr>
              <a:t>answer.</a:t>
            </a:r>
            <a:endParaRPr lang="en-GB" i="1" dirty="0">
              <a:latin typeface="Roboto Condensed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9148" y="1683777"/>
            <a:ext cx="7698108" cy="646331"/>
          </a:xfrm>
          <a:prstGeom prst="rect">
            <a:avLst/>
          </a:prstGeom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61950" indent="-361950"/>
            <a:r>
              <a:rPr lang="en-GB" b="1" dirty="0" smtClean="0">
                <a:latin typeface="Roboto Condensed" panose="02000000000000000000" pitchFamily="2" charset="0"/>
              </a:rPr>
              <a:t>2.	</a:t>
            </a:r>
            <a:r>
              <a:rPr lang="en-GB" dirty="0" smtClean="0">
                <a:latin typeface="Roboto Condensed" panose="02000000000000000000" pitchFamily="2" charset="0"/>
              </a:rPr>
              <a:t>Explain the process of exhalation at rest.</a:t>
            </a:r>
            <a:endParaRPr lang="en-GB" dirty="0">
              <a:latin typeface="Roboto Condensed" panose="02000000000000000000" pitchFamily="2" charset="0"/>
            </a:endParaRPr>
          </a:p>
          <a:p>
            <a:pPr marL="533400" indent="-533400" algn="r">
              <a:tabLst>
                <a:tab pos="266700" algn="l"/>
              </a:tabLst>
            </a:pPr>
            <a:r>
              <a:rPr lang="en-GB" b="1" dirty="0" smtClean="0">
                <a:latin typeface="Roboto Condensed" panose="02000000000000000000" pitchFamily="2" charset="0"/>
              </a:rPr>
              <a:t>(4 </a:t>
            </a:r>
            <a:r>
              <a:rPr lang="en-GB" b="1" dirty="0">
                <a:latin typeface="Roboto Condensed" panose="02000000000000000000" pitchFamily="2" charset="0"/>
              </a:rPr>
              <a:t>marks)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4040" y="2494052"/>
            <a:ext cx="7326773" cy="14311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33400" indent="-533400">
              <a:tabLst>
                <a:tab pos="266700" algn="l"/>
              </a:tabLst>
            </a:pPr>
            <a:r>
              <a:rPr lang="en-GB" sz="1450" b="1" i="1" dirty="0" smtClean="0">
                <a:latin typeface="Roboto Condensed" panose="02000000000000000000" pitchFamily="2" charset="0"/>
                <a:ea typeface="Roboto" pitchFamily="2" charset="0"/>
              </a:rPr>
              <a:t>4 × AO1 marks – any from: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</a:rPr>
              <a:t>The (external) </a:t>
            </a:r>
            <a:r>
              <a:rPr lang="en-GB" sz="1450" i="1" dirty="0" err="1" smtClean="0">
                <a:latin typeface="Roboto Condensed" panose="02000000000000000000" pitchFamily="2" charset="0"/>
                <a:ea typeface="Roboto" pitchFamily="2" charset="0"/>
              </a:rPr>
              <a:t>intercostals</a:t>
            </a: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</a:rPr>
              <a:t> relax (1) 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</a:rPr>
              <a:t>The diaphragm assumes a dome shape (1)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</a:rPr>
              <a:t>The volume inside the thoracic cavity is reduced (1)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</a:rPr>
              <a:t>Air pressure in the lungs increases / is higher than that of the atmosphere (1)</a:t>
            </a:r>
          </a:p>
          <a:p>
            <a:pPr marL="361950" indent="-361950">
              <a:buFont typeface="Arial" panose="020B0604020202020204" pitchFamily="34" charset="0"/>
              <a:buChar char="•"/>
            </a:pPr>
            <a:r>
              <a:rPr lang="en-GB" sz="1450" i="1" dirty="0" smtClean="0">
                <a:latin typeface="Roboto Condensed" panose="02000000000000000000" pitchFamily="2" charset="0"/>
                <a:ea typeface="Roboto" pitchFamily="2" charset="0"/>
              </a:rPr>
              <a:t>Air is forced out / exhaled into the atmosphere (1)</a:t>
            </a:r>
            <a:endParaRPr lang="en-GB" sz="1450" i="1" dirty="0">
              <a:latin typeface="Roboto Condensed" panose="02000000000000000000" pitchFamily="2" charset="0"/>
              <a:ea typeface="Roboto" pitchFamily="2" charset="0"/>
            </a:endParaRPr>
          </a:p>
        </p:txBody>
      </p:sp>
      <p:sp>
        <p:nvSpPr>
          <p:cNvPr id="28" name="1ii answer"/>
          <p:cNvSpPr txBox="1"/>
          <p:nvPr/>
        </p:nvSpPr>
        <p:spPr>
          <a:xfrm>
            <a:off x="622601" y="2387037"/>
            <a:ext cx="7711202" cy="1661993"/>
          </a:xfrm>
          <a:prstGeom prst="roundRect">
            <a:avLst>
              <a:gd name="adj" fmla="val 0"/>
            </a:avLst>
          </a:prstGeom>
          <a:solidFill>
            <a:srgbClr val="FF818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  <a:latin typeface="Roboto Condensed" panose="02000000000000000000" pitchFamily="2" charset="0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endParaRPr lang="en-GB" dirty="0"/>
          </a:p>
          <a:p>
            <a:endParaRPr lang="en-GB" dirty="0"/>
          </a:p>
          <a:p>
            <a:r>
              <a:rPr lang="en-GB" sz="3000" b="0" dirty="0">
                <a:solidFill>
                  <a:schemeClr val="bg1"/>
                </a:solidFill>
                <a:sym typeface="Wingdings" panose="05000000000000000000" pitchFamily="2" charset="2"/>
              </a:rPr>
              <a:t></a:t>
            </a:r>
            <a:r>
              <a:rPr lang="en-GB" sz="3000" dirty="0">
                <a:solidFill>
                  <a:schemeClr val="bg1"/>
                </a:solidFill>
                <a:sym typeface="Wingdings" panose="05000000000000000000" pitchFamily="2" charset="2"/>
              </a:rPr>
              <a:t> </a:t>
            </a:r>
            <a:r>
              <a:rPr lang="en-GB" sz="3000" dirty="0">
                <a:solidFill>
                  <a:schemeClr val="bg1"/>
                </a:solidFill>
              </a:rPr>
              <a:t>Click to reveal answer!</a:t>
            </a:r>
            <a:endParaRPr lang="en-GB" sz="3000" dirty="0"/>
          </a:p>
          <a:p>
            <a:endParaRPr lang="en-GB" dirty="0"/>
          </a:p>
          <a:p>
            <a:endParaRPr lang="en-GB" dirty="0"/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3" name="Picture 22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sample_front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6280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68" t="9982" r="44993" b="43677"/>
          <a:stretch/>
        </p:blipFill>
        <p:spPr>
          <a:xfrm>
            <a:off x="3081079" y="1620343"/>
            <a:ext cx="2320056" cy="20897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2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28A6F1F-6373-42A2-87D8-5DD53887596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17980" r="15" b="11"/>
          <a:stretch/>
        </p:blipFill>
        <p:spPr bwMode="auto">
          <a:xfrm>
            <a:off x="2983663" y="3589990"/>
            <a:ext cx="4536504" cy="234789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A0193145-B8AA-4F34-96E7-8D3CFC1B232E}"/>
              </a:ext>
            </a:extLst>
          </p:cNvPr>
          <p:cNvSpPr txBox="1">
            <a:spLocks/>
          </p:cNvSpPr>
          <p:nvPr/>
        </p:nvSpPr>
        <p:spPr>
          <a:xfrm>
            <a:off x="117442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Pathway of </a:t>
            </a:r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air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1026" name="Picture 2" descr="Atmosphere, Representation, Nitrogen, Oxygen, Carbon">
            <a:extLst>
              <a:ext uri="{FF2B5EF4-FFF2-40B4-BE49-F238E27FC236}">
                <a16:creationId xmlns:a16="http://schemas.microsoft.com/office/drawing/2014/main" xmlns="" id="{212B23CE-8679-47C4-829C-E8C4625C14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2" r="90147" b="40750"/>
          <a:stretch/>
        </p:blipFill>
        <p:spPr bwMode="auto">
          <a:xfrm>
            <a:off x="852935" y="2397584"/>
            <a:ext cx="312611" cy="2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4D26D34F-9800-4DD2-9D86-6D839CE0E719}"/>
              </a:ext>
            </a:extLst>
          </p:cNvPr>
          <p:cNvSpPr txBox="1">
            <a:spLocks/>
          </p:cNvSpPr>
          <p:nvPr/>
        </p:nvSpPr>
        <p:spPr>
          <a:xfrm>
            <a:off x="179512" y="1252826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1800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Air flows through several structures </a:t>
            </a:r>
            <a:r>
              <a:rPr lang="en-GB" sz="1800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on its </a:t>
            </a:r>
            <a:r>
              <a:rPr lang="en-GB" sz="1800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way through the respiratory system…</a:t>
            </a:r>
          </a:p>
        </p:txBody>
      </p:sp>
      <p:pic>
        <p:nvPicPr>
          <p:cNvPr id="17" name="Picture 2" descr="Atmosphere, Representation, Nitrogen, Oxygen, Carbon">
            <a:extLst>
              <a:ext uri="{FF2B5EF4-FFF2-40B4-BE49-F238E27FC236}">
                <a16:creationId xmlns:a16="http://schemas.microsoft.com/office/drawing/2014/main" xmlns="" id="{B16D68A9-9669-4025-BF91-44EAD0FDBD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2" r="90147" b="40750"/>
          <a:stretch/>
        </p:blipFill>
        <p:spPr bwMode="auto">
          <a:xfrm>
            <a:off x="852934" y="2651790"/>
            <a:ext cx="312611" cy="281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F48DC978-B1EA-4B84-8F34-B0C4D1D0FE4A}"/>
              </a:ext>
            </a:extLst>
          </p:cNvPr>
          <p:cNvGrpSpPr/>
          <p:nvPr/>
        </p:nvGrpSpPr>
        <p:grpSpPr>
          <a:xfrm>
            <a:off x="808872" y="2767712"/>
            <a:ext cx="2185737" cy="1672085"/>
            <a:chOff x="539512" y="2262135"/>
            <a:chExt cx="2185737" cy="1672085"/>
          </a:xfrm>
        </p:grpSpPr>
        <p:sp>
          <p:nvSpPr>
            <p:cNvPr id="10" name="TextBox 8">
              <a:extLst>
                <a:ext uri="{FF2B5EF4-FFF2-40B4-BE49-F238E27FC236}">
                  <a16:creationId xmlns:a16="http://schemas.microsoft.com/office/drawing/2014/main" xmlns="" id="{FFDD208A-6692-4F92-A911-1D5C4E7D74EF}"/>
                </a:ext>
              </a:extLst>
            </p:cNvPr>
            <p:cNvSpPr txBox="1"/>
            <p:nvPr/>
          </p:nvSpPr>
          <p:spPr>
            <a:xfrm>
              <a:off x="539512" y="2456892"/>
              <a:ext cx="2045848" cy="1477328"/>
            </a:xfrm>
            <a:prstGeom prst="wedgeRectCallout">
              <a:avLst>
                <a:gd name="adj1" fmla="val 112050"/>
                <a:gd name="adj2" fmla="val -445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Oxygen in the air moves from the atmosphere </a:t>
              </a:r>
              <a:r>
                <a:rPr lang="en-GB" dirty="0" smtClean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into 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the body through the </a:t>
              </a:r>
              <a:r>
                <a:rPr lang="en-GB" b="1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mouth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 and </a:t>
              </a:r>
              <a:r>
                <a:rPr lang="en-GB" b="1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nose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.</a:t>
              </a:r>
              <a:endPara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ECB30ABA-ECF4-48EF-AB08-5B1465D7E9DF}"/>
                </a:ext>
              </a:extLst>
            </p:cNvPr>
            <p:cNvSpPr txBox="1"/>
            <p:nvPr/>
          </p:nvSpPr>
          <p:spPr>
            <a:xfrm>
              <a:off x="2365209" y="2262135"/>
              <a:ext cx="360040" cy="389513"/>
            </a:xfrm>
            <a:prstGeom prst="ellipse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EB228D18-1043-4E6F-BBF3-8DC18FCF0CEE}"/>
              </a:ext>
            </a:extLst>
          </p:cNvPr>
          <p:cNvGrpSpPr/>
          <p:nvPr/>
        </p:nvGrpSpPr>
        <p:grpSpPr>
          <a:xfrm>
            <a:off x="323528" y="4528114"/>
            <a:ext cx="2579335" cy="1656061"/>
            <a:chOff x="288118" y="4019170"/>
            <a:chExt cx="2579335" cy="1656061"/>
          </a:xfrm>
        </p:grpSpPr>
        <p:sp>
          <p:nvSpPr>
            <p:cNvPr id="13" name="TextBox 8">
              <a:extLst>
                <a:ext uri="{FF2B5EF4-FFF2-40B4-BE49-F238E27FC236}">
                  <a16:creationId xmlns:a16="http://schemas.microsoft.com/office/drawing/2014/main" xmlns="" id="{561F27D9-53CD-4081-85F2-BC43F7CEE510}"/>
                </a:ext>
              </a:extLst>
            </p:cNvPr>
            <p:cNvSpPr txBox="1"/>
            <p:nvPr/>
          </p:nvSpPr>
          <p:spPr>
            <a:xfrm>
              <a:off x="288118" y="4197903"/>
              <a:ext cx="2441218" cy="1477328"/>
            </a:xfrm>
            <a:prstGeom prst="wedgeRectCallout">
              <a:avLst>
                <a:gd name="adj1" fmla="val 110768"/>
                <a:gd name="adj2" fmla="val -7638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Air enters each lung via the </a:t>
              </a:r>
              <a:r>
                <a:rPr lang="en-GB" b="1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bronchi</a:t>
              </a:r>
              <a:r>
                <a:rPr lang="en-GB" dirty="0" smtClean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. These are two tubes that carry air from the trachea into each lung.</a:t>
              </a:r>
              <a:endPara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BAE4CEFC-7D4C-4367-A2DA-0A6F21127F24}"/>
                </a:ext>
              </a:extLst>
            </p:cNvPr>
            <p:cNvSpPr txBox="1"/>
            <p:nvPr/>
          </p:nvSpPr>
          <p:spPr>
            <a:xfrm>
              <a:off x="2507413" y="4019170"/>
              <a:ext cx="360040" cy="389513"/>
            </a:xfrm>
            <a:prstGeom prst="ellipse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A200BFE-AE8B-47B4-9B5E-84FDD4E3B58D}"/>
              </a:ext>
            </a:extLst>
          </p:cNvPr>
          <p:cNvGrpSpPr/>
          <p:nvPr/>
        </p:nvGrpSpPr>
        <p:grpSpPr>
          <a:xfrm>
            <a:off x="4942386" y="5651381"/>
            <a:ext cx="2804191" cy="1118087"/>
            <a:chOff x="4906976" y="5142437"/>
            <a:chExt cx="2804191" cy="1118087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3655E9C1-3DE8-4913-B424-595CBA383074}"/>
                </a:ext>
              </a:extLst>
            </p:cNvPr>
            <p:cNvSpPr txBox="1"/>
            <p:nvPr/>
          </p:nvSpPr>
          <p:spPr>
            <a:xfrm>
              <a:off x="4906976" y="5337194"/>
              <a:ext cx="2684155" cy="923330"/>
            </a:xfrm>
            <a:prstGeom prst="wedgeRectCallout">
              <a:avLst>
                <a:gd name="adj1" fmla="val -20039"/>
                <a:gd name="adj2" fmla="val -186794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These extend into </a:t>
              </a:r>
              <a:r>
                <a:rPr lang="en-GB" dirty="0" smtClean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many smaller 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branches known as </a:t>
              </a:r>
              <a:r>
                <a:rPr lang="en-GB" b="1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bronchioles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.</a:t>
              </a:r>
              <a:endPara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A54D49CE-2243-4B99-9DAE-64B3AFBAE8B9}"/>
                </a:ext>
              </a:extLst>
            </p:cNvPr>
            <p:cNvSpPr txBox="1"/>
            <p:nvPr/>
          </p:nvSpPr>
          <p:spPr>
            <a:xfrm>
              <a:off x="7351127" y="5142437"/>
              <a:ext cx="360040" cy="389513"/>
            </a:xfrm>
            <a:prstGeom prst="ellipse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4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75554DF-8D4B-41AA-8608-81CAE96DE923}"/>
              </a:ext>
            </a:extLst>
          </p:cNvPr>
          <p:cNvGrpSpPr/>
          <p:nvPr/>
        </p:nvGrpSpPr>
        <p:grpSpPr>
          <a:xfrm>
            <a:off x="6804248" y="2894431"/>
            <a:ext cx="2206182" cy="1657455"/>
            <a:chOff x="6768838" y="2385487"/>
            <a:chExt cx="2206182" cy="1657455"/>
          </a:xfrm>
        </p:grpSpPr>
        <p:sp>
          <p:nvSpPr>
            <p:cNvPr id="15" name="TextBox 8">
              <a:extLst>
                <a:ext uri="{FF2B5EF4-FFF2-40B4-BE49-F238E27FC236}">
                  <a16:creationId xmlns:a16="http://schemas.microsoft.com/office/drawing/2014/main" xmlns="" id="{20ED2752-2370-48CE-9FBD-3F5FE5929182}"/>
                </a:ext>
              </a:extLst>
            </p:cNvPr>
            <p:cNvSpPr txBox="1"/>
            <p:nvPr/>
          </p:nvSpPr>
          <p:spPr>
            <a:xfrm>
              <a:off x="6768838" y="2385487"/>
              <a:ext cx="2095778" cy="1477328"/>
            </a:xfrm>
            <a:prstGeom prst="wedgeRectCallout">
              <a:avLst>
                <a:gd name="adj1" fmla="val -42998"/>
                <a:gd name="adj2" fmla="val 73481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These terminate at tiny air sacs known as </a:t>
              </a:r>
              <a:r>
                <a:rPr lang="en-GB" b="1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alveoli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which act as the site of gaseous exchange.</a:t>
              </a:r>
              <a:endPara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F052EA19-9ADF-48D8-A3A0-82BCB930BE40}"/>
                </a:ext>
              </a:extLst>
            </p:cNvPr>
            <p:cNvSpPr txBox="1"/>
            <p:nvPr/>
          </p:nvSpPr>
          <p:spPr>
            <a:xfrm>
              <a:off x="8614980" y="3653429"/>
              <a:ext cx="360040" cy="389513"/>
            </a:xfrm>
            <a:prstGeom prst="ellipse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5</a:t>
              </a: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C8DC192-3D94-4BDB-8772-E08BF36ED98A}"/>
              </a:ext>
            </a:extLst>
          </p:cNvPr>
          <p:cNvSpPr/>
          <p:nvPr/>
        </p:nvSpPr>
        <p:spPr>
          <a:xfrm>
            <a:off x="853347" y="2397218"/>
            <a:ext cx="312611" cy="536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Roboto Condensed" panose="020000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7877FA9-B587-47F9-9621-E1A09BA04C21}"/>
              </a:ext>
            </a:extLst>
          </p:cNvPr>
          <p:cNvGrpSpPr/>
          <p:nvPr/>
        </p:nvGrpSpPr>
        <p:grpSpPr>
          <a:xfrm>
            <a:off x="5112061" y="2285920"/>
            <a:ext cx="1692187" cy="1396545"/>
            <a:chOff x="5040646" y="1530091"/>
            <a:chExt cx="1692187" cy="1396545"/>
          </a:xfrm>
        </p:grpSpPr>
        <p:sp>
          <p:nvSpPr>
            <p:cNvPr id="12" name="TextBox 8">
              <a:extLst>
                <a:ext uri="{FF2B5EF4-FFF2-40B4-BE49-F238E27FC236}">
                  <a16:creationId xmlns:a16="http://schemas.microsoft.com/office/drawing/2014/main" xmlns="" id="{103C439B-D12F-47C2-AA72-EFCD7B12D7BE}"/>
                </a:ext>
              </a:extLst>
            </p:cNvPr>
            <p:cNvSpPr txBox="1"/>
            <p:nvPr/>
          </p:nvSpPr>
          <p:spPr>
            <a:xfrm>
              <a:off x="5040646" y="1726307"/>
              <a:ext cx="1512167" cy="1200329"/>
            </a:xfrm>
            <a:prstGeom prst="wedgeRectCallout">
              <a:avLst>
                <a:gd name="adj1" fmla="val -104160"/>
                <a:gd name="adj2" fmla="val 65288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Air enters the </a:t>
              </a:r>
              <a:r>
                <a:rPr lang="en-GB" b="1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trachea</a:t>
              </a:r>
              <a:r>
                <a:rPr lang="en-GB" dirty="0">
                  <a:solidFill>
                    <a:schemeClr val="tx1"/>
                  </a:solidFill>
                  <a:latin typeface="Roboto Condensed" panose="02000000000000000000" pitchFamily="2" charset="0"/>
                  <a:ea typeface="Roboto Condensed" panose="02000000000000000000" pitchFamily="2" charset="0"/>
                  <a:cs typeface="Times New Roman" panose="02020603050405020304" pitchFamily="18" charset="0"/>
                </a:rPr>
                <a:t>, also known as the windpipe.</a:t>
              </a:r>
              <a:endParaRPr lang="en-GB" sz="1200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647D9225-5E46-4DB2-9FF6-067FAB964516}"/>
                </a:ext>
              </a:extLst>
            </p:cNvPr>
            <p:cNvSpPr txBox="1"/>
            <p:nvPr/>
          </p:nvSpPr>
          <p:spPr>
            <a:xfrm>
              <a:off x="6372793" y="1530091"/>
              <a:ext cx="360040" cy="389513"/>
            </a:xfrm>
            <a:prstGeom prst="ellipse">
              <a:avLst/>
            </a:prstGeom>
            <a:solidFill>
              <a:schemeClr val="tx1"/>
            </a:solidFill>
          </p:spPr>
          <p:txBody>
            <a:bodyPr wrap="square" lIns="0" tIns="0" rIns="0" bIns="0" rtlCol="0" anchor="ctr" anchorCtr="0">
              <a:spAutoFit/>
            </a:bodyPr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Roboto Condensed" panose="02000000000000000000" pitchFamily="2" charset="0"/>
                </a:rPr>
                <a:t>2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092741" y="1649820"/>
            <a:ext cx="1743808" cy="893691"/>
            <a:chOff x="7373543" y="1657368"/>
            <a:chExt cx="1743808" cy="893691"/>
          </a:xfrm>
        </p:grpSpPr>
        <p:sp>
          <p:nvSpPr>
            <p:cNvPr id="31" name="TextBox 30"/>
            <p:cNvSpPr txBox="1"/>
            <p:nvPr/>
          </p:nvSpPr>
          <p:spPr>
            <a:xfrm>
              <a:off x="7373543" y="1657368"/>
              <a:ext cx="1530415" cy="37457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/>
                <a:t>Click </a:t>
              </a:r>
              <a:r>
                <a:rPr lang="en-GB" dirty="0" smtClean="0"/>
                <a:t>to go through each stage in the flow of air.</a:t>
              </a:r>
              <a:endParaRPr lang="en-GB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5033" y="1964475"/>
              <a:ext cx="372318" cy="586584"/>
            </a:xfrm>
            <a:prstGeom prst="rect">
              <a:avLst/>
            </a:prstGeom>
          </p:spPr>
        </p:pic>
      </p:grpSp>
      <p:grpSp>
        <p:nvGrpSpPr>
          <p:cNvPr id="33" name="Group 32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8" name="Picture 37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8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9" descr="sample_front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7335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0324 L 0.00087 0.00324 L 0.03837 0.0044 C 0.0415 0.00463 0.04462 0.00532 0.04775 0.00579 C 0.05018 0.00625 0.05243 0.00718 0.05504 0.00718 C 0.06667 0.0081 0.07865 0.0081 0.09046 0.00857 C 0.11632 0.01435 0.09236 0.00995 0.13629 0.01273 C 0.18021 0.01574 0.15157 0.01389 0.17171 0.0169 C 0.18646 0.01944 0.17726 0.01713 0.18716 0.01968 C 0.18855 0.0206 0.18993 0.02176 0.1915 0.02245 C 0.19271 0.02315 0.1941 0.02407 0.19566 0.02384 C 0.21962 0.02361 0.24358 0.02199 0.26754 0.02107 C 0.26962 0.02014 0.27171 0.01968 0.27379 0.01829 C 0.27483 0.01782 0.2757 0.0162 0.27691 0.01551 C 0.27848 0.01482 0.28039 0.01482 0.28212 0.01412 C 0.2941 0.01065 0.27361 0.01551 0.29983 0.00995 C 0.30712 0.01042 0.31441 0.01065 0.32171 0.01134 C 0.32379 0.01157 0.3257 0.0125 0.32796 0.01273 C 0.33907 0.01505 0.33125 0.01319 0.34046 0.01551 C 0.34219 0.01782 0.34358 0.0206 0.34566 0.02245 C 0.34688 0.02384 0.34861 0.02407 0.34983 0.02523 C 0.36424 0.04236 0.34879 0.02824 0.35816 0.03634 C 0.35886 0.03819 0.35973 0.04005 0.36025 0.0419 C 0.36077 0.04421 0.36077 0.04676 0.36129 0.04884 C 0.36146 0.05093 0.36198 0.05255 0.36233 0.0544 C 0.36198 0.06597 0.36181 0.07778 0.36129 0.08912 C 0.36094 0.09282 0.35973 0.0956 0.35921 0.09884 C 0.35834 0.10301 0.35782 0.10718 0.35712 0.11134 C 0.35677 0.12014 0.35643 0.12917 0.35608 0.13773 C 0.35504 0.15787 0.35573 0.15162 0.354 0.16412 C 0.3533 0.18449 0.35348 0.20509 0.35191 0.22523 C 0.35174 0.22732 0.34948 0.22778 0.34879 0.2294 C 0.34809 0.23079 0.34827 0.23264 0.34775 0.23357 C 0.34618 0.23611 0.34341 0.23704 0.3415 0.23773 C 0.34046 0.23912 0.33959 0.2412 0.33837 0.2419 C 0.33351 0.24491 0.3323 0.24468 0.329 0.24468 " pathEditMode="relative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7.40741E-7 L 1.11111E-6 -7.40741E-7 L 0.14983 0.00231 C 0.15122 0.00231 0.15226 0.00324 0.15347 0.00347 C 0.15747 0.00417 0.16146 0.0044 0.16545 0.00463 C 0.17847 0.00764 0.17257 0.00648 0.18264 0.00833 C 0.1842 0.00926 0.18559 0.01018 0.18715 0.01088 C 0.19011 0.01181 0.1934 0.01157 0.19636 0.01319 C 0.19775 0.01412 0.19913 0.01528 0.20087 0.01574 C 0.20504 0.01643 0.20938 0.01643 0.21354 0.0169 C 0.21476 0.01736 0.21615 0.01736 0.21719 0.01806 C 0.21788 0.01852 0.2184 0.01968 0.21893 0.02037 C 0.22188 0.02361 0.2217 0.02292 0.22535 0.02407 C 0.22622 0.025 0.22709 0.02593 0.22813 0.02662 C 0.22952 0.02755 0.23316 0.02847 0.23438 0.02893 C 0.23542 0.0294 0.23629 0.02986 0.23715 0.03009 C 0.24531 0.03819 0.23646 0.03056 0.24445 0.03495 C 0.24549 0.03565 0.24618 0.03681 0.24722 0.0375 C 0.24896 0.03843 0.25104 0.03843 0.25261 0.03981 C 0.25347 0.04074 0.25434 0.0419 0.25538 0.04236 C 0.25955 0.04444 0.2592 0.04259 0.26268 0.04468 C 0.27066 0.05 0.25695 0.04444 0.27257 0.04954 L 0.27622 0.05069 C 0.27726 0.05162 0.27795 0.05255 0.279 0.05324 C 0.28021 0.05393 0.28143 0.05393 0.28264 0.0544 C 0.28351 0.05486 0.28438 0.05532 0.28542 0.05556 C 0.28906 0.06042 0.2849 0.05602 0.2908 0.05926 C 0.29184 0.05995 0.29254 0.06111 0.29358 0.06157 C 0.29861 0.06458 0.29861 0.06366 0.30347 0.06528 C 0.30452 0.06574 0.30538 0.06597 0.30625 0.06643 C 0.30747 0.06736 0.30851 0.06852 0.3099 0.06898 C 0.31181 0.06968 0.32518 0.0713 0.32622 0.0713 C 0.32778 0.07176 0.33264 0.07315 0.33438 0.07384 C 0.33629 0.07454 0.33802 0.07569 0.33993 0.07616 C 0.34879 0.07917 0.33768 0.07569 0.34809 0.0787 C 0.34931 0.07893 0.35052 0.0794 0.35174 0.07986 C 0.35226 0.08102 0.35313 0.08218 0.35347 0.08356 C 0.354 0.08472 0.35434 0.08588 0.35452 0.08704 C 0.35538 0.10278 0.35556 0.11875 0.35625 0.13449 C 0.3566 0.14097 0.35695 0.14722 0.35712 0.1537 C 0.35747 0.17917 0.35729 0.20463 0.35816 0.23009 C 0.35834 0.23588 0.35938 0.23681 0.36181 0.23981 C 0.36441 0.2537 0.36077 0.23657 0.36441 0.24838 C 0.36493 0.24977 0.36493 0.25162 0.36528 0.25324 C 0.36563 0.25417 0.36806 0.26065 0.36893 0.26157 C 0.36979 0.2625 0.37084 0.2625 0.3717 0.26296 C 0.37743 0.2625 0.38334 0.26227 0.38906 0.26157 C 0.3915 0.26134 0.39236 0.25949 0.39445 0.2581 C 0.39566 0.25718 0.39688 0.25648 0.39809 0.25556 C 0.39896 0.25069 0.39827 0.25046 0.40174 0.24838 C 0.40347 0.24722 0.40712 0.24583 0.40712 0.24583 C 0.40816 0.24514 0.40903 0.24444 0.4099 0.24352 C 0.41059 0.24282 0.41094 0.2412 0.41181 0.24097 C 0.41563 0.24005 0.41962 0.24028 0.42361 0.23981 C 0.42622 0.23958 0.429 0.23912 0.43177 0.23866 C 0.43386 0.23773 0.43611 0.2375 0.43802 0.23611 C 0.43889 0.23565 0.43906 0.23426 0.43993 0.2338 C 0.4408 0.2331 0.44757 0.23148 0.44809 0.23125 C 0.44931 0.23102 0.45052 0.23056 0.45174 0.23009 C 0.4533 0.22963 0.45469 0.2294 0.45625 0.22893 C 0.45712 0.2287 0.45799 0.22801 0.45903 0.22778 C 0.46198 0.22708 0.46511 0.22685 0.46806 0.22662 L 0.47726 0.22778 C 0.48108 0.22824 0.48507 0.22824 0.48906 0.22893 C 0.4915 0.2294 0.49514 0.23125 0.49722 0.23264 C 0.49896 0.2338 0.5007 0.23518 0.50261 0.23611 C 0.50417 0.23681 0.50573 0.23704 0.50712 0.2375 C 0.50834 0.23866 0.50938 0.24005 0.51077 0.24097 C 0.51597 0.24444 0.51563 0.23819 0.51997 0.24954 C 0.52049 0.25116 0.52118 0.25278 0.5217 0.2544 C 0.52275 0.25833 0.52275 0.26296 0.52448 0.26643 C 0.52604 0.26944 0.52709 0.27153 0.52813 0.275 C 0.52847 0.27662 0.5283 0.27847 0.529 0.27986 C 0.52969 0.28125 0.5309 0.28218 0.53177 0.28356 C 0.54045 0.29907 0.5309 0.28264 0.53542 0.29306 C 0.53733 0.29768 0.54045 0.30139 0.54167 0.30648 C 0.54202 0.30764 0.54219 0.30903 0.54271 0.31018 C 0.54306 0.31111 0.54393 0.31157 0.54445 0.3125 C 0.54514 0.31366 0.54549 0.31505 0.54636 0.3162 C 0.5474 0.31782 0.54983 0.32106 0.54983 0.32106 C 0.55469 0.33681 0.54809 0.31759 0.55538 0.33194 C 0.5559 0.3331 0.55625 0.33472 0.55712 0.33565 C 0.55816 0.33657 0.55955 0.33634 0.56077 0.33681 C 0.56181 0.3375 0.5625 0.33866 0.56354 0.33912 C 0.57379 0.34606 0.5566 0.33264 0.56997 0.34282 C 0.57344 0.3456 0.5724 0.34606 0.57726 0.34768 C 0.57934 0.34838 0.58143 0.34838 0.58351 0.34884 C 0.58542 0.34931 0.58715 0.34977 0.58906 0.35023 C 0.59288 0.34977 0.59688 0.34954 0.60087 0.34884 C 0.60174 0.34884 0.60278 0.34838 0.60347 0.34768 C 0.60434 0.34699 0.60452 0.3456 0.60538 0.34537 C 0.60886 0.34421 0.61268 0.34444 0.61632 0.34398 C 0.61719 0.34375 0.61806 0.34329 0.61893 0.34282 C 0.62309 0.3412 0.62622 0.34051 0.62986 0.33796 C 0.6309 0.33727 0.6316 0.33588 0.63264 0.33565 C 0.63646 0.33449 0.64045 0.33472 0.64445 0.33426 C 0.64566 0.33403 0.64688 0.3338 0.64809 0.3331 C 0.65035 0.33194 0.65191 0.32917 0.65347 0.32708 C 0.65608 0.31852 0.65538 0.32315 0.65538 0.3125 " pathEditMode="relative" ptsTypes="AAAAAAAAAAAAAAAAAAAAAAAAAAAAAAAAAAAAAAAAAAAAAAAAAAAAAAAAAAAAAAAAAAAAAAAAAAAAAAAAAAAAAAAAAAAAAAAAAAA">
                                      <p:cBhvr>
                                        <p:cTn id="43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E53B10A1-1EFF-47F6-B6C0-A43E94E7AB2F}"/>
              </a:ext>
            </a:extLst>
          </p:cNvPr>
          <p:cNvSpPr txBox="1"/>
          <p:nvPr/>
        </p:nvSpPr>
        <p:spPr>
          <a:xfrm>
            <a:off x="258615" y="3992984"/>
            <a:ext cx="4943795" cy="2377142"/>
          </a:xfrm>
          <a:prstGeom prst="roundRect">
            <a:avLst>
              <a:gd name="adj" fmla="val 10726"/>
            </a:avLst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There are </a:t>
            </a:r>
            <a:r>
              <a:rPr lang="en-GB" sz="1400" dirty="0" smtClean="0">
                <a:latin typeface="Roboto Condensed" panose="02000000000000000000" pitchFamily="2" charset="0"/>
              </a:rPr>
              <a:t>numerous factors that assist with gaseous exchange:</a:t>
            </a:r>
            <a:endParaRPr lang="en-GB" sz="1400" dirty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Large surface area of alveoli, allowing a large space for gaseous exchange to take place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High density of surrounding capillaries, providing a large blood supply for oxygen to diffuse into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Short distance for diffusion, meaning the diffusion process is quick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Moist walls of alveoli, helping gases dissolve. These walls are very thin (one cell thick), providing a short diffusion distance.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3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9415AC-1290-4488-A32F-50976CDE7735}"/>
              </a:ext>
            </a:extLst>
          </p:cNvPr>
          <p:cNvSpPr txBox="1">
            <a:spLocks/>
          </p:cNvSpPr>
          <p:nvPr/>
        </p:nvSpPr>
        <p:spPr>
          <a:xfrm>
            <a:off x="179512" y="284838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42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Gaseous exchange at the </a:t>
            </a:r>
            <a:r>
              <a:rPr lang="en-GB" sz="42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alveoli</a:t>
            </a:r>
            <a:endParaRPr lang="en-GB" sz="28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546226" y="2147924"/>
            <a:ext cx="5400600" cy="3528392"/>
            <a:chOff x="3533298" y="2265710"/>
            <a:chExt cx="5400600" cy="3528392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21DEE90-6C28-45FC-BC9F-2C3C8AF75180}"/>
                </a:ext>
              </a:extLst>
            </p:cNvPr>
            <p:cNvSpPr/>
            <p:nvPr/>
          </p:nvSpPr>
          <p:spPr>
            <a:xfrm>
              <a:off x="4973458" y="2553742"/>
              <a:ext cx="3960440" cy="324036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Roboto Condensed" panose="02000000000000000000" pitchFamily="2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3533298" y="2265710"/>
              <a:ext cx="5328592" cy="3168352"/>
              <a:chOff x="3533298" y="2265710"/>
              <a:chExt cx="5328592" cy="3168352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xmlns="" id="{56B60539-C306-4455-BDB0-20F81EAD69FE}"/>
                  </a:ext>
                </a:extLst>
              </p:cNvPr>
              <p:cNvPicPr/>
              <p:nvPr/>
            </p:nvPicPr>
            <p:blipFill rotWithShape="1"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10" t="25855" b="-1"/>
              <a:stretch/>
            </p:blipFill>
            <p:spPr bwMode="auto">
              <a:xfrm>
                <a:off x="3533298" y="2265710"/>
                <a:ext cx="5328592" cy="3168352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xmlns="" id="{BF65BFA5-9EC7-42F2-AA57-00E5AA310723}"/>
                  </a:ext>
                </a:extLst>
              </p:cNvPr>
              <p:cNvSpPr/>
              <p:nvPr/>
            </p:nvSpPr>
            <p:spPr>
              <a:xfrm>
                <a:off x="4469402" y="2841774"/>
                <a:ext cx="432048" cy="432048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latin typeface="Roboto Condensed" panose="02000000000000000000" pitchFamily="2" charset="0"/>
                </a:endParaRPr>
              </a:p>
            </p:txBody>
          </p:sp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xmlns="" id="{A83E334F-7D2B-4399-802E-46FF96597C54}"/>
                  </a:ext>
                </a:extLst>
              </p:cNvPr>
              <p:cNvCxnSpPr>
                <a:cxnSpLocks/>
                <a:stCxn id="3" idx="5"/>
              </p:cNvCxnSpPr>
              <p:nvPr/>
            </p:nvCxnSpPr>
            <p:spPr>
              <a:xfrm>
                <a:off x="4838178" y="3210550"/>
                <a:ext cx="351304" cy="216000"/>
              </a:xfrm>
              <a:prstGeom prst="line">
                <a:avLst/>
              </a:prstGeom>
              <a:ln w="285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6" name="Picture 2" descr="Magnifying Glass, Search, To Find, To Watch, Increase">
            <a:extLst>
              <a:ext uri="{FF2B5EF4-FFF2-40B4-BE49-F238E27FC236}">
                <a16:creationId xmlns:a16="http://schemas.microsoft.com/office/drawing/2014/main" xmlns="" id="{642CD89E-B0BB-4BEE-B4FF-E2D18F65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67" b="90000" l="10000" r="90000">
                        <a14:foregroundMark x1="54444" y1="8611" x2="66667" y2="8889"/>
                        <a14:foregroundMark x1="53056" y1="36806" x2="53889" y2="52361"/>
                        <a14:foregroundMark x1="58194" y1="40000" x2="59444" y2="56528"/>
                        <a14:foregroundMark x1="60972" y1="43194" x2="61111" y2="58194"/>
                        <a14:foregroundMark x1="61111" y1="58194" x2="61111" y2="58194"/>
                        <a14:foregroundMark x1="61944" y1="48333" x2="62222" y2="57361"/>
                        <a14:foregroundMark x1="62361" y1="51528" x2="62500" y2="57778"/>
                        <a14:foregroundMark x1="55556" y1="7500" x2="64583" y2="7361"/>
                        <a14:foregroundMark x1="55556" y1="6944" x2="62222" y2="6944"/>
                        <a14:foregroundMark x1="54167" y1="6944" x2="65000" y2="7778"/>
                        <a14:foregroundMark x1="64306" y1="6944" x2="56806" y2="6667"/>
                        <a14:foregroundMark x1="59583" y1="16111" x2="53333" y2="17222"/>
                        <a14:backgroundMark x1="45417" y1="37778" x2="44583" y2="40556"/>
                        <a14:backgroundMark x1="51528" y1="79306" x2="56111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11919">
            <a:off x="6271836" y="1182561"/>
            <a:ext cx="1469841" cy="146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F6BF1BD-A8B3-4506-9ADC-3C39375191C6}"/>
              </a:ext>
            </a:extLst>
          </p:cNvPr>
          <p:cNvSpPr txBox="1"/>
          <p:nvPr/>
        </p:nvSpPr>
        <p:spPr>
          <a:xfrm>
            <a:off x="258615" y="1408331"/>
            <a:ext cx="3274683" cy="2311956"/>
          </a:xfrm>
          <a:prstGeom prst="roundRect">
            <a:avLst>
              <a:gd name="adj" fmla="val 5361"/>
            </a:avLst>
          </a:prstGeom>
          <a:solidFill>
            <a:schemeClr val="accent2">
              <a:lumMod val="40000"/>
              <a:lumOff val="6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Roboto Condensed" panose="02000000000000000000" pitchFamily="2" charset="0"/>
              </a:rPr>
              <a:t>Diffusion of gases </a:t>
            </a:r>
            <a:r>
              <a:rPr lang="en-GB" sz="1400" b="1" dirty="0">
                <a:latin typeface="Roboto Condensed" panose="02000000000000000000" pitchFamily="2" charset="0"/>
              </a:rPr>
              <a:t>from </a:t>
            </a:r>
            <a:r>
              <a:rPr lang="en-GB" sz="1400" b="1" dirty="0" smtClean="0">
                <a:latin typeface="Roboto Condensed" panose="02000000000000000000" pitchFamily="2" charset="0"/>
              </a:rPr>
              <a:t>a high </a:t>
            </a:r>
            <a:r>
              <a:rPr lang="en-GB" sz="1400" b="1" dirty="0">
                <a:latin typeface="Roboto Condensed" panose="02000000000000000000" pitchFamily="2" charset="0"/>
              </a:rPr>
              <a:t>concentration </a:t>
            </a:r>
            <a:r>
              <a:rPr lang="en-GB" sz="1400" b="1" dirty="0" smtClean="0">
                <a:latin typeface="Roboto Condensed" panose="02000000000000000000" pitchFamily="2" charset="0"/>
              </a:rPr>
              <a:t>to a low</a:t>
            </a:r>
            <a:r>
              <a:rPr lang="en-GB" sz="1400" b="1" dirty="0">
                <a:latin typeface="Roboto Condensed" panose="02000000000000000000" pitchFamily="2" charset="0"/>
              </a:rPr>
              <a:t> </a:t>
            </a:r>
            <a:r>
              <a:rPr lang="en-GB" sz="1400" b="1" dirty="0" smtClean="0">
                <a:latin typeface="Roboto Condensed" panose="02000000000000000000" pitchFamily="2" charset="0"/>
              </a:rPr>
              <a:t>concentration</a:t>
            </a:r>
            <a:r>
              <a:rPr lang="en-GB" sz="1400" dirty="0" smtClean="0">
                <a:latin typeface="Roboto Condensed" panose="02000000000000000000" pitchFamily="2" charset="0"/>
              </a:rPr>
              <a:t>:</a:t>
            </a:r>
            <a:endParaRPr lang="en-GB" sz="1400" dirty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latin typeface="Roboto Condensed" panose="02000000000000000000" pitchFamily="2" charset="0"/>
              </a:rPr>
              <a:t>O</a:t>
            </a:r>
            <a:r>
              <a:rPr lang="en-GB" sz="1400" baseline="-25000" dirty="0">
                <a:latin typeface="Roboto Condensed" panose="02000000000000000000" pitchFamily="2" charset="0"/>
              </a:rPr>
              <a:t>2</a:t>
            </a:r>
            <a:r>
              <a:rPr lang="en-GB" sz="1400" dirty="0">
                <a:latin typeface="Roboto Condensed" panose="02000000000000000000" pitchFamily="2" charset="0"/>
              </a:rPr>
              <a:t> moves from the alveoli (high </a:t>
            </a:r>
            <a:r>
              <a:rPr lang="en-GB" sz="1400" dirty="0" smtClean="0">
                <a:latin typeface="Roboto Condensed" panose="02000000000000000000" pitchFamily="2" charset="0"/>
              </a:rPr>
              <a:t>concentration of </a:t>
            </a:r>
            <a:r>
              <a:rPr lang="en-GB" sz="1400" dirty="0">
                <a:latin typeface="Roboto Condensed" panose="02000000000000000000" pitchFamily="2" charset="0"/>
              </a:rPr>
              <a:t>O</a:t>
            </a:r>
            <a:r>
              <a:rPr lang="en-GB" sz="1400" baseline="-25000" dirty="0">
                <a:latin typeface="Roboto Condensed" panose="02000000000000000000" pitchFamily="2" charset="0"/>
              </a:rPr>
              <a:t>2</a:t>
            </a:r>
            <a:r>
              <a:rPr lang="en-GB" sz="1400" dirty="0" smtClean="0">
                <a:latin typeface="Roboto Condensed" panose="02000000000000000000" pitchFamily="2" charset="0"/>
              </a:rPr>
              <a:t>) </a:t>
            </a:r>
            <a:r>
              <a:rPr lang="en-GB" sz="1400" dirty="0">
                <a:latin typeface="Roboto Condensed" panose="02000000000000000000" pitchFamily="2" charset="0"/>
              </a:rPr>
              <a:t>to </a:t>
            </a:r>
            <a:r>
              <a:rPr lang="en-GB" sz="1400" dirty="0" smtClean="0">
                <a:latin typeface="Roboto Condensed" panose="02000000000000000000" pitchFamily="2" charset="0"/>
              </a:rPr>
              <a:t>capillary blood (low concentration </a:t>
            </a:r>
            <a:r>
              <a:rPr lang="en-GB" sz="1400" dirty="0">
                <a:latin typeface="Roboto Condensed" panose="02000000000000000000" pitchFamily="2" charset="0"/>
              </a:rPr>
              <a:t>of O</a:t>
            </a:r>
            <a:r>
              <a:rPr lang="en-GB" sz="1400" baseline="-25000" dirty="0">
                <a:latin typeface="Roboto Condensed" panose="02000000000000000000" pitchFamily="2" charset="0"/>
              </a:rPr>
              <a:t>2</a:t>
            </a:r>
            <a:r>
              <a:rPr lang="en-GB" sz="1400" dirty="0" smtClean="0">
                <a:latin typeface="Roboto Condensed" panose="02000000000000000000" pitchFamily="2" charset="0"/>
              </a:rPr>
              <a:t>) for delivery to working tissues</a:t>
            </a:r>
            <a:endParaRPr lang="en-GB" sz="1400" dirty="0">
              <a:latin typeface="Roboto Condensed" panose="0200000000000000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 smtClean="0">
                <a:latin typeface="Roboto Condensed" panose="02000000000000000000" pitchFamily="2" charset="0"/>
              </a:rPr>
              <a:t>At the same time, CO</a:t>
            </a:r>
            <a:r>
              <a:rPr lang="en-GB" sz="1400" baseline="-25000" dirty="0" smtClean="0">
                <a:latin typeface="Roboto Condensed" panose="02000000000000000000" pitchFamily="2" charset="0"/>
              </a:rPr>
              <a:t>2</a:t>
            </a:r>
            <a:r>
              <a:rPr lang="en-GB" sz="1400" dirty="0" smtClean="0">
                <a:latin typeface="Roboto Condensed" panose="02000000000000000000" pitchFamily="2" charset="0"/>
              </a:rPr>
              <a:t> </a:t>
            </a:r>
            <a:r>
              <a:rPr lang="en-GB" sz="1400" dirty="0">
                <a:latin typeface="Roboto Condensed" panose="02000000000000000000" pitchFamily="2" charset="0"/>
              </a:rPr>
              <a:t>moves from the capillaries (high concentration </a:t>
            </a:r>
            <a:r>
              <a:rPr lang="en-GB" sz="1400" dirty="0" smtClean="0">
                <a:latin typeface="Roboto Condensed" panose="02000000000000000000" pitchFamily="2" charset="0"/>
              </a:rPr>
              <a:t>of CO</a:t>
            </a:r>
            <a:r>
              <a:rPr lang="en-GB" sz="1400" baseline="-25000" dirty="0" smtClean="0">
                <a:latin typeface="Roboto Condensed" panose="02000000000000000000" pitchFamily="2" charset="0"/>
              </a:rPr>
              <a:t>2</a:t>
            </a:r>
            <a:r>
              <a:rPr lang="en-GB" sz="1400" dirty="0" smtClean="0">
                <a:latin typeface="Roboto Condensed" panose="02000000000000000000" pitchFamily="2" charset="0"/>
              </a:rPr>
              <a:t>) </a:t>
            </a:r>
            <a:r>
              <a:rPr lang="en-GB" sz="1400" dirty="0">
                <a:latin typeface="Roboto Condensed" panose="02000000000000000000" pitchFamily="2" charset="0"/>
              </a:rPr>
              <a:t>to the alveoli (low concentration of CO</a:t>
            </a:r>
            <a:r>
              <a:rPr lang="en-GB" sz="1400" baseline="-25000" dirty="0">
                <a:latin typeface="Roboto Condensed" panose="02000000000000000000" pitchFamily="2" charset="0"/>
              </a:rPr>
              <a:t>2</a:t>
            </a:r>
            <a:r>
              <a:rPr lang="en-GB" sz="1400" dirty="0" smtClean="0">
                <a:latin typeface="Roboto Condensed" panose="02000000000000000000" pitchFamily="2" charset="0"/>
              </a:rPr>
              <a:t>) for exhalation to the atmosphere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1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25" name="Picture 24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sample_front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9448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4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B89415AC-1290-4488-A32F-50976CDE7735}"/>
              </a:ext>
            </a:extLst>
          </p:cNvPr>
          <p:cNvSpPr txBox="1">
            <a:spLocks/>
          </p:cNvSpPr>
          <p:nvPr/>
        </p:nvSpPr>
        <p:spPr>
          <a:xfrm>
            <a:off x="334540" y="253287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Oxygen </a:t>
            </a:r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transport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pic>
        <p:nvPicPr>
          <p:cNvPr id="1026" name="Picture 2" descr="File:Erytrocyte deoxy to oxy v0.7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500" y="2977551"/>
            <a:ext cx="4340534" cy="3255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4531" y="1496700"/>
            <a:ext cx="3708432" cy="1328023"/>
          </a:xfrm>
          <a:prstGeom prst="wedgeRoundRectCallout">
            <a:avLst>
              <a:gd name="adj1" fmla="val 58745"/>
              <a:gd name="adj2" fmla="val 57159"/>
              <a:gd name="adj3" fmla="val 16667"/>
            </a:avLst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Roboto Condensed" panose="02000000000000000000" pitchFamily="2" charset="0"/>
              </a:rPr>
              <a:t>Oxygen is bound to a molecule in red blood cells known as haemoglobin. Once bound, the molecule becomes oxyhaemoglobin.</a:t>
            </a:r>
            <a:endParaRPr lang="en-GB" dirty="0"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1034" y="1496700"/>
            <a:ext cx="3960440" cy="1328023"/>
          </a:xfrm>
          <a:prstGeom prst="wedgeRoundRectCallout">
            <a:avLst>
              <a:gd name="adj1" fmla="val -57947"/>
              <a:gd name="adj2" fmla="val 56709"/>
              <a:gd name="adj3" fmla="val 16667"/>
            </a:avLst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r>
              <a:rPr lang="en-GB" dirty="0">
                <a:latin typeface="Roboto Condensed" panose="02000000000000000000" pitchFamily="2" charset="0"/>
              </a:rPr>
              <a:t>Once blood arrives at the muscle, haemoglobin offloads oxygen and picks up carbon dioxide to become carboxyhaemoglobin.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30198" y="3501008"/>
            <a:ext cx="2862112" cy="2031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GB" dirty="0">
                <a:latin typeface="Roboto Condensed" panose="02000000000000000000" pitchFamily="2" charset="0"/>
              </a:rPr>
              <a:t>Therefore, </a:t>
            </a:r>
            <a:r>
              <a:rPr lang="en-GB" dirty="0" smtClean="0">
                <a:latin typeface="Roboto Condensed" panose="02000000000000000000" pitchFamily="2" charset="0"/>
              </a:rPr>
              <a:t>as well as transporting oxygen in the blood, haemoglobin </a:t>
            </a:r>
            <a:r>
              <a:rPr lang="en-GB" dirty="0">
                <a:latin typeface="Roboto Condensed" panose="02000000000000000000" pitchFamily="2" charset="0"/>
              </a:rPr>
              <a:t>has an additional role of carrying carbon dioxide away from the muscle for exhalation into the atmosphere.</a:t>
            </a: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8" name="Picture 17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4068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458" y="2391198"/>
            <a:ext cx="2483845" cy="1000244"/>
          </a:xfrm>
          <a:prstGeom prst="roundRect">
            <a:avLst>
              <a:gd name="adj" fmla="val 8161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latin typeface="Roboto Condensed" panose="02000000000000000000" pitchFamily="2" charset="0"/>
              </a:rPr>
              <a:t>The diaphragm</a:t>
            </a:r>
            <a:r>
              <a:rPr lang="en-GB" sz="1400" dirty="0">
                <a:latin typeface="Roboto Condensed" panose="02000000000000000000" pitchFamily="2" charset="0"/>
              </a:rPr>
              <a:t>…</a:t>
            </a:r>
          </a:p>
          <a:p>
            <a:pPr>
              <a:defRPr/>
            </a:pPr>
            <a:r>
              <a:rPr lang="en-GB" sz="1400" dirty="0" smtClean="0">
                <a:latin typeface="Roboto Condensed" panose="02000000000000000000" pitchFamily="2" charset="0"/>
              </a:rPr>
              <a:t>flattens </a:t>
            </a:r>
            <a:r>
              <a:rPr lang="en-GB" sz="1400" dirty="0">
                <a:latin typeface="Roboto Condensed" panose="02000000000000000000" pitchFamily="2" charset="0"/>
              </a:rPr>
              <a:t>by </a:t>
            </a:r>
            <a:r>
              <a:rPr lang="en-GB" sz="1400" dirty="0" smtClean="0">
                <a:latin typeface="Roboto Condensed" panose="02000000000000000000" pitchFamily="2" charset="0"/>
              </a:rPr>
              <a:t>contracting, which </a:t>
            </a:r>
            <a:r>
              <a:rPr lang="en-GB" sz="1400" b="1" dirty="0" smtClean="0">
                <a:latin typeface="Roboto Condensed" panose="02000000000000000000" pitchFamily="2" charset="0"/>
              </a:rPr>
              <a:t>increases</a:t>
            </a:r>
            <a:r>
              <a:rPr lang="en-GB" sz="1400" dirty="0" smtClean="0">
                <a:latin typeface="Roboto Condensed" panose="02000000000000000000" pitchFamily="2" charset="0"/>
              </a:rPr>
              <a:t> </a:t>
            </a:r>
            <a:r>
              <a:rPr lang="en-GB" sz="1400" dirty="0">
                <a:latin typeface="Roboto Condensed" panose="02000000000000000000" pitchFamily="2" charset="0"/>
              </a:rPr>
              <a:t>the volume of the </a:t>
            </a:r>
            <a:r>
              <a:rPr lang="en-GB" sz="1400" b="1" dirty="0">
                <a:latin typeface="Roboto Condensed" panose="02000000000000000000" pitchFamily="2" charset="0"/>
              </a:rPr>
              <a:t>thoracic cavity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303" y="1206973"/>
            <a:ext cx="769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 smtClean="0">
                <a:latin typeface="Roboto Condensed" panose="02000000000000000000" pitchFamily="2" charset="0"/>
              </a:rPr>
              <a:t>The processes of inspiration and expiration at rest are controlled by the movement of two key respiratory muscles.</a:t>
            </a:r>
            <a:endParaRPr lang="en-GB" dirty="0">
              <a:latin typeface="Roboto Condensed" panose="02000000000000000000" pitchFamily="2" charset="0"/>
            </a:endParaRPr>
          </a:p>
          <a:p>
            <a:pPr>
              <a:defRPr/>
            </a:pP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8644" y="2428776"/>
            <a:ext cx="2649150" cy="1009471"/>
          </a:xfrm>
          <a:prstGeom prst="roundRect">
            <a:avLst>
              <a:gd name="adj" fmla="val 9470"/>
            </a:avLst>
          </a:prstGeom>
          <a:solidFill>
            <a:srgbClr val="806E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The diaphragm…</a:t>
            </a:r>
          </a:p>
          <a:p>
            <a:pPr>
              <a:defRPr/>
            </a:pP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returns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to a dome shape by 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relaxing, which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decreases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the volume of the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thoracic cavity</a:t>
            </a:r>
            <a:endParaRPr lang="en-GB" sz="14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486" y="1900153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Inhaling (breathing in)</a:t>
            </a:r>
            <a:endParaRPr lang="en-GB" sz="24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1891021"/>
            <a:ext cx="3225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Exhaling (breathing out)</a:t>
            </a:r>
            <a:endParaRPr lang="en-GB" sz="24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165458" y="3771069"/>
            <a:ext cx="2483845" cy="1226106"/>
          </a:xfrm>
          <a:prstGeom prst="roundRect">
            <a:avLst>
              <a:gd name="adj" fmla="val 8191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latin typeface="Roboto Condensed" panose="02000000000000000000" pitchFamily="2" charset="0"/>
              </a:rPr>
              <a:t>The external intercostals</a:t>
            </a:r>
            <a:r>
              <a:rPr lang="en-GB" sz="1400" dirty="0">
                <a:latin typeface="Roboto Condensed" panose="02000000000000000000" pitchFamily="2" charset="0"/>
              </a:rPr>
              <a:t>…</a:t>
            </a:r>
          </a:p>
          <a:p>
            <a:pPr>
              <a:defRPr/>
            </a:pPr>
            <a:r>
              <a:rPr lang="en-GB" sz="1400" dirty="0" smtClean="0">
                <a:latin typeface="Roboto Condensed" panose="02000000000000000000" pitchFamily="2" charset="0"/>
              </a:rPr>
              <a:t>pull </a:t>
            </a:r>
            <a:r>
              <a:rPr lang="en-GB" sz="1400" dirty="0">
                <a:latin typeface="Roboto Condensed" panose="02000000000000000000" pitchFamily="2" charset="0"/>
              </a:rPr>
              <a:t>the ribs up and out by </a:t>
            </a:r>
            <a:r>
              <a:rPr lang="en-GB" sz="1400" dirty="0" smtClean="0">
                <a:latin typeface="Roboto Condensed" panose="02000000000000000000" pitchFamily="2" charset="0"/>
              </a:rPr>
              <a:t>contracting, </a:t>
            </a:r>
            <a:r>
              <a:rPr lang="en-GB" sz="1400" dirty="0">
                <a:latin typeface="Roboto Condensed" panose="02000000000000000000" pitchFamily="2" charset="0"/>
              </a:rPr>
              <a:t>which </a:t>
            </a:r>
            <a:r>
              <a:rPr lang="en-GB" sz="1400" b="1" dirty="0">
                <a:latin typeface="Roboto Condensed" panose="02000000000000000000" pitchFamily="2" charset="0"/>
              </a:rPr>
              <a:t>increases</a:t>
            </a:r>
            <a:r>
              <a:rPr lang="en-GB" sz="1400" dirty="0">
                <a:latin typeface="Roboto Condensed" panose="02000000000000000000" pitchFamily="2" charset="0"/>
              </a:rPr>
              <a:t> the volume of the </a:t>
            </a:r>
            <a:r>
              <a:rPr lang="en-GB" sz="1400" b="1" dirty="0">
                <a:latin typeface="Roboto Condensed" panose="02000000000000000000" pitchFamily="2" charset="0"/>
              </a:rPr>
              <a:t>thoracic cavity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4397" y="3758745"/>
            <a:ext cx="2610701" cy="1009471"/>
          </a:xfrm>
          <a:prstGeom prst="roundRect">
            <a:avLst>
              <a:gd name="adj" fmla="val 10778"/>
            </a:avLst>
          </a:prstGeom>
          <a:solidFill>
            <a:srgbClr val="806E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The external intercostals…</a:t>
            </a:r>
          </a:p>
          <a:p>
            <a:pPr>
              <a:defRPr/>
            </a:pP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r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elax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and move the ribs 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down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and 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in,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which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decreases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 the volume of the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thoracic cavity</a:t>
            </a:r>
            <a:endParaRPr lang="en-GB" sz="14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8" name="Picture 17" descr="C:\Users\AdamHowells\Downloads\34592110_M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r="54297"/>
          <a:stretch/>
        </p:blipFill>
        <p:spPr bwMode="auto">
          <a:xfrm>
            <a:off x="2716635" y="2145460"/>
            <a:ext cx="1847301" cy="3251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AdamHowells\Downloads\34592110_M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6" t="12635"/>
          <a:stretch/>
        </p:blipFill>
        <p:spPr bwMode="auto">
          <a:xfrm>
            <a:off x="4250607" y="2070249"/>
            <a:ext cx="2020221" cy="3307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72A21182-9C6C-4D5C-9F92-B18101F444AE}"/>
              </a:ext>
            </a:extLst>
          </p:cNvPr>
          <p:cNvSpPr txBox="1">
            <a:spLocks/>
          </p:cNvSpPr>
          <p:nvPr/>
        </p:nvSpPr>
        <p:spPr>
          <a:xfrm>
            <a:off x="117442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Mechanics of </a:t>
            </a:r>
            <a:r>
              <a:rPr lang="en-GB" sz="5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breathing</a:t>
            </a:r>
            <a:endParaRPr lang="en-GB" sz="54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043665-8337-4C23-93C3-C972791806FD}"/>
              </a:ext>
            </a:extLst>
          </p:cNvPr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xmlns="" id="{8A4897BC-F2D0-43B0-9788-32ED8259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>
                <a:solidFill>
                  <a:prstClr val="black"/>
                </a:solidFill>
              </a:rPr>
              <a:pPr algn="ctr"/>
              <a:t>5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FDD309D5-DBF4-4071-891C-32948490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06F10B1F-BED0-4FCF-837A-0BA62ABDF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Subtitle 3">
            <a:extLst>
              <a:ext uri="{FF2B5EF4-FFF2-40B4-BE49-F238E27FC236}">
                <a16:creationId xmlns:a16="http://schemas.microsoft.com/office/drawing/2014/main" xmlns="" id="{0F4868EA-074C-4A41-8593-C60D4B48FE1B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900" b="1" dirty="0">
                <a:solidFill>
                  <a:prstClr val="black"/>
                </a:solidFill>
              </a:rPr>
              <a:t>Learn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334" y="5240456"/>
            <a:ext cx="2556635" cy="1019734"/>
          </a:xfrm>
          <a:prstGeom prst="roundRect">
            <a:avLst>
              <a:gd name="adj" fmla="val 8191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These changes reduce the air pressure in the thoracic cavity, causing air to rush in from the atmosphere.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7580" y="5183065"/>
            <a:ext cx="2597518" cy="1000244"/>
          </a:xfrm>
          <a:prstGeom prst="roundRect">
            <a:avLst>
              <a:gd name="adj" fmla="val 8191"/>
            </a:avLst>
          </a:prstGeom>
          <a:solidFill>
            <a:srgbClr val="806E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These changes increase the air pressure in the thoracic cavity, causing air to be forced out of the lungs.</a:t>
            </a:r>
            <a:endParaRPr lang="en-GB" sz="14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3" name="Picture 32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741393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0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/>
      <p:bldP spid="8" grpId="0" animBg="1"/>
      <p:bldP spid="9" grpId="0"/>
      <p:bldP spid="9" grpId="1"/>
      <p:bldP spid="10" grpId="0"/>
      <p:bldP spid="11" grpId="0" animBg="1"/>
      <p:bldP spid="11" grpId="1" animBg="1"/>
      <p:bldP spid="12" grpId="0" animBg="1"/>
      <p:bldP spid="21" grpId="0" animBg="1"/>
      <p:bldP spid="21" grpId="1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2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xmlns="" id="{3EEE5409-3F6C-485D-B4C2-5247917F10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2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xmlns="" id="{0D74D4D5-6A4C-4248-8A92-B8CA1C918E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22" name="Subtitle 3">
            <a:extLst>
              <a:ext uri="{FF2B5EF4-FFF2-40B4-BE49-F238E27FC236}">
                <a16:creationId xmlns:a16="http://schemas.microsoft.com/office/drawing/2014/main" xmlns="" id="{4772945D-CA91-4CFE-8EB7-941C7618C994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Activity</a:t>
            </a:r>
            <a:endParaRPr lang="en-US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309927" y="290346"/>
            <a:ext cx="7142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Let’s test your knowledge. Using the GIF below as a prompt, describe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the mechanics of breathing.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pic>
        <p:nvPicPr>
          <p:cNvPr id="1026" name="Picture 2" descr="File:Clavicular breathin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874" y="1157588"/>
            <a:ext cx="52387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hlinkClick r:id="rId5" action="ppaction://hlinksldjump"/>
          </p:cNvPr>
          <p:cNvSpPr txBox="1"/>
          <p:nvPr/>
        </p:nvSpPr>
        <p:spPr>
          <a:xfrm>
            <a:off x="7055305" y="5373639"/>
            <a:ext cx="1609072" cy="646331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Click here to check answers.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9512" y="5373640"/>
            <a:ext cx="54497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Note that the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GIF doesn’t change the diaphragm; however, the diaphragm should change as we inhale and exhale, but which way?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13" name="Rectangle 12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7" name="Picture 16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7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20" descr="sample_front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768813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458" y="2391198"/>
            <a:ext cx="2483845" cy="1000244"/>
          </a:xfrm>
          <a:prstGeom prst="roundRect">
            <a:avLst>
              <a:gd name="adj" fmla="val 8161"/>
            </a:avLst>
          </a:pr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latin typeface="Roboto Condensed" panose="02000000000000000000" pitchFamily="2" charset="0"/>
              </a:rPr>
              <a:t>The diaphragm</a:t>
            </a:r>
            <a:r>
              <a:rPr lang="en-GB" sz="1400" dirty="0">
                <a:latin typeface="Roboto Condensed" panose="02000000000000000000" pitchFamily="2" charset="0"/>
              </a:rPr>
              <a:t>…</a:t>
            </a:r>
          </a:p>
          <a:p>
            <a:pPr>
              <a:defRPr/>
            </a:pPr>
            <a:r>
              <a:rPr lang="en-GB" sz="1400" dirty="0" smtClean="0">
                <a:latin typeface="Roboto Condensed" panose="02000000000000000000" pitchFamily="2" charset="0"/>
              </a:rPr>
              <a:t>flattens </a:t>
            </a:r>
            <a:r>
              <a:rPr lang="en-GB" sz="1400" dirty="0">
                <a:latin typeface="Roboto Condensed" panose="02000000000000000000" pitchFamily="2" charset="0"/>
              </a:rPr>
              <a:t>by </a:t>
            </a:r>
            <a:r>
              <a:rPr lang="en-GB" sz="1400" dirty="0" smtClean="0">
                <a:latin typeface="Roboto Condensed" panose="02000000000000000000" pitchFamily="2" charset="0"/>
              </a:rPr>
              <a:t>contracting, which </a:t>
            </a:r>
            <a:r>
              <a:rPr lang="en-GB" sz="1400" b="1" dirty="0" smtClean="0">
                <a:latin typeface="Roboto Condensed" panose="02000000000000000000" pitchFamily="2" charset="0"/>
              </a:rPr>
              <a:t>increases</a:t>
            </a:r>
            <a:r>
              <a:rPr lang="en-GB" sz="1400" dirty="0" smtClean="0">
                <a:latin typeface="Roboto Condensed" panose="02000000000000000000" pitchFamily="2" charset="0"/>
              </a:rPr>
              <a:t> </a:t>
            </a:r>
            <a:r>
              <a:rPr lang="en-GB" sz="1400" dirty="0">
                <a:latin typeface="Roboto Condensed" panose="02000000000000000000" pitchFamily="2" charset="0"/>
              </a:rPr>
              <a:t>the volume of the </a:t>
            </a:r>
            <a:r>
              <a:rPr lang="en-GB" sz="1400" b="1" dirty="0">
                <a:latin typeface="Roboto Condensed" panose="02000000000000000000" pitchFamily="2" charset="0"/>
              </a:rPr>
              <a:t>thoracic cavity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303" y="1206973"/>
            <a:ext cx="7696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 smtClean="0">
                <a:latin typeface="Roboto Condensed" panose="02000000000000000000" pitchFamily="2" charset="0"/>
              </a:rPr>
              <a:t>The processes of inspiration and expiration at rest are controlled by the movement of two key respiratory muscles.</a:t>
            </a:r>
            <a:endParaRPr lang="en-GB" dirty="0">
              <a:latin typeface="Roboto Condensed" panose="02000000000000000000" pitchFamily="2" charset="0"/>
            </a:endParaRPr>
          </a:p>
          <a:p>
            <a:pPr>
              <a:defRPr/>
            </a:pPr>
            <a:endParaRPr lang="en-GB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68644" y="2428776"/>
            <a:ext cx="2649150" cy="1009471"/>
          </a:xfrm>
          <a:prstGeom prst="roundRect">
            <a:avLst>
              <a:gd name="adj" fmla="val 9470"/>
            </a:avLst>
          </a:prstGeom>
          <a:solidFill>
            <a:srgbClr val="806E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The diaphragm…</a:t>
            </a:r>
          </a:p>
          <a:p>
            <a:pPr>
              <a:defRPr/>
            </a:pP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returns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to a dome shape by 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relaxing, which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decreases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the volume of the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thoracic cavity</a:t>
            </a:r>
            <a:endParaRPr lang="en-GB" sz="14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486" y="1900153"/>
            <a:ext cx="33843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Inhaling (breathing in)</a:t>
            </a:r>
            <a:endParaRPr lang="en-GB" sz="24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152" y="1891021"/>
            <a:ext cx="32258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Exhaling (breathing out)</a:t>
            </a:r>
            <a:endParaRPr lang="en-GB" sz="24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pPr>
              <a:defRPr/>
            </a:pPr>
            <a:endParaRPr lang="en-GB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165458" y="3771069"/>
            <a:ext cx="2483845" cy="1226106"/>
          </a:xfrm>
          <a:prstGeom prst="roundRect">
            <a:avLst>
              <a:gd name="adj" fmla="val 8191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latin typeface="Roboto Condensed" panose="02000000000000000000" pitchFamily="2" charset="0"/>
              </a:rPr>
              <a:t>The external intercostals</a:t>
            </a:r>
            <a:r>
              <a:rPr lang="en-GB" sz="1400" dirty="0">
                <a:latin typeface="Roboto Condensed" panose="02000000000000000000" pitchFamily="2" charset="0"/>
              </a:rPr>
              <a:t>…</a:t>
            </a:r>
          </a:p>
          <a:p>
            <a:pPr>
              <a:defRPr/>
            </a:pPr>
            <a:r>
              <a:rPr lang="en-GB" sz="1400" dirty="0" smtClean="0">
                <a:latin typeface="Roboto Condensed" panose="02000000000000000000" pitchFamily="2" charset="0"/>
              </a:rPr>
              <a:t>pull </a:t>
            </a:r>
            <a:r>
              <a:rPr lang="en-GB" sz="1400" dirty="0">
                <a:latin typeface="Roboto Condensed" panose="02000000000000000000" pitchFamily="2" charset="0"/>
              </a:rPr>
              <a:t>the ribs up and out by </a:t>
            </a:r>
            <a:r>
              <a:rPr lang="en-GB" sz="1400" dirty="0" smtClean="0">
                <a:latin typeface="Roboto Condensed" panose="02000000000000000000" pitchFamily="2" charset="0"/>
              </a:rPr>
              <a:t>contracting, </a:t>
            </a:r>
            <a:r>
              <a:rPr lang="en-GB" sz="1400" dirty="0">
                <a:latin typeface="Roboto Condensed" panose="02000000000000000000" pitchFamily="2" charset="0"/>
              </a:rPr>
              <a:t>which </a:t>
            </a:r>
            <a:r>
              <a:rPr lang="en-GB" sz="1400" b="1" dirty="0">
                <a:latin typeface="Roboto Condensed" panose="02000000000000000000" pitchFamily="2" charset="0"/>
              </a:rPr>
              <a:t>increases</a:t>
            </a:r>
            <a:r>
              <a:rPr lang="en-GB" sz="1400" dirty="0">
                <a:latin typeface="Roboto Condensed" panose="02000000000000000000" pitchFamily="2" charset="0"/>
              </a:rPr>
              <a:t> the volume of the </a:t>
            </a:r>
            <a:r>
              <a:rPr lang="en-GB" sz="1400" b="1" dirty="0">
                <a:latin typeface="Roboto Condensed" panose="02000000000000000000" pitchFamily="2" charset="0"/>
              </a:rPr>
              <a:t>thoracic cavity</a:t>
            </a:r>
            <a:endParaRPr lang="en-GB" sz="1400" dirty="0">
              <a:latin typeface="Roboto Condensed" panose="020000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94397" y="3758745"/>
            <a:ext cx="2610701" cy="1009471"/>
          </a:xfrm>
          <a:prstGeom prst="roundRect">
            <a:avLst>
              <a:gd name="adj" fmla="val 10778"/>
            </a:avLst>
          </a:prstGeom>
          <a:solidFill>
            <a:srgbClr val="806EAE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The external intercostals…</a:t>
            </a:r>
          </a:p>
          <a:p>
            <a:pPr>
              <a:defRPr/>
            </a:pP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r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elax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and move the ribs 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down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and </a:t>
            </a: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in, 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which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decreases</a:t>
            </a:r>
            <a:r>
              <a:rPr lang="en-GB" sz="1400" dirty="0">
                <a:solidFill>
                  <a:schemeClr val="bg1"/>
                </a:solidFill>
                <a:latin typeface="Roboto Condensed" panose="02000000000000000000" pitchFamily="2" charset="0"/>
              </a:rPr>
              <a:t> the volume of the </a:t>
            </a:r>
            <a:r>
              <a:rPr lang="en-GB" sz="1400" b="1" dirty="0">
                <a:solidFill>
                  <a:schemeClr val="bg1"/>
                </a:solidFill>
                <a:latin typeface="Roboto Condensed" panose="02000000000000000000" pitchFamily="2" charset="0"/>
              </a:rPr>
              <a:t>thoracic cavity</a:t>
            </a:r>
            <a:endParaRPr lang="en-GB" sz="14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pic>
        <p:nvPicPr>
          <p:cNvPr id="18" name="Picture 17" descr="C:\Users\AdamHowells\Downloads\34592110_M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5" r="54297"/>
          <a:stretch/>
        </p:blipFill>
        <p:spPr bwMode="auto">
          <a:xfrm>
            <a:off x="2716635" y="2145460"/>
            <a:ext cx="1847301" cy="32512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 descr="C:\Users\AdamHowells\Downloads\34592110_M.jpg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86" t="12635"/>
          <a:stretch/>
        </p:blipFill>
        <p:spPr bwMode="auto">
          <a:xfrm>
            <a:off x="4250607" y="2070249"/>
            <a:ext cx="2020221" cy="33077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xmlns="" id="{72A21182-9C6C-4D5C-9F92-B18101F444AE}"/>
              </a:ext>
            </a:extLst>
          </p:cNvPr>
          <p:cNvSpPr txBox="1">
            <a:spLocks/>
          </p:cNvSpPr>
          <p:nvPr/>
        </p:nvSpPr>
        <p:spPr>
          <a:xfrm>
            <a:off x="117442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Mechanics of </a:t>
            </a:r>
            <a:r>
              <a:rPr lang="en-GB" sz="5400" b="1" dirty="0" smtClean="0">
                <a:solidFill>
                  <a:prstClr val="black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breathing</a:t>
            </a:r>
            <a:endParaRPr lang="en-GB" sz="5400" b="1" dirty="0">
              <a:solidFill>
                <a:prstClr val="black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043665-8337-4C23-93C3-C972791806FD}"/>
              </a:ext>
            </a:extLst>
          </p:cNvPr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xmlns="" id="{8A4897BC-F2D0-43B0-9788-32ED8259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>
                <a:solidFill>
                  <a:prstClr val="black"/>
                </a:solidFill>
              </a:rPr>
              <a:pPr algn="ctr"/>
              <a:t>7</a:t>
            </a:fld>
            <a:endParaRPr dirty="0">
              <a:solidFill>
                <a:prstClr val="black"/>
              </a:solidFill>
            </a:endParaRPr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FDD309D5-DBF4-4071-891C-32948490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06F10B1F-BED0-4FCF-837A-0BA62ABDF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Subtitle 3">
            <a:extLst>
              <a:ext uri="{FF2B5EF4-FFF2-40B4-BE49-F238E27FC236}">
                <a16:creationId xmlns:a16="http://schemas.microsoft.com/office/drawing/2014/main" xmlns="" id="{0F4868EA-074C-4A41-8593-C60D4B48FE1B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900" b="1" dirty="0">
                <a:solidFill>
                  <a:prstClr val="black"/>
                </a:solidFill>
              </a:rPr>
              <a:t>Learn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6334" y="5240456"/>
            <a:ext cx="2556635" cy="1019734"/>
          </a:xfrm>
          <a:prstGeom prst="roundRect">
            <a:avLst>
              <a:gd name="adj" fmla="val 8191"/>
            </a:avLst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These changes reduce the air pressure in the thoracic cavity, causing air to rush in from the atmosphere.</a:t>
            </a:r>
            <a:endParaRPr lang="en-GB" sz="1400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7580" y="5183065"/>
            <a:ext cx="2597518" cy="1000244"/>
          </a:xfrm>
          <a:prstGeom prst="roundRect">
            <a:avLst>
              <a:gd name="adj" fmla="val 8191"/>
            </a:avLst>
          </a:prstGeom>
          <a:solidFill>
            <a:srgbClr val="806EAE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1400" dirty="0" smtClean="0">
                <a:solidFill>
                  <a:schemeClr val="bg1"/>
                </a:solidFill>
                <a:latin typeface="Roboto Condensed" panose="02000000000000000000" pitchFamily="2" charset="0"/>
              </a:rPr>
              <a:t>These changes increase the air pressure in the thoracic cavity, causing air to be forced out of the lungs.</a:t>
            </a:r>
            <a:endParaRPr lang="en-GB" sz="1400" dirty="0">
              <a:solidFill>
                <a:schemeClr val="bg1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603250" y="-59487"/>
            <a:ext cx="8540750" cy="6940550"/>
            <a:chOff x="583271" y="42867"/>
            <a:chExt cx="9232725" cy="7502525"/>
          </a:xfrm>
        </p:grpSpPr>
        <p:sp>
          <p:nvSpPr>
            <p:cNvPr id="29" name="Rectangle 28"/>
            <p:cNvSpPr>
              <a:spLocks noChangeArrowheads="1"/>
            </p:cNvSpPr>
            <p:nvPr/>
          </p:nvSpPr>
          <p:spPr bwMode="auto">
            <a:xfrm>
              <a:off x="5558303" y="42867"/>
              <a:ext cx="4257693" cy="75025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>
              <a:outerShdw dist="76200" dir="10800000" algn="ctr" rotWithShape="0">
                <a:srgbClr val="969696">
                  <a:alpha val="65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0" name="Text Box 15"/>
            <p:cNvSpPr txBox="1">
              <a:spLocks noChangeArrowheads="1"/>
            </p:cNvSpPr>
            <p:nvPr/>
          </p:nvSpPr>
          <p:spPr bwMode="auto">
            <a:xfrm>
              <a:off x="6141784" y="375779"/>
              <a:ext cx="1106897" cy="66170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vert"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5000" kern="0" dirty="0">
                  <a:solidFill>
                    <a:srgbClr val="999999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INSPECTION COPY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79781" y="5411143"/>
              <a:ext cx="1132764" cy="1064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7430589" y="4782568"/>
              <a:ext cx="1431244" cy="634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upright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COPYRIGHT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ysClr val="windowText" lastClr="000000"/>
                  </a:solidFill>
                  <a:latin typeface="Century Gothic" panose="020B050202020202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PROTECTED</a:t>
              </a:r>
              <a:endParaRPr lang="en-GB" sz="1100" kern="0" dirty="0">
                <a:solidFill>
                  <a:sysClr val="windowText" lastClr="000000"/>
                </a:solidFill>
                <a:latin typeface="Palatino Linotype" panose="0204050205050503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500" b="1" kern="0" dirty="0">
                  <a:solidFill>
                    <a:srgbClr val="000000"/>
                  </a:solidFill>
                  <a:latin typeface="Century Gothic" panose="020B0502020202020204" pitchFamily="34" charset="0"/>
                  <a:ea typeface="Calibri" panose="020F0502020204030204" pitchFamily="34" charset="0"/>
                </a:rPr>
                <a:t> </a:t>
              </a:r>
              <a:endParaRPr lang="en-GB" sz="1100" kern="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33" name="Picture 32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321972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2865190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 descr="sample_front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9" t="36943" r="19749" b="41377"/>
            <a:stretch>
              <a:fillRect/>
            </a:stretch>
          </p:blipFill>
          <p:spPr bwMode="auto">
            <a:xfrm>
              <a:off x="583271" y="5122653"/>
              <a:ext cx="3887888" cy="1967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84727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6879" y="1268760"/>
            <a:ext cx="66448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>
                <a:latin typeface="Roboto Condensed" panose="02000000000000000000" pitchFamily="2" charset="0"/>
              </a:rPr>
              <a:t>During exercise, additional muscles are involved in getting more air into and out of the lungs to meet the higher demands for oxygen delivery and carbon dioxide removal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72A21182-9C6C-4D5C-9F92-B18101F444AE}"/>
              </a:ext>
            </a:extLst>
          </p:cNvPr>
          <p:cNvSpPr txBox="1">
            <a:spLocks/>
          </p:cNvSpPr>
          <p:nvPr/>
        </p:nvSpPr>
        <p:spPr>
          <a:xfrm>
            <a:off x="117442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Mechanics of b</a:t>
            </a:r>
            <a:r>
              <a:rPr lang="en-GB" sz="5400" b="1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reathing</a:t>
            </a:r>
            <a:endParaRPr lang="en-GB" sz="5400" b="1" dirty="0">
              <a:solidFill>
                <a:schemeClr val="tx1"/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2043665-8337-4C23-93C3-C972791806FD}"/>
              </a:ext>
            </a:extLst>
          </p:cNvPr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24" name="Slide Number Placeholder 1">
            <a:extLst>
              <a:ext uri="{FF2B5EF4-FFF2-40B4-BE49-F238E27FC236}">
                <a16:creationId xmlns:a16="http://schemas.microsoft.com/office/drawing/2014/main" xmlns="" id="{8A4897BC-F2D0-43B0-9788-32ED82599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9512" y="6385781"/>
            <a:ext cx="360000" cy="472219"/>
          </a:xfrm>
          <a:solidFill>
            <a:schemeClr val="accent6">
              <a:lumMod val="40000"/>
              <a:lumOff val="60000"/>
            </a:schemeClr>
          </a:solidFill>
        </p:spPr>
        <p:txBody>
          <a:bodyPr anchor="t"/>
          <a:lstStyle/>
          <a:p>
            <a:pPr algn="ctr"/>
            <a:fld id="{00BE1ABE-4073-4494-BFC2-5858710217CE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xmlns="" id="{FDD309D5-DBF4-4071-891C-3294849023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6" name="Freeform 5">
            <a:extLst>
              <a:ext uri="{FF2B5EF4-FFF2-40B4-BE49-F238E27FC236}">
                <a16:creationId xmlns:a16="http://schemas.microsoft.com/office/drawing/2014/main" xmlns="" id="{06F10B1F-BED0-4FCF-837A-0BA62ABDF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0000"/>
              </a:solidFill>
              <a:latin typeface="Roboto Condensed" panose="02000000000000000000" pitchFamily="2" charset="0"/>
            </a:endParaRPr>
          </a:p>
        </p:txBody>
      </p:sp>
      <p:sp>
        <p:nvSpPr>
          <p:cNvPr id="27" name="Subtitle 3">
            <a:extLst>
              <a:ext uri="{FF2B5EF4-FFF2-40B4-BE49-F238E27FC236}">
                <a16:creationId xmlns:a16="http://schemas.microsoft.com/office/drawing/2014/main" xmlns="" id="{0F4868EA-074C-4A41-8593-C60D4B48FE1B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pic>
        <p:nvPicPr>
          <p:cNvPr id="43" name="Picture 42" descr="https://upload.wikimedia.org/wikipedia/commons/9/95/Rectus_abdominis.png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63" y="2147638"/>
            <a:ext cx="2129412" cy="1841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Picture 2" descr="Image result for pectoralis minor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2581" y="2305362"/>
            <a:ext cx="1790744" cy="179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703840" y="5041432"/>
            <a:ext cx="1656184" cy="1123712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Roboto Condensed" panose="02000000000000000000" pitchFamily="2" charset="0"/>
              </a:rPr>
              <a:t>Sternocleidomastoid</a:t>
            </a:r>
            <a:endParaRPr lang="en-GB" sz="1200" b="1" dirty="0">
              <a:latin typeface="Roboto Condensed" panose="02000000000000000000" pitchFamily="2" charset="0"/>
            </a:endParaRPr>
          </a:p>
          <a:p>
            <a:pPr algn="ctr"/>
            <a:r>
              <a:rPr lang="en-GB" sz="1200" dirty="0">
                <a:latin typeface="Roboto Condensed" panose="02000000000000000000" pitchFamily="2" charset="0"/>
              </a:rPr>
              <a:t>Further increases the </a:t>
            </a:r>
            <a:r>
              <a:rPr lang="en-GB" sz="1200" dirty="0" smtClean="0">
                <a:latin typeface="Roboto Condensed" panose="02000000000000000000" pitchFamily="2" charset="0"/>
              </a:rPr>
              <a:t>volume of the thoracic </a:t>
            </a:r>
            <a:r>
              <a:rPr lang="en-GB" sz="1200" dirty="0">
                <a:latin typeface="Roboto Condensed" panose="02000000000000000000" pitchFamily="2" charset="0"/>
              </a:rPr>
              <a:t>cavity by lifting the sternum and ribcage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440683" y="5041432"/>
            <a:ext cx="1656184" cy="1123712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latin typeface="Roboto Condensed" panose="02000000000000000000" pitchFamily="2" charset="0"/>
              </a:rPr>
              <a:t>Pectorals</a:t>
            </a:r>
            <a:endParaRPr lang="en-GB" sz="1200" b="1" dirty="0">
              <a:latin typeface="Roboto Condensed" panose="02000000000000000000" pitchFamily="2" charset="0"/>
            </a:endParaRPr>
          </a:p>
          <a:p>
            <a:pPr algn="ctr"/>
            <a:r>
              <a:rPr lang="en-GB" sz="1200" dirty="0">
                <a:latin typeface="Roboto Condensed" panose="02000000000000000000" pitchFamily="2" charset="0"/>
              </a:rPr>
              <a:t>Further increases the </a:t>
            </a:r>
            <a:r>
              <a:rPr lang="en-GB" sz="1200" dirty="0" smtClean="0">
                <a:latin typeface="Roboto Condensed" panose="02000000000000000000" pitchFamily="2" charset="0"/>
              </a:rPr>
              <a:t>volume of the thoracic </a:t>
            </a:r>
            <a:r>
              <a:rPr lang="en-GB" sz="1200" dirty="0">
                <a:latin typeface="Roboto Condensed" panose="02000000000000000000" pitchFamily="2" charset="0"/>
              </a:rPr>
              <a:t>cavity by lifting the sternum and ribcage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20503" y="421833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>
                <a:solidFill>
                  <a:prstClr val="black"/>
                </a:solidFill>
                <a:latin typeface="Roboto Condensed" panose="02000000000000000000" pitchFamily="2" charset="0"/>
              </a:rPr>
              <a:t>Increase inspiration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044089" y="4218331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i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Increase expiration</a:t>
            </a:r>
            <a:endParaRPr lang="en-GB" b="1" i="1" dirty="0">
              <a:solidFill>
                <a:prstClr val="black"/>
              </a:solidFill>
              <a:latin typeface="Roboto Condensed" panose="02000000000000000000" pitchFamily="2" charset="0"/>
            </a:endParaRPr>
          </a:p>
        </p:txBody>
      </p:sp>
      <p:sp>
        <p:nvSpPr>
          <p:cNvPr id="52" name="Down Arrow 51"/>
          <p:cNvSpPr/>
          <p:nvPr/>
        </p:nvSpPr>
        <p:spPr>
          <a:xfrm rot="1994046">
            <a:off x="1911751" y="4608604"/>
            <a:ext cx="274842" cy="27248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53" name="Down Arrow 52"/>
          <p:cNvSpPr/>
          <p:nvPr/>
        </p:nvSpPr>
        <p:spPr>
          <a:xfrm rot="19484411">
            <a:off x="2654736" y="4607298"/>
            <a:ext cx="274842" cy="272486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sp>
        <p:nvSpPr>
          <p:cNvPr id="55" name="Down Arrow 54"/>
          <p:cNvSpPr/>
          <p:nvPr/>
        </p:nvSpPr>
        <p:spPr>
          <a:xfrm>
            <a:off x="6526848" y="4562895"/>
            <a:ext cx="274842" cy="272486"/>
          </a:xfrm>
          <a:prstGeom prst="downArrow">
            <a:avLst/>
          </a:prstGeom>
          <a:solidFill>
            <a:srgbClr val="806E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prstClr val="white"/>
              </a:solidFill>
              <a:latin typeface="Roboto Condensed" panose="02000000000000000000" pitchFamily="2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373543" y="1657368"/>
            <a:ext cx="1727537" cy="1068279"/>
            <a:chOff x="7373543" y="1657368"/>
            <a:chExt cx="1727537" cy="1068279"/>
          </a:xfrm>
        </p:grpSpPr>
        <p:sp>
          <p:nvSpPr>
            <p:cNvPr id="46" name="TextBox 45"/>
            <p:cNvSpPr txBox="1"/>
            <p:nvPr/>
          </p:nvSpPr>
          <p:spPr>
            <a:xfrm>
              <a:off x="7373543" y="1657368"/>
              <a:ext cx="1530415" cy="56185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algn="ctr">
                <a:defRPr sz="1100">
                  <a:latin typeface="Roboto Condensed" panose="02000000000000000000" pitchFamily="2" charset="0"/>
                </a:defRPr>
              </a:lvl1pPr>
            </a:lstStyle>
            <a:p>
              <a:r>
                <a:rPr lang="en-GB" dirty="0"/>
                <a:t>Click on the muscles to reveal their role in breathing during </a:t>
              </a:r>
              <a:r>
                <a:rPr lang="en-GB" dirty="0" smtClean="0"/>
                <a:t>exercise.</a:t>
              </a:r>
              <a:endParaRPr lang="en-GB" dirty="0"/>
            </a:p>
          </p:txBody>
        </p:sp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8762" y="2139063"/>
              <a:ext cx="372318" cy="586584"/>
            </a:xfrm>
            <a:prstGeom prst="rect">
              <a:avLst/>
            </a:prstGeom>
          </p:spPr>
        </p:pic>
      </p:grpSp>
      <p:sp>
        <p:nvSpPr>
          <p:cNvPr id="57" name="TextBox 56"/>
          <p:cNvSpPr txBox="1"/>
          <p:nvPr/>
        </p:nvSpPr>
        <p:spPr>
          <a:xfrm>
            <a:off x="5487396" y="4968023"/>
            <a:ext cx="2387742" cy="1123712"/>
          </a:xfrm>
          <a:prstGeom prst="roundRect">
            <a:avLst/>
          </a:prstGeom>
          <a:solidFill>
            <a:schemeClr val="bg1">
              <a:alpha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smtClean="0">
                <a:solidFill>
                  <a:prstClr val="black"/>
                </a:solidFill>
                <a:latin typeface="Roboto Condensed" panose="02000000000000000000" pitchFamily="2" charset="0"/>
              </a:rPr>
              <a:t>Abdominals</a:t>
            </a:r>
            <a:endParaRPr lang="en-GB" sz="1200" b="1" dirty="0">
              <a:solidFill>
                <a:prstClr val="black"/>
              </a:solidFill>
              <a:latin typeface="Roboto Condensed" panose="02000000000000000000" pitchFamily="2" charset="0"/>
            </a:endParaRPr>
          </a:p>
          <a:p>
            <a:pPr algn="ctr"/>
            <a:r>
              <a:rPr lang="en-GB" sz="1200" dirty="0">
                <a:latin typeface="Roboto Condensed" panose="02000000000000000000" pitchFamily="2" charset="0"/>
              </a:rPr>
              <a:t>Aids expiration by contracting and increasing the intra-abdominal pressure and forcing the diaphragm into a dome shape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636737" y="2216116"/>
            <a:ext cx="1781126" cy="1880197"/>
            <a:chOff x="227340" y="2175508"/>
            <a:chExt cx="1781126" cy="1880197"/>
          </a:xfrm>
        </p:grpSpPr>
        <p:pic>
          <p:nvPicPr>
            <p:cNvPr id="42" name="Picture 41" descr="Sternocleidomastoideus.png"/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>
                          <a14:foregroundMark x1="49367" y1="97910" x2="46519" y2="88060"/>
                          <a14:foregroundMark x1="74684" y1="19701" x2="60443" y2="17015"/>
                          <a14:foregroundMark x1="58228" y1="12239" x2="37975" y2="12239"/>
                          <a14:foregroundMark x1="62975" y1="13433" x2="47152" y2="2687"/>
                          <a14:foregroundMark x1="37025" y1="41493" x2="34177" y2="22090"/>
                          <a14:foregroundMark x1="21519" y1="42687" x2="21203" y2="20896"/>
                          <a14:foregroundMark x1="14873" y1="39403" x2="12658" y2="22687"/>
                          <a14:foregroundMark x1="6962" y1="27761" x2="6013" y2="6567"/>
                          <a14:foregroundMark x1="14873" y1="25075" x2="7595" y2="5373"/>
                          <a14:foregroundMark x1="18038" y1="15821" x2="42405" y2="6269"/>
                          <a14:backgroundMark x1="1266" y1="8358" x2="4114" y2="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9861" y="2395760"/>
              <a:ext cx="1688605" cy="165994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TextBox 2"/>
            <p:cNvSpPr txBox="1"/>
            <p:nvPr/>
          </p:nvSpPr>
          <p:spPr>
            <a:xfrm rot="20765323">
              <a:off x="227340" y="2175508"/>
              <a:ext cx="10901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>
                <a:latin typeface="Roboto Condensed" panose="02000000000000000000" pitchFamily="2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43418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50" grpId="0"/>
      <p:bldP spid="51" grpId="0"/>
      <p:bldP spid="52" grpId="0" animBg="1"/>
      <p:bldP spid="53" grpId="0" animBg="1"/>
      <p:bldP spid="55" grpId="0" animBg="1"/>
      <p:bldP spid="5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Elbow Connector 96"/>
          <p:cNvCxnSpPr/>
          <p:nvPr/>
        </p:nvCxnSpPr>
        <p:spPr>
          <a:xfrm>
            <a:off x="4218239" y="2956803"/>
            <a:ext cx="0" cy="1004237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9" name="Elbow Connector 98"/>
          <p:cNvCxnSpPr/>
          <p:nvPr/>
        </p:nvCxnSpPr>
        <p:spPr>
          <a:xfrm>
            <a:off x="3079691" y="5527818"/>
            <a:ext cx="0" cy="609865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Elbow Connector 99"/>
          <p:cNvCxnSpPr/>
          <p:nvPr/>
        </p:nvCxnSpPr>
        <p:spPr>
          <a:xfrm>
            <a:off x="2278163" y="4408475"/>
            <a:ext cx="0" cy="1123445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6" name="Text Box 346"/>
          <p:cNvSpPr txBox="1"/>
          <p:nvPr/>
        </p:nvSpPr>
        <p:spPr>
          <a:xfrm>
            <a:off x="2693740" y="5644014"/>
            <a:ext cx="771902" cy="377471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Residual </a:t>
            </a: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volume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4" name="Text Box 187"/>
          <p:cNvSpPr txBox="1"/>
          <p:nvPr/>
        </p:nvSpPr>
        <p:spPr>
          <a:xfrm>
            <a:off x="3797041" y="3184192"/>
            <a:ext cx="842396" cy="535262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Inspiratory </a:t>
            </a: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reserve </a:t>
            </a:r>
            <a:r>
              <a:rPr lang="en-GB" sz="9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</a:t>
            </a:r>
            <a:r>
              <a:rPr kumimoji="0" lang="en-GB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olume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7" name="Text Box 184"/>
          <p:cNvSpPr txBox="1"/>
          <p:nvPr/>
        </p:nvSpPr>
        <p:spPr>
          <a:xfrm>
            <a:off x="596063" y="3993713"/>
            <a:ext cx="663569" cy="411238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Tidal volume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5956" y="1250432"/>
            <a:ext cx="5774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A spirometer trace demonstrates</a:t>
            </a:r>
            <a:r>
              <a:rPr kumimoji="0" lang="en-GB" sz="18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 the different lung volumes. Let’s explore these below!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45" name="Text Box 344"/>
          <p:cNvSpPr txBox="1"/>
          <p:nvPr/>
        </p:nvSpPr>
        <p:spPr>
          <a:xfrm>
            <a:off x="1834205" y="4712418"/>
            <a:ext cx="859535" cy="568544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Expiratory </a:t>
            </a:r>
            <a:r>
              <a:rPr kumimoji="0" lang="en-GB" sz="9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reserve </a:t>
            </a:r>
            <a:r>
              <a:rPr lang="en-GB" sz="900" b="1" dirty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</a:t>
            </a:r>
            <a:r>
              <a:rPr kumimoji="0" lang="en-GB" sz="9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olume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FD520500-1A45-8A4D-A22F-B01DC21210EC}"/>
              </a:ext>
            </a:extLst>
          </p:cNvPr>
          <p:cNvSpPr txBox="1"/>
          <p:nvPr/>
        </p:nvSpPr>
        <p:spPr>
          <a:xfrm>
            <a:off x="6426005" y="4604208"/>
            <a:ext cx="2345162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Inspiratory reserve volume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volume of air inspired by force after a regular breath.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058A4A8D-64B9-6C49-A747-68F8E79313AA}"/>
              </a:ext>
            </a:extLst>
          </p:cNvPr>
          <p:cNvSpPr txBox="1"/>
          <p:nvPr/>
        </p:nvSpPr>
        <p:spPr>
          <a:xfrm>
            <a:off x="6348570" y="2433132"/>
            <a:ext cx="2417088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Residual volume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volume of air remaining in the lungs after maximum expiration.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B42EF047-1047-2B40-837A-1C032BA2847C}"/>
              </a:ext>
            </a:extLst>
          </p:cNvPr>
          <p:cNvSpPr txBox="1"/>
          <p:nvPr/>
        </p:nvSpPr>
        <p:spPr>
          <a:xfrm>
            <a:off x="6334481" y="3528335"/>
            <a:ext cx="2436686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Expiratory reserve volume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The volume of air expired by force after a regular breath.</a:t>
            </a:r>
          </a:p>
        </p:txBody>
      </p:sp>
      <p:sp>
        <p:nvSpPr>
          <p:cNvPr id="83" name="Freeform 82"/>
          <p:cNvSpPr/>
          <p:nvPr/>
        </p:nvSpPr>
        <p:spPr>
          <a:xfrm>
            <a:off x="1344260" y="2949458"/>
            <a:ext cx="3548374" cy="2587044"/>
          </a:xfrm>
          <a:custGeom>
            <a:avLst/>
            <a:gdLst>
              <a:gd name="connsiteX0" fmla="*/ 0 w 2701159"/>
              <a:gd name="connsiteY0" fmla="*/ 907968 h 2273821"/>
              <a:gd name="connsiteX1" fmla="*/ 199697 w 2701159"/>
              <a:gd name="connsiteY1" fmla="*/ 1275830 h 2273821"/>
              <a:gd name="connsiteX2" fmla="*/ 357352 w 2701159"/>
              <a:gd name="connsiteY2" fmla="*/ 897457 h 2273821"/>
              <a:gd name="connsiteX3" fmla="*/ 546538 w 2701159"/>
              <a:gd name="connsiteY3" fmla="*/ 1286340 h 2273821"/>
              <a:gd name="connsiteX4" fmla="*/ 767256 w 2701159"/>
              <a:gd name="connsiteY4" fmla="*/ 886947 h 2273821"/>
              <a:gd name="connsiteX5" fmla="*/ 987973 w 2701159"/>
              <a:gd name="connsiteY5" fmla="*/ 1296850 h 2273821"/>
              <a:gd name="connsiteX6" fmla="*/ 1145628 w 2701159"/>
              <a:gd name="connsiteY6" fmla="*/ 886947 h 2273821"/>
              <a:gd name="connsiteX7" fmla="*/ 1324304 w 2701159"/>
              <a:gd name="connsiteY7" fmla="*/ 1275830 h 2273821"/>
              <a:gd name="connsiteX8" fmla="*/ 1713187 w 2701159"/>
              <a:gd name="connsiteY8" fmla="*/ 14588 h 2273821"/>
              <a:gd name="connsiteX9" fmla="*/ 2070538 w 2701159"/>
              <a:gd name="connsiteY9" fmla="*/ 2263802 h 2273821"/>
              <a:gd name="connsiteX10" fmla="*/ 2490952 w 2701159"/>
              <a:gd name="connsiteY10" fmla="*/ 855416 h 2273821"/>
              <a:gd name="connsiteX11" fmla="*/ 2701159 w 2701159"/>
              <a:gd name="connsiteY11" fmla="*/ 1212768 h 2273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01159" h="2273821">
                <a:moveTo>
                  <a:pt x="0" y="907968"/>
                </a:moveTo>
                <a:cubicBezTo>
                  <a:pt x="70069" y="1092775"/>
                  <a:pt x="140138" y="1277582"/>
                  <a:pt x="199697" y="1275830"/>
                </a:cubicBezTo>
                <a:cubicBezTo>
                  <a:pt x="259256" y="1274078"/>
                  <a:pt x="299545" y="895705"/>
                  <a:pt x="357352" y="897457"/>
                </a:cubicBezTo>
                <a:cubicBezTo>
                  <a:pt x="415159" y="899209"/>
                  <a:pt x="478221" y="1288092"/>
                  <a:pt x="546538" y="1286340"/>
                </a:cubicBezTo>
                <a:cubicBezTo>
                  <a:pt x="614855" y="1284588"/>
                  <a:pt x="693684" y="885195"/>
                  <a:pt x="767256" y="886947"/>
                </a:cubicBezTo>
                <a:cubicBezTo>
                  <a:pt x="840828" y="888699"/>
                  <a:pt x="924911" y="1296850"/>
                  <a:pt x="987973" y="1296850"/>
                </a:cubicBezTo>
                <a:cubicBezTo>
                  <a:pt x="1051035" y="1296850"/>
                  <a:pt x="1089573" y="890450"/>
                  <a:pt x="1145628" y="886947"/>
                </a:cubicBezTo>
                <a:cubicBezTo>
                  <a:pt x="1201683" y="883444"/>
                  <a:pt x="1229711" y="1421223"/>
                  <a:pt x="1324304" y="1275830"/>
                </a:cubicBezTo>
                <a:cubicBezTo>
                  <a:pt x="1418897" y="1130437"/>
                  <a:pt x="1588815" y="-150074"/>
                  <a:pt x="1713187" y="14588"/>
                </a:cubicBezTo>
                <a:cubicBezTo>
                  <a:pt x="1837559" y="179250"/>
                  <a:pt x="1940911" y="2123664"/>
                  <a:pt x="2070538" y="2263802"/>
                </a:cubicBezTo>
                <a:cubicBezTo>
                  <a:pt x="2200165" y="2403940"/>
                  <a:pt x="2385849" y="1030588"/>
                  <a:pt x="2490952" y="855416"/>
                </a:cubicBezTo>
                <a:cubicBezTo>
                  <a:pt x="2596055" y="680244"/>
                  <a:pt x="2648607" y="946506"/>
                  <a:pt x="2701159" y="1212768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V="1">
            <a:off x="547609" y="2220132"/>
            <a:ext cx="0" cy="393413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47609" y="6142409"/>
            <a:ext cx="5104511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>
            <a:off x="547609" y="3954066"/>
            <a:ext cx="4768360" cy="24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>
          <a:xfrm flipH="1">
            <a:off x="547609" y="4420433"/>
            <a:ext cx="4804648" cy="398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597410" y="2949580"/>
            <a:ext cx="475518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 flipH="1">
            <a:off x="547609" y="2387547"/>
            <a:ext cx="4804983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 Box 182"/>
          <p:cNvSpPr txBox="1"/>
          <p:nvPr/>
        </p:nvSpPr>
        <p:spPr>
          <a:xfrm>
            <a:off x="1829963" y="6154366"/>
            <a:ext cx="1879953" cy="370977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Time 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(s)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1" name="Text Box 183"/>
          <p:cNvSpPr txBox="1"/>
          <p:nvPr/>
        </p:nvSpPr>
        <p:spPr>
          <a:xfrm rot="16200000">
            <a:off x="-535755" y="3874686"/>
            <a:ext cx="1805682" cy="38623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Volume </a:t>
            </a:r>
            <a:r>
              <a:rPr kumimoji="0" lang="en-GB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Times New Roman" panose="02020603050405020304" pitchFamily="18" charset="0"/>
              </a:rPr>
              <a:t>(L)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3" name="Text Box 184"/>
          <p:cNvSpPr txBox="1"/>
          <p:nvPr/>
        </p:nvSpPr>
        <p:spPr>
          <a:xfrm>
            <a:off x="604781" y="3978230"/>
            <a:ext cx="663569" cy="411238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94" name="Elbow Connector 93"/>
          <p:cNvCxnSpPr/>
          <p:nvPr/>
        </p:nvCxnSpPr>
        <p:spPr>
          <a:xfrm>
            <a:off x="1344260" y="3985280"/>
            <a:ext cx="0" cy="442452"/>
          </a:xfrm>
          <a:prstGeom prst="bentConnector3">
            <a:avLst/>
          </a:prstGeom>
          <a:ln>
            <a:headEnd type="triangl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8" name="Text Box 187"/>
          <p:cNvSpPr txBox="1"/>
          <p:nvPr/>
        </p:nvSpPr>
        <p:spPr>
          <a:xfrm>
            <a:off x="3858852" y="3173630"/>
            <a:ext cx="842396" cy="535262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1" name="Text Box 344"/>
          <p:cNvSpPr txBox="1"/>
          <p:nvPr/>
        </p:nvSpPr>
        <p:spPr>
          <a:xfrm>
            <a:off x="1870570" y="4721284"/>
            <a:ext cx="859535" cy="568544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02" name="Straight Connector 101"/>
          <p:cNvCxnSpPr/>
          <p:nvPr/>
        </p:nvCxnSpPr>
        <p:spPr>
          <a:xfrm flipH="1">
            <a:off x="547609" y="5532543"/>
            <a:ext cx="4768360" cy="39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Text Box 346"/>
          <p:cNvSpPr txBox="1"/>
          <p:nvPr/>
        </p:nvSpPr>
        <p:spPr>
          <a:xfrm>
            <a:off x="2713913" y="5634562"/>
            <a:ext cx="771902" cy="377471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722333" y="5220041"/>
            <a:ext cx="1121565" cy="307777"/>
          </a:xfrm>
          <a:prstGeom prst="rect">
            <a:avLst/>
          </a:prstGeom>
          <a:solidFill>
            <a:srgbClr val="C00000"/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Decreases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722333" y="4133449"/>
            <a:ext cx="1121566" cy="307777"/>
          </a:xfrm>
          <a:prstGeom prst="rect">
            <a:avLst/>
          </a:prstGeom>
          <a:solidFill>
            <a:srgbClr val="C00000"/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Decreases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722333" y="3048966"/>
            <a:ext cx="1103873" cy="307777"/>
          </a:xfrm>
          <a:prstGeom prst="rect">
            <a:avLst/>
          </a:prstGeom>
          <a:solidFill>
            <a:schemeClr val="accent2"/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No </a:t>
            </a: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change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491467" y="268871"/>
            <a:ext cx="2910123" cy="1174018"/>
            <a:chOff x="4480272" y="609586"/>
            <a:chExt cx="2910123" cy="1174018"/>
          </a:xfrm>
        </p:grpSpPr>
        <p:sp>
          <p:nvSpPr>
            <p:cNvPr id="120" name="TextBox 12"/>
            <p:cNvSpPr txBox="1"/>
            <p:nvPr/>
          </p:nvSpPr>
          <p:spPr>
            <a:xfrm>
              <a:off x="4480272" y="609586"/>
              <a:ext cx="2908473" cy="749141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9525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lIns="0" tIns="0" rIns="0" bIns="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1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</a:rPr>
                <a:t>Click </a:t>
              </a:r>
              <a:r>
                <a:rPr kumimoji="0" lang="en-GB" sz="110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</a:rPr>
                <a:t>on each </a:t>
              </a:r>
              <a:r>
                <a:rPr kumimoji="0" lang="en-GB" sz="11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</a:rPr>
                <a:t>of the</a:t>
              </a:r>
              <a:r>
                <a:rPr kumimoji="0" lang="en-GB" sz="1100" i="0" u="none" strike="noStrike" kern="1200" cap="none" spc="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</a:rPr>
                <a:t> squares </a:t>
              </a:r>
              <a:r>
                <a:rPr lang="en-GB" sz="11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rPr>
                <a:t>on the spirometer trace to identify the different lung volumes.</a:t>
              </a:r>
            </a:p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GB" sz="110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Roboto Condensed" pitchFamily="2" charset="0"/>
                  <a:ea typeface="Roboto Condensed" pitchFamily="2" charset="0"/>
                </a:rPr>
                <a:t>Click on each of the </a:t>
              </a:r>
              <a:r>
                <a:rPr lang="en-GB" sz="1100" dirty="0" smtClean="0">
                  <a:solidFill>
                    <a:schemeClr val="tx1"/>
                  </a:solidFill>
                  <a:latin typeface="Roboto Condensed" pitchFamily="2" charset="0"/>
                  <a:ea typeface="Roboto Condensed" pitchFamily="2" charset="0"/>
                </a:rPr>
                <a:t>volumes to the right of the page to reveal the change during exercise.</a:t>
              </a:r>
              <a:endParaRPr kumimoji="0" lang="en-GB" sz="11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itchFamily="2" charset="0"/>
                <a:ea typeface="Roboto Condensed" pitchFamily="2" charset="0"/>
              </a:endParaRPr>
            </a:p>
          </p:txBody>
        </p:sp>
        <p:pic>
          <p:nvPicPr>
            <p:cNvPr id="121" name="Picture 12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077" y="1197020"/>
              <a:ext cx="372318" cy="586584"/>
            </a:xfrm>
            <a:prstGeom prst="rect">
              <a:avLst/>
            </a:prstGeom>
          </p:spPr>
        </p:pic>
      </p:grpSp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97" y="6411736"/>
            <a:ext cx="222707" cy="350873"/>
          </a:xfrm>
          <a:prstGeom prst="rect">
            <a:avLst/>
          </a:prstGeom>
        </p:spPr>
      </p:pic>
      <p:sp>
        <p:nvSpPr>
          <p:cNvPr id="65" name="Slide Number Placeholder 1">
            <a:extLst>
              <a:ext uri="{FF2B5EF4-FFF2-40B4-BE49-F238E27FC236}">
                <a16:creationId xmlns:a16="http://schemas.microsoft.com/office/drawing/2014/main" xmlns="" id="{D84523EB-CE53-434C-97F1-5AEF097B505A}"/>
              </a:ext>
            </a:extLst>
          </p:cNvPr>
          <p:cNvSpPr txBox="1">
            <a:spLocks/>
          </p:cNvSpPr>
          <p:nvPr/>
        </p:nvSpPr>
        <p:spPr>
          <a:xfrm>
            <a:off x="179512" y="6385781"/>
            <a:ext cx="360000" cy="4722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l" defTabSz="914400" rtl="0" eaLnBrk="1" latinLnBrk="0" hangingPunct="1">
              <a:defRPr lang="en-GB" sz="1050" b="1" kern="1200" smtClean="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00BE1ABE-4073-4494-BFC2-5858710217CE}" type="slidenum">
              <a:rPr lang="en-GB" smtClean="0"/>
              <a:pPr algn="ctr"/>
              <a:t>9</a:t>
            </a:fld>
            <a:endParaRPr lang="en-GB" dirty="0"/>
          </a:p>
        </p:txBody>
      </p:sp>
      <p:sp>
        <p:nvSpPr>
          <p:cNvPr id="66" name="Freeform 5">
            <a:extLst>
              <a:ext uri="{FF2B5EF4-FFF2-40B4-BE49-F238E27FC236}">
                <a16:creationId xmlns:a16="http://schemas.microsoft.com/office/drawing/2014/main" xmlns="" id="{8D7C2106-8D59-4680-B4A2-4D1B52D48B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8219738" y="-387424"/>
            <a:ext cx="1838651" cy="1613506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noFill/>
          <a:ln w="63500" cap="flat">
            <a:solidFill>
              <a:schemeClr val="accent6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67" name="Freeform 5">
            <a:extLst>
              <a:ext uri="{FF2B5EF4-FFF2-40B4-BE49-F238E27FC236}">
                <a16:creationId xmlns:a16="http://schemas.microsoft.com/office/drawing/2014/main" xmlns="" id="{76505AA2-2C9E-4108-BA4E-4526B89B8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ChangeAspect="1"/>
          </p:cNvSpPr>
          <p:nvPr/>
        </p:nvSpPr>
        <p:spPr bwMode="auto">
          <a:xfrm>
            <a:off x="7722333" y="419329"/>
            <a:ext cx="1103873" cy="968702"/>
          </a:xfrm>
          <a:custGeom>
            <a:avLst/>
            <a:gdLst>
              <a:gd name="T0" fmla="*/ 781 w 1099"/>
              <a:gd name="T1" fmla="*/ 0 h 968"/>
              <a:gd name="T2" fmla="*/ 318 w 1099"/>
              <a:gd name="T3" fmla="*/ 0 h 968"/>
              <a:gd name="T4" fmla="*/ 246 w 1099"/>
              <a:gd name="T5" fmla="*/ 42 h 968"/>
              <a:gd name="T6" fmla="*/ 15 w 1099"/>
              <a:gd name="T7" fmla="*/ 443 h 968"/>
              <a:gd name="T8" fmla="*/ 15 w 1099"/>
              <a:gd name="T9" fmla="*/ 525 h 968"/>
              <a:gd name="T10" fmla="*/ 246 w 1099"/>
              <a:gd name="T11" fmla="*/ 926 h 968"/>
              <a:gd name="T12" fmla="*/ 318 w 1099"/>
              <a:gd name="T13" fmla="*/ 968 h 968"/>
              <a:gd name="T14" fmla="*/ 781 w 1099"/>
              <a:gd name="T15" fmla="*/ 968 h 968"/>
              <a:gd name="T16" fmla="*/ 852 w 1099"/>
              <a:gd name="T17" fmla="*/ 926 h 968"/>
              <a:gd name="T18" fmla="*/ 1084 w 1099"/>
              <a:gd name="T19" fmla="*/ 525 h 968"/>
              <a:gd name="T20" fmla="*/ 1084 w 1099"/>
              <a:gd name="T21" fmla="*/ 443 h 968"/>
              <a:gd name="T22" fmla="*/ 852 w 1099"/>
              <a:gd name="T23" fmla="*/ 42 h 968"/>
              <a:gd name="T24" fmla="*/ 781 w 1099"/>
              <a:gd name="T25" fmla="*/ 0 h 9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99" h="968">
                <a:moveTo>
                  <a:pt x="781" y="0"/>
                </a:moveTo>
                <a:cubicBezTo>
                  <a:pt x="318" y="0"/>
                  <a:pt x="318" y="0"/>
                  <a:pt x="318" y="0"/>
                </a:cubicBezTo>
                <a:cubicBezTo>
                  <a:pt x="288" y="0"/>
                  <a:pt x="261" y="16"/>
                  <a:pt x="246" y="42"/>
                </a:cubicBezTo>
                <a:cubicBezTo>
                  <a:pt x="15" y="443"/>
                  <a:pt x="15" y="443"/>
                  <a:pt x="15" y="443"/>
                </a:cubicBezTo>
                <a:cubicBezTo>
                  <a:pt x="0" y="468"/>
                  <a:pt x="0" y="500"/>
                  <a:pt x="15" y="525"/>
                </a:cubicBezTo>
                <a:cubicBezTo>
                  <a:pt x="246" y="926"/>
                  <a:pt x="246" y="926"/>
                  <a:pt x="246" y="926"/>
                </a:cubicBezTo>
                <a:cubicBezTo>
                  <a:pt x="261" y="952"/>
                  <a:pt x="288" y="968"/>
                  <a:pt x="318" y="968"/>
                </a:cubicBezTo>
                <a:cubicBezTo>
                  <a:pt x="781" y="968"/>
                  <a:pt x="781" y="968"/>
                  <a:pt x="781" y="968"/>
                </a:cubicBezTo>
                <a:cubicBezTo>
                  <a:pt x="810" y="968"/>
                  <a:pt x="838" y="952"/>
                  <a:pt x="852" y="926"/>
                </a:cubicBezTo>
                <a:cubicBezTo>
                  <a:pt x="1084" y="525"/>
                  <a:pt x="1084" y="525"/>
                  <a:pt x="1084" y="525"/>
                </a:cubicBezTo>
                <a:cubicBezTo>
                  <a:pt x="1099" y="500"/>
                  <a:pt x="1099" y="468"/>
                  <a:pt x="1084" y="443"/>
                </a:cubicBezTo>
                <a:cubicBezTo>
                  <a:pt x="852" y="42"/>
                  <a:pt x="852" y="42"/>
                  <a:pt x="852" y="42"/>
                </a:cubicBezTo>
                <a:cubicBezTo>
                  <a:pt x="838" y="16"/>
                  <a:pt x="810" y="0"/>
                  <a:pt x="781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6350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Roboto Condensed" panose="02000000000000000000" pitchFamily="2" charset="0"/>
            </a:endParaRPr>
          </a:p>
        </p:txBody>
      </p:sp>
      <p:sp>
        <p:nvSpPr>
          <p:cNvPr id="75" name="Subtitle 3">
            <a:extLst>
              <a:ext uri="{FF2B5EF4-FFF2-40B4-BE49-F238E27FC236}">
                <a16:creationId xmlns:a16="http://schemas.microsoft.com/office/drawing/2014/main" xmlns="" id="{EF4D3ECC-0937-4AE6-87E5-344E6B532A9E}"/>
              </a:ext>
            </a:extLst>
          </p:cNvPr>
          <p:cNvSpPr txBox="1">
            <a:spLocks/>
          </p:cNvSpPr>
          <p:nvPr/>
        </p:nvSpPr>
        <p:spPr>
          <a:xfrm>
            <a:off x="7818280" y="764704"/>
            <a:ext cx="911977" cy="39288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Condensed" panose="020000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900" b="1" dirty="0"/>
              <a:t>Learn</a:t>
            </a:r>
            <a:endParaRPr lang="en-US" b="1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1AA61102-8DC0-469C-9AF2-A9B955CB8A24}"/>
              </a:ext>
            </a:extLst>
          </p:cNvPr>
          <p:cNvSpPr txBox="1"/>
          <p:nvPr/>
        </p:nvSpPr>
        <p:spPr>
          <a:xfrm>
            <a:off x="7722333" y="6598158"/>
            <a:ext cx="1453608" cy="255389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dirty="0" smtClean="0">
                <a:latin typeface="Roboto Condensed" panose="02000000000000000000" pitchFamily="2" charset="0"/>
              </a:rPr>
              <a:t>© ZigZag Education, 2022 </a:t>
            </a:r>
            <a:endParaRPr lang="en-GB" sz="900" dirty="0">
              <a:latin typeface="Roboto Condensed" panose="02000000000000000000" pitchFamily="2" charset="0"/>
            </a:endParaRP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1806974A-8D74-4293-940A-737DCB88BD03}"/>
              </a:ext>
            </a:extLst>
          </p:cNvPr>
          <p:cNvSpPr txBox="1">
            <a:spLocks/>
          </p:cNvSpPr>
          <p:nvPr/>
        </p:nvSpPr>
        <p:spPr>
          <a:xfrm>
            <a:off x="117442" y="404072"/>
            <a:ext cx="8892988" cy="8632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5400" b="1" dirty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Lung </a:t>
            </a:r>
            <a:r>
              <a:rPr lang="en-GB" sz="5400" b="1" dirty="0" smtClean="0">
                <a:solidFill>
                  <a:prstClr val="black">
                    <a:alpha val="90000"/>
                  </a:prstClr>
                </a:solidFill>
                <a:latin typeface="Roboto Condensed" panose="02000000000000000000" pitchFamily="2" charset="0"/>
                <a:ea typeface="Roboto Condensed" panose="02000000000000000000" pitchFamily="2" charset="0"/>
                <a:cs typeface="Lato Medium" panose="020F0502020204030203" pitchFamily="34" charset="0"/>
              </a:rPr>
              <a:t>volumes</a:t>
            </a:r>
            <a:endParaRPr lang="en-GB" sz="5400" b="1" dirty="0">
              <a:solidFill>
                <a:prstClr val="black">
                  <a:alpha val="90000"/>
                </a:prstClr>
              </a:solidFill>
              <a:latin typeface="Roboto Condensed" panose="02000000000000000000" pitchFamily="2" charset="0"/>
              <a:ea typeface="Roboto Condensed" panose="02000000000000000000" pitchFamily="2" charset="0"/>
              <a:cs typeface="Lato Medium" panose="020F0502020204030203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FD520500-1A45-8A4D-A22F-B01DC21210EC}"/>
              </a:ext>
            </a:extLst>
          </p:cNvPr>
          <p:cNvSpPr txBox="1"/>
          <p:nvPr/>
        </p:nvSpPr>
        <p:spPr>
          <a:xfrm>
            <a:off x="6475953" y="5689748"/>
            <a:ext cx="2345162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rPr>
              <a:t>Tidal volume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 smtClean="0">
                <a:solidFill>
                  <a:schemeClr val="tx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The volume of air inspired or expired per breath.</a:t>
            </a:r>
            <a:endParaRPr kumimoji="0" lang="en-GB" sz="12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Roboto Condensed" panose="02000000000000000000" pitchFamily="2" charset="0"/>
              <a:cs typeface="+mn-cs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722333" y="6306633"/>
            <a:ext cx="1121565" cy="307777"/>
          </a:xfrm>
          <a:prstGeom prst="rect">
            <a:avLst/>
          </a:prstGeom>
          <a:solidFill>
            <a:schemeClr val="accent6"/>
          </a:solidFill>
          <a:ln>
            <a:prstDash val="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Roboto Condensed" panose="02000000000000000000" pitchFamily="2" charset="0"/>
                <a:ea typeface="+mn-ea"/>
                <a:cs typeface="+mn-cs"/>
              </a:rPr>
              <a:t>Increases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Roboto Condensed" panose="02000000000000000000" pitchFamily="2" charset="0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69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</p:childTnLst>
        </p:cTn>
      </p:par>
    </p:tnLst>
    <p:bldLst>
      <p:bldP spid="69" grpId="0" animBg="1"/>
      <p:bldP spid="70" grpId="0" animBg="1"/>
      <p:bldP spid="74" grpId="0" animBg="1"/>
      <p:bldP spid="93" grpId="0" animBg="1"/>
      <p:bldP spid="98" grpId="0" animBg="1"/>
      <p:bldP spid="101" grpId="0" animBg="1"/>
      <p:bldP spid="103" grpId="0" animBg="1"/>
      <p:bldP spid="116" grpId="0" animBg="1"/>
      <p:bldP spid="117" grpId="0" animBg="1"/>
      <p:bldP spid="118" grpId="0" animBg="1"/>
      <p:bldP spid="68" grpId="0" animBg="1"/>
      <p:bldP spid="7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4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5540</TotalTime>
  <Words>1605</Words>
  <Application>Microsoft Office PowerPoint</Application>
  <PresentationFormat>On-screen Show (4:3)</PresentationFormat>
  <Paragraphs>236</Paragraphs>
  <Slides>13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Calibri Light</vt:lpstr>
      <vt:lpstr>Aharoni</vt:lpstr>
      <vt:lpstr>Arial</vt:lpstr>
      <vt:lpstr>Wingdings</vt:lpstr>
      <vt:lpstr>Lato Medium</vt:lpstr>
      <vt:lpstr>Roboto Condensed</vt:lpstr>
      <vt:lpstr>Roboto</vt:lpstr>
      <vt:lpstr>Calibri</vt:lpstr>
      <vt:lpstr>Palatino Linotype</vt:lpstr>
      <vt:lpstr>Century Gothic</vt:lpstr>
      <vt:lpstr>Times New Roman</vt:lpstr>
      <vt:lpstr>Office Theme</vt:lpstr>
      <vt:lpstr>The Respiratory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Applied Anatomy and Exercise Physiology</dc:title>
  <dc:creator>Adam Howells</dc:creator>
  <cp:lastModifiedBy>Natasha Andrew</cp:lastModifiedBy>
  <cp:revision>386</cp:revision>
  <cp:lastPrinted>2022-05-10T15:05:40Z</cp:lastPrinted>
  <dcterms:created xsi:type="dcterms:W3CDTF">2016-05-10T20:25:22Z</dcterms:created>
  <dcterms:modified xsi:type="dcterms:W3CDTF">2023-05-17T13:44:56Z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37F7B6B5-FEB1-4063-A08D-04E2BD0C73C8</vt:lpwstr>
  </property>
  <property fmtid="{D5CDD505-2E9C-101B-9397-08002B2CF9AE}" pid="3" name="ArticulatePath">
    <vt:lpwstr>PP1_Introduction_to_the_cardiovascular_system</vt:lpwstr>
  </property>
</Properties>
</file>