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fntdata" ContentType="application/x-fontdata"/>
  <Default Extension="tiff" ContentType="image/tiff"/>
  <Default Extension="jpg" ContentType="image/jpeg"/>
  <Default Extension="mp4" ContentType="video/mp4"/>
  <Override PartName="/ppt/presentation.xml" ContentType="application/vnd.ms-powerpoint.slideshow.macroEnabled.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065" r:id="rId1"/>
    <p:sldMasterId id="2147484077" r:id="rId2"/>
  </p:sldMasterIdLst>
  <p:notesMasterIdLst>
    <p:notesMasterId r:id="rId15"/>
  </p:notesMasterIdLst>
  <p:handoutMasterIdLst>
    <p:handoutMasterId r:id="rId16"/>
  </p:handoutMasterIdLst>
  <p:sldIdLst>
    <p:sldId id="344" r:id="rId3"/>
    <p:sldId id="352" r:id="rId4"/>
    <p:sldId id="357" r:id="rId5"/>
    <p:sldId id="354" r:id="rId6"/>
    <p:sldId id="355" r:id="rId7"/>
    <p:sldId id="353" r:id="rId8"/>
    <p:sldId id="359" r:id="rId9"/>
    <p:sldId id="356" r:id="rId10"/>
    <p:sldId id="358" r:id="rId11"/>
    <p:sldId id="348" r:id="rId12"/>
    <p:sldId id="360" r:id="rId13"/>
    <p:sldId id="350" r:id="rId14"/>
  </p:sldIdLst>
  <p:sldSz cx="9144000" cy="6858000" type="screen4x3"/>
  <p:notesSz cx="6858000" cy="9144000"/>
  <p:embeddedFontLst>
    <p:embeddedFont>
      <p:font typeface="Calibri Light" panose="020F0302020204030204" pitchFamily="34" charset="0"/>
      <p:regular r:id="rId17"/>
      <p:italic r:id="rId18"/>
    </p:embeddedFont>
    <p:embeddedFont>
      <p:font typeface="Aharoni" panose="02010803020104030203" pitchFamily="2" charset="-79"/>
      <p:bold r:id="rId19"/>
    </p:embeddedFont>
    <p:embeddedFont>
      <p:font typeface="Lato Medium" panose="020F0502020204030203" pitchFamily="34" charset="0"/>
      <p:regular r:id="rId20"/>
      <p:italic r:id="rId21"/>
    </p:embeddedFont>
    <p:embeddedFont>
      <p:font typeface="Roboto Condensed" panose="02000000000000000000" pitchFamily="2" charset="0"/>
      <p:regular r:id="rId22"/>
      <p:bold r:id="rId23"/>
      <p:italic r:id="rId24"/>
      <p:boldItalic r:id="rId25"/>
    </p:embeddedFont>
    <p:embeddedFont>
      <p:font typeface="Roboto" pitchFamily="2" charset="0"/>
      <p:regular r:id="rId26"/>
      <p:bold r:id="rId27"/>
      <p:italic r:id="rId28"/>
      <p:boldItalic r:id="rId29"/>
    </p:embeddedFont>
    <p:embeddedFont>
      <p:font typeface="Calibri" panose="020F0502020204030204" pitchFamily="34" charset="0"/>
      <p:regular r:id="rId30"/>
      <p:bold r:id="rId31"/>
      <p:italic r:id="rId32"/>
      <p:boldItalic r:id="rId33"/>
    </p:embeddedFont>
    <p:embeddedFont>
      <p:font typeface="Palatino Linotype" panose="02040502050505030304" pitchFamily="18" charset="0"/>
      <p:regular r:id="rId34"/>
      <p:bold r:id="rId35"/>
      <p:italic r:id="rId36"/>
      <p:boldItalic r:id="rId37"/>
    </p:embeddedFont>
    <p:embeddedFont>
      <p:font typeface="Century Gothic" panose="020B0502020202020204" pitchFamily="34" charset="0"/>
      <p:regular r:id="rId38"/>
      <p:bold r:id="rId39"/>
      <p:italic r:id="rId40"/>
      <p:boldItalic r:id="rId41"/>
    </p:embeddedFont>
  </p:embeddedFontLst>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ypes of Training" id="{A46B1110-DC9C-4F21-B5B4-2707017DED1E}">
          <p14:sldIdLst>
            <p14:sldId id="344"/>
            <p14:sldId id="352"/>
            <p14:sldId id="357"/>
            <p14:sldId id="354"/>
            <p14:sldId id="355"/>
            <p14:sldId id="353"/>
            <p14:sldId id="359"/>
            <p14:sldId id="356"/>
            <p14:sldId id="358"/>
            <p14:sldId id="348"/>
            <p14:sldId id="360"/>
            <p14:sldId id="35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m Howells" initials="AH" lastIdx="15" clrIdx="0"/>
  <p:cmAuthor id="2" name="Jacques Robertson" initials="JR" lastIdx="1" clrIdx="1"/>
  <p:cmAuthor id="3" name="Naomi Laws" initials="NL" lastIdx="4" clrIdx="2"/>
  <p:cmAuthor id="4" name="Daniel Embleton" initials="DE" lastIdx="2" clrIdx="3">
    <p:extLst>
      <p:ext uri="{19B8F6BF-5375-455C-9EA6-DF929625EA0E}">
        <p15:presenceInfo xmlns:p15="http://schemas.microsoft.com/office/powerpoint/2012/main" userId="S-1-5-21-2820689681-846540486-1616979966-168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1E2"/>
    <a:srgbClr val="AB7C48"/>
    <a:srgbClr val="FFFF66"/>
    <a:srgbClr val="FFDF9F"/>
    <a:srgbClr val="FF8181"/>
    <a:srgbClr val="CCCCFF"/>
    <a:srgbClr val="CC99FF"/>
    <a:srgbClr val="B989FF"/>
    <a:srgbClr val="00FF00"/>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76" autoAdjust="0"/>
    <p:restoredTop sz="86370" autoAdjust="0"/>
  </p:normalViewPr>
  <p:slideViewPr>
    <p:cSldViewPr>
      <p:cViewPr varScale="1">
        <p:scale>
          <a:sx n="111" d="100"/>
          <a:sy n="111" d="100"/>
        </p:scale>
        <p:origin x="1224" y="9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88" d="100"/>
          <a:sy n="88" d="100"/>
        </p:scale>
        <p:origin x="3872"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font" Target="fonts/font23.fntdata"/><Relationship Id="rId3" Type="http://schemas.openxmlformats.org/officeDocument/2006/relationships/slide" Target="slides/slide1.xml"/><Relationship Id="rId21" Type="http://schemas.openxmlformats.org/officeDocument/2006/relationships/font" Target="fonts/font5.fntdata"/><Relationship Id="rId34" Type="http://schemas.openxmlformats.org/officeDocument/2006/relationships/font" Target="fonts/font18.fntdata"/><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font" Target="fonts/font22.fntdata"/><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font" Target="fonts/font13.fntdata"/><Relationship Id="rId41"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font" Target="fonts/font21.fntdata"/><Relationship Id="rId40" Type="http://schemas.openxmlformats.org/officeDocument/2006/relationships/font" Target="fonts/font24.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font" Target="fonts/font20.fntdata"/><Relationship Id="rId10" Type="http://schemas.openxmlformats.org/officeDocument/2006/relationships/slide" Target="slides/slide8.xml"/><Relationship Id="rId19" Type="http://schemas.openxmlformats.org/officeDocument/2006/relationships/font" Target="fonts/font3.fntdata"/><Relationship Id="rId31" Type="http://schemas.openxmlformats.org/officeDocument/2006/relationships/font" Target="fonts/font15.fntdata"/><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font" Target="fonts/font19.fntdata"/><Relationship Id="rId43"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Roboto Condensed" panose="02000000000000000000" pitchFamily="2"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D6878A-9329-435F-ADCB-0144115172E1}" type="datetimeFigureOut">
              <a:rPr lang="en-GB" smtClean="0">
                <a:latin typeface="Roboto Condensed" panose="02000000000000000000" pitchFamily="2" charset="0"/>
              </a:rPr>
              <a:t>17/05/2023</a:t>
            </a:fld>
            <a:endParaRPr lang="en-GB" dirty="0">
              <a:latin typeface="Roboto Condensed" panose="02000000000000000000" pitchFamily="2"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Roboto Condensed" panose="02000000000000000000" pitchFamily="2"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D0EA8CE-90DE-4747-AD72-8FEE56D4F893}" type="slidenum">
              <a:rPr lang="en-GB" smtClean="0">
                <a:latin typeface="Roboto Condensed" panose="02000000000000000000" pitchFamily="2" charset="0"/>
              </a:rPr>
              <a:t>‹#›</a:t>
            </a:fld>
            <a:endParaRPr lang="en-GB" dirty="0">
              <a:latin typeface="Roboto Condensed" panose="02000000000000000000" pitchFamily="2" charset="0"/>
            </a:endParaRPr>
          </a:p>
        </p:txBody>
      </p:sp>
    </p:spTree>
    <p:extLst>
      <p:ext uri="{BB962C8B-B14F-4D97-AF65-F5344CB8AC3E}">
        <p14:creationId xmlns:p14="http://schemas.microsoft.com/office/powerpoint/2010/main" val="37606613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Roboto Condensed" panose="02000000000000000000" pitchFamily="2" charset="0"/>
              </a:defRPr>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Roboto Condensed" panose="02000000000000000000" pitchFamily="2" charset="0"/>
              </a:defRPr>
            </a:lvl1pPr>
          </a:lstStyle>
          <a:p>
            <a:fld id="{90436802-1A97-4582-A2A9-92FE4E99E8C1}" type="datetimeFigureOut">
              <a:rPr lang="en-GB" smtClean="0"/>
              <a:pPr/>
              <a:t>17/05/2023</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Roboto Condensed" panose="02000000000000000000" pitchFamily="2" charset="0"/>
              </a:defRPr>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Roboto Condensed" panose="02000000000000000000" pitchFamily="2" charset="0"/>
              </a:defRPr>
            </a:lvl1pPr>
          </a:lstStyle>
          <a:p>
            <a:fld id="{8C5E9862-D56C-4F44-BE50-9B69531FB6F9}" type="slidenum">
              <a:rPr lang="en-GB" smtClean="0"/>
              <a:pPr/>
              <a:t>‹#›</a:t>
            </a:fld>
            <a:endParaRPr lang="en-GB" dirty="0"/>
          </a:p>
        </p:txBody>
      </p:sp>
    </p:spTree>
    <p:extLst>
      <p:ext uri="{BB962C8B-B14F-4D97-AF65-F5344CB8AC3E}">
        <p14:creationId xmlns:p14="http://schemas.microsoft.com/office/powerpoint/2010/main" val="1770092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Condensed" panose="02000000000000000000" pitchFamily="2" charset="0"/>
        <a:ea typeface="+mn-ea"/>
        <a:cs typeface="+mn-cs"/>
      </a:defRPr>
    </a:lvl1pPr>
    <a:lvl2pPr marL="457200" algn="l" defTabSz="914400" rtl="0" eaLnBrk="1" latinLnBrk="0" hangingPunct="1">
      <a:defRPr sz="1200" kern="1200">
        <a:solidFill>
          <a:schemeClr val="tx1"/>
        </a:solidFill>
        <a:latin typeface="Roboto Condensed" panose="02000000000000000000" pitchFamily="2" charset="0"/>
        <a:ea typeface="+mn-ea"/>
        <a:cs typeface="+mn-cs"/>
      </a:defRPr>
    </a:lvl2pPr>
    <a:lvl3pPr marL="914400" algn="l" defTabSz="914400" rtl="0" eaLnBrk="1" latinLnBrk="0" hangingPunct="1">
      <a:defRPr sz="1200" kern="1200">
        <a:solidFill>
          <a:schemeClr val="tx1"/>
        </a:solidFill>
        <a:latin typeface="Roboto Condensed" panose="02000000000000000000" pitchFamily="2" charset="0"/>
        <a:ea typeface="+mn-ea"/>
        <a:cs typeface="+mn-cs"/>
      </a:defRPr>
    </a:lvl3pPr>
    <a:lvl4pPr marL="1371600" algn="l" defTabSz="914400" rtl="0" eaLnBrk="1" latinLnBrk="0" hangingPunct="1">
      <a:defRPr sz="1200" kern="1200">
        <a:solidFill>
          <a:schemeClr val="tx1"/>
        </a:solidFill>
        <a:latin typeface="Roboto Condensed" panose="02000000000000000000" pitchFamily="2" charset="0"/>
        <a:ea typeface="+mn-ea"/>
        <a:cs typeface="+mn-cs"/>
      </a:defRPr>
    </a:lvl4pPr>
    <a:lvl5pPr marL="1828800" algn="l" defTabSz="914400" rtl="0" eaLnBrk="1" latinLnBrk="0" hangingPunct="1">
      <a:defRPr sz="1200" kern="1200">
        <a:solidFill>
          <a:schemeClr val="tx1"/>
        </a:solidFill>
        <a:latin typeface="Roboto Condensed"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1</a:t>
            </a:fld>
            <a:endParaRPr lang="en-GB" dirty="0"/>
          </a:p>
        </p:txBody>
      </p:sp>
    </p:spTree>
    <p:extLst>
      <p:ext uri="{BB962C8B-B14F-4D97-AF65-F5344CB8AC3E}">
        <p14:creationId xmlns:p14="http://schemas.microsoft.com/office/powerpoint/2010/main" val="2491535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GB" dirty="0"/>
              <a:t>Take this opportunity to reflect on what</a:t>
            </a:r>
            <a:r>
              <a:rPr lang="en-GB" baseline="0" dirty="0"/>
              <a:t> has been learnt and how it impacts sport in a wider </a:t>
            </a:r>
            <a:r>
              <a:rPr lang="en-GB" baseline="0" dirty="0" smtClean="0"/>
              <a:t>context.</a:t>
            </a:r>
          </a:p>
          <a:p>
            <a:pPr marL="171450" indent="-171450">
              <a:buFont typeface="Arial" panose="020B0604020202020204" pitchFamily="34" charset="0"/>
              <a:buChar char="•"/>
            </a:pPr>
            <a:r>
              <a:rPr lang="en-GB" baseline="0" dirty="0" smtClean="0"/>
              <a:t>Students can discuss these questions with their peers or respond individually by writing down their answers.</a:t>
            </a:r>
            <a:endParaRPr lang="en-GB"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10</a:t>
            </a:fld>
            <a:endParaRPr lang="en-GB" dirty="0"/>
          </a:p>
        </p:txBody>
      </p:sp>
    </p:spTree>
    <p:extLst>
      <p:ext uri="{BB962C8B-B14F-4D97-AF65-F5344CB8AC3E}">
        <p14:creationId xmlns:p14="http://schemas.microsoft.com/office/powerpoint/2010/main" val="254651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solidFill>
                  <a:schemeClr val="tx1"/>
                </a:solidFill>
              </a:rPr>
              <a:t>Categorise each sporting activity into the training method that is best designed to improve performance in that activity.</a:t>
            </a:r>
          </a:p>
          <a:p>
            <a:pPr marL="228600" indent="-228600">
              <a:buFont typeface="Arial" panose="020B0604020202020204" pitchFamily="34" charset="0"/>
              <a:buChar char="•"/>
            </a:pPr>
            <a:r>
              <a:rPr lang="en-GB" baseline="0" dirty="0" smtClean="0">
                <a:solidFill>
                  <a:schemeClr val="tx1"/>
                </a:solidFill>
              </a:rPr>
              <a:t>Click on each activity to reveal the correct category.</a:t>
            </a:r>
          </a:p>
        </p:txBody>
      </p:sp>
      <p:sp>
        <p:nvSpPr>
          <p:cNvPr id="4" name="Slide Number Placeholder 3"/>
          <p:cNvSpPr>
            <a:spLocks noGrp="1"/>
          </p:cNvSpPr>
          <p:nvPr>
            <p:ph type="sldNum" sz="quarter" idx="10"/>
          </p:nvPr>
        </p:nvSpPr>
        <p:spPr/>
        <p:txBody>
          <a:bodyPr/>
          <a:lstStyle/>
          <a:p>
            <a:fld id="{8C5E9862-D56C-4F44-BE50-9B69531FB6F9}" type="slidenum">
              <a:rPr lang="en-GB" smtClean="0"/>
              <a:pPr/>
              <a:t>11</a:t>
            </a:fld>
            <a:endParaRPr lang="en-GB" dirty="0"/>
          </a:p>
        </p:txBody>
      </p:sp>
    </p:spTree>
    <p:extLst>
      <p:ext uri="{BB962C8B-B14F-4D97-AF65-F5344CB8AC3E}">
        <p14:creationId xmlns:p14="http://schemas.microsoft.com/office/powerpoint/2010/main" val="3864459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dirty="0" smtClean="0"/>
              <a:t>Students to</a:t>
            </a:r>
            <a:r>
              <a:rPr lang="en-GB" baseline="0" dirty="0" smtClean="0"/>
              <a:t> answer each exam-style question under exam conditions (approx. 1 minute per mark).</a:t>
            </a:r>
          </a:p>
          <a:p>
            <a:pPr marL="228600" indent="-228600">
              <a:buFont typeface="Arial" panose="020B0604020202020204" pitchFamily="34" charset="0"/>
              <a:buChar char="•"/>
            </a:pPr>
            <a:r>
              <a:rPr lang="en-GB" baseline="0" dirty="0" smtClean="0"/>
              <a:t>Click to reveal answers. Students to peer-mark or self-mark answers. </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12</a:t>
            </a:fld>
            <a:endParaRPr lang="en-GB" dirty="0"/>
          </a:p>
        </p:txBody>
      </p:sp>
    </p:spTree>
    <p:extLst>
      <p:ext uri="{BB962C8B-B14F-4D97-AF65-F5344CB8AC3E}">
        <p14:creationId xmlns:p14="http://schemas.microsoft.com/office/powerpoint/2010/main" val="2771395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smtClean="0">
                <a:solidFill>
                  <a:schemeClr val="tx1"/>
                </a:solidFill>
                <a:effectLst/>
                <a:latin typeface="Roboto Condensed" panose="02000000000000000000" pitchFamily="2" charset="0"/>
                <a:ea typeface="+mn-ea"/>
                <a:cs typeface="+mn-cs"/>
              </a:rPr>
              <a:t>Introduce what training methods are, i.e. they are specific forms of training that are used to improve particular components of fitness.</a:t>
            </a:r>
          </a:p>
          <a:p>
            <a:pPr marL="171450" indent="-171450">
              <a:buFont typeface="Arial" panose="020B0604020202020204" pitchFamily="34" charset="0"/>
              <a:buChar char="•"/>
            </a:pPr>
            <a:r>
              <a:rPr lang="en-GB" sz="1200" kern="1200" dirty="0" smtClean="0">
                <a:solidFill>
                  <a:schemeClr val="tx1"/>
                </a:solidFill>
                <a:effectLst/>
                <a:latin typeface="Roboto Condensed" panose="02000000000000000000" pitchFamily="2" charset="0"/>
                <a:ea typeface="+mn-ea"/>
                <a:cs typeface="+mn-cs"/>
              </a:rPr>
              <a:t>Different athletes will use different training methods depending on their sport and the components of fitness they are aiming to improve.</a:t>
            </a:r>
            <a:endParaRPr lang="en-GB" dirty="0"/>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2</a:t>
            </a:fld>
            <a:endParaRPr lang="en-GB" dirty="0">
              <a:solidFill>
                <a:prstClr val="black"/>
              </a:solidFill>
            </a:endParaRPr>
          </a:p>
        </p:txBody>
      </p:sp>
    </p:spTree>
    <p:extLst>
      <p:ext uri="{BB962C8B-B14F-4D97-AF65-F5344CB8AC3E}">
        <p14:creationId xmlns:p14="http://schemas.microsoft.com/office/powerpoint/2010/main" val="142611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smtClean="0">
                <a:solidFill>
                  <a:schemeClr val="tx1"/>
                </a:solidFill>
                <a:effectLst/>
                <a:latin typeface="Roboto Condensed" panose="02000000000000000000" pitchFamily="2" charset="0"/>
                <a:ea typeface="+mn-ea"/>
                <a:cs typeface="+mn-cs"/>
              </a:rPr>
              <a:t>Explain that circuit training is where different stations are set up, with each station aiming to target different muscle groups.</a:t>
            </a:r>
          </a:p>
          <a:p>
            <a:pPr marL="171450" lvl="0" indent="-171450">
              <a:buFont typeface="Arial" panose="020B0604020202020204" pitchFamily="34" charset="0"/>
              <a:buChar char="•"/>
            </a:pPr>
            <a:r>
              <a:rPr lang="en-GB" sz="1200" kern="1200" dirty="0" smtClean="0">
                <a:solidFill>
                  <a:schemeClr val="tx1"/>
                </a:solidFill>
                <a:effectLst/>
                <a:latin typeface="Roboto Condensed" panose="02000000000000000000" pitchFamily="2" charset="0"/>
                <a:ea typeface="+mn-ea"/>
                <a:cs typeface="+mn-cs"/>
              </a:rPr>
              <a:t>Identify the different ways in</a:t>
            </a:r>
            <a:r>
              <a:rPr lang="en-GB" sz="1200" kern="1200" baseline="0" dirty="0" smtClean="0">
                <a:solidFill>
                  <a:schemeClr val="tx1"/>
                </a:solidFill>
                <a:effectLst/>
                <a:latin typeface="Roboto Condensed" panose="02000000000000000000" pitchFamily="2" charset="0"/>
                <a:ea typeface="+mn-ea"/>
                <a:cs typeface="+mn-cs"/>
              </a:rPr>
              <a:t> which circuit training can be manipulated and discuss how these can be used to suit different fitness aims.</a:t>
            </a:r>
            <a:endParaRPr lang="en-GB" sz="1200" kern="1200" dirty="0" smtClean="0">
              <a:solidFill>
                <a:schemeClr val="tx1"/>
              </a:solidFill>
              <a:effectLst/>
              <a:latin typeface="Roboto Condensed" panose="02000000000000000000" pitchFamily="2" charset="0"/>
              <a:ea typeface="+mn-ea"/>
              <a:cs typeface="+mn-cs"/>
            </a:endParaRPr>
          </a:p>
          <a:p>
            <a:pPr marL="171450" lvl="0" indent="-171450">
              <a:buFont typeface="Arial" panose="020B0604020202020204" pitchFamily="34" charset="0"/>
              <a:buChar char="•"/>
            </a:pPr>
            <a:r>
              <a:rPr lang="en-GB" sz="1200" kern="1200" dirty="0" smtClean="0">
                <a:solidFill>
                  <a:schemeClr val="tx1"/>
                </a:solidFill>
                <a:effectLst/>
                <a:latin typeface="Roboto Condensed" panose="02000000000000000000" pitchFamily="2" charset="0"/>
                <a:ea typeface="+mn-ea"/>
                <a:cs typeface="+mn-cs"/>
              </a:rPr>
              <a:t>Evaluate the use of circuit training by discussing the advantages</a:t>
            </a:r>
            <a:r>
              <a:rPr lang="en-GB" sz="1200" kern="1200" baseline="0" dirty="0" smtClean="0">
                <a:solidFill>
                  <a:schemeClr val="tx1"/>
                </a:solidFill>
                <a:effectLst/>
                <a:latin typeface="Roboto Condensed" panose="02000000000000000000" pitchFamily="2" charset="0"/>
                <a:ea typeface="+mn-ea"/>
                <a:cs typeface="+mn-cs"/>
              </a:rPr>
              <a:t> and disadvantages.</a:t>
            </a:r>
            <a:endParaRPr lang="en-GB" dirty="0"/>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3</a:t>
            </a:fld>
            <a:endParaRPr lang="en-GB" dirty="0">
              <a:solidFill>
                <a:prstClr val="black"/>
              </a:solidFill>
            </a:endParaRPr>
          </a:p>
        </p:txBody>
      </p:sp>
    </p:spTree>
    <p:extLst>
      <p:ext uri="{BB962C8B-B14F-4D97-AF65-F5344CB8AC3E}">
        <p14:creationId xmlns:p14="http://schemas.microsoft.com/office/powerpoint/2010/main" val="663416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smtClean="0">
                <a:solidFill>
                  <a:schemeClr val="tx1"/>
                </a:solidFill>
                <a:effectLst/>
                <a:latin typeface="Roboto Condensed" panose="02000000000000000000" pitchFamily="2" charset="0"/>
                <a:ea typeface="+mn-ea"/>
                <a:cs typeface="+mn-cs"/>
              </a:rPr>
              <a:t>Identify that</a:t>
            </a:r>
            <a:r>
              <a:rPr lang="en-GB" sz="1200" kern="1200" baseline="0" dirty="0" smtClean="0">
                <a:solidFill>
                  <a:schemeClr val="tx1"/>
                </a:solidFill>
                <a:effectLst/>
                <a:latin typeface="Roboto Condensed" panose="02000000000000000000" pitchFamily="2" charset="0"/>
                <a:ea typeface="+mn-ea"/>
                <a:cs typeface="+mn-cs"/>
              </a:rPr>
              <a:t> continuous training is designed solely for aerobic activities.</a:t>
            </a:r>
          </a:p>
          <a:p>
            <a:pPr marL="171450" lvl="0" indent="-171450">
              <a:buFont typeface="Arial" panose="020B0604020202020204" pitchFamily="34" charset="0"/>
              <a:buChar char="•"/>
            </a:pPr>
            <a:r>
              <a:rPr lang="en-GB" sz="1200" kern="1200" baseline="0" dirty="0" smtClean="0">
                <a:solidFill>
                  <a:schemeClr val="tx1"/>
                </a:solidFill>
                <a:effectLst/>
                <a:latin typeface="Roboto Condensed" panose="02000000000000000000" pitchFamily="2" charset="0"/>
                <a:ea typeface="+mn-ea"/>
                <a:cs typeface="+mn-cs"/>
              </a:rPr>
              <a:t>Identify the intensity and duration at which continuous training sessions should be performed.</a:t>
            </a:r>
            <a:endParaRPr lang="en-GB" sz="1200" kern="1200" dirty="0" smtClean="0">
              <a:solidFill>
                <a:schemeClr val="tx1"/>
              </a:solidFill>
              <a:effectLst/>
              <a:latin typeface="Roboto Condensed" panose="02000000000000000000" pitchFamily="2" charset="0"/>
              <a:ea typeface="+mn-ea"/>
              <a:cs typeface="+mn-cs"/>
            </a:endParaRPr>
          </a:p>
          <a:p>
            <a:pPr marL="171450" lvl="0" indent="-171450">
              <a:buFont typeface="Arial" panose="020B0604020202020204" pitchFamily="34" charset="0"/>
              <a:buChar char="•"/>
            </a:pPr>
            <a:r>
              <a:rPr lang="en-GB" sz="1200" kern="1200" dirty="0" smtClean="0">
                <a:solidFill>
                  <a:schemeClr val="tx1"/>
                </a:solidFill>
                <a:effectLst/>
                <a:latin typeface="Roboto Condensed" panose="02000000000000000000" pitchFamily="2" charset="0"/>
                <a:ea typeface="+mn-ea"/>
                <a:cs typeface="+mn-cs"/>
              </a:rPr>
              <a:t>Click</a:t>
            </a:r>
            <a:r>
              <a:rPr lang="en-GB" sz="1200" kern="1200" baseline="0" dirty="0" smtClean="0">
                <a:solidFill>
                  <a:schemeClr val="tx1"/>
                </a:solidFill>
                <a:effectLst/>
                <a:latin typeface="Roboto Condensed" panose="02000000000000000000" pitchFamily="2" charset="0"/>
                <a:ea typeface="+mn-ea"/>
                <a:cs typeface="+mn-cs"/>
              </a:rPr>
              <a:t> on the video to see a quick example of a continuous running session.</a:t>
            </a:r>
          </a:p>
          <a:p>
            <a:pPr marL="171450" lvl="0" indent="-171450">
              <a:buFont typeface="Arial" panose="020B0604020202020204" pitchFamily="34" charset="0"/>
              <a:buChar char="•"/>
            </a:pPr>
            <a:r>
              <a:rPr lang="en-GB" sz="1200" kern="1200" dirty="0" smtClean="0">
                <a:solidFill>
                  <a:schemeClr val="tx1"/>
                </a:solidFill>
                <a:effectLst/>
                <a:latin typeface="Roboto Condensed" panose="02000000000000000000" pitchFamily="2" charset="0"/>
                <a:ea typeface="+mn-ea"/>
                <a:cs typeface="+mn-cs"/>
              </a:rPr>
              <a:t>Evaluate the use of continuous training by discussing the advantages</a:t>
            </a:r>
            <a:r>
              <a:rPr lang="en-GB" sz="1200" kern="1200" baseline="0" dirty="0" smtClean="0">
                <a:solidFill>
                  <a:schemeClr val="tx1"/>
                </a:solidFill>
                <a:effectLst/>
                <a:latin typeface="Roboto Condensed" panose="02000000000000000000" pitchFamily="2" charset="0"/>
                <a:ea typeface="+mn-ea"/>
                <a:cs typeface="+mn-cs"/>
              </a:rPr>
              <a:t> and disadvantages.</a:t>
            </a:r>
            <a:endParaRPr lang="en-GB" dirty="0"/>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4</a:t>
            </a:fld>
            <a:endParaRPr lang="en-GB" dirty="0">
              <a:solidFill>
                <a:prstClr val="black"/>
              </a:solidFill>
            </a:endParaRPr>
          </a:p>
        </p:txBody>
      </p:sp>
    </p:spTree>
    <p:extLst>
      <p:ext uri="{BB962C8B-B14F-4D97-AF65-F5344CB8AC3E}">
        <p14:creationId xmlns:p14="http://schemas.microsoft.com/office/powerpoint/2010/main" val="2662971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smtClean="0">
                <a:solidFill>
                  <a:schemeClr val="tx1"/>
                </a:solidFill>
                <a:effectLst/>
                <a:latin typeface="Roboto Condensed" panose="02000000000000000000" pitchFamily="2" charset="0"/>
                <a:ea typeface="+mn-ea"/>
                <a:cs typeface="+mn-cs"/>
              </a:rPr>
              <a:t>Identify the</a:t>
            </a:r>
            <a:r>
              <a:rPr lang="en-GB" sz="1200" kern="1200" baseline="0" dirty="0" smtClean="0">
                <a:solidFill>
                  <a:schemeClr val="tx1"/>
                </a:solidFill>
                <a:effectLst/>
                <a:latin typeface="Roboto Condensed" panose="02000000000000000000" pitchFamily="2" charset="0"/>
                <a:ea typeface="+mn-ea"/>
                <a:cs typeface="+mn-cs"/>
              </a:rPr>
              <a:t> key principles of fartlek training and that it is particularly relevant in sports involving both aerobic and anaerobic activities.</a:t>
            </a:r>
          </a:p>
          <a:p>
            <a:pPr marL="171450" lvl="0" indent="-171450">
              <a:buFont typeface="Arial" panose="020B0604020202020204" pitchFamily="34" charset="0"/>
              <a:buChar char="•"/>
            </a:pPr>
            <a:r>
              <a:rPr lang="en-GB" sz="1200" kern="1200" dirty="0" smtClean="0">
                <a:solidFill>
                  <a:schemeClr val="tx1"/>
                </a:solidFill>
                <a:effectLst/>
                <a:latin typeface="Roboto Condensed" panose="02000000000000000000" pitchFamily="2" charset="0"/>
                <a:ea typeface="+mn-ea"/>
                <a:cs typeface="+mn-cs"/>
              </a:rPr>
              <a:t>Click</a:t>
            </a:r>
            <a:r>
              <a:rPr lang="en-GB" sz="1200" kern="1200" baseline="0" dirty="0" smtClean="0">
                <a:solidFill>
                  <a:schemeClr val="tx1"/>
                </a:solidFill>
                <a:effectLst/>
                <a:latin typeface="Roboto Condensed" panose="02000000000000000000" pitchFamily="2" charset="0"/>
                <a:ea typeface="+mn-ea"/>
                <a:cs typeface="+mn-cs"/>
              </a:rPr>
              <a:t> through the presentation to see an animation of the different ways fartlek training can be performed.</a:t>
            </a:r>
          </a:p>
          <a:p>
            <a:pPr marL="171450" lvl="0" indent="-171450">
              <a:buFont typeface="Arial" panose="020B0604020202020204" pitchFamily="34" charset="0"/>
              <a:buChar char="•"/>
            </a:pPr>
            <a:r>
              <a:rPr lang="en-GB" sz="1200" kern="1200" dirty="0" smtClean="0">
                <a:solidFill>
                  <a:schemeClr val="tx1"/>
                </a:solidFill>
                <a:effectLst/>
                <a:latin typeface="Roboto Condensed" panose="02000000000000000000" pitchFamily="2" charset="0"/>
                <a:ea typeface="+mn-ea"/>
                <a:cs typeface="+mn-cs"/>
              </a:rPr>
              <a:t>Evaluate the use of fartlek training by discussing the advantages</a:t>
            </a:r>
            <a:r>
              <a:rPr lang="en-GB" sz="1200" kern="1200" baseline="0" dirty="0" smtClean="0">
                <a:solidFill>
                  <a:schemeClr val="tx1"/>
                </a:solidFill>
                <a:effectLst/>
                <a:latin typeface="Roboto Condensed" panose="02000000000000000000" pitchFamily="2" charset="0"/>
                <a:ea typeface="+mn-ea"/>
                <a:cs typeface="+mn-cs"/>
              </a:rPr>
              <a:t> and disadvantages.</a:t>
            </a:r>
            <a:endParaRPr lang="en-GB" dirty="0"/>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5</a:t>
            </a:fld>
            <a:endParaRPr lang="en-GB" dirty="0">
              <a:solidFill>
                <a:prstClr val="black"/>
              </a:solidFill>
            </a:endParaRPr>
          </a:p>
        </p:txBody>
      </p:sp>
    </p:spTree>
    <p:extLst>
      <p:ext uri="{BB962C8B-B14F-4D97-AF65-F5344CB8AC3E}">
        <p14:creationId xmlns:p14="http://schemas.microsoft.com/office/powerpoint/2010/main" val="3508068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smtClean="0">
                <a:solidFill>
                  <a:schemeClr val="tx1"/>
                </a:solidFill>
                <a:effectLst/>
                <a:latin typeface="Roboto Condensed" panose="02000000000000000000" pitchFamily="2" charset="0"/>
                <a:ea typeface="+mn-ea"/>
                <a:cs typeface="+mn-cs"/>
              </a:rPr>
              <a:t>Understand what is meant by</a:t>
            </a:r>
            <a:r>
              <a:rPr lang="en-GB" sz="1200" kern="1200" baseline="0" dirty="0" smtClean="0">
                <a:solidFill>
                  <a:schemeClr val="tx1"/>
                </a:solidFill>
                <a:effectLst/>
                <a:latin typeface="Roboto Condensed" panose="02000000000000000000" pitchFamily="2" charset="0"/>
                <a:ea typeface="+mn-ea"/>
                <a:cs typeface="+mn-cs"/>
              </a:rPr>
              <a:t> interval training and that the high-intensity variation is termed HIIT.</a:t>
            </a:r>
          </a:p>
          <a:p>
            <a:pPr marL="171450" lvl="0" indent="-171450">
              <a:buFont typeface="Arial" panose="020B0604020202020204" pitchFamily="34" charset="0"/>
              <a:buChar char="•"/>
            </a:pPr>
            <a:r>
              <a:rPr lang="en-GB" sz="1200" kern="1200" dirty="0" smtClean="0">
                <a:solidFill>
                  <a:schemeClr val="tx1"/>
                </a:solidFill>
                <a:effectLst/>
                <a:latin typeface="Roboto Condensed" panose="02000000000000000000" pitchFamily="2" charset="0"/>
                <a:ea typeface="+mn-ea"/>
                <a:cs typeface="+mn-cs"/>
              </a:rPr>
              <a:t>Identify the</a:t>
            </a:r>
            <a:r>
              <a:rPr lang="en-GB" sz="1200" kern="1200" baseline="0" dirty="0" smtClean="0">
                <a:solidFill>
                  <a:schemeClr val="tx1"/>
                </a:solidFill>
                <a:effectLst/>
                <a:latin typeface="Roboto Condensed" panose="02000000000000000000" pitchFamily="2" charset="0"/>
                <a:ea typeface="+mn-ea"/>
                <a:cs typeface="+mn-cs"/>
              </a:rPr>
              <a:t> intensity at which interval training sessions should be performed.</a:t>
            </a:r>
          </a:p>
          <a:p>
            <a:pPr marL="171450" lvl="0" indent="-171450">
              <a:buFont typeface="Arial" panose="020B0604020202020204" pitchFamily="34" charset="0"/>
              <a:buChar char="•"/>
            </a:pPr>
            <a:r>
              <a:rPr lang="en-GB" sz="1200" kern="1200" dirty="0" smtClean="0">
                <a:solidFill>
                  <a:schemeClr val="tx1"/>
                </a:solidFill>
                <a:effectLst/>
                <a:latin typeface="Roboto Condensed" panose="02000000000000000000" pitchFamily="2" charset="0"/>
                <a:ea typeface="+mn-ea"/>
                <a:cs typeface="+mn-cs"/>
              </a:rPr>
              <a:t>Click</a:t>
            </a:r>
            <a:r>
              <a:rPr lang="en-GB" sz="1200" kern="1200" baseline="0" dirty="0" smtClean="0">
                <a:solidFill>
                  <a:schemeClr val="tx1"/>
                </a:solidFill>
                <a:effectLst/>
                <a:latin typeface="Roboto Condensed" panose="02000000000000000000" pitchFamily="2" charset="0"/>
                <a:ea typeface="+mn-ea"/>
                <a:cs typeface="+mn-cs"/>
              </a:rPr>
              <a:t> the video to see an example of the work period of an HIIT work bout.</a:t>
            </a:r>
          </a:p>
          <a:p>
            <a:pPr marL="171450" lvl="0" indent="-171450">
              <a:buFont typeface="Arial" panose="020B0604020202020204" pitchFamily="34" charset="0"/>
              <a:buChar char="•"/>
            </a:pPr>
            <a:r>
              <a:rPr lang="en-GB" sz="1200" kern="1200" dirty="0" smtClean="0">
                <a:solidFill>
                  <a:schemeClr val="tx1"/>
                </a:solidFill>
                <a:effectLst/>
                <a:latin typeface="Roboto Condensed" panose="02000000000000000000" pitchFamily="2" charset="0"/>
                <a:ea typeface="+mn-ea"/>
                <a:cs typeface="+mn-cs"/>
              </a:rPr>
              <a:t>Evaluate the use of interval training by discussing the advantages</a:t>
            </a:r>
            <a:r>
              <a:rPr lang="en-GB" sz="1200" kern="1200" baseline="0" dirty="0" smtClean="0">
                <a:solidFill>
                  <a:schemeClr val="tx1"/>
                </a:solidFill>
                <a:effectLst/>
                <a:latin typeface="Roboto Condensed" panose="02000000000000000000" pitchFamily="2" charset="0"/>
                <a:ea typeface="+mn-ea"/>
                <a:cs typeface="+mn-cs"/>
              </a:rPr>
              <a:t> and disadvantages. </a:t>
            </a:r>
            <a:endParaRPr lang="en-GB" dirty="0"/>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6</a:t>
            </a:fld>
            <a:endParaRPr lang="en-GB" dirty="0">
              <a:solidFill>
                <a:prstClr val="black"/>
              </a:solidFill>
            </a:endParaRPr>
          </a:p>
        </p:txBody>
      </p:sp>
    </p:spTree>
    <p:extLst>
      <p:ext uri="{BB962C8B-B14F-4D97-AF65-F5344CB8AC3E}">
        <p14:creationId xmlns:p14="http://schemas.microsoft.com/office/powerpoint/2010/main" val="2673676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lvl="0" indent="-171450">
              <a:buFont typeface="Arial" panose="020B0604020202020204" pitchFamily="34" charset="0"/>
              <a:buChar char="•"/>
            </a:pPr>
            <a:r>
              <a:rPr lang="en-GB" sz="1200" kern="1200" dirty="0" smtClean="0">
                <a:solidFill>
                  <a:schemeClr val="tx1"/>
                </a:solidFill>
                <a:effectLst/>
                <a:latin typeface="Roboto Condensed" panose="02000000000000000000" pitchFamily="2" charset="0"/>
                <a:ea typeface="+mn-ea"/>
                <a:cs typeface="+mn-cs"/>
              </a:rPr>
              <a:t>Identify the use of static stretching for improving flexibility.</a:t>
            </a:r>
          </a:p>
          <a:p>
            <a:pPr marL="171450" lvl="0" indent="-171450">
              <a:buFont typeface="Arial" panose="020B0604020202020204" pitchFamily="34" charset="0"/>
              <a:buChar char="•"/>
            </a:pPr>
            <a:r>
              <a:rPr lang="en-GB" sz="1200" kern="1200" dirty="0" smtClean="0">
                <a:solidFill>
                  <a:schemeClr val="tx1"/>
                </a:solidFill>
                <a:effectLst/>
                <a:latin typeface="Roboto Condensed" panose="02000000000000000000" pitchFamily="2" charset="0"/>
                <a:ea typeface="+mn-ea"/>
                <a:cs typeface="+mn-cs"/>
              </a:rPr>
              <a:t>Understand what is meant by</a:t>
            </a:r>
            <a:r>
              <a:rPr lang="en-GB" sz="1200" kern="1200" baseline="0" dirty="0" smtClean="0">
                <a:solidFill>
                  <a:schemeClr val="tx1"/>
                </a:solidFill>
                <a:effectLst/>
                <a:latin typeface="Roboto Condensed" panose="02000000000000000000" pitchFamily="2" charset="0"/>
                <a:ea typeface="+mn-ea"/>
                <a:cs typeface="+mn-cs"/>
              </a:rPr>
              <a:t> static stretching and the key components involved.</a:t>
            </a:r>
          </a:p>
          <a:p>
            <a:pPr marL="171450" lvl="0" indent="-171450">
              <a:buFont typeface="Arial" panose="020B0604020202020204" pitchFamily="34" charset="0"/>
              <a:buChar char="•"/>
            </a:pPr>
            <a:r>
              <a:rPr lang="en-GB" sz="1200" kern="1200" dirty="0" smtClean="0">
                <a:solidFill>
                  <a:schemeClr val="tx1"/>
                </a:solidFill>
                <a:effectLst/>
                <a:latin typeface="Roboto Condensed" panose="02000000000000000000" pitchFamily="2" charset="0"/>
                <a:ea typeface="+mn-ea"/>
                <a:cs typeface="+mn-cs"/>
              </a:rPr>
              <a:t>Click</a:t>
            </a:r>
            <a:r>
              <a:rPr lang="en-GB" sz="1200" kern="1200" baseline="0" dirty="0" smtClean="0">
                <a:solidFill>
                  <a:schemeClr val="tx1"/>
                </a:solidFill>
                <a:effectLst/>
                <a:latin typeface="Roboto Condensed" panose="02000000000000000000" pitchFamily="2" charset="0"/>
                <a:ea typeface="+mn-ea"/>
                <a:cs typeface="+mn-cs"/>
              </a:rPr>
              <a:t> the video to see an example of a static stretch of the gastrocnemius muscle.</a:t>
            </a:r>
          </a:p>
          <a:p>
            <a:pPr marL="171450" lvl="0" indent="-171450">
              <a:buFont typeface="Arial" panose="020B0604020202020204" pitchFamily="34" charset="0"/>
              <a:buChar char="•"/>
            </a:pPr>
            <a:r>
              <a:rPr lang="en-GB" sz="1200" kern="1200" dirty="0" smtClean="0">
                <a:solidFill>
                  <a:schemeClr val="tx1"/>
                </a:solidFill>
                <a:effectLst/>
                <a:latin typeface="Roboto Condensed" panose="02000000000000000000" pitchFamily="2" charset="0"/>
                <a:ea typeface="+mn-ea"/>
                <a:cs typeface="+mn-cs"/>
              </a:rPr>
              <a:t>Evaluate the use of static stretching by discussing the advantages</a:t>
            </a:r>
            <a:r>
              <a:rPr lang="en-GB" sz="1200" kern="1200" baseline="0" dirty="0" smtClean="0">
                <a:solidFill>
                  <a:schemeClr val="tx1"/>
                </a:solidFill>
                <a:effectLst/>
                <a:latin typeface="Roboto Condensed" panose="02000000000000000000" pitchFamily="2" charset="0"/>
                <a:ea typeface="+mn-ea"/>
                <a:cs typeface="+mn-cs"/>
              </a:rPr>
              <a:t> and disadvantages. </a:t>
            </a:r>
            <a:endParaRPr lang="en-GB" dirty="0"/>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7</a:t>
            </a:fld>
            <a:endParaRPr lang="en-GB" dirty="0">
              <a:solidFill>
                <a:prstClr val="black"/>
              </a:solidFill>
            </a:endParaRPr>
          </a:p>
        </p:txBody>
      </p:sp>
    </p:spTree>
    <p:extLst>
      <p:ext uri="{BB962C8B-B14F-4D97-AF65-F5344CB8AC3E}">
        <p14:creationId xmlns:p14="http://schemas.microsoft.com/office/powerpoint/2010/main" val="2587245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lvl="0" indent="-171450">
              <a:buFont typeface="Arial" panose="020B0604020202020204" pitchFamily="34" charset="0"/>
              <a:buChar char="•"/>
            </a:pPr>
            <a:r>
              <a:rPr lang="en-GB" sz="1200" kern="1200" dirty="0" smtClean="0">
                <a:solidFill>
                  <a:schemeClr val="tx1"/>
                </a:solidFill>
                <a:effectLst/>
                <a:latin typeface="Roboto Condensed" panose="02000000000000000000" pitchFamily="2" charset="0"/>
                <a:ea typeface="+mn-ea"/>
                <a:cs typeface="+mn-cs"/>
              </a:rPr>
              <a:t>Identify the key terms used in weight training.</a:t>
            </a:r>
          </a:p>
          <a:p>
            <a:pPr marL="171450" lvl="0" indent="-171450">
              <a:buFont typeface="Arial" panose="020B0604020202020204" pitchFamily="34" charset="0"/>
              <a:buChar char="•"/>
            </a:pPr>
            <a:r>
              <a:rPr lang="en-GB" sz="1200" kern="1200" dirty="0" smtClean="0">
                <a:solidFill>
                  <a:schemeClr val="tx1"/>
                </a:solidFill>
                <a:effectLst/>
                <a:latin typeface="Roboto Condensed" panose="02000000000000000000" pitchFamily="2" charset="0"/>
                <a:ea typeface="+mn-ea"/>
                <a:cs typeface="+mn-cs"/>
              </a:rPr>
              <a:t>Discuss</a:t>
            </a:r>
            <a:r>
              <a:rPr lang="en-GB" sz="1200" kern="1200" baseline="0" dirty="0" smtClean="0">
                <a:solidFill>
                  <a:schemeClr val="tx1"/>
                </a:solidFill>
                <a:effectLst/>
                <a:latin typeface="Roboto Condensed" panose="02000000000000000000" pitchFamily="2" charset="0"/>
                <a:ea typeface="+mn-ea"/>
                <a:cs typeface="+mn-cs"/>
              </a:rPr>
              <a:t> how these terms can be manipulated in order to suit different fitness aims.</a:t>
            </a:r>
            <a:endParaRPr lang="en-GB" sz="1200" kern="1200" dirty="0" smtClean="0">
              <a:solidFill>
                <a:schemeClr val="tx1"/>
              </a:solidFill>
              <a:effectLst/>
              <a:latin typeface="Roboto Condensed" panose="02000000000000000000" pitchFamily="2" charset="0"/>
              <a:ea typeface="+mn-ea"/>
              <a:cs typeface="+mn-cs"/>
            </a:endParaRPr>
          </a:p>
          <a:p>
            <a:pPr marL="171450" lvl="0" indent="-171450">
              <a:buFont typeface="Arial" panose="020B0604020202020204" pitchFamily="34" charset="0"/>
              <a:buChar char="•"/>
            </a:pPr>
            <a:r>
              <a:rPr lang="en-GB" sz="1200" kern="1200" dirty="0" smtClean="0">
                <a:solidFill>
                  <a:schemeClr val="tx1"/>
                </a:solidFill>
                <a:effectLst/>
                <a:latin typeface="Roboto Condensed" panose="02000000000000000000" pitchFamily="2" charset="0"/>
                <a:ea typeface="+mn-ea"/>
                <a:cs typeface="+mn-cs"/>
              </a:rPr>
              <a:t>Evaluate the use of weight training by discussing the advantages</a:t>
            </a:r>
            <a:r>
              <a:rPr lang="en-GB" sz="1200" kern="1200" baseline="0" dirty="0" smtClean="0">
                <a:solidFill>
                  <a:schemeClr val="tx1"/>
                </a:solidFill>
                <a:effectLst/>
                <a:latin typeface="Roboto Condensed" panose="02000000000000000000" pitchFamily="2" charset="0"/>
                <a:ea typeface="+mn-ea"/>
                <a:cs typeface="+mn-cs"/>
              </a:rPr>
              <a:t> and disadvantages. </a:t>
            </a:r>
            <a:endParaRPr lang="en-GB" dirty="0"/>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8</a:t>
            </a:fld>
            <a:endParaRPr lang="en-GB" dirty="0">
              <a:solidFill>
                <a:prstClr val="black"/>
              </a:solidFill>
            </a:endParaRPr>
          </a:p>
        </p:txBody>
      </p:sp>
    </p:spTree>
    <p:extLst>
      <p:ext uri="{BB962C8B-B14F-4D97-AF65-F5344CB8AC3E}">
        <p14:creationId xmlns:p14="http://schemas.microsoft.com/office/powerpoint/2010/main" val="3606904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lvl="0" indent="-171450">
              <a:buFont typeface="Arial" panose="020B0604020202020204" pitchFamily="34" charset="0"/>
              <a:buChar char="•"/>
            </a:pPr>
            <a:r>
              <a:rPr lang="en-GB" sz="1200" kern="1200" dirty="0" smtClean="0">
                <a:solidFill>
                  <a:schemeClr val="tx1"/>
                </a:solidFill>
                <a:effectLst/>
                <a:latin typeface="Roboto Condensed" panose="02000000000000000000" pitchFamily="2" charset="0"/>
                <a:ea typeface="+mn-ea"/>
                <a:cs typeface="+mn-cs"/>
              </a:rPr>
              <a:t>Know that plyometric training is a method designed to improve power / explosive</a:t>
            </a:r>
            <a:r>
              <a:rPr lang="en-GB" sz="1200" kern="1200" baseline="0" dirty="0" smtClean="0">
                <a:solidFill>
                  <a:schemeClr val="tx1"/>
                </a:solidFill>
                <a:effectLst/>
                <a:latin typeface="Roboto Condensed" panose="02000000000000000000" pitchFamily="2" charset="0"/>
                <a:ea typeface="+mn-ea"/>
                <a:cs typeface="+mn-cs"/>
              </a:rPr>
              <a:t> strength.</a:t>
            </a:r>
          </a:p>
          <a:p>
            <a:pPr marL="171450" lvl="0" indent="-171450">
              <a:buFont typeface="Arial" panose="020B0604020202020204" pitchFamily="34" charset="0"/>
              <a:buChar char="•"/>
            </a:pPr>
            <a:r>
              <a:rPr lang="en-GB" sz="1200" kern="1200" dirty="0" smtClean="0">
                <a:solidFill>
                  <a:schemeClr val="tx1"/>
                </a:solidFill>
                <a:effectLst/>
                <a:latin typeface="Roboto Condensed" panose="02000000000000000000" pitchFamily="2" charset="0"/>
                <a:ea typeface="+mn-ea"/>
                <a:cs typeface="+mn-cs"/>
              </a:rPr>
              <a:t>Understand the key stages of a plyometric activity.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smtClean="0">
                <a:solidFill>
                  <a:schemeClr val="tx1"/>
                </a:solidFill>
                <a:effectLst/>
                <a:latin typeface="Roboto Condensed" panose="02000000000000000000" pitchFamily="2" charset="0"/>
                <a:ea typeface="+mn-ea"/>
                <a:cs typeface="+mn-cs"/>
              </a:rPr>
              <a:t>Identify different examples of plyometric exercises and the sports/activities they are tailored towards.</a:t>
            </a:r>
          </a:p>
          <a:p>
            <a:pPr marL="171450" lvl="0" indent="-171450">
              <a:buFont typeface="Arial" panose="020B0604020202020204" pitchFamily="34" charset="0"/>
              <a:buChar char="•"/>
            </a:pPr>
            <a:r>
              <a:rPr lang="en-GB" sz="1200" kern="1200" dirty="0" smtClean="0">
                <a:solidFill>
                  <a:schemeClr val="tx1"/>
                </a:solidFill>
                <a:effectLst/>
                <a:latin typeface="Roboto Condensed" panose="02000000000000000000" pitchFamily="2" charset="0"/>
                <a:ea typeface="+mn-ea"/>
                <a:cs typeface="+mn-cs"/>
              </a:rPr>
              <a:t>Evaluate the use of plyometric training by discussing the advantages</a:t>
            </a:r>
            <a:r>
              <a:rPr lang="en-GB" sz="1200" kern="1200" baseline="0" dirty="0" smtClean="0">
                <a:solidFill>
                  <a:schemeClr val="tx1"/>
                </a:solidFill>
                <a:effectLst/>
                <a:latin typeface="Roboto Condensed" panose="02000000000000000000" pitchFamily="2" charset="0"/>
                <a:ea typeface="+mn-ea"/>
                <a:cs typeface="+mn-cs"/>
              </a:rPr>
              <a:t> and disadvantages. </a:t>
            </a:r>
            <a:endParaRPr lang="en-GB" dirty="0"/>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9</a:t>
            </a:fld>
            <a:endParaRPr lang="en-GB" dirty="0">
              <a:solidFill>
                <a:prstClr val="black"/>
              </a:solidFill>
            </a:endParaRPr>
          </a:p>
        </p:txBody>
      </p:sp>
    </p:spTree>
    <p:extLst>
      <p:ext uri="{BB962C8B-B14F-4D97-AF65-F5344CB8AC3E}">
        <p14:creationId xmlns:p14="http://schemas.microsoft.com/office/powerpoint/2010/main" val="3444574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00AF81-E82F-46FD-A8EE-B3D9644FDF45}" type="datetime1">
              <a:rPr lang="en-GB" smtClean="0"/>
              <a:t>17/05/2023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386973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83A411-42A2-4CFD-A332-BAAD4BB10DD2}" type="datetime1">
              <a:rPr lang="en-GB" smtClean="0"/>
              <a:t>17/05/2023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705953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7B486D-05DE-4D11-B2E2-14FC0526CA18}" type="datetime1">
              <a:rPr lang="en-GB" smtClean="0"/>
              <a:t>17/05/2023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1416927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ACD3924-C12F-4B13-AC7E-CA9A7D7BF450}" type="datetime1">
              <a:rPr lang="en-GB" smtClean="0">
                <a:solidFill>
                  <a:prstClr val="black">
                    <a:tint val="75000"/>
                  </a:prstClr>
                </a:solidFill>
              </a:rPr>
              <a:pPr/>
              <a:t>17/05/2023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2289568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488ECAB-B1CC-4BB3-A3FD-62BCA2BDE2F5}" type="datetime1">
              <a:rPr lang="en-GB" smtClean="0">
                <a:solidFill>
                  <a:prstClr val="black">
                    <a:tint val="75000"/>
                  </a:prstClr>
                </a:solidFill>
              </a:rPr>
              <a:pPr/>
              <a:t>17/05/2023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3147434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41A296-DA81-48A1-A1DE-A19C9A1FBD26}" type="datetime1">
              <a:rPr lang="en-GB" smtClean="0">
                <a:solidFill>
                  <a:prstClr val="black">
                    <a:tint val="75000"/>
                  </a:prstClr>
                </a:solidFill>
              </a:rPr>
              <a:pPr/>
              <a:t>17/05/2023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3234202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CA57E19-9295-468B-BBAF-BEF6F71EFECC}" type="datetime1">
              <a:rPr lang="en-GB" smtClean="0">
                <a:solidFill>
                  <a:prstClr val="black">
                    <a:tint val="75000"/>
                  </a:prstClr>
                </a:solidFill>
              </a:rPr>
              <a:pPr/>
              <a:t>17/05/2023</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1954286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245935A-ABBE-4CAE-AB68-F41DB400B4AC}" type="datetime1">
              <a:rPr lang="en-GB" smtClean="0">
                <a:solidFill>
                  <a:prstClr val="black">
                    <a:tint val="75000"/>
                  </a:prstClr>
                </a:solidFill>
              </a:rPr>
              <a:pPr/>
              <a:t>17/05/2023</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2988508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7008393-BDB3-42D8-BE2D-158208ABF057}" type="datetime1">
              <a:rPr lang="en-GB" smtClean="0">
                <a:solidFill>
                  <a:prstClr val="black">
                    <a:tint val="75000"/>
                  </a:prstClr>
                </a:solidFill>
              </a:rPr>
              <a:pPr/>
              <a:t>17/05/2023</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1579932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78FDB8-2802-48B7-99A3-D0BE38ACBC96}" type="datetime1">
              <a:rPr lang="en-GB" smtClean="0">
                <a:solidFill>
                  <a:prstClr val="black">
                    <a:tint val="75000"/>
                  </a:prstClr>
                </a:solidFill>
              </a:rPr>
              <a:pPr/>
              <a:t>17/05/2023</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1373740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8109835-A6F8-4FD3-98FC-B15734ACBE12}" type="datetime1">
              <a:rPr lang="en-GB" smtClean="0">
                <a:solidFill>
                  <a:prstClr val="black">
                    <a:tint val="75000"/>
                  </a:prstClr>
                </a:solidFill>
              </a:rPr>
              <a:pPr/>
              <a:t>17/05/2023</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1728880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FA0C8E-5F07-48C7-BB4E-426E857FEB1F}" type="datetime1">
              <a:rPr lang="en-GB" smtClean="0"/>
              <a:t>17/05/2023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33528031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C638207-938B-4D94-8D46-08435D3F5DBE}" type="datetime1">
              <a:rPr lang="en-GB" smtClean="0">
                <a:solidFill>
                  <a:prstClr val="black">
                    <a:tint val="75000"/>
                  </a:prstClr>
                </a:solidFill>
              </a:rPr>
              <a:pPr/>
              <a:t>17/05/2023</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4144510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B5E3017-D59F-4984-A789-D7B686304DDD}" type="datetime1">
              <a:rPr lang="en-GB" smtClean="0">
                <a:solidFill>
                  <a:prstClr val="black">
                    <a:tint val="75000"/>
                  </a:prstClr>
                </a:solidFill>
              </a:rPr>
              <a:pPr/>
              <a:t>17/05/2023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476366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62084F6-3F70-4C3B-9399-58C5939075AE}" type="datetime1">
              <a:rPr lang="en-GB" smtClean="0">
                <a:solidFill>
                  <a:prstClr val="black">
                    <a:tint val="75000"/>
                  </a:prstClr>
                </a:solidFill>
              </a:rPr>
              <a:pPr/>
              <a:t>17/05/2023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3348252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1F09D8-B0A7-4C88-8731-F5E8CD6FED8E}" type="datetime1">
              <a:rPr lang="en-GB" smtClean="0"/>
              <a:t>17/05/2023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1367978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97DF36-B898-43D5-9B7F-498E5F86D17F}" type="datetime1">
              <a:rPr lang="en-GB" smtClean="0"/>
              <a:t>17/05/2023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3540190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D49ACD-703C-4D51-8410-EF603400DF4A}" type="datetime1">
              <a:rPr lang="en-GB" smtClean="0"/>
              <a:t>17/05/2023</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899437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E42E59-C619-418E-8663-65EDE8D9C616}" type="datetime1">
              <a:rPr lang="en-GB" smtClean="0"/>
              <a:t>17/05/2023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862400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97C168-1B3A-4A65-91C4-2ED63E56EFCE}" type="datetime1">
              <a:rPr lang="en-GB" smtClean="0"/>
              <a:t>17/05/2023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1505470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1718BB-7248-4581-9AA8-34EFD701B051}" type="datetime1">
              <a:rPr lang="en-GB" smtClean="0"/>
              <a:t>17/05/2023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4156971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1609AE-4B6F-4FFD-B7BF-5E1B0A80339B}" type="datetime1">
              <a:rPr lang="en-GB" smtClean="0"/>
              <a:t>17/05/2023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72664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Roboto Condensed" panose="02000000000000000000" pitchFamily="2" charset="0"/>
              </a:defRPr>
            </a:lvl1pPr>
          </a:lstStyle>
          <a:p>
            <a:fld id="{BCDA9934-114D-4B4E-B1C5-8D4413BAD422}" type="datetime1">
              <a:rPr lang="en-GB" smtClean="0">
                <a:solidFill>
                  <a:prstClr val="black">
                    <a:tint val="75000"/>
                  </a:prstClr>
                </a:solidFill>
              </a:rPr>
              <a:t>17/05/2023</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Roboto Condensed" panose="02000000000000000000" pitchFamily="2" charset="0"/>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6328" y="6492875"/>
            <a:ext cx="2057400" cy="365125"/>
          </a:xfrm>
          <a:prstGeom prst="rect">
            <a:avLst/>
          </a:prstGeom>
        </p:spPr>
        <p:txBody>
          <a:bodyPr vert="horz" lIns="91440" tIns="45720" rIns="91440" bIns="45720" rtlCol="0" anchor="ctr"/>
          <a:lstStyle>
            <a:lvl1pPr algn="l">
              <a:defRPr lang="en-GB" sz="1050" b="1" kern="1200" smtClean="0">
                <a:solidFill>
                  <a:schemeClr val="tx1"/>
                </a:solidFill>
                <a:latin typeface="Roboto Condensed" panose="02000000000000000000" pitchFamily="2" charset="0"/>
                <a:ea typeface="+mn-ea"/>
                <a:cs typeface="+mn-cs"/>
              </a:defRPr>
            </a:lvl1p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224175435"/>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Roboto Condensed"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latin typeface="Roboto Condensed" panose="02000000000000000000" pitchFamily="2" charset="0"/>
              </a:defRPr>
            </a:lvl1pPr>
          </a:lstStyle>
          <a:p>
            <a:fld id="{C0E2F342-1105-4329-B4EA-4E328BFB7B66}" type="datetime1">
              <a:rPr lang="en-GB" smtClean="0">
                <a:solidFill>
                  <a:prstClr val="black">
                    <a:tint val="75000"/>
                  </a:prstClr>
                </a:solidFill>
              </a:rPr>
              <a:pPr/>
              <a:t>17/05/2023</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latin typeface="Roboto Condensed" panose="02000000000000000000" pitchFamily="2" charset="0"/>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6328" y="6485297"/>
            <a:ext cx="2057400" cy="365125"/>
          </a:xfrm>
          <a:prstGeom prst="rect">
            <a:avLst/>
          </a:prstGeom>
        </p:spPr>
        <p:txBody>
          <a:bodyPr vert="horz" lIns="91440" tIns="45720" rIns="91440" bIns="45720" rtlCol="0" anchor="ctr"/>
          <a:lstStyle>
            <a:lvl1pPr algn="l">
              <a:defRPr lang="en-GB" sz="1050" b="1" kern="1200" smtClean="0">
                <a:solidFill>
                  <a:schemeClr val="tx1"/>
                </a:solidFill>
                <a:latin typeface="Roboto Condensed" panose="02000000000000000000" pitchFamily="2" charset="0"/>
                <a:ea typeface="+mn-ea"/>
                <a:cs typeface="+mn-cs"/>
              </a:defRPr>
            </a:lvl1p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342357658"/>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Roboto Condensed" panose="020000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Roboto Condensed" panose="020000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Roboto Condensed" panose="020000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Roboto Condensed" panose="020000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9.tiff"/></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hyperlink" Target="http://www.zzed.uk/11636-13-9"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13" name="Title 2">
            <a:extLst>
              <a:ext uri="{FF2B5EF4-FFF2-40B4-BE49-F238E27FC236}">
                <a16:creationId xmlns:lc="http://schemas.openxmlformats.org/drawingml/2006/lockedCanvas" xmlns="" xmlns:a16="http://schemas.microsoft.com/office/drawing/2014/main" id="{200B3D2B-613A-41BE-987D-E6A1324B456D}"/>
              </a:ext>
            </a:extLst>
          </p:cNvPr>
          <p:cNvSpPr txBox="1">
            <a:spLocks/>
          </p:cNvSpPr>
          <p:nvPr/>
        </p:nvSpPr>
        <p:spPr>
          <a:xfrm>
            <a:off x="1187624" y="5373216"/>
            <a:ext cx="7200800" cy="1385055"/>
          </a:xfrm>
          <a:prstGeom prst="roundRect">
            <a:avLst>
              <a:gd name="adj" fmla="val 2602"/>
            </a:avLst>
          </a:prstGeom>
          <a:noFill/>
          <a:ln w="12700">
            <a:noFill/>
          </a:ln>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200" b="1" dirty="0" smtClean="0">
                <a:ln>
                  <a:solidFill>
                    <a:schemeClr val="tx1"/>
                  </a:solidFill>
                </a:ln>
                <a:solidFill>
                  <a:srgbClr val="EBE1E2"/>
                </a:solidFill>
                <a:latin typeface="Roboto Condensed" panose="02000000000000000000" pitchFamily="2" charset="0"/>
                <a:ea typeface="+mj-ea"/>
                <a:cs typeface="+mj-cs"/>
              </a:rPr>
              <a:t>Types of Training</a:t>
            </a:r>
            <a:endParaRPr lang="en-US" sz="7200" b="1" dirty="0">
              <a:ln>
                <a:solidFill>
                  <a:schemeClr val="tx1"/>
                </a:solidFill>
              </a:ln>
              <a:solidFill>
                <a:srgbClr val="EBE1E2"/>
              </a:solidFill>
              <a:latin typeface="Roboto Condensed" panose="02000000000000000000" pitchFamily="2" charset="0"/>
            </a:endParaRPr>
          </a:p>
          <a:p>
            <a:pPr>
              <a:lnSpc>
                <a:spcPct val="80000"/>
              </a:lnSpc>
            </a:pPr>
            <a:r>
              <a:rPr lang="en-US" sz="7200" b="1" dirty="0" smtClean="0">
                <a:ln>
                  <a:solidFill>
                    <a:schemeClr val="tx1"/>
                  </a:solidFill>
                </a:ln>
                <a:solidFill>
                  <a:schemeClr val="bg1"/>
                </a:solidFill>
                <a:latin typeface="Roboto Condensed" panose="02000000000000000000" pitchFamily="2" charset="0"/>
                <a:ea typeface="+mj-ea"/>
                <a:cs typeface="+mj-cs"/>
              </a:rPr>
              <a:t> </a:t>
            </a:r>
          </a:p>
        </p:txBody>
      </p:sp>
      <p:grpSp>
        <p:nvGrpSpPr>
          <p:cNvPr id="14" name="Group 13"/>
          <p:cNvGrpSpPr/>
          <p:nvPr/>
        </p:nvGrpSpPr>
        <p:grpSpPr>
          <a:xfrm>
            <a:off x="297093" y="260648"/>
            <a:ext cx="1781061" cy="1839359"/>
            <a:chOff x="7081143" y="4555107"/>
            <a:chExt cx="1781061" cy="1839359"/>
          </a:xfrm>
        </p:grpSpPr>
        <p:sp>
          <p:nvSpPr>
            <p:cNvPr id="15"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491634" y="4555107"/>
              <a:ext cx="1312894" cy="1152128"/>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12700" cap="flat">
              <a:solidFill>
                <a:schemeClr val="tx1"/>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1" name="Subtitle 3">
              <a:extLst>
                <a:ext uri="{FF2B5EF4-FFF2-40B4-BE49-F238E27FC236}">
                  <a16:creationId xmlns:a16="http://schemas.microsoft.com/office/drawing/2014/main" xmlns="" id="{4772945D-CA91-4CFE-8EB7-941C7618C994}"/>
                </a:ext>
              </a:extLst>
            </p:cNvPr>
            <p:cNvSpPr txBox="1">
              <a:spLocks/>
            </p:cNvSpPr>
            <p:nvPr/>
          </p:nvSpPr>
          <p:spPr>
            <a:xfrm>
              <a:off x="7638332" y="4987155"/>
              <a:ext cx="1053620" cy="348256"/>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Paper </a:t>
              </a:r>
              <a:r>
                <a:rPr lang="en-US" sz="2900" b="1" dirty="0" smtClean="0"/>
                <a:t>1</a:t>
              </a:r>
              <a:endParaRPr lang="en-US" b="1" dirty="0"/>
            </a:p>
          </p:txBody>
        </p:sp>
        <p:sp>
          <p:nvSpPr>
            <p:cNvPr id="23"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081143" y="5416545"/>
              <a:ext cx="1114378" cy="977921"/>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p>
              <a:pPr>
                <a:lnSpc>
                  <a:spcPts val="4000"/>
                </a:lnSpc>
                <a:spcBef>
                  <a:spcPct val="0"/>
                </a:spcBef>
              </a:pPr>
              <a:endParaRPr lang="en-US" sz="5000" b="1" spc="-300" dirty="0">
                <a:solidFill>
                  <a:schemeClr val="bg1">
                    <a:lumMod val="95000"/>
                  </a:schemeClr>
                </a:solidFill>
                <a:latin typeface="+mj-lt"/>
                <a:ea typeface="+mj-ea"/>
                <a:cs typeface="+mj-cs"/>
              </a:endParaRPr>
            </a:p>
          </p:txBody>
        </p:sp>
        <p:sp>
          <p:nvSpPr>
            <p:cNvPr id="24" name="Subtitle 3">
              <a:extLst>
                <a:ext uri="{FF2B5EF4-FFF2-40B4-BE49-F238E27FC236}">
                  <a16:creationId xmlns:a16="http://schemas.microsoft.com/office/drawing/2014/main" xmlns="" id="{4772945D-CA91-4CFE-8EB7-941C7618C994}"/>
                </a:ext>
              </a:extLst>
            </p:cNvPr>
            <p:cNvSpPr txBox="1">
              <a:spLocks/>
            </p:cNvSpPr>
            <p:nvPr/>
          </p:nvSpPr>
          <p:spPr>
            <a:xfrm>
              <a:off x="7109004" y="5416545"/>
              <a:ext cx="1058656" cy="97792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en-US" sz="1600" dirty="0" smtClean="0">
                  <a:solidFill>
                    <a:schemeClr val="bg1"/>
                  </a:solidFill>
                </a:rPr>
                <a:t>Physical Training</a:t>
              </a:r>
              <a:endParaRPr lang="en-US" sz="900" dirty="0">
                <a:solidFill>
                  <a:schemeClr val="bg1"/>
                </a:solidFill>
              </a:endParaRPr>
            </a:p>
          </p:txBody>
        </p:sp>
        <p:sp>
          <p:nvSpPr>
            <p:cNvPr id="25"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978836" y="5416595"/>
              <a:ext cx="713116" cy="625794"/>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lumMod val="85000"/>
              </a:schemeClr>
            </a:solidFill>
            <a:ln w="12700" cap="flat">
              <a:solidFill>
                <a:schemeClr val="tx1"/>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6" name="Subtitle 3">
              <a:extLst>
                <a:ext uri="{FF2B5EF4-FFF2-40B4-BE49-F238E27FC236}">
                  <a16:creationId xmlns:a16="http://schemas.microsoft.com/office/drawing/2014/main" xmlns="" id="{4772945D-CA91-4CFE-8EB7-941C7618C994}"/>
                </a:ext>
              </a:extLst>
            </p:cNvPr>
            <p:cNvSpPr txBox="1">
              <a:spLocks/>
            </p:cNvSpPr>
            <p:nvPr/>
          </p:nvSpPr>
          <p:spPr>
            <a:xfrm>
              <a:off x="7808584" y="5549472"/>
              <a:ext cx="1053620" cy="36004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smtClean="0"/>
                <a:t>3.1.3.3</a:t>
              </a:r>
              <a:endParaRPr lang="en-US" sz="1200" b="1" dirty="0"/>
            </a:p>
          </p:txBody>
        </p:sp>
      </p:grpSp>
      <p:sp>
        <p:nvSpPr>
          <p:cNvPr id="10" name="TextBox 1"/>
          <p:cNvSpPr txBox="1"/>
          <p:nvPr/>
        </p:nvSpPr>
        <p:spPr>
          <a:xfrm>
            <a:off x="-6260" y="6581001"/>
            <a:ext cx="9156520"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dirty="0">
                <a:solidFill>
                  <a:schemeClr val="bg1"/>
                </a:solidFill>
                <a:latin typeface="Roboto Condensed" panose="02000000000000000000" pitchFamily="2" charset="0"/>
                <a:ea typeface="Roboto Condensed" panose="02000000000000000000" pitchFamily="2" charset="0"/>
              </a:rPr>
              <a:t>Photocopiable/digital resources may only be copied by the purchasing institution on a single site and for their own </a:t>
            </a:r>
            <a:r>
              <a:rPr lang="en-GB" sz="1200" dirty="0" smtClean="0">
                <a:solidFill>
                  <a:schemeClr val="bg1"/>
                </a:solidFill>
                <a:latin typeface="Roboto Condensed" panose="02000000000000000000" pitchFamily="2" charset="0"/>
                <a:ea typeface="Roboto Condensed" panose="02000000000000000000" pitchFamily="2" charset="0"/>
              </a:rPr>
              <a:t>use.</a:t>
            </a:r>
            <a:endParaRPr lang="en-GB" sz="1200" dirty="0">
              <a:solidFill>
                <a:schemeClr val="bg1"/>
              </a:solidFill>
              <a:latin typeface="Roboto Condensed" panose="02000000000000000000" pitchFamily="2" charset="0"/>
              <a:ea typeface="Roboto Condensed" panose="02000000000000000000" pitchFamily="2" charset="0"/>
            </a:endParaRPr>
          </a:p>
        </p:txBody>
      </p:sp>
    </p:spTree>
    <p:custDataLst>
      <p:tags r:id="rId1"/>
    </p:custDataLst>
    <p:extLst>
      <p:ext uri="{BB962C8B-B14F-4D97-AF65-F5344CB8AC3E}">
        <p14:creationId xmlns:p14="http://schemas.microsoft.com/office/powerpoint/2010/main" val="25367243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2022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rgbClr val="FFDF9F"/>
          </a:solidFill>
        </p:spPr>
        <p:txBody>
          <a:bodyPr anchor="t"/>
          <a:lstStyle/>
          <a:p>
            <a:pPr algn="ctr"/>
            <a:fld id="{00BE1ABE-4073-4494-BFC2-5858710217CE}" type="slidenum">
              <a:rPr lang="en-GB" smtClean="0"/>
              <a:pPr algn="ctr"/>
              <a:t>10</a:t>
            </a:fld>
            <a:endParaRPr lang="en-GB" dirty="0"/>
          </a:p>
        </p:txBody>
      </p:sp>
      <p:sp>
        <p:nvSpPr>
          <p:cNvPr id="19"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931198" y="-552201"/>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0"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179512" y="332656"/>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rgbClr val="FFDF9F"/>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2" name="Subtitle 3">
            <a:extLst>
              <a:ext uri="{FF2B5EF4-FFF2-40B4-BE49-F238E27FC236}">
                <a16:creationId xmlns="" xmlns:a16="http://schemas.microsoft.com/office/drawing/2014/main" id="{4772945D-CA91-4CFE-8EB7-941C7618C994}"/>
              </a:ext>
            </a:extLst>
          </p:cNvPr>
          <p:cNvSpPr txBox="1">
            <a:spLocks/>
          </p:cNvSpPr>
          <p:nvPr/>
        </p:nvSpPr>
        <p:spPr>
          <a:xfrm>
            <a:off x="275459" y="678031"/>
            <a:ext cx="911977" cy="39288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Discuss</a:t>
            </a:r>
            <a:endParaRPr lang="en-US" b="1" dirty="0"/>
          </a:p>
        </p:txBody>
      </p:sp>
      <p:grpSp>
        <p:nvGrpSpPr>
          <p:cNvPr id="3" name="Group 2"/>
          <p:cNvGrpSpPr/>
          <p:nvPr/>
        </p:nvGrpSpPr>
        <p:grpSpPr>
          <a:xfrm>
            <a:off x="5436095" y="1173186"/>
            <a:ext cx="2701444" cy="2370649"/>
            <a:chOff x="4716241" y="555412"/>
            <a:chExt cx="2701444" cy="2370649"/>
          </a:xfrm>
        </p:grpSpPr>
        <p:sp>
          <p:nvSpPr>
            <p:cNvPr id="14" name="Freeform 5">
              <a:extLst>
                <a:ext uri="{FF2B5EF4-FFF2-40B4-BE49-F238E27FC236}">
                  <a16:creationId xmlns="" xmlns:a16="http://schemas.microsoft.com/office/drawing/2014/main" id="{85E0D4E1-E389-4671-B0E7-165A10A05425}"/>
                </a:ext>
                <a:ext uri="{C183D7F6-B498-43B3-948B-1728B52AA6E4}">
                  <adec:decorative xmlns="" xmlns:adec="http://schemas.microsoft.com/office/drawing/2017/decorative" val="1"/>
                </a:ext>
              </a:extLst>
            </p:cNvPr>
            <p:cNvSpPr>
              <a:spLocks noChangeAspect="1"/>
            </p:cNvSpPr>
            <p:nvPr/>
          </p:nvSpPr>
          <p:spPr bwMode="auto">
            <a:xfrm>
              <a:off x="4716241" y="555412"/>
              <a:ext cx="2701444" cy="2370649"/>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rgbClr val="FFDF9F"/>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8" name="Subtitle 3">
              <a:extLst>
                <a:ext uri="{FF2B5EF4-FFF2-40B4-BE49-F238E27FC236}">
                  <a16:creationId xmlns="" xmlns:a16="http://schemas.microsoft.com/office/drawing/2014/main" id="{4772945D-CA91-4CFE-8EB7-941C7618C994}"/>
                </a:ext>
              </a:extLst>
            </p:cNvPr>
            <p:cNvSpPr txBox="1">
              <a:spLocks/>
            </p:cNvSpPr>
            <p:nvPr/>
          </p:nvSpPr>
          <p:spPr>
            <a:xfrm>
              <a:off x="5106341" y="1154583"/>
              <a:ext cx="1921244" cy="11216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smtClean="0"/>
                <a:t>How will recovery differ for each of the fitness training methods covered? </a:t>
              </a:r>
              <a:endParaRPr lang="en-US" sz="1800" dirty="0"/>
            </a:p>
          </p:txBody>
        </p:sp>
      </p:grpSp>
      <p:grpSp>
        <p:nvGrpSpPr>
          <p:cNvPr id="15" name="Group 14"/>
          <p:cNvGrpSpPr/>
          <p:nvPr/>
        </p:nvGrpSpPr>
        <p:grpSpPr>
          <a:xfrm>
            <a:off x="5315440" y="3649477"/>
            <a:ext cx="2942755" cy="2736304"/>
            <a:chOff x="4716241" y="555412"/>
            <a:chExt cx="2701444" cy="2370649"/>
          </a:xfrm>
        </p:grpSpPr>
        <p:sp>
          <p:nvSpPr>
            <p:cNvPr id="16" name="Freeform 5">
              <a:extLst>
                <a:ext uri="{FF2B5EF4-FFF2-40B4-BE49-F238E27FC236}">
                  <a16:creationId xmlns="" xmlns:a16="http://schemas.microsoft.com/office/drawing/2014/main" id="{85E0D4E1-E389-4671-B0E7-165A10A05425}"/>
                </a:ext>
                <a:ext uri="{C183D7F6-B498-43B3-948B-1728B52AA6E4}">
                  <adec:decorative xmlns="" xmlns:adec="http://schemas.microsoft.com/office/drawing/2017/decorative" val="1"/>
                </a:ext>
              </a:extLst>
            </p:cNvPr>
            <p:cNvSpPr>
              <a:spLocks noChangeAspect="1"/>
            </p:cNvSpPr>
            <p:nvPr/>
          </p:nvSpPr>
          <p:spPr bwMode="auto">
            <a:xfrm>
              <a:off x="4716241" y="555412"/>
              <a:ext cx="2701444" cy="2370649"/>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rgbClr val="FFDF9F"/>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17" name="Subtitle 3">
              <a:extLst>
                <a:ext uri="{FF2B5EF4-FFF2-40B4-BE49-F238E27FC236}">
                  <a16:creationId xmlns="" xmlns:a16="http://schemas.microsoft.com/office/drawing/2014/main" id="{4772945D-CA91-4CFE-8EB7-941C7618C994}"/>
                </a:ext>
              </a:extLst>
            </p:cNvPr>
            <p:cNvSpPr txBox="1">
              <a:spLocks/>
            </p:cNvSpPr>
            <p:nvPr/>
          </p:nvSpPr>
          <p:spPr>
            <a:xfrm>
              <a:off x="5106341" y="892721"/>
              <a:ext cx="1921244" cy="11216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smtClean="0"/>
                <a:t>Choose an athlete in a specific sport/activity and discuss your selection of a suitable training method for that athlete.</a:t>
              </a:r>
              <a:endParaRPr lang="en-US" sz="1800" dirty="0"/>
            </a:p>
          </p:txBody>
        </p:sp>
      </p:grpSp>
      <p:grpSp>
        <p:nvGrpSpPr>
          <p:cNvPr id="18" name="Group 17"/>
          <p:cNvGrpSpPr/>
          <p:nvPr/>
        </p:nvGrpSpPr>
        <p:grpSpPr>
          <a:xfrm>
            <a:off x="3782503" y="165074"/>
            <a:ext cx="2160240" cy="2016224"/>
            <a:chOff x="4240053" y="-1906926"/>
            <a:chExt cx="2701444" cy="2370649"/>
          </a:xfrm>
        </p:grpSpPr>
        <p:sp>
          <p:nvSpPr>
            <p:cNvPr id="21" name="Freeform 5">
              <a:extLst>
                <a:ext uri="{FF2B5EF4-FFF2-40B4-BE49-F238E27FC236}">
                  <a16:creationId xmlns="" xmlns:a16="http://schemas.microsoft.com/office/drawing/2014/main" id="{85E0D4E1-E389-4671-B0E7-165A10A05425}"/>
                </a:ext>
                <a:ext uri="{C183D7F6-B498-43B3-948B-1728B52AA6E4}">
                  <adec:decorative xmlns="" xmlns:adec="http://schemas.microsoft.com/office/drawing/2017/decorative" val="1"/>
                </a:ext>
              </a:extLst>
            </p:cNvPr>
            <p:cNvSpPr>
              <a:spLocks noChangeAspect="1"/>
            </p:cNvSpPr>
            <p:nvPr/>
          </p:nvSpPr>
          <p:spPr bwMode="auto">
            <a:xfrm>
              <a:off x="4240053" y="-1906926"/>
              <a:ext cx="2701444" cy="2370649"/>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rgbClr val="FFDF9F"/>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3" name="Subtitle 3">
              <a:extLst>
                <a:ext uri="{FF2B5EF4-FFF2-40B4-BE49-F238E27FC236}">
                  <a16:creationId xmlns="" xmlns:a16="http://schemas.microsoft.com/office/drawing/2014/main" id="{4772945D-CA91-4CFE-8EB7-941C7618C994}"/>
                </a:ext>
              </a:extLst>
            </p:cNvPr>
            <p:cNvSpPr txBox="1">
              <a:spLocks/>
            </p:cNvSpPr>
            <p:nvPr/>
          </p:nvSpPr>
          <p:spPr>
            <a:xfrm>
              <a:off x="4628166" y="-1532129"/>
              <a:ext cx="1921244" cy="11216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smtClean="0"/>
                <a:t>Which methods of training are designed to improve which components of fitness? </a:t>
              </a:r>
              <a:endParaRPr lang="en-US" sz="1600" dirty="0"/>
            </a:p>
          </p:txBody>
        </p:sp>
      </p:grpSp>
      <p:grpSp>
        <p:nvGrpSpPr>
          <p:cNvPr id="24" name="Group 23"/>
          <p:cNvGrpSpPr>
            <a:grpSpLocks/>
          </p:cNvGrpSpPr>
          <p:nvPr/>
        </p:nvGrpSpPr>
        <p:grpSpPr bwMode="auto">
          <a:xfrm>
            <a:off x="603250" y="-59487"/>
            <a:ext cx="8540750" cy="6940550"/>
            <a:chOff x="583271" y="42867"/>
            <a:chExt cx="9232725" cy="7502525"/>
          </a:xfrm>
        </p:grpSpPr>
        <p:sp>
          <p:nvSpPr>
            <p:cNvPr id="25" name="Rectangle 24"/>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6"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9" name="Picture 28"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23432617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648527" y="3142090"/>
          <a:ext cx="8081730" cy="3479800"/>
        </p:xfrm>
        <a:graphic>
          <a:graphicData uri="http://schemas.openxmlformats.org/drawingml/2006/table">
            <a:tbl>
              <a:tblPr firstRow="1" bandRow="1">
                <a:tableStyleId>{5C22544A-7EE6-4342-B048-85BDC9FD1C3A}</a:tableStyleId>
              </a:tblPr>
              <a:tblGrid>
                <a:gridCol w="1616346"/>
                <a:gridCol w="1616346"/>
                <a:gridCol w="1616346"/>
                <a:gridCol w="1616346"/>
                <a:gridCol w="1616346"/>
              </a:tblGrid>
              <a:tr h="370840">
                <a:tc>
                  <a:txBody>
                    <a:bodyPr/>
                    <a:lstStyle/>
                    <a:p>
                      <a:pPr algn="ctr"/>
                      <a:r>
                        <a:rPr lang="en-GB" dirty="0" smtClean="0"/>
                        <a:t>Continuous</a:t>
                      </a:r>
                      <a:endParaRPr lang="en-GB" dirty="0"/>
                    </a:p>
                  </a:txBody>
                  <a:tcPr/>
                </a:tc>
                <a:tc>
                  <a:txBody>
                    <a:bodyPr/>
                    <a:lstStyle/>
                    <a:p>
                      <a:pPr algn="ctr"/>
                      <a:r>
                        <a:rPr lang="en-GB" dirty="0" smtClean="0"/>
                        <a:t>Fartlek</a:t>
                      </a:r>
                      <a:endParaRPr lang="en-GB" dirty="0"/>
                    </a:p>
                  </a:txBody>
                  <a:tcPr/>
                </a:tc>
                <a:tc>
                  <a:txBody>
                    <a:bodyPr/>
                    <a:lstStyle/>
                    <a:p>
                      <a:pPr algn="ctr"/>
                      <a:r>
                        <a:rPr lang="en-GB" dirty="0" smtClean="0"/>
                        <a:t>HIIT</a:t>
                      </a:r>
                      <a:endParaRPr lang="en-GB" dirty="0"/>
                    </a:p>
                  </a:txBody>
                  <a:tcPr/>
                </a:tc>
                <a:tc>
                  <a:txBody>
                    <a:bodyPr/>
                    <a:lstStyle/>
                    <a:p>
                      <a:pPr algn="ctr"/>
                      <a:r>
                        <a:rPr lang="en-GB" dirty="0" smtClean="0"/>
                        <a:t>Plyometrics</a:t>
                      </a:r>
                      <a:endParaRPr lang="en-GB" dirty="0"/>
                    </a:p>
                  </a:txBody>
                  <a:tcPr/>
                </a:tc>
                <a:tc>
                  <a:txBody>
                    <a:bodyPr/>
                    <a:lstStyle/>
                    <a:p>
                      <a:pPr algn="ctr"/>
                      <a:r>
                        <a:rPr lang="en-GB" dirty="0" smtClean="0"/>
                        <a:t>Weight</a:t>
                      </a:r>
                      <a:endParaRPr lang="en-GB" dirty="0"/>
                    </a:p>
                  </a:txBody>
                  <a:tcPr/>
                </a:tc>
              </a:tr>
              <a:tr h="370840">
                <a:tc>
                  <a:txBody>
                    <a:bodyPr/>
                    <a:lstStyle/>
                    <a:p>
                      <a:endParaRPr lang="en-GB" dirty="0" smtClean="0"/>
                    </a:p>
                    <a:p>
                      <a:endParaRPr lang="en-GB" dirty="0" smtClean="0"/>
                    </a:p>
                    <a:p>
                      <a:endParaRPr lang="en-GB" dirty="0" smtClean="0"/>
                    </a:p>
                    <a:p>
                      <a:endParaRPr lang="en-GB" dirty="0"/>
                    </a:p>
                  </a:txBody>
                  <a:tcPr/>
                </a:tc>
                <a:tc>
                  <a:txBody>
                    <a:bodyPr/>
                    <a:lstStyle/>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a:p>
                  </a:txBody>
                  <a:tcPr/>
                </a:tc>
                <a:tc>
                  <a:txBody>
                    <a:bodyPr/>
                    <a:lstStyle/>
                    <a:p>
                      <a:endParaRPr lang="en-GB" dirty="0" smtClean="0"/>
                    </a:p>
                    <a:p>
                      <a:endParaRPr lang="en-GB" dirty="0" smtClean="0"/>
                    </a:p>
                    <a:p>
                      <a:endParaRPr lang="en-GB" dirty="0" smtClean="0"/>
                    </a:p>
                    <a:p>
                      <a:endParaRPr lang="en-GB" dirty="0" smtClean="0"/>
                    </a:p>
                    <a:p>
                      <a:endParaRPr lang="en-GB" dirty="0" smtClean="0"/>
                    </a:p>
                    <a:p>
                      <a:endParaRPr lang="en-GB" dirty="0"/>
                    </a:p>
                  </a:txBody>
                  <a:tcPr/>
                </a:tc>
                <a:tc>
                  <a:txBody>
                    <a:bodyPr/>
                    <a:lstStyle/>
                    <a:p>
                      <a:endParaRPr lang="en-GB" dirty="0"/>
                    </a:p>
                  </a:txBody>
                  <a:tcPr/>
                </a:tc>
                <a:tc>
                  <a:txBody>
                    <a:bodyPr/>
                    <a:lstStyle/>
                    <a:p>
                      <a:endParaRPr lang="en-GB" dirty="0"/>
                    </a:p>
                  </a:txBody>
                  <a:tcPr/>
                </a:tc>
              </a:tr>
            </a:tbl>
          </a:graphicData>
        </a:graphic>
      </p:graphicFrame>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2022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2">
              <a:lumMod val="40000"/>
              <a:lumOff val="60000"/>
            </a:schemeClr>
          </a:solidFill>
        </p:spPr>
        <p:txBody>
          <a:bodyPr anchor="t"/>
          <a:lstStyle/>
          <a:p>
            <a:pPr algn="ctr"/>
            <a:fld id="{00BE1ABE-4073-4494-BFC2-5858710217CE}" type="slidenum">
              <a:rPr lang="en-GB" smtClean="0"/>
              <a:pPr algn="ctr"/>
              <a:t>11</a:t>
            </a:fld>
            <a:endParaRPr lang="en-GB" dirty="0"/>
          </a:p>
        </p:txBody>
      </p:sp>
      <p:sp>
        <p:nvSpPr>
          <p:cNvPr id="19"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0"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2">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2"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Activity</a:t>
            </a:r>
            <a:endParaRPr lang="en-US" b="1" dirty="0"/>
          </a:p>
        </p:txBody>
      </p:sp>
      <p:sp>
        <p:nvSpPr>
          <p:cNvPr id="8" name="TextBox 7">
            <a:extLst>
              <a:ext uri="{FF2B5EF4-FFF2-40B4-BE49-F238E27FC236}">
                <a16:creationId xmlns:a16="http://schemas.microsoft.com/office/drawing/2014/main" xmlns="" id="{225BDE5E-76F4-41A4-B4C1-30932DB32F32}"/>
              </a:ext>
            </a:extLst>
          </p:cNvPr>
          <p:cNvSpPr txBox="1"/>
          <p:nvPr/>
        </p:nvSpPr>
        <p:spPr>
          <a:xfrm>
            <a:off x="459682" y="402458"/>
            <a:ext cx="7358597" cy="646331"/>
          </a:xfrm>
          <a:prstGeom prst="rect">
            <a:avLst/>
          </a:prstGeom>
          <a:noFill/>
        </p:spPr>
        <p:txBody>
          <a:bodyPr wrap="square" rtlCol="0">
            <a:spAutoFit/>
          </a:bodyPr>
          <a:lstStyle/>
          <a:p>
            <a:r>
              <a:rPr lang="en-GB" dirty="0" smtClean="0">
                <a:latin typeface="Roboto Condensed" panose="02000000000000000000" pitchFamily="2" charset="0"/>
              </a:rPr>
              <a:t>Categorise each of the different sporting activities (below) into the given training method that is </a:t>
            </a:r>
            <a:r>
              <a:rPr lang="en-GB" u="sng" dirty="0" smtClean="0">
                <a:latin typeface="Roboto Condensed" panose="02000000000000000000" pitchFamily="2" charset="0"/>
              </a:rPr>
              <a:t>most suitable</a:t>
            </a:r>
            <a:r>
              <a:rPr lang="en-GB" dirty="0" smtClean="0">
                <a:latin typeface="Roboto Condensed" panose="02000000000000000000" pitchFamily="2" charset="0"/>
              </a:rPr>
              <a:t> for improving performance in that activity.  </a:t>
            </a:r>
            <a:endParaRPr lang="en-GB" dirty="0">
              <a:latin typeface="Roboto Condensed" panose="02000000000000000000" pitchFamily="2" charset="0"/>
            </a:endParaRPr>
          </a:p>
        </p:txBody>
      </p:sp>
      <p:sp>
        <p:nvSpPr>
          <p:cNvPr id="9" name="Cyclist"/>
          <p:cNvSpPr txBox="1"/>
          <p:nvPr/>
        </p:nvSpPr>
        <p:spPr>
          <a:xfrm>
            <a:off x="539512" y="1169555"/>
            <a:ext cx="1618772" cy="646331"/>
          </a:xfrm>
          <a:prstGeom prst="rect">
            <a:avLst/>
          </a:prstGeom>
          <a:solidFill>
            <a:schemeClr val="bg1"/>
          </a:solidFill>
          <a:ln>
            <a:solidFill>
              <a:schemeClr val="tx1"/>
            </a:solidFill>
          </a:ln>
        </p:spPr>
        <p:txBody>
          <a:bodyPr wrap="square" rtlCol="0">
            <a:spAutoFit/>
          </a:bodyPr>
          <a:lstStyle/>
          <a:p>
            <a:pPr algn="ctr"/>
            <a:r>
              <a:rPr lang="en-GB" sz="1200" b="1" dirty="0" smtClean="0">
                <a:latin typeface="Roboto Condensed" panose="02000000000000000000" pitchFamily="2" charset="0"/>
              </a:rPr>
              <a:t>A. </a:t>
            </a:r>
            <a:r>
              <a:rPr lang="en-GB" sz="1200" dirty="0" smtClean="0">
                <a:latin typeface="Roboto Condensed" panose="02000000000000000000" pitchFamily="2" charset="0"/>
              </a:rPr>
              <a:t>Long-distance cyclist  wanting to improve aerobic endurance</a:t>
            </a:r>
            <a:endParaRPr lang="en-GB" sz="1200" dirty="0">
              <a:latin typeface="Roboto Condensed" panose="02000000000000000000" pitchFamily="2" charset="0"/>
            </a:endParaRPr>
          </a:p>
        </p:txBody>
      </p:sp>
      <p:grpSp>
        <p:nvGrpSpPr>
          <p:cNvPr id="31" name="Group 30"/>
          <p:cNvGrpSpPr/>
          <p:nvPr/>
        </p:nvGrpSpPr>
        <p:grpSpPr>
          <a:xfrm>
            <a:off x="7243320" y="1285957"/>
            <a:ext cx="1586709" cy="588988"/>
            <a:chOff x="1991420" y="1282014"/>
            <a:chExt cx="1586709" cy="588988"/>
          </a:xfrm>
        </p:grpSpPr>
        <p:sp>
          <p:nvSpPr>
            <p:cNvPr id="32" name="TextBox 31">
              <a:extLst>
                <a:ext uri="{FF2B5EF4-FFF2-40B4-BE49-F238E27FC236}">
                  <a16:creationId xmlns:a16="http://schemas.microsoft.com/office/drawing/2014/main" xmlns="" id="{863F816E-CAF0-4B23-93B7-2324085E9ED1}"/>
                </a:ext>
              </a:extLst>
            </p:cNvPr>
            <p:cNvSpPr txBox="1"/>
            <p:nvPr/>
          </p:nvSpPr>
          <p:spPr>
            <a:xfrm>
              <a:off x="1991420" y="1282014"/>
              <a:ext cx="1283201" cy="561856"/>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algn="ctr"/>
              <a:r>
                <a:rPr lang="en-GB" sz="1100" dirty="0">
                  <a:solidFill>
                    <a:schemeClr val="tx1"/>
                  </a:solidFill>
                  <a:latin typeface="Roboto Condensed" panose="02000000000000000000" pitchFamily="2" charset="0"/>
                </a:rPr>
                <a:t>Click on each </a:t>
              </a:r>
              <a:r>
                <a:rPr lang="en-GB" sz="1100" dirty="0" smtClean="0">
                  <a:solidFill>
                    <a:schemeClr val="tx1"/>
                  </a:solidFill>
                  <a:latin typeface="Roboto Condensed" panose="02000000000000000000" pitchFamily="2" charset="0"/>
                </a:rPr>
                <a:t>activity to </a:t>
              </a:r>
              <a:r>
                <a:rPr lang="en-GB" sz="1100" dirty="0">
                  <a:solidFill>
                    <a:schemeClr val="tx1"/>
                  </a:solidFill>
                  <a:latin typeface="Roboto Condensed" panose="02000000000000000000" pitchFamily="2" charset="0"/>
                </a:rPr>
                <a:t>reveal </a:t>
              </a:r>
              <a:r>
                <a:rPr lang="en-GB" sz="1100" dirty="0" smtClean="0">
                  <a:solidFill>
                    <a:schemeClr val="tx1"/>
                  </a:solidFill>
                  <a:latin typeface="Roboto Condensed" panose="02000000000000000000" pitchFamily="2" charset="0"/>
                </a:rPr>
                <a:t>the </a:t>
              </a:r>
              <a:r>
                <a:rPr lang="en-GB" sz="1100" dirty="0">
                  <a:solidFill>
                    <a:schemeClr val="tx1"/>
                  </a:solidFill>
                  <a:latin typeface="Roboto Condensed" panose="02000000000000000000" pitchFamily="2" charset="0"/>
                </a:rPr>
                <a:t>correct </a:t>
              </a:r>
              <a:r>
                <a:rPr lang="en-GB" sz="1100" dirty="0" smtClean="0">
                  <a:solidFill>
                    <a:schemeClr val="tx1"/>
                  </a:solidFill>
                  <a:latin typeface="Roboto Condensed" panose="02000000000000000000" pitchFamily="2" charset="0"/>
                </a:rPr>
                <a:t>category.</a:t>
              </a:r>
              <a:endParaRPr lang="en-GB" sz="1100" dirty="0">
                <a:solidFill>
                  <a:schemeClr val="tx1"/>
                </a:solidFill>
                <a:latin typeface="Roboto Condensed" panose="02000000000000000000" pitchFamily="2" charset="0"/>
              </a:endParaRPr>
            </a:p>
          </p:txBody>
        </p:sp>
        <p:pic>
          <p:nvPicPr>
            <p:cNvPr id="33" name="Picture 32">
              <a:extLst>
                <a:ext uri="{FF2B5EF4-FFF2-40B4-BE49-F238E27FC236}">
                  <a16:creationId xmlns:a16="http://schemas.microsoft.com/office/drawing/2014/main" xmlns="" id="{2C9FC678-3D38-4ECA-A5C1-D10FAFA2DE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5811" y="1284418"/>
              <a:ext cx="372318" cy="586584"/>
            </a:xfrm>
            <a:prstGeom prst="rect">
              <a:avLst/>
            </a:prstGeom>
          </p:spPr>
        </p:pic>
      </p:grpSp>
      <p:sp>
        <p:nvSpPr>
          <p:cNvPr id="45" name="Footballer"/>
          <p:cNvSpPr txBox="1"/>
          <p:nvPr/>
        </p:nvSpPr>
        <p:spPr>
          <a:xfrm>
            <a:off x="539512" y="1946272"/>
            <a:ext cx="1497131" cy="830997"/>
          </a:xfrm>
          <a:prstGeom prst="rect">
            <a:avLst/>
          </a:prstGeom>
          <a:solidFill>
            <a:schemeClr val="bg1"/>
          </a:solidFill>
          <a:ln>
            <a:solidFill>
              <a:schemeClr val="tx1"/>
            </a:solidFill>
          </a:ln>
        </p:spPr>
        <p:txBody>
          <a:bodyPr wrap="square" rtlCol="0">
            <a:spAutoFit/>
          </a:bodyPr>
          <a:lstStyle/>
          <a:p>
            <a:pPr algn="ctr"/>
            <a:r>
              <a:rPr lang="en-GB" sz="1200" b="1" dirty="0">
                <a:latin typeface="Roboto Condensed" panose="02000000000000000000" pitchFamily="2" charset="0"/>
              </a:rPr>
              <a:t>E</a:t>
            </a:r>
            <a:r>
              <a:rPr lang="en-GB" sz="1200" b="1" dirty="0" smtClean="0">
                <a:latin typeface="Roboto Condensed" panose="02000000000000000000" pitchFamily="2" charset="0"/>
              </a:rPr>
              <a:t>. </a:t>
            </a:r>
            <a:r>
              <a:rPr lang="en-GB" sz="1200" dirty="0" smtClean="0">
                <a:latin typeface="Roboto Condensed" panose="02000000000000000000" pitchFamily="2" charset="0"/>
              </a:rPr>
              <a:t>Footballer aiming to improve power to jump higher to head the ball</a:t>
            </a:r>
            <a:endParaRPr lang="en-GB" sz="1200" dirty="0">
              <a:latin typeface="Roboto Condensed" panose="02000000000000000000" pitchFamily="2" charset="0"/>
            </a:endParaRPr>
          </a:p>
        </p:txBody>
      </p:sp>
      <p:sp>
        <p:nvSpPr>
          <p:cNvPr id="46" name="Rugby player"/>
          <p:cNvSpPr txBox="1"/>
          <p:nvPr/>
        </p:nvSpPr>
        <p:spPr>
          <a:xfrm>
            <a:off x="5444180" y="1126770"/>
            <a:ext cx="1486786" cy="1200329"/>
          </a:xfrm>
          <a:prstGeom prst="rect">
            <a:avLst/>
          </a:prstGeom>
          <a:solidFill>
            <a:schemeClr val="bg1"/>
          </a:solidFill>
          <a:ln>
            <a:solidFill>
              <a:schemeClr val="tx1"/>
            </a:solidFill>
          </a:ln>
        </p:spPr>
        <p:txBody>
          <a:bodyPr wrap="square" rtlCol="0">
            <a:spAutoFit/>
          </a:bodyPr>
          <a:lstStyle/>
          <a:p>
            <a:pPr algn="ctr"/>
            <a:r>
              <a:rPr lang="en-GB" sz="1200" b="1" dirty="0" smtClean="0">
                <a:latin typeface="Roboto Condensed" panose="02000000000000000000" pitchFamily="2" charset="0"/>
              </a:rPr>
              <a:t>D. </a:t>
            </a:r>
            <a:r>
              <a:rPr lang="en-GB" sz="1200" dirty="0" smtClean="0">
                <a:latin typeface="Roboto Condensed" panose="02000000000000000000" pitchFamily="2" charset="0"/>
              </a:rPr>
              <a:t>Rugby player who wants to improve their aerobic endurance by adjusting speed and intensity</a:t>
            </a:r>
            <a:endParaRPr lang="en-GB" sz="1200" dirty="0">
              <a:latin typeface="Roboto Condensed" panose="02000000000000000000" pitchFamily="2" charset="0"/>
            </a:endParaRPr>
          </a:p>
        </p:txBody>
      </p:sp>
      <p:sp>
        <p:nvSpPr>
          <p:cNvPr id="49" name="Gymnast"/>
          <p:cNvSpPr txBox="1"/>
          <p:nvPr/>
        </p:nvSpPr>
        <p:spPr>
          <a:xfrm>
            <a:off x="2243280" y="1152273"/>
            <a:ext cx="1567367" cy="1015663"/>
          </a:xfrm>
          <a:prstGeom prst="rect">
            <a:avLst/>
          </a:prstGeom>
          <a:solidFill>
            <a:schemeClr val="bg1"/>
          </a:solidFill>
          <a:ln>
            <a:solidFill>
              <a:schemeClr val="tx1"/>
            </a:solidFill>
          </a:ln>
        </p:spPr>
        <p:txBody>
          <a:bodyPr wrap="square" rtlCol="0">
            <a:spAutoFit/>
          </a:bodyPr>
          <a:lstStyle/>
          <a:p>
            <a:pPr algn="ctr"/>
            <a:r>
              <a:rPr lang="en-GB" sz="1200" b="1" dirty="0" smtClean="0">
                <a:latin typeface="Roboto Condensed" panose="02000000000000000000" pitchFamily="2" charset="0"/>
              </a:rPr>
              <a:t>B. </a:t>
            </a:r>
            <a:r>
              <a:rPr lang="en-GB" sz="1200" dirty="0" smtClean="0">
                <a:latin typeface="Roboto Condensed" panose="02000000000000000000" pitchFamily="2" charset="0"/>
              </a:rPr>
              <a:t>Gymnast who wants to improve their ability to hold a handstand for longer and improve their strength</a:t>
            </a:r>
            <a:endParaRPr lang="en-GB" sz="1200" dirty="0">
              <a:latin typeface="Roboto Condensed" panose="02000000000000000000" pitchFamily="2" charset="0"/>
            </a:endParaRPr>
          </a:p>
        </p:txBody>
      </p:sp>
      <p:sp>
        <p:nvSpPr>
          <p:cNvPr id="16" name="Cyclist"/>
          <p:cNvSpPr txBox="1"/>
          <p:nvPr/>
        </p:nvSpPr>
        <p:spPr>
          <a:xfrm>
            <a:off x="3895643" y="1169555"/>
            <a:ext cx="1387267" cy="1015663"/>
          </a:xfrm>
          <a:prstGeom prst="rect">
            <a:avLst/>
          </a:prstGeom>
          <a:solidFill>
            <a:schemeClr val="bg1"/>
          </a:solidFill>
          <a:ln>
            <a:solidFill>
              <a:schemeClr val="tx1"/>
            </a:solidFill>
          </a:ln>
        </p:spPr>
        <p:txBody>
          <a:bodyPr wrap="square" rtlCol="0">
            <a:spAutoFit/>
          </a:bodyPr>
          <a:lstStyle/>
          <a:p>
            <a:pPr algn="ctr"/>
            <a:r>
              <a:rPr lang="en-GB" sz="1200" b="1" dirty="0" smtClean="0">
                <a:latin typeface="Roboto Condensed" panose="02000000000000000000" pitchFamily="2" charset="0"/>
              </a:rPr>
              <a:t>C. </a:t>
            </a:r>
            <a:r>
              <a:rPr lang="en-GB" sz="1200" dirty="0" smtClean="0">
                <a:latin typeface="Roboto Condensed" panose="02000000000000000000" pitchFamily="2" charset="0"/>
              </a:rPr>
              <a:t>Recreational runner training to improve aerobic endurance for the half marathon</a:t>
            </a:r>
            <a:endParaRPr lang="en-GB" sz="1200" dirty="0">
              <a:latin typeface="Roboto Condensed" panose="02000000000000000000" pitchFamily="2" charset="0"/>
            </a:endParaRPr>
          </a:p>
        </p:txBody>
      </p:sp>
      <p:sp>
        <p:nvSpPr>
          <p:cNvPr id="17" name="Footballer"/>
          <p:cNvSpPr txBox="1"/>
          <p:nvPr/>
        </p:nvSpPr>
        <p:spPr>
          <a:xfrm>
            <a:off x="7140730" y="2064194"/>
            <a:ext cx="1568107" cy="1015663"/>
          </a:xfrm>
          <a:prstGeom prst="rect">
            <a:avLst/>
          </a:prstGeom>
          <a:solidFill>
            <a:schemeClr val="bg1"/>
          </a:solidFill>
          <a:ln>
            <a:solidFill>
              <a:schemeClr val="tx1"/>
            </a:solidFill>
          </a:ln>
        </p:spPr>
        <p:txBody>
          <a:bodyPr wrap="square" rtlCol="0">
            <a:spAutoFit/>
          </a:bodyPr>
          <a:lstStyle/>
          <a:p>
            <a:pPr algn="ctr"/>
            <a:r>
              <a:rPr lang="en-GB" sz="1200" b="1" dirty="0" smtClean="0">
                <a:latin typeface="Roboto Condensed" panose="02000000000000000000" pitchFamily="2" charset="0"/>
              </a:rPr>
              <a:t>H. </a:t>
            </a:r>
            <a:r>
              <a:rPr lang="en-GB" sz="1200" dirty="0" smtClean="0">
                <a:latin typeface="Roboto Condensed" panose="02000000000000000000" pitchFamily="2" charset="0"/>
              </a:rPr>
              <a:t>Trail runner wanting to improve their aerobic endurance using  different terrains</a:t>
            </a:r>
            <a:endParaRPr lang="en-GB" sz="1200" dirty="0">
              <a:latin typeface="Roboto Condensed" panose="02000000000000000000" pitchFamily="2" charset="0"/>
            </a:endParaRPr>
          </a:p>
        </p:txBody>
      </p:sp>
      <p:sp>
        <p:nvSpPr>
          <p:cNvPr id="18" name="Gymnast"/>
          <p:cNvSpPr txBox="1"/>
          <p:nvPr/>
        </p:nvSpPr>
        <p:spPr>
          <a:xfrm>
            <a:off x="2316312" y="2254594"/>
            <a:ext cx="1353864" cy="830997"/>
          </a:xfrm>
          <a:prstGeom prst="rect">
            <a:avLst/>
          </a:prstGeom>
          <a:solidFill>
            <a:schemeClr val="bg1"/>
          </a:solidFill>
          <a:ln>
            <a:solidFill>
              <a:schemeClr val="tx1"/>
            </a:solidFill>
          </a:ln>
        </p:spPr>
        <p:txBody>
          <a:bodyPr wrap="square" rtlCol="0">
            <a:spAutoFit/>
          </a:bodyPr>
          <a:lstStyle/>
          <a:p>
            <a:pPr algn="ctr"/>
            <a:r>
              <a:rPr lang="en-GB" sz="1200" b="1" dirty="0" smtClean="0">
                <a:latin typeface="Roboto Condensed" panose="02000000000000000000" pitchFamily="2" charset="0"/>
              </a:rPr>
              <a:t>F. </a:t>
            </a:r>
            <a:r>
              <a:rPr lang="en-GB" sz="1200" dirty="0" smtClean="0">
                <a:latin typeface="Roboto Condensed" panose="02000000000000000000" pitchFamily="2" charset="0"/>
              </a:rPr>
              <a:t>Tennis player aiming to improve their speed and endurance</a:t>
            </a:r>
            <a:endParaRPr lang="en-GB" sz="1200" dirty="0">
              <a:latin typeface="Roboto Condensed" panose="02000000000000000000" pitchFamily="2" charset="0"/>
            </a:endParaRPr>
          </a:p>
        </p:txBody>
      </p:sp>
      <p:sp>
        <p:nvSpPr>
          <p:cNvPr id="21" name="Gymnast"/>
          <p:cNvSpPr txBox="1"/>
          <p:nvPr/>
        </p:nvSpPr>
        <p:spPr>
          <a:xfrm>
            <a:off x="3949845" y="2254595"/>
            <a:ext cx="1431361" cy="830997"/>
          </a:xfrm>
          <a:prstGeom prst="rect">
            <a:avLst/>
          </a:prstGeom>
          <a:solidFill>
            <a:schemeClr val="bg1"/>
          </a:solidFill>
          <a:ln>
            <a:solidFill>
              <a:schemeClr val="tx1"/>
            </a:solidFill>
          </a:ln>
        </p:spPr>
        <p:txBody>
          <a:bodyPr wrap="square" rtlCol="0">
            <a:spAutoFit/>
          </a:bodyPr>
          <a:lstStyle/>
          <a:p>
            <a:pPr algn="ctr"/>
            <a:r>
              <a:rPr lang="en-GB" sz="1200" b="1" dirty="0" smtClean="0">
                <a:latin typeface="Roboto Condensed" panose="02000000000000000000" pitchFamily="2" charset="0"/>
              </a:rPr>
              <a:t>G. </a:t>
            </a:r>
            <a:r>
              <a:rPr lang="en-GB" sz="1200" dirty="0" smtClean="0">
                <a:latin typeface="Roboto Condensed" panose="02000000000000000000" pitchFamily="2" charset="0"/>
              </a:rPr>
              <a:t>Triathlete looking to improve the muscular endurance in their legs</a:t>
            </a:r>
            <a:endParaRPr lang="en-GB" sz="1200" dirty="0">
              <a:latin typeface="Roboto Condensed" panose="02000000000000000000" pitchFamily="2" charset="0"/>
            </a:endParaRPr>
          </a:p>
        </p:txBody>
      </p:sp>
    </p:spTree>
    <p:custDataLst>
      <p:tags r:id="rId1"/>
    </p:custDataLst>
    <p:extLst>
      <p:ext uri="{BB962C8B-B14F-4D97-AF65-F5344CB8AC3E}">
        <p14:creationId xmlns:p14="http://schemas.microsoft.com/office/powerpoint/2010/main" val="265887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1"/>
                                        </p:tgtEl>
                                        <p:attrNameLst>
                                          <p:attrName>r</p:attrName>
                                        </p:attrNameLst>
                                      </p:cBhvr>
                                    </p:animRot>
                                    <p:animRot by="-240000">
                                      <p:cBhvr>
                                        <p:cTn id="7" dur="200" fill="hold">
                                          <p:stCondLst>
                                            <p:cond delay="200"/>
                                          </p:stCondLst>
                                        </p:cTn>
                                        <p:tgtEl>
                                          <p:spTgt spid="31"/>
                                        </p:tgtEl>
                                        <p:attrNameLst>
                                          <p:attrName>r</p:attrName>
                                        </p:attrNameLst>
                                      </p:cBhvr>
                                    </p:animRot>
                                    <p:animRot by="240000">
                                      <p:cBhvr>
                                        <p:cTn id="8" dur="200" fill="hold">
                                          <p:stCondLst>
                                            <p:cond delay="400"/>
                                          </p:stCondLst>
                                        </p:cTn>
                                        <p:tgtEl>
                                          <p:spTgt spid="31"/>
                                        </p:tgtEl>
                                        <p:attrNameLst>
                                          <p:attrName>r</p:attrName>
                                        </p:attrNameLst>
                                      </p:cBhvr>
                                    </p:animRot>
                                    <p:animRot by="-240000">
                                      <p:cBhvr>
                                        <p:cTn id="9" dur="200" fill="hold">
                                          <p:stCondLst>
                                            <p:cond delay="600"/>
                                          </p:stCondLst>
                                        </p:cTn>
                                        <p:tgtEl>
                                          <p:spTgt spid="31"/>
                                        </p:tgtEl>
                                        <p:attrNameLst>
                                          <p:attrName>r</p:attrName>
                                        </p:attrNameLst>
                                      </p:cBhvr>
                                    </p:animRot>
                                    <p:animRot by="120000">
                                      <p:cBhvr>
                                        <p:cTn id="10"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1.38889E-6 -2.59259E-6 L 0.02066 0.36644 " pathEditMode="relative" rAng="0" ptsTypes="AA">
                                      <p:cBhvr>
                                        <p:cTn id="15" dur="2000" fill="hold"/>
                                        <p:tgtEl>
                                          <p:spTgt spid="9"/>
                                        </p:tgtEl>
                                        <p:attrNameLst>
                                          <p:attrName>ppt_x</p:attrName>
                                          <p:attrName>ppt_y</p:attrName>
                                        </p:attrNameLst>
                                      </p:cBhvr>
                                      <p:rCtr x="1024" y="18310"/>
                                    </p:animMotion>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45"/>
                    </p:tgtEl>
                  </p:cond>
                </p:stCondLst>
                <p:endSync evt="end" delay="0">
                  <p:rtn val="all"/>
                </p:endSync>
                <p:childTnLst>
                  <p:par>
                    <p:cTn id="17" fill="hold">
                      <p:stCondLst>
                        <p:cond delay="0"/>
                      </p:stCondLst>
                      <p:childTnLst>
                        <p:par>
                          <p:cTn id="18" fill="hold">
                            <p:stCondLst>
                              <p:cond delay="0"/>
                            </p:stCondLst>
                            <p:childTnLst>
                              <p:par>
                                <p:cTn id="19" presetID="42" presetClass="path" presetSubtype="0" accel="50000" decel="50000" fill="hold" grpId="0" nodeType="clickEffect">
                                  <p:stCondLst>
                                    <p:cond delay="0"/>
                                  </p:stCondLst>
                                  <p:childTnLst>
                                    <p:animMotion origin="layout" path="M 1.38889E-6 -2.96296E-6 L 0.54826 0.23982 " pathEditMode="relative" rAng="0" ptsTypes="AA">
                                      <p:cBhvr>
                                        <p:cTn id="20" dur="2000" fill="hold"/>
                                        <p:tgtEl>
                                          <p:spTgt spid="45"/>
                                        </p:tgtEl>
                                        <p:attrNameLst>
                                          <p:attrName>ppt_x</p:attrName>
                                          <p:attrName>ppt_y</p:attrName>
                                        </p:attrNameLst>
                                      </p:cBhvr>
                                      <p:rCtr x="27413" y="11991"/>
                                    </p:animMotion>
                                  </p:childTnLst>
                                </p:cTn>
                              </p:par>
                            </p:childTnLst>
                          </p:cTn>
                        </p:par>
                      </p:childTnLst>
                    </p:cTn>
                  </p:par>
                </p:childTnLst>
              </p:cTn>
              <p:nextCondLst>
                <p:cond evt="onClick" delay="0">
                  <p:tgtEl>
                    <p:spTgt spid="45"/>
                  </p:tgtEl>
                </p:cond>
              </p:nextCondLst>
            </p:seq>
            <p:seq concurrent="1" nextAc="seek">
              <p:cTn id="21" restart="whenNotActive" fill="hold" evtFilter="cancelBubble" nodeType="interactiveSeq">
                <p:stCondLst>
                  <p:cond evt="onClick" delay="0">
                    <p:tgtEl>
                      <p:spTgt spid="49"/>
                    </p:tgtEl>
                  </p:cond>
                </p:stCondLst>
                <p:endSync evt="end" delay="0">
                  <p:rtn val="all"/>
                </p:endSync>
                <p:childTnLst>
                  <p:par>
                    <p:cTn id="22" fill="hold">
                      <p:stCondLst>
                        <p:cond delay="0"/>
                      </p:stCondLst>
                      <p:childTnLst>
                        <p:par>
                          <p:cTn id="23" fill="hold">
                            <p:stCondLst>
                              <p:cond delay="0"/>
                            </p:stCondLst>
                            <p:childTnLst>
                              <p:par>
                                <p:cTn id="24" presetID="42" presetClass="path" presetSubtype="0" accel="50000" decel="50000" fill="hold" grpId="0" nodeType="clickEffect">
                                  <p:stCondLst>
                                    <p:cond delay="0"/>
                                  </p:stCondLst>
                                  <p:childTnLst>
                                    <p:animMotion origin="layout" path="M -3.33333E-6 3.7037E-7 L 0.5349 0.35301 " pathEditMode="relative" rAng="0" ptsTypes="AA">
                                      <p:cBhvr>
                                        <p:cTn id="25" dur="2000" fill="hold"/>
                                        <p:tgtEl>
                                          <p:spTgt spid="49"/>
                                        </p:tgtEl>
                                        <p:attrNameLst>
                                          <p:attrName>ppt_x</p:attrName>
                                          <p:attrName>ppt_y</p:attrName>
                                        </p:attrNameLst>
                                      </p:cBhvr>
                                      <p:rCtr x="26736" y="17639"/>
                                    </p:animMotion>
                                  </p:childTnLst>
                                </p:cTn>
                              </p:par>
                            </p:childTnLst>
                          </p:cTn>
                        </p:par>
                      </p:childTnLst>
                    </p:cTn>
                  </p:par>
                </p:childTnLst>
              </p:cTn>
              <p:nextCondLst>
                <p:cond evt="onClick" delay="0">
                  <p:tgtEl>
                    <p:spTgt spid="49"/>
                  </p:tgtEl>
                </p:cond>
              </p:nextCondLst>
            </p:seq>
            <p:seq concurrent="1" nextAc="seek">
              <p:cTn id="26" restart="whenNotActive" fill="hold" evtFilter="cancelBubble" nodeType="interactiveSeq">
                <p:stCondLst>
                  <p:cond evt="onClick" delay="0">
                    <p:tgtEl>
                      <p:spTgt spid="46"/>
                    </p:tgtEl>
                  </p:cond>
                </p:stCondLst>
                <p:endSync evt="end" delay="0">
                  <p:rtn val="all"/>
                </p:endSync>
                <p:childTnLst>
                  <p:par>
                    <p:cTn id="27" fill="hold">
                      <p:stCondLst>
                        <p:cond delay="0"/>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2.5E-6 -1.85185E-6 L -0.34201 0.36366 " pathEditMode="relative" rAng="0" ptsTypes="AA">
                                      <p:cBhvr>
                                        <p:cTn id="30" dur="2000" fill="hold"/>
                                        <p:tgtEl>
                                          <p:spTgt spid="46"/>
                                        </p:tgtEl>
                                        <p:attrNameLst>
                                          <p:attrName>ppt_x</p:attrName>
                                          <p:attrName>ppt_y</p:attrName>
                                        </p:attrNameLst>
                                      </p:cBhvr>
                                      <p:rCtr x="-17101" y="18171"/>
                                    </p:animMotion>
                                  </p:childTnLst>
                                </p:cTn>
                              </p:par>
                            </p:childTnLst>
                          </p:cTn>
                        </p:par>
                      </p:childTnLst>
                    </p:cTn>
                  </p:par>
                </p:childTnLst>
              </p:cTn>
              <p:nextCondLst>
                <p:cond evt="onClick" delay="0">
                  <p:tgtEl>
                    <p:spTgt spid="46"/>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42" presetClass="path" presetSubtype="0" accel="50000" decel="50000" fill="hold" grpId="0" nodeType="clickEffect">
                                  <p:stCondLst>
                                    <p:cond delay="0"/>
                                  </p:stCondLst>
                                  <p:childTnLst>
                                    <p:animMotion origin="layout" path="M 2.77778E-7 4.07407E-6 L -0.34045 0.48634 " pathEditMode="relative" rAng="0" ptsTypes="AA">
                                      <p:cBhvr>
                                        <p:cTn id="35" dur="2000" fill="hold"/>
                                        <p:tgtEl>
                                          <p:spTgt spid="16"/>
                                        </p:tgtEl>
                                        <p:attrNameLst>
                                          <p:attrName>ppt_x</p:attrName>
                                          <p:attrName>ppt_y</p:attrName>
                                        </p:attrNameLst>
                                      </p:cBhvr>
                                      <p:rCtr x="-17031" y="24306"/>
                                    </p:animMotion>
                                  </p:childTnLst>
                                </p:cTn>
                              </p:par>
                            </p:childTnLst>
                          </p:cTn>
                        </p:par>
                      </p:childTnLst>
                    </p:cTn>
                  </p:par>
                </p:childTnLst>
              </p:cTn>
              <p:nextCondLst>
                <p:cond evt="onClick" delay="0">
                  <p:tgtEl>
                    <p:spTgt spid="16"/>
                  </p:tgtEl>
                </p:cond>
              </p:nextCondLst>
            </p:seq>
            <p:seq concurrent="1" nextAc="seek">
              <p:cTn id="36" restart="whenNotActive" fill="hold" evtFilter="cancelBubble" nodeType="interactiveSeq">
                <p:stCondLst>
                  <p:cond evt="onClick" delay="0">
                    <p:tgtEl>
                      <p:spTgt spid="17"/>
                    </p:tgtEl>
                  </p:cond>
                </p:stCondLst>
                <p:endSync evt="end" delay="0">
                  <p:rtn val="all"/>
                </p:endSync>
                <p:childTnLst>
                  <p:par>
                    <p:cTn id="37" fill="hold">
                      <p:stCondLst>
                        <p:cond delay="0"/>
                      </p:stCondLst>
                      <p:childTnLst>
                        <p:par>
                          <p:cTn id="38" fill="hold">
                            <p:stCondLst>
                              <p:cond delay="0"/>
                            </p:stCondLst>
                            <p:childTnLst>
                              <p:par>
                                <p:cTn id="39" presetID="42" presetClass="path" presetSubtype="0" accel="50000" decel="50000" fill="hold" grpId="0" nodeType="clickEffect">
                                  <p:stCondLst>
                                    <p:cond delay="0"/>
                                  </p:stCondLst>
                                  <p:childTnLst>
                                    <p:animMotion origin="layout" path="M -4.72222E-6 1.48148E-6 L -0.52673 0.3919 " pathEditMode="relative" rAng="0" ptsTypes="AA">
                                      <p:cBhvr>
                                        <p:cTn id="40" dur="2000" fill="hold"/>
                                        <p:tgtEl>
                                          <p:spTgt spid="17"/>
                                        </p:tgtEl>
                                        <p:attrNameLst>
                                          <p:attrName>ppt_x</p:attrName>
                                          <p:attrName>ppt_y</p:attrName>
                                        </p:attrNameLst>
                                      </p:cBhvr>
                                      <p:rCtr x="-26337" y="19583"/>
                                    </p:animMotion>
                                  </p:childTnLst>
                                </p:cTn>
                              </p:par>
                            </p:childTnLst>
                          </p:cTn>
                        </p:par>
                      </p:childTnLst>
                    </p:cTn>
                  </p:par>
                </p:childTnLst>
              </p:cTn>
              <p:nextCondLst>
                <p:cond evt="onClick" delay="0">
                  <p:tgtEl>
                    <p:spTgt spid="17"/>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42" presetClass="path" presetSubtype="0" accel="50000" decel="50000" fill="hold" grpId="0" nodeType="clickEffect">
                                  <p:stCondLst>
                                    <p:cond delay="0"/>
                                  </p:stCondLst>
                                  <p:childTnLst>
                                    <p:animMotion origin="layout" path="M 3.05556E-6 -1.85185E-6 L 0.18854 0.19468 " pathEditMode="relative" rAng="0" ptsTypes="AA">
                                      <p:cBhvr>
                                        <p:cTn id="45" dur="2000" fill="hold"/>
                                        <p:tgtEl>
                                          <p:spTgt spid="18"/>
                                        </p:tgtEl>
                                        <p:attrNameLst>
                                          <p:attrName>ppt_x</p:attrName>
                                          <p:attrName>ppt_y</p:attrName>
                                        </p:attrNameLst>
                                      </p:cBhvr>
                                      <p:rCtr x="9427" y="9722"/>
                                    </p:animMotion>
                                  </p:childTnLst>
                                </p:cTn>
                              </p:par>
                            </p:childTnLst>
                          </p:cTn>
                        </p:par>
                      </p:childTnLst>
                    </p:cTn>
                  </p:par>
                </p:childTnLst>
              </p:cTn>
              <p:nextCondLst>
                <p:cond evt="onClick" delay="0">
                  <p:tgtEl>
                    <p:spTgt spid="18"/>
                  </p:tgtEl>
                </p:cond>
              </p:nextCondLst>
            </p:seq>
            <p:seq concurrent="1" nextAc="seek">
              <p:cTn id="46" restart="whenNotActive" fill="hold" evtFilter="cancelBubble" nodeType="interactiveSeq">
                <p:stCondLst>
                  <p:cond evt="onClick" delay="0">
                    <p:tgtEl>
                      <p:spTgt spid="21"/>
                    </p:tgtEl>
                  </p:cond>
                </p:stCondLst>
                <p:endSync evt="end" delay="0">
                  <p:rtn val="all"/>
                </p:endSync>
                <p:childTnLst>
                  <p:par>
                    <p:cTn id="47" fill="hold">
                      <p:stCondLst>
                        <p:cond delay="0"/>
                      </p:stCondLst>
                      <p:childTnLst>
                        <p:par>
                          <p:cTn id="48" fill="hold">
                            <p:stCondLst>
                              <p:cond delay="0"/>
                            </p:stCondLst>
                            <p:childTnLst>
                              <p:par>
                                <p:cTn id="49" presetID="42" presetClass="path" presetSubtype="0" accel="50000" decel="50000" fill="hold" grpId="0" nodeType="clickEffect">
                                  <p:stCondLst>
                                    <p:cond delay="0"/>
                                  </p:stCondLst>
                                  <p:childTnLst>
                                    <p:animMotion origin="layout" path="M -3.05556E-6 2.22222E-6 L 0.34792 0.35764 " pathEditMode="relative" rAng="0" ptsTypes="AA">
                                      <p:cBhvr>
                                        <p:cTn id="50" dur="2000" fill="hold"/>
                                        <p:tgtEl>
                                          <p:spTgt spid="21"/>
                                        </p:tgtEl>
                                        <p:attrNameLst>
                                          <p:attrName>ppt_x</p:attrName>
                                          <p:attrName>ppt_y</p:attrName>
                                        </p:attrNameLst>
                                      </p:cBhvr>
                                      <p:rCtr x="17396" y="17870"/>
                                    </p:animMotion>
                                  </p:childTnLst>
                                </p:cTn>
                              </p:par>
                            </p:childTnLst>
                          </p:cTn>
                        </p:par>
                      </p:childTnLst>
                    </p:cTn>
                  </p:par>
                </p:childTnLst>
              </p:cTn>
              <p:nextCondLst>
                <p:cond evt="onClick" delay="0">
                  <p:tgtEl>
                    <p:spTgt spid="21"/>
                  </p:tgtEl>
                </p:cond>
              </p:nextCondLst>
            </p:seq>
          </p:childTnLst>
        </p:cTn>
      </p:par>
    </p:tnLst>
    <p:bldLst>
      <p:bldP spid="9" grpId="0" animBg="1"/>
      <p:bldP spid="45" grpId="0" animBg="1"/>
      <p:bldP spid="46" grpId="0" animBg="1"/>
      <p:bldP spid="49" grpId="0" animBg="1"/>
      <p:bldP spid="16" grpId="0" animBg="1"/>
      <p:bldP spid="17" grpId="0" animBg="1"/>
      <p:bldP spid="18"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2022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2">
              <a:lumMod val="40000"/>
              <a:lumOff val="60000"/>
            </a:schemeClr>
          </a:solidFill>
        </p:spPr>
        <p:txBody>
          <a:bodyPr anchor="t"/>
          <a:lstStyle/>
          <a:p>
            <a:pPr algn="ctr"/>
            <a:fld id="{00BE1ABE-4073-4494-BFC2-5858710217CE}" type="slidenum">
              <a:rPr lang="en-GB" smtClean="0"/>
              <a:pPr algn="ctr"/>
              <a:t>12</a:t>
            </a:fld>
            <a:endParaRPr lang="en-GB" dirty="0"/>
          </a:p>
        </p:txBody>
      </p:sp>
      <p:sp>
        <p:nvSpPr>
          <p:cNvPr id="12" name="TextBox 11">
            <a:extLst>
              <a:ext uri="{FF2B5EF4-FFF2-40B4-BE49-F238E27FC236}">
                <a16:creationId xmlns="" xmlns:a16="http://schemas.microsoft.com/office/drawing/2014/main" id="{03888866-542D-43D4-BFE1-045D36351922}"/>
              </a:ext>
              <a:ext uri="{C183D7F6-B498-43B3-948B-1728B52AA6E4}">
                <adec:decorative xmlns="" xmlns:adec="http://schemas.microsoft.com/office/drawing/2017/decorative" val="1"/>
              </a:ext>
            </a:extLst>
          </p:cNvPr>
          <p:cNvSpPr txBox="1">
            <a:spLocks/>
          </p:cNvSpPr>
          <p:nvPr/>
        </p:nvSpPr>
        <p:spPr>
          <a:xfrm flipH="1">
            <a:off x="0" y="188640"/>
            <a:ext cx="691517" cy="1026777"/>
          </a:xfrm>
          <a:custGeom>
            <a:avLst/>
            <a:gdLst>
              <a:gd name="connsiteX0" fmla="*/ 1494549 w 1494549"/>
              <a:gd name="connsiteY0" fmla="*/ 0 h 2200275"/>
              <a:gd name="connsiteX1" fmla="*/ 100333 w 1494549"/>
              <a:gd name="connsiteY1" fmla="*/ 0 h 2200275"/>
              <a:gd name="connsiteX2" fmla="*/ 0 w 1494549"/>
              <a:gd name="connsiteY2" fmla="*/ 100333 h 2200275"/>
              <a:gd name="connsiteX3" fmla="*/ 0 w 1494549"/>
              <a:gd name="connsiteY3" fmla="*/ 2099942 h 2200275"/>
              <a:gd name="connsiteX4" fmla="*/ 100333 w 1494549"/>
              <a:gd name="connsiteY4" fmla="*/ 2200275 h 2200275"/>
              <a:gd name="connsiteX5" fmla="*/ 1494549 w 1494549"/>
              <a:gd name="connsiteY5" fmla="*/ 2200275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4549" h="2200275">
                <a:moveTo>
                  <a:pt x="1494549" y="0"/>
                </a:moveTo>
                <a:lnTo>
                  <a:pt x="100333" y="0"/>
                </a:lnTo>
                <a:cubicBezTo>
                  <a:pt x="44921" y="0"/>
                  <a:pt x="0" y="44921"/>
                  <a:pt x="0" y="100333"/>
                </a:cubicBezTo>
                <a:lnTo>
                  <a:pt x="0" y="2099942"/>
                </a:lnTo>
                <a:cubicBezTo>
                  <a:pt x="0" y="2155354"/>
                  <a:pt x="44921" y="2200275"/>
                  <a:pt x="100333" y="2200275"/>
                </a:cubicBezTo>
                <a:lnTo>
                  <a:pt x="1494549" y="2200275"/>
                </a:ln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US" dirty="0"/>
          </a:p>
        </p:txBody>
      </p:sp>
      <p:sp>
        <p:nvSpPr>
          <p:cNvPr id="13" name="Isosceles Triangle 12">
            <a:extLst>
              <a:ext uri="{FF2B5EF4-FFF2-40B4-BE49-F238E27FC236}">
                <a16:creationId xmlns="" xmlns:a16="http://schemas.microsoft.com/office/drawing/2014/main" id="{667AA2A8-C66E-4F4C-A6E7-E7ABCE7E9EC3}"/>
              </a:ext>
              <a:ext uri="{C183D7F6-B498-43B3-948B-1728B52AA6E4}">
                <adec:decorative xmlns="" xmlns:adec="http://schemas.microsoft.com/office/drawing/2017/decorative" val="1"/>
              </a:ext>
            </a:extLst>
          </p:cNvPr>
          <p:cNvSpPr/>
          <p:nvPr/>
        </p:nvSpPr>
        <p:spPr>
          <a:xfrm rot="10800000" flipH="1">
            <a:off x="463959" y="985603"/>
            <a:ext cx="225306" cy="201048"/>
          </a:xfrm>
          <a:prstGeom prst="triangle">
            <a:avLst>
              <a:gd name="adj" fmla="val 100000"/>
            </a:avLst>
          </a:prstGeom>
          <a:solidFill>
            <a:srgbClr val="FF818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anose="02000000000000000000" pitchFamily="2" charset="0"/>
            </a:endParaRPr>
          </a:p>
        </p:txBody>
      </p:sp>
      <p:sp>
        <p:nvSpPr>
          <p:cNvPr id="14" name="Title 11">
            <a:extLst>
              <a:ext uri="{FF2B5EF4-FFF2-40B4-BE49-F238E27FC236}">
                <a16:creationId xmlns="" xmlns:a16="http://schemas.microsoft.com/office/drawing/2014/main" id="{D8744987-7958-44D9-AE6F-009CA4C08875}"/>
              </a:ext>
            </a:extLst>
          </p:cNvPr>
          <p:cNvSpPr txBox="1">
            <a:spLocks/>
          </p:cNvSpPr>
          <p:nvPr/>
        </p:nvSpPr>
        <p:spPr>
          <a:xfrm>
            <a:off x="420687" y="441954"/>
            <a:ext cx="4007297" cy="539345"/>
          </a:xfrm>
          <a:prstGeom prst="rect">
            <a:avLst/>
          </a:prstGeom>
          <a:gradFill>
            <a:gsLst>
              <a:gs pos="100000">
                <a:schemeClr val="tx1">
                  <a:lumMod val="75000"/>
                  <a:lumOff val="25000"/>
                </a:schemeClr>
              </a:gs>
              <a:gs pos="0">
                <a:schemeClr val="tx1"/>
              </a:gs>
            </a:gsLst>
            <a:lin ang="0" scaled="0"/>
          </a:gra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Condensed" panose="02000000000000000000" pitchFamily="2" charset="0"/>
                <a:ea typeface="+mj-ea"/>
                <a:cs typeface="+mj-cs"/>
              </a:defRPr>
            </a:lvl1pPr>
          </a:lstStyle>
          <a:p>
            <a:pPr algn="ctr"/>
            <a:r>
              <a:rPr lang="en-US" sz="2800" dirty="0">
                <a:solidFill>
                  <a:schemeClr val="bg1"/>
                </a:solidFill>
              </a:rPr>
              <a:t>Exam-style </a:t>
            </a:r>
            <a:r>
              <a:rPr lang="en-US" sz="2800" dirty="0" smtClean="0">
                <a:solidFill>
                  <a:schemeClr val="bg1"/>
                </a:solidFill>
              </a:rPr>
              <a:t>questions</a:t>
            </a:r>
            <a:endParaRPr lang="en-US" sz="2800" dirty="0">
              <a:solidFill>
                <a:schemeClr val="bg1"/>
              </a:solidFill>
            </a:endParaRPr>
          </a:p>
        </p:txBody>
      </p:sp>
      <p:sp>
        <p:nvSpPr>
          <p:cNvPr id="15" name="Isosceles Triangle 14">
            <a:extLst>
              <a:ext uri="{FF2B5EF4-FFF2-40B4-BE49-F238E27FC236}">
                <a16:creationId xmlns="" xmlns:a16="http://schemas.microsoft.com/office/drawing/2014/main" id="{ABF5B12D-6F10-4377-9094-B3E79ECB1B94}"/>
              </a:ext>
              <a:ext uri="{C183D7F6-B498-43B3-948B-1728B52AA6E4}">
                <adec:decorative xmlns="" xmlns:adec="http://schemas.microsoft.com/office/drawing/2017/decorative" val="1"/>
              </a:ext>
            </a:extLst>
          </p:cNvPr>
          <p:cNvSpPr/>
          <p:nvPr/>
        </p:nvSpPr>
        <p:spPr>
          <a:xfrm rot="10800000" flipH="1" flipV="1">
            <a:off x="463959" y="235873"/>
            <a:ext cx="225306" cy="201048"/>
          </a:xfrm>
          <a:prstGeom prst="triangle">
            <a:avLst>
              <a:gd name="adj" fmla="val 100000"/>
            </a:avLst>
          </a:prstGeom>
          <a:solidFill>
            <a:srgbClr val="FF818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anose="02000000000000000000" pitchFamily="2" charset="0"/>
            </a:endParaRPr>
          </a:p>
        </p:txBody>
      </p:sp>
      <p:sp>
        <p:nvSpPr>
          <p:cNvPr id="16" name="Rectangle 15"/>
          <p:cNvSpPr/>
          <p:nvPr/>
        </p:nvSpPr>
        <p:spPr>
          <a:xfrm>
            <a:off x="5076056" y="406405"/>
            <a:ext cx="3888433" cy="646331"/>
          </a:xfrm>
          <a:prstGeom prst="rect">
            <a:avLst/>
          </a:prstGeom>
        </p:spPr>
        <p:txBody>
          <a:bodyPr wrap="square">
            <a:spAutoFit/>
          </a:bodyPr>
          <a:lstStyle/>
          <a:p>
            <a:r>
              <a:rPr lang="en-GB" i="1" dirty="0">
                <a:latin typeface="Roboto Condensed" panose="02000000000000000000" pitchFamily="2" charset="0"/>
              </a:rPr>
              <a:t>Answer the following exam-style </a:t>
            </a:r>
            <a:r>
              <a:rPr lang="en-GB" i="1" dirty="0" smtClean="0">
                <a:latin typeface="Roboto Condensed" panose="02000000000000000000" pitchFamily="2" charset="0"/>
              </a:rPr>
              <a:t>question </a:t>
            </a:r>
            <a:r>
              <a:rPr lang="en-GB" i="1" dirty="0">
                <a:latin typeface="Roboto Condensed" panose="02000000000000000000" pitchFamily="2" charset="0"/>
              </a:rPr>
              <a:t>and check your answers.</a:t>
            </a:r>
          </a:p>
        </p:txBody>
      </p:sp>
      <p:sp>
        <p:nvSpPr>
          <p:cNvPr id="17" name="TextBox 16"/>
          <p:cNvSpPr txBox="1"/>
          <p:nvPr/>
        </p:nvSpPr>
        <p:spPr>
          <a:xfrm>
            <a:off x="463958" y="1484784"/>
            <a:ext cx="7995510" cy="800219"/>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tabLst>
                <a:tab pos="266700" algn="l"/>
                <a:tab pos="3683000" algn="r"/>
              </a:tabLst>
            </a:pPr>
            <a:r>
              <a:rPr lang="en-GB" dirty="0" smtClean="0">
                <a:solidFill>
                  <a:schemeClr val="tx1"/>
                </a:solidFill>
                <a:latin typeface="Roboto Condensed" panose="02000000000000000000" pitchFamily="2" charset="0"/>
              </a:rPr>
              <a:t>Colin competes in the long jump and uses plyometric training to improve his power.</a:t>
            </a:r>
            <a:endParaRPr lang="en-GB" b="1" dirty="0">
              <a:solidFill>
                <a:schemeClr val="tx1"/>
              </a:solidFill>
              <a:latin typeface="Roboto Condensed" panose="02000000000000000000" pitchFamily="2" charset="0"/>
            </a:endParaRPr>
          </a:p>
          <a:p>
            <a:pPr marL="715963" indent="-715963">
              <a:tabLst>
                <a:tab pos="361950" algn="l"/>
                <a:tab pos="3683000" algn="r"/>
              </a:tabLst>
            </a:pPr>
            <a:endParaRPr lang="en-GB" sz="1000" b="1" dirty="0" smtClean="0">
              <a:solidFill>
                <a:schemeClr val="tx1"/>
              </a:solidFill>
              <a:latin typeface="Roboto Condensed" panose="02000000000000000000" pitchFamily="2" charset="0"/>
            </a:endParaRPr>
          </a:p>
          <a:p>
            <a:pPr marL="715963" indent="-715963">
              <a:tabLst>
                <a:tab pos="361950" algn="l"/>
                <a:tab pos="3683000" algn="r"/>
              </a:tabLst>
            </a:pPr>
            <a:r>
              <a:rPr lang="en-GB" b="1" dirty="0" smtClean="0">
                <a:solidFill>
                  <a:schemeClr val="tx1"/>
                </a:solidFill>
                <a:latin typeface="Roboto Condensed" panose="02000000000000000000" pitchFamily="2" charset="0"/>
              </a:rPr>
              <a:t>1.	</a:t>
            </a:r>
            <a:r>
              <a:rPr lang="en-GB" b="1" dirty="0" err="1" smtClean="0">
                <a:solidFill>
                  <a:schemeClr val="tx1"/>
                </a:solidFill>
                <a:latin typeface="Roboto Condensed" panose="02000000000000000000" pitchFamily="2" charset="0"/>
              </a:rPr>
              <a:t>i</a:t>
            </a:r>
            <a:r>
              <a:rPr lang="en-GB" b="1" dirty="0" smtClean="0">
                <a:solidFill>
                  <a:schemeClr val="tx1"/>
                </a:solidFill>
                <a:latin typeface="Roboto Condensed" panose="02000000000000000000" pitchFamily="2" charset="0"/>
              </a:rPr>
              <a:t>) 	What is plyometric training?</a:t>
            </a:r>
            <a:r>
              <a:rPr lang="en-GB" b="1" dirty="0">
                <a:solidFill>
                  <a:schemeClr val="tx1"/>
                </a:solidFill>
                <a:latin typeface="Roboto Condensed" panose="02000000000000000000" pitchFamily="2" charset="0"/>
              </a:rPr>
              <a:t>	</a:t>
            </a:r>
            <a:r>
              <a:rPr lang="en-GB" b="1" dirty="0" smtClean="0">
                <a:solidFill>
                  <a:schemeClr val="tx1"/>
                </a:solidFill>
                <a:latin typeface="Roboto Condensed" panose="02000000000000000000" pitchFamily="2" charset="0"/>
              </a:rPr>
              <a:t>			      (</a:t>
            </a:r>
            <a:r>
              <a:rPr lang="en-GB" b="1" dirty="0">
                <a:solidFill>
                  <a:schemeClr val="tx1"/>
                </a:solidFill>
                <a:latin typeface="Roboto Condensed" panose="02000000000000000000" pitchFamily="2" charset="0"/>
              </a:rPr>
              <a:t>1 mark)</a:t>
            </a:r>
          </a:p>
        </p:txBody>
      </p:sp>
      <p:sp>
        <p:nvSpPr>
          <p:cNvPr id="18" name="TextBox 17"/>
          <p:cNvSpPr txBox="1"/>
          <p:nvPr/>
        </p:nvSpPr>
        <p:spPr>
          <a:xfrm>
            <a:off x="463958" y="3258950"/>
            <a:ext cx="7995510" cy="646331"/>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715963" indent="-715963">
              <a:tabLst>
                <a:tab pos="361950" algn="l"/>
              </a:tabLst>
            </a:pPr>
            <a:r>
              <a:rPr lang="en-GB" b="1" dirty="0">
                <a:latin typeface="Roboto Condensed" panose="02000000000000000000" pitchFamily="2" charset="0"/>
              </a:rPr>
              <a:t>1.	ii) 	</a:t>
            </a:r>
            <a:r>
              <a:rPr lang="en-GB" b="1" dirty="0" smtClean="0">
                <a:latin typeface="Roboto Condensed" panose="02000000000000000000" pitchFamily="2" charset="0"/>
              </a:rPr>
              <a:t>Discuss </a:t>
            </a:r>
            <a:r>
              <a:rPr lang="en-GB" b="1" dirty="0">
                <a:solidFill>
                  <a:schemeClr val="tx1"/>
                </a:solidFill>
                <a:latin typeface="Roboto Condensed" panose="02000000000000000000" pitchFamily="2" charset="0"/>
              </a:rPr>
              <a:t>whether</a:t>
            </a:r>
            <a:r>
              <a:rPr lang="en-GB" b="1" dirty="0" smtClean="0">
                <a:latin typeface="Roboto Condensed" panose="02000000000000000000" pitchFamily="2" charset="0"/>
              </a:rPr>
              <a:t> plyometric training is an effective training method for Colin.</a:t>
            </a:r>
            <a:endParaRPr lang="en-GB" b="1" dirty="0">
              <a:latin typeface="Roboto Condensed" panose="02000000000000000000" pitchFamily="2" charset="0"/>
            </a:endParaRPr>
          </a:p>
          <a:p>
            <a:pPr marL="533400" indent="-533400" algn="r">
              <a:tabLst>
                <a:tab pos="266700" algn="l"/>
              </a:tabLst>
            </a:pPr>
            <a:r>
              <a:rPr lang="en-GB" b="1" dirty="0" smtClean="0">
                <a:latin typeface="Roboto Condensed" panose="02000000000000000000" pitchFamily="2" charset="0"/>
              </a:rPr>
              <a:t>(4 </a:t>
            </a:r>
            <a:r>
              <a:rPr lang="en-GB" b="1" dirty="0">
                <a:latin typeface="Roboto Condensed" panose="02000000000000000000" pitchFamily="2" charset="0"/>
              </a:rPr>
              <a:t>marks)</a:t>
            </a:r>
          </a:p>
        </p:txBody>
      </p:sp>
      <p:sp>
        <p:nvSpPr>
          <p:cNvPr id="21" name="TextBox 20"/>
          <p:cNvSpPr txBox="1"/>
          <p:nvPr/>
        </p:nvSpPr>
        <p:spPr>
          <a:xfrm>
            <a:off x="463958" y="2362368"/>
            <a:ext cx="8068482" cy="76174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b="1"/>
            </a:lvl1pPr>
            <a:lvl2pPr marL="742950" lvl="1" indent="-285750">
              <a:buFont typeface="Arial" panose="020B0604020202020204" pitchFamily="34" charset="0"/>
              <a:buChar char="•"/>
              <a:defRPr b="1"/>
            </a:lvl2pPr>
          </a:lstStyle>
          <a:p>
            <a:pPr marL="533400" indent="-533400">
              <a:tabLst>
                <a:tab pos="266700" algn="l"/>
              </a:tabLst>
            </a:pPr>
            <a:r>
              <a:rPr lang="en-GB" sz="1450" i="1" dirty="0" smtClean="0">
                <a:latin typeface="Roboto Condensed" panose="02000000000000000000" pitchFamily="2" charset="0"/>
                <a:ea typeface="Roboto" pitchFamily="2" charset="0"/>
                <a:cs typeface="Aharoni" panose="02010803020104030203" pitchFamily="2" charset="-79"/>
              </a:rPr>
              <a:t>1 × AO1:</a:t>
            </a:r>
          </a:p>
          <a:p>
            <a:pPr marL="361950" indent="-361950">
              <a:buFont typeface="Arial" panose="020B0604020202020204" pitchFamily="34" charset="0"/>
              <a:buChar char="•"/>
              <a:tabLst>
                <a:tab pos="361950" algn="l"/>
              </a:tabLst>
            </a:pPr>
            <a:r>
              <a:rPr lang="en-GB" sz="1450" b="0" i="1" dirty="0" smtClean="0">
                <a:latin typeface="Roboto Condensed" panose="02000000000000000000" pitchFamily="2" charset="0"/>
                <a:ea typeface="Roboto" pitchFamily="2" charset="0"/>
                <a:cs typeface="Aharoni" panose="02010803020104030203" pitchFamily="2" charset="-79"/>
              </a:rPr>
              <a:t>A training </a:t>
            </a:r>
            <a:r>
              <a:rPr lang="en-GB" sz="1450" b="0" i="1" dirty="0">
                <a:latin typeface="Roboto Condensed" panose="02000000000000000000" pitchFamily="2" charset="0"/>
                <a:ea typeface="Roboto" pitchFamily="2" charset="0"/>
                <a:cs typeface="Aharoni" panose="02010803020104030203" pitchFamily="2" charset="-79"/>
              </a:rPr>
              <a:t>method used to improve power, </a:t>
            </a:r>
            <a:r>
              <a:rPr lang="en-GB" sz="1450" b="0" i="1" dirty="0" smtClean="0">
                <a:latin typeface="Roboto Condensed" panose="02000000000000000000" pitchFamily="2" charset="0"/>
                <a:ea typeface="Roboto" pitchFamily="2" charset="0"/>
                <a:cs typeface="Aharoni" panose="02010803020104030203" pitchFamily="2" charset="-79"/>
              </a:rPr>
              <a:t>which </a:t>
            </a:r>
            <a:r>
              <a:rPr lang="en-GB" sz="1450" b="0" i="1" dirty="0">
                <a:latin typeface="Roboto Condensed" panose="02000000000000000000" pitchFamily="2" charset="0"/>
                <a:ea typeface="Roboto" pitchFamily="2" charset="0"/>
                <a:cs typeface="Aharoni" panose="02010803020104030203" pitchFamily="2" charset="-79"/>
              </a:rPr>
              <a:t>involves bounding </a:t>
            </a:r>
            <a:r>
              <a:rPr lang="en-GB" sz="1450" b="0" i="1" dirty="0" smtClean="0">
                <a:latin typeface="Roboto Condensed" panose="02000000000000000000" pitchFamily="2" charset="0"/>
                <a:ea typeface="Roboto" pitchFamily="2" charset="0"/>
                <a:cs typeface="Aharoni" panose="02010803020104030203" pitchFamily="2" charset="-79"/>
              </a:rPr>
              <a:t>movements </a:t>
            </a:r>
            <a:r>
              <a:rPr lang="en-GB" sz="1450" b="0" i="1" dirty="0">
                <a:latin typeface="Roboto Condensed" panose="02000000000000000000" pitchFamily="2" charset="0"/>
                <a:ea typeface="Roboto" pitchFamily="2" charset="0"/>
                <a:cs typeface="Aharoni" panose="02010803020104030203" pitchFamily="2" charset="-79"/>
              </a:rPr>
              <a:t>resulting in an eccentric contraction followed by a more powerful concentric contraction</a:t>
            </a:r>
            <a:r>
              <a:rPr lang="en-GB" sz="1450" b="0" i="1" dirty="0" smtClean="0">
                <a:latin typeface="Roboto Condensed" panose="02000000000000000000" pitchFamily="2" charset="0"/>
                <a:ea typeface="Roboto" pitchFamily="2" charset="0"/>
                <a:cs typeface="Aharoni" panose="02010803020104030203" pitchFamily="2" charset="-79"/>
              </a:rPr>
              <a:t>.</a:t>
            </a:r>
            <a:endParaRPr lang="en-GB" sz="1450" b="0" i="1" dirty="0">
              <a:latin typeface="Roboto Condensed" panose="02000000000000000000" pitchFamily="2" charset="0"/>
              <a:ea typeface="Roboto" pitchFamily="2" charset="0"/>
              <a:cs typeface="Aharoni" panose="02010803020104030203" pitchFamily="2" charset="-79"/>
            </a:endParaRPr>
          </a:p>
        </p:txBody>
      </p:sp>
      <p:sp>
        <p:nvSpPr>
          <p:cNvPr id="23" name="1i answer"/>
          <p:cNvSpPr txBox="1"/>
          <p:nvPr/>
        </p:nvSpPr>
        <p:spPr>
          <a:xfrm>
            <a:off x="463958" y="2395276"/>
            <a:ext cx="7995510" cy="738664"/>
          </a:xfrm>
          <a:prstGeom prst="roundRect">
            <a:avLst>
              <a:gd name="adj" fmla="val 0"/>
            </a:avLst>
          </a:prstGeom>
          <a:solidFill>
            <a:srgbClr val="FF8181"/>
          </a:solidFill>
          <a:ln w="9525">
            <a:noFill/>
          </a:ln>
          <a:effectLst>
            <a:outerShdw blurRad="50800" dist="38100" dir="2700000" algn="tl" rotWithShape="0">
              <a:prstClr val="black">
                <a:alpha val="40000"/>
              </a:prstClr>
            </a:outerShdw>
          </a:effectLst>
        </p:spPr>
        <p:txBody>
          <a:bodyPr wrap="square" rtlCol="0">
            <a:spAutoFit/>
          </a:bodyPr>
          <a:lstStyle>
            <a:defPPr>
              <a:defRPr lang="en-US"/>
            </a:defPPr>
            <a:lvl1pPr algn="ctr">
              <a:defRPr b="1">
                <a:solidFill>
                  <a:schemeClr val="tx1">
                    <a:lumMod val="95000"/>
                    <a:lumOff val="5000"/>
                  </a:schemeClr>
                </a:solidFill>
                <a:latin typeface="Roboto Condensed" panose="02000000000000000000" pitchFamily="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285750" indent="-285750">
              <a:buFont typeface="Wingdings" panose="05000000000000000000" pitchFamily="2" charset="2"/>
              <a:buChar char="F"/>
            </a:pPr>
            <a:endParaRPr lang="en-GB" sz="1200" dirty="0" smtClean="0">
              <a:solidFill>
                <a:schemeClr val="bg1"/>
              </a:solidFill>
            </a:endParaRPr>
          </a:p>
          <a:p>
            <a:pPr marL="285750" indent="-285750">
              <a:buFont typeface="Wingdings" panose="05000000000000000000" pitchFamily="2" charset="2"/>
              <a:buChar char="F"/>
            </a:pPr>
            <a:r>
              <a:rPr lang="en-GB" dirty="0" smtClean="0">
                <a:solidFill>
                  <a:schemeClr val="bg1"/>
                </a:solidFill>
              </a:rPr>
              <a:t>Click </a:t>
            </a:r>
            <a:r>
              <a:rPr lang="en-GB" dirty="0">
                <a:solidFill>
                  <a:schemeClr val="bg1"/>
                </a:solidFill>
              </a:rPr>
              <a:t>to reveal answer</a:t>
            </a:r>
            <a:r>
              <a:rPr lang="en-GB" dirty="0" smtClean="0">
                <a:solidFill>
                  <a:schemeClr val="bg1"/>
                </a:solidFill>
              </a:rPr>
              <a:t>!</a:t>
            </a:r>
          </a:p>
          <a:p>
            <a:pPr marL="285750" indent="-285750">
              <a:buFont typeface="Wingdings" panose="05000000000000000000" pitchFamily="2" charset="2"/>
              <a:buChar char="F"/>
            </a:pPr>
            <a:endParaRPr lang="en-GB" sz="1200" dirty="0" smtClean="0">
              <a:solidFill>
                <a:schemeClr val="bg1"/>
              </a:solidFill>
            </a:endParaRPr>
          </a:p>
        </p:txBody>
      </p:sp>
      <p:sp>
        <p:nvSpPr>
          <p:cNvPr id="27" name="TextBox 26"/>
          <p:cNvSpPr txBox="1"/>
          <p:nvPr/>
        </p:nvSpPr>
        <p:spPr>
          <a:xfrm>
            <a:off x="463959" y="3930145"/>
            <a:ext cx="7552080" cy="286232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533400" indent="-533400">
              <a:tabLst>
                <a:tab pos="266700" algn="l"/>
              </a:tabLst>
            </a:pPr>
            <a:r>
              <a:rPr lang="en-GB" sz="1200" b="1" i="1" dirty="0" smtClean="0">
                <a:latin typeface="Roboto Condensed" panose="02000000000000000000" pitchFamily="2" charset="0"/>
                <a:ea typeface="Roboto" pitchFamily="2" charset="0"/>
              </a:rPr>
              <a:t>4 × AO3 marks:</a:t>
            </a:r>
          </a:p>
          <a:p>
            <a:pPr marL="533400" indent="-533400">
              <a:tabLst>
                <a:tab pos="266700" algn="l"/>
              </a:tabLst>
            </a:pPr>
            <a:endParaRPr lang="en-GB" sz="600" b="1" i="1" dirty="0" smtClean="0">
              <a:latin typeface="Roboto Condensed" panose="02000000000000000000" pitchFamily="2" charset="0"/>
              <a:ea typeface="Roboto" pitchFamily="2" charset="0"/>
            </a:endParaRPr>
          </a:p>
          <a:p>
            <a:pPr marL="533400" indent="-533400">
              <a:tabLst>
                <a:tab pos="266700" algn="l"/>
              </a:tabLst>
            </a:pPr>
            <a:r>
              <a:rPr lang="en-GB" sz="1200" b="1" i="1" dirty="0" smtClean="0">
                <a:latin typeface="Roboto Condensed" panose="02000000000000000000" pitchFamily="2" charset="0"/>
                <a:ea typeface="Roboto" pitchFamily="2" charset="0"/>
              </a:rPr>
              <a:t>For (sub-max. 3 marks)</a:t>
            </a:r>
          </a:p>
          <a:p>
            <a:pPr marL="285750" indent="-285750">
              <a:buFont typeface="Arial" panose="020B0604020202020204" pitchFamily="34" charset="0"/>
              <a:buChar char="•"/>
              <a:tabLst>
                <a:tab pos="266700" algn="l"/>
              </a:tabLst>
            </a:pPr>
            <a:r>
              <a:rPr lang="en-GB" sz="1200" i="1" dirty="0" smtClean="0">
                <a:latin typeface="Roboto Condensed" panose="02000000000000000000" pitchFamily="2" charset="0"/>
                <a:ea typeface="Roboto" pitchFamily="2" charset="0"/>
              </a:rPr>
              <a:t>Power required to generate distance in the jump (1)</a:t>
            </a:r>
          </a:p>
          <a:p>
            <a:pPr marL="285750" indent="-285750">
              <a:buFont typeface="Arial" panose="020B0604020202020204" pitchFamily="34" charset="0"/>
              <a:buChar char="•"/>
              <a:tabLst>
                <a:tab pos="266700" algn="l"/>
              </a:tabLst>
            </a:pPr>
            <a:r>
              <a:rPr lang="en-GB" sz="1200" i="1" dirty="0" smtClean="0">
                <a:latin typeface="Roboto Condensed" panose="02000000000000000000" pitchFamily="2" charset="0"/>
                <a:ea typeface="Roboto" pitchFamily="2" charset="0"/>
              </a:rPr>
              <a:t>Plyometric exercises can replicate the movement of the jump (1)</a:t>
            </a:r>
          </a:p>
          <a:p>
            <a:pPr marL="285750" indent="-285750">
              <a:buFont typeface="Arial" panose="020B0604020202020204" pitchFamily="34" charset="0"/>
              <a:buChar char="•"/>
              <a:tabLst>
                <a:tab pos="266700" algn="l"/>
              </a:tabLst>
            </a:pPr>
            <a:r>
              <a:rPr lang="en-GB" sz="1200" i="1" dirty="0" smtClean="0">
                <a:latin typeface="Roboto Condensed" panose="02000000000000000000" pitchFamily="2" charset="0"/>
                <a:ea typeface="Roboto" pitchFamily="2" charset="0"/>
              </a:rPr>
              <a:t>Plyometric training improves anaerobic power which is needed in the long jump (1)</a:t>
            </a:r>
          </a:p>
          <a:p>
            <a:pPr marL="285750" indent="-285750">
              <a:buFont typeface="Arial" panose="020B0604020202020204" pitchFamily="34" charset="0"/>
              <a:buChar char="•"/>
              <a:tabLst>
                <a:tab pos="266700" algn="l"/>
              </a:tabLst>
            </a:pPr>
            <a:r>
              <a:rPr lang="en-GB" sz="1200" i="1" dirty="0" smtClean="0">
                <a:latin typeface="Roboto Condensed" panose="02000000000000000000" pitchFamily="2" charset="0"/>
                <a:ea typeface="Roboto" pitchFamily="2" charset="0"/>
              </a:rPr>
              <a:t>Plyometric training can also help with acceleration in the run-up to the jump (1)</a:t>
            </a:r>
          </a:p>
          <a:p>
            <a:pPr>
              <a:tabLst>
                <a:tab pos="266700" algn="l"/>
              </a:tabLst>
            </a:pPr>
            <a:endParaRPr lang="en-GB" sz="600" b="1" i="1" dirty="0" smtClean="0">
              <a:latin typeface="Roboto Condensed" panose="02000000000000000000" pitchFamily="2" charset="0"/>
              <a:ea typeface="Roboto" pitchFamily="2" charset="0"/>
            </a:endParaRPr>
          </a:p>
          <a:p>
            <a:pPr>
              <a:tabLst>
                <a:tab pos="266700" algn="l"/>
              </a:tabLst>
            </a:pPr>
            <a:r>
              <a:rPr lang="en-GB" sz="1200" b="1" i="1" dirty="0" smtClean="0">
                <a:latin typeface="Roboto Condensed" panose="02000000000000000000" pitchFamily="2" charset="0"/>
                <a:ea typeface="Roboto" pitchFamily="2" charset="0"/>
              </a:rPr>
              <a:t>Against </a:t>
            </a:r>
            <a:r>
              <a:rPr lang="en-GB" sz="1200" b="1" i="1" dirty="0">
                <a:latin typeface="Roboto Condensed" panose="02000000000000000000" pitchFamily="2" charset="0"/>
                <a:ea typeface="Roboto" pitchFamily="2" charset="0"/>
              </a:rPr>
              <a:t>(</a:t>
            </a:r>
            <a:r>
              <a:rPr lang="en-GB" sz="1200" b="1" i="1" dirty="0" smtClean="0">
                <a:latin typeface="Roboto Condensed" panose="02000000000000000000" pitchFamily="2" charset="0"/>
                <a:ea typeface="Roboto" pitchFamily="2" charset="0"/>
              </a:rPr>
              <a:t>sub-max. </a:t>
            </a:r>
            <a:r>
              <a:rPr lang="en-GB" sz="1200" b="1" i="1" dirty="0">
                <a:latin typeface="Roboto Condensed" panose="02000000000000000000" pitchFamily="2" charset="0"/>
                <a:ea typeface="Roboto" pitchFamily="2" charset="0"/>
              </a:rPr>
              <a:t>3 marks</a:t>
            </a:r>
            <a:r>
              <a:rPr lang="en-GB" sz="1200" b="1" i="1" dirty="0" smtClean="0">
                <a:latin typeface="Roboto Condensed" panose="02000000000000000000" pitchFamily="2" charset="0"/>
                <a:ea typeface="Roboto" pitchFamily="2" charset="0"/>
              </a:rPr>
              <a:t>)</a:t>
            </a:r>
          </a:p>
          <a:p>
            <a:pPr marL="285750" indent="-285750">
              <a:buFont typeface="Arial" panose="020B0604020202020204" pitchFamily="34" charset="0"/>
              <a:buChar char="•"/>
              <a:tabLst>
                <a:tab pos="266700" algn="l"/>
              </a:tabLst>
            </a:pPr>
            <a:r>
              <a:rPr lang="en-GB" sz="1200" i="1" dirty="0" smtClean="0">
                <a:latin typeface="Roboto Condensed" panose="02000000000000000000" pitchFamily="2" charset="0"/>
                <a:ea typeface="Roboto" pitchFamily="2" charset="0"/>
              </a:rPr>
              <a:t>Plyometric training comes with an increased risk of injury (1)</a:t>
            </a:r>
          </a:p>
          <a:p>
            <a:pPr marL="285750" indent="-285750">
              <a:buFont typeface="Arial" panose="020B0604020202020204" pitchFamily="34" charset="0"/>
              <a:buChar char="•"/>
              <a:tabLst>
                <a:tab pos="266700" algn="l"/>
              </a:tabLst>
            </a:pPr>
            <a:r>
              <a:rPr lang="en-GB" sz="1200" i="1" dirty="0" smtClean="0">
                <a:latin typeface="Roboto Condensed" panose="02000000000000000000" pitchFamily="2" charset="0"/>
                <a:ea typeface="Roboto" pitchFamily="2" charset="0"/>
              </a:rPr>
              <a:t>Plyometric exercises may require access to specialist equipment and facilities (1)</a:t>
            </a:r>
          </a:p>
          <a:p>
            <a:pPr marL="285750" indent="-285750">
              <a:buFont typeface="Arial" panose="020B0604020202020204" pitchFamily="34" charset="0"/>
              <a:buChar char="•"/>
              <a:tabLst>
                <a:tab pos="266700" algn="l"/>
              </a:tabLst>
            </a:pPr>
            <a:r>
              <a:rPr lang="en-GB" sz="1200" i="1" dirty="0" smtClean="0">
                <a:latin typeface="Roboto Condensed" panose="02000000000000000000" pitchFamily="2" charset="0"/>
                <a:ea typeface="Roboto" pitchFamily="2" charset="0"/>
              </a:rPr>
              <a:t>Plyometric training requires a large amount of motivation to perform explosive movements (1)</a:t>
            </a:r>
            <a:endParaRPr lang="en-GB" sz="1200" i="1" dirty="0">
              <a:latin typeface="Roboto Condensed" panose="02000000000000000000" pitchFamily="2" charset="0"/>
              <a:ea typeface="Roboto" pitchFamily="2" charset="0"/>
            </a:endParaRPr>
          </a:p>
          <a:p>
            <a:pPr>
              <a:tabLst>
                <a:tab pos="266700" algn="l"/>
              </a:tabLst>
            </a:pPr>
            <a:endParaRPr lang="en-GB" sz="600" i="1" dirty="0" smtClean="0">
              <a:latin typeface="Roboto Condensed" panose="02000000000000000000" pitchFamily="2" charset="0"/>
              <a:ea typeface="Roboto" pitchFamily="2" charset="0"/>
            </a:endParaRPr>
          </a:p>
          <a:p>
            <a:pPr>
              <a:tabLst>
                <a:tab pos="266700" algn="l"/>
              </a:tabLst>
            </a:pPr>
            <a:r>
              <a:rPr lang="en-GB" sz="1200" i="1" dirty="0" smtClean="0">
                <a:latin typeface="Roboto Condensed" panose="02000000000000000000" pitchFamily="2" charset="0"/>
                <a:ea typeface="Roboto" pitchFamily="2" charset="0"/>
              </a:rPr>
              <a:t>Accept other suitable responses.</a:t>
            </a:r>
            <a:endParaRPr lang="en-GB" sz="1200" i="1" dirty="0">
              <a:latin typeface="Roboto Condensed" panose="02000000000000000000" pitchFamily="2" charset="0"/>
              <a:ea typeface="Roboto" pitchFamily="2" charset="0"/>
            </a:endParaRPr>
          </a:p>
          <a:p>
            <a:pPr marL="285750" indent="-285750">
              <a:buFont typeface="Arial" panose="020B0604020202020204" pitchFamily="34" charset="0"/>
              <a:buChar char="•"/>
              <a:tabLst>
                <a:tab pos="266700" algn="l"/>
              </a:tabLst>
            </a:pPr>
            <a:endParaRPr lang="en-GB" sz="1200" i="1" dirty="0" smtClean="0">
              <a:latin typeface="Roboto Condensed" panose="02000000000000000000" pitchFamily="2" charset="0"/>
              <a:ea typeface="Roboto" pitchFamily="2" charset="0"/>
            </a:endParaRPr>
          </a:p>
          <a:p>
            <a:pPr marL="533400" indent="-533400">
              <a:tabLst>
                <a:tab pos="266700" algn="l"/>
              </a:tabLst>
            </a:pPr>
            <a:endParaRPr lang="en-GB" sz="1200" b="1" i="1" dirty="0">
              <a:latin typeface="Roboto Condensed" panose="02000000000000000000" pitchFamily="2" charset="0"/>
              <a:ea typeface="Roboto" pitchFamily="2" charset="0"/>
            </a:endParaRPr>
          </a:p>
        </p:txBody>
      </p:sp>
      <p:sp>
        <p:nvSpPr>
          <p:cNvPr id="28" name="1ii answer"/>
          <p:cNvSpPr txBox="1"/>
          <p:nvPr/>
        </p:nvSpPr>
        <p:spPr>
          <a:xfrm>
            <a:off x="500444" y="3985124"/>
            <a:ext cx="7995510" cy="2400657"/>
          </a:xfrm>
          <a:prstGeom prst="roundRect">
            <a:avLst>
              <a:gd name="adj" fmla="val 0"/>
            </a:avLst>
          </a:prstGeom>
          <a:solidFill>
            <a:srgbClr val="FF8181"/>
          </a:solidFill>
          <a:ln w="9525">
            <a:noFill/>
          </a:ln>
          <a:effectLst>
            <a:outerShdw blurRad="50800" dist="38100" dir="2700000" algn="tl" rotWithShape="0">
              <a:prstClr val="black">
                <a:alpha val="40000"/>
              </a:prstClr>
            </a:outerShdw>
          </a:effectLst>
        </p:spPr>
        <p:txBody>
          <a:bodyPr wrap="square" rtlCol="0">
            <a:spAutoFit/>
          </a:bodyPr>
          <a:lstStyle>
            <a:defPPr>
              <a:defRPr lang="en-US"/>
            </a:defPPr>
            <a:lvl1pPr algn="ctr">
              <a:defRPr b="1">
                <a:solidFill>
                  <a:schemeClr val="tx1">
                    <a:lumMod val="95000"/>
                    <a:lumOff val="5000"/>
                  </a:schemeClr>
                </a:solidFill>
                <a:latin typeface="Roboto Condensed" panose="02000000000000000000" pitchFamily="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GB" sz="2000" dirty="0"/>
          </a:p>
          <a:p>
            <a:endParaRPr lang="en-GB" sz="2000" dirty="0" smtClean="0"/>
          </a:p>
          <a:p>
            <a:endParaRPr lang="en-GB" sz="2000" dirty="0"/>
          </a:p>
          <a:p>
            <a:r>
              <a:rPr lang="en-GB" sz="3000" b="0" dirty="0">
                <a:solidFill>
                  <a:schemeClr val="bg1"/>
                </a:solidFill>
                <a:sym typeface="Wingdings" panose="05000000000000000000" pitchFamily="2" charset="2"/>
              </a:rPr>
              <a:t></a:t>
            </a:r>
            <a:r>
              <a:rPr lang="en-GB" sz="3000" dirty="0">
                <a:solidFill>
                  <a:schemeClr val="bg1"/>
                </a:solidFill>
                <a:sym typeface="Wingdings" panose="05000000000000000000" pitchFamily="2" charset="2"/>
              </a:rPr>
              <a:t> </a:t>
            </a:r>
            <a:r>
              <a:rPr lang="en-GB" sz="3000" dirty="0">
                <a:solidFill>
                  <a:schemeClr val="bg1"/>
                </a:solidFill>
              </a:rPr>
              <a:t>Click to reveal answer!</a:t>
            </a:r>
            <a:endParaRPr lang="en-GB" sz="3000" dirty="0"/>
          </a:p>
          <a:p>
            <a:endParaRPr lang="en-GB" sz="2000" dirty="0"/>
          </a:p>
          <a:p>
            <a:endParaRPr lang="en-GB" sz="2000" dirty="0" smtClean="0"/>
          </a:p>
          <a:p>
            <a:endParaRPr lang="en-GB" sz="2000" dirty="0"/>
          </a:p>
        </p:txBody>
      </p:sp>
      <p:grpSp>
        <p:nvGrpSpPr>
          <p:cNvPr id="19" name="Group 18"/>
          <p:cNvGrpSpPr>
            <a:grpSpLocks/>
          </p:cNvGrpSpPr>
          <p:nvPr/>
        </p:nvGrpSpPr>
        <p:grpSpPr bwMode="auto">
          <a:xfrm>
            <a:off x="603250" y="-59487"/>
            <a:ext cx="8540750" cy="6940550"/>
            <a:chOff x="583271" y="42867"/>
            <a:chExt cx="9232725" cy="7502525"/>
          </a:xfrm>
        </p:grpSpPr>
        <p:sp>
          <p:nvSpPr>
            <p:cNvPr id="20" name="Rectangle 19"/>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2"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6" name="Picture 25"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360001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8"/>
                                        </p:tgtEl>
                                        <p:attrNameLst>
                                          <p:attrName>ppt_x</p:attrName>
                                        </p:attrNameLst>
                                      </p:cBhvr>
                                      <p:tavLst>
                                        <p:tav tm="0">
                                          <p:val>
                                            <p:strVal val="ppt_x"/>
                                          </p:val>
                                        </p:tav>
                                        <p:tav tm="100000">
                                          <p:val>
                                            <p:strVal val="ppt_x"/>
                                          </p:val>
                                        </p:tav>
                                      </p:tavLst>
                                    </p:anim>
                                    <p:anim calcmode="lin" valueType="num">
                                      <p:cBhvr additive="base">
                                        <p:cTn id="7" dur="500"/>
                                        <p:tgtEl>
                                          <p:spTgt spid="28"/>
                                        </p:tgtEl>
                                        <p:attrNameLst>
                                          <p:attrName>ppt_y</p:attrName>
                                        </p:attrNameLst>
                                      </p:cBhvr>
                                      <p:tavLst>
                                        <p:tav tm="0">
                                          <p:val>
                                            <p:strVal val="ppt_y"/>
                                          </p:val>
                                        </p:tav>
                                        <p:tav tm="100000">
                                          <p:val>
                                            <p:strVal val="1+ppt_h/2"/>
                                          </p:val>
                                        </p:tav>
                                      </p:tavLst>
                                    </p:anim>
                                    <p:set>
                                      <p:cBhvr>
                                        <p:cTn id="8"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3"/>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grpId="0" nodeType="clickEffect">
                                  <p:stCondLst>
                                    <p:cond delay="0"/>
                                  </p:stCondLst>
                                  <p:childTnLst>
                                    <p:anim calcmode="lin" valueType="num">
                                      <p:cBhvr additive="base">
                                        <p:cTn id="13" dur="500"/>
                                        <p:tgtEl>
                                          <p:spTgt spid="23"/>
                                        </p:tgtEl>
                                        <p:attrNameLst>
                                          <p:attrName>ppt_x</p:attrName>
                                        </p:attrNameLst>
                                      </p:cBhvr>
                                      <p:tavLst>
                                        <p:tav tm="0">
                                          <p:val>
                                            <p:strVal val="ppt_x"/>
                                          </p:val>
                                        </p:tav>
                                        <p:tav tm="100000">
                                          <p:val>
                                            <p:strVal val="ppt_x"/>
                                          </p:val>
                                        </p:tav>
                                      </p:tavLst>
                                    </p:anim>
                                    <p:anim calcmode="lin" valueType="num">
                                      <p:cBhvr additive="base">
                                        <p:cTn id="14" dur="500"/>
                                        <p:tgtEl>
                                          <p:spTgt spid="23"/>
                                        </p:tgtEl>
                                        <p:attrNameLst>
                                          <p:attrName>ppt_y</p:attrName>
                                        </p:attrNameLst>
                                      </p:cBhvr>
                                      <p:tavLst>
                                        <p:tav tm="0">
                                          <p:val>
                                            <p:strVal val="ppt_y"/>
                                          </p:val>
                                        </p:tav>
                                        <p:tav tm="100000">
                                          <p:val>
                                            <p:strVal val="1+ppt_h/2"/>
                                          </p:val>
                                        </p:tav>
                                      </p:tavLst>
                                    </p:anim>
                                    <p:set>
                                      <p:cBhvr>
                                        <p:cTn id="1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9512" y="1484784"/>
            <a:ext cx="8964488" cy="923330"/>
          </a:xfrm>
          <a:prstGeom prst="rect">
            <a:avLst/>
          </a:prstGeom>
          <a:noFill/>
        </p:spPr>
        <p:txBody>
          <a:bodyPr wrap="square" rtlCol="0">
            <a:spAutoFit/>
          </a:bodyPr>
          <a:lstStyle/>
          <a:p>
            <a:r>
              <a:rPr lang="en-GB" dirty="0">
                <a:latin typeface="Roboto Condensed" panose="02000000000000000000" pitchFamily="2" charset="0"/>
              </a:rPr>
              <a:t>Training methods are specific forms of training which aim to improve a certain component of fitness in order to improve skill and fitness for a particular sport or physical activity.</a:t>
            </a:r>
          </a:p>
          <a:p>
            <a:endParaRPr lang="en-GB" dirty="0">
              <a:latin typeface="Roboto Condensed" panose="02000000000000000000" pitchFamily="2" charset="0"/>
            </a:endParaRPr>
          </a:p>
        </p:txBody>
      </p:sp>
      <p:sp>
        <p:nvSpPr>
          <p:cNvPr id="9" name="TextBox 8"/>
          <p:cNvSpPr txBox="1"/>
          <p:nvPr/>
        </p:nvSpPr>
        <p:spPr>
          <a:xfrm>
            <a:off x="166096" y="2253642"/>
            <a:ext cx="5760640" cy="1477328"/>
          </a:xfrm>
          <a:prstGeom prst="rect">
            <a:avLst/>
          </a:prstGeom>
          <a:noFill/>
        </p:spPr>
        <p:txBody>
          <a:bodyPr wrap="square" rtlCol="0">
            <a:spAutoFit/>
          </a:bodyPr>
          <a:lstStyle/>
          <a:p>
            <a:r>
              <a:rPr lang="en-GB" dirty="0">
                <a:latin typeface="Roboto Condensed" panose="02000000000000000000" pitchFamily="2" charset="0"/>
              </a:rPr>
              <a:t>There are several training methods that athletes can use, which focus on improving different fitness components.   </a:t>
            </a:r>
            <a:endParaRPr lang="en-GB" dirty="0" smtClean="0">
              <a:latin typeface="Roboto Condensed" panose="02000000000000000000" pitchFamily="2" charset="0"/>
            </a:endParaRPr>
          </a:p>
          <a:p>
            <a:endParaRPr lang="en-GB" dirty="0">
              <a:latin typeface="Roboto Condensed" panose="02000000000000000000" pitchFamily="2" charset="0"/>
            </a:endParaRPr>
          </a:p>
          <a:p>
            <a:r>
              <a:rPr lang="en-GB" dirty="0" smtClean="0">
                <a:latin typeface="Roboto Condensed" panose="02000000000000000000" pitchFamily="2" charset="0"/>
              </a:rPr>
              <a:t>Through the next several slides we </a:t>
            </a:r>
            <a:r>
              <a:rPr lang="en-GB" dirty="0">
                <a:latin typeface="Roboto Condensed" panose="02000000000000000000" pitchFamily="2" charset="0"/>
              </a:rPr>
              <a:t>are going to explore the following training methods:</a:t>
            </a:r>
          </a:p>
        </p:txBody>
      </p:sp>
      <p:sp>
        <p:nvSpPr>
          <p:cNvPr id="10" name="TextBox 9"/>
          <p:cNvSpPr txBox="1"/>
          <p:nvPr/>
        </p:nvSpPr>
        <p:spPr>
          <a:xfrm>
            <a:off x="179512" y="3730970"/>
            <a:ext cx="5760640" cy="2031325"/>
          </a:xfrm>
          <a:prstGeom prst="rect">
            <a:avLst/>
          </a:prstGeom>
          <a:noFill/>
        </p:spPr>
        <p:txBody>
          <a:bodyPr wrap="square" rtlCol="0">
            <a:spAutoFit/>
          </a:bodyPr>
          <a:lstStyle/>
          <a:p>
            <a:pPr marL="285750" indent="-285750">
              <a:buFont typeface="Arial" panose="020B0604020202020204" pitchFamily="34" charset="0"/>
              <a:buChar char="•"/>
            </a:pPr>
            <a:r>
              <a:rPr lang="en-GB" b="1" dirty="0">
                <a:latin typeface="Roboto Condensed" panose="02000000000000000000" pitchFamily="2" charset="0"/>
              </a:rPr>
              <a:t>Circuit training </a:t>
            </a:r>
            <a:endParaRPr lang="en-GB" b="1" dirty="0" smtClean="0">
              <a:latin typeface="Roboto Condensed" panose="02000000000000000000" pitchFamily="2" charset="0"/>
            </a:endParaRPr>
          </a:p>
          <a:p>
            <a:pPr marL="285750" indent="-285750">
              <a:buFont typeface="Arial" panose="020B0604020202020204" pitchFamily="34" charset="0"/>
              <a:buChar char="•"/>
            </a:pPr>
            <a:r>
              <a:rPr lang="en-GB" b="1" dirty="0">
                <a:latin typeface="Roboto Condensed" panose="02000000000000000000" pitchFamily="2" charset="0"/>
              </a:rPr>
              <a:t>Continuous </a:t>
            </a:r>
            <a:r>
              <a:rPr lang="en-GB" b="1" dirty="0" smtClean="0">
                <a:latin typeface="Roboto Condensed" panose="02000000000000000000" pitchFamily="2" charset="0"/>
              </a:rPr>
              <a:t>training</a:t>
            </a:r>
          </a:p>
          <a:p>
            <a:pPr marL="285750" indent="-285750">
              <a:buFont typeface="Arial" panose="020B0604020202020204" pitchFamily="34" charset="0"/>
              <a:buChar char="•"/>
            </a:pPr>
            <a:r>
              <a:rPr lang="en-GB" b="1" dirty="0">
                <a:latin typeface="Roboto Condensed" panose="02000000000000000000" pitchFamily="2" charset="0"/>
              </a:rPr>
              <a:t>Fartlek </a:t>
            </a:r>
            <a:r>
              <a:rPr lang="en-GB" b="1" dirty="0" smtClean="0">
                <a:latin typeface="Roboto Condensed" panose="02000000000000000000" pitchFamily="2" charset="0"/>
              </a:rPr>
              <a:t>training</a:t>
            </a:r>
          </a:p>
          <a:p>
            <a:pPr marL="285750" indent="-285750">
              <a:buFont typeface="Arial" panose="020B0604020202020204" pitchFamily="34" charset="0"/>
              <a:buChar char="•"/>
            </a:pPr>
            <a:r>
              <a:rPr lang="en-GB" b="1" dirty="0" smtClean="0">
                <a:latin typeface="Roboto Condensed" panose="02000000000000000000" pitchFamily="2" charset="0"/>
              </a:rPr>
              <a:t>Interval </a:t>
            </a:r>
            <a:r>
              <a:rPr lang="en-GB" b="1" dirty="0">
                <a:latin typeface="Roboto Condensed" panose="02000000000000000000" pitchFamily="2" charset="0"/>
              </a:rPr>
              <a:t>t</a:t>
            </a:r>
            <a:r>
              <a:rPr lang="en-GB" b="1" dirty="0" smtClean="0">
                <a:latin typeface="Roboto Condensed" panose="02000000000000000000" pitchFamily="2" charset="0"/>
              </a:rPr>
              <a:t>raining / High-intensity </a:t>
            </a:r>
            <a:r>
              <a:rPr lang="en-GB" b="1" dirty="0">
                <a:latin typeface="Roboto Condensed" panose="02000000000000000000" pitchFamily="2" charset="0"/>
              </a:rPr>
              <a:t>i</a:t>
            </a:r>
            <a:r>
              <a:rPr lang="en-GB" b="1" dirty="0" smtClean="0">
                <a:latin typeface="Roboto Condensed" panose="02000000000000000000" pitchFamily="2" charset="0"/>
              </a:rPr>
              <a:t>nterval </a:t>
            </a:r>
            <a:r>
              <a:rPr lang="en-GB" b="1" dirty="0">
                <a:latin typeface="Roboto Condensed" panose="02000000000000000000" pitchFamily="2" charset="0"/>
              </a:rPr>
              <a:t>t</a:t>
            </a:r>
            <a:r>
              <a:rPr lang="en-GB" b="1" dirty="0" smtClean="0">
                <a:latin typeface="Roboto Condensed" panose="02000000000000000000" pitchFamily="2" charset="0"/>
              </a:rPr>
              <a:t>raining (HIIT)</a:t>
            </a:r>
          </a:p>
          <a:p>
            <a:pPr marL="285750" indent="-285750">
              <a:buFont typeface="Arial" panose="020B0604020202020204" pitchFamily="34" charset="0"/>
              <a:buChar char="•"/>
            </a:pPr>
            <a:r>
              <a:rPr lang="en-GB" b="1" dirty="0">
                <a:latin typeface="Roboto Condensed" panose="02000000000000000000" pitchFamily="2" charset="0"/>
              </a:rPr>
              <a:t>Static s</a:t>
            </a:r>
            <a:r>
              <a:rPr lang="en-GB" b="1" dirty="0" smtClean="0">
                <a:latin typeface="Roboto Condensed" panose="02000000000000000000" pitchFamily="2" charset="0"/>
              </a:rPr>
              <a:t>tretching</a:t>
            </a:r>
          </a:p>
          <a:p>
            <a:pPr marL="285750" indent="-285750">
              <a:buFont typeface="Arial" panose="020B0604020202020204" pitchFamily="34" charset="0"/>
              <a:buChar char="•"/>
            </a:pPr>
            <a:r>
              <a:rPr lang="en-GB" b="1" dirty="0" smtClean="0">
                <a:latin typeface="Roboto Condensed" panose="02000000000000000000" pitchFamily="2" charset="0"/>
              </a:rPr>
              <a:t>Weight training </a:t>
            </a:r>
          </a:p>
          <a:p>
            <a:pPr marL="285750" indent="-285750">
              <a:buFont typeface="Arial" panose="020B0604020202020204" pitchFamily="34" charset="0"/>
              <a:buChar char="•"/>
            </a:pPr>
            <a:r>
              <a:rPr lang="en-GB" b="1" dirty="0" smtClean="0">
                <a:latin typeface="Roboto Condensed" panose="02000000000000000000" pitchFamily="2" charset="0"/>
              </a:rPr>
              <a:t>Plyometric training</a:t>
            </a:r>
            <a:endParaRPr lang="en-GB" sz="1400" i="1" dirty="0">
              <a:latin typeface="Roboto Condensed" panose="02000000000000000000" pitchFamily="2" charset="0"/>
            </a:endParaRPr>
          </a:p>
        </p:txBody>
      </p:sp>
      <p:pic>
        <p:nvPicPr>
          <p:cNvPr id="1026" name="Picture 2" descr="http://images.clipart.com/thb/thb9/PH/images/63329033.thb.jpg?100164928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2280" y="2353484"/>
            <a:ext cx="1656184" cy="2477199"/>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a:xfrm>
            <a:off x="107504" y="549500"/>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800" b="1" dirty="0">
                <a:solidFill>
                  <a:schemeClr val="tx1"/>
                </a:solidFill>
                <a:latin typeface="Roboto Condensed" panose="02000000000000000000" pitchFamily="2" charset="0"/>
                <a:ea typeface="Roboto Condensed" panose="02000000000000000000" pitchFamily="2" charset="0"/>
                <a:cs typeface="Lato Medium" panose="020F0502020204030203" pitchFamily="34" charset="0"/>
              </a:rPr>
              <a:t>What are t</a:t>
            </a:r>
            <a:r>
              <a:rPr lang="en-GB" sz="4800" b="1" dirty="0" smtClean="0">
                <a:solidFill>
                  <a:schemeClr val="tx1"/>
                </a:solidFill>
                <a:latin typeface="Roboto Condensed" panose="02000000000000000000" pitchFamily="2" charset="0"/>
                <a:ea typeface="Roboto Condensed" panose="02000000000000000000" pitchFamily="2" charset="0"/>
                <a:cs typeface="Lato Medium" panose="020F0502020204030203" pitchFamily="34" charset="0"/>
              </a:rPr>
              <a:t>raining </a:t>
            </a:r>
            <a:r>
              <a:rPr lang="en-GB" sz="4800" b="1" dirty="0">
                <a:solidFill>
                  <a:schemeClr val="tx1"/>
                </a:solidFill>
                <a:latin typeface="Roboto Condensed" panose="02000000000000000000" pitchFamily="2" charset="0"/>
                <a:ea typeface="Roboto Condensed" panose="02000000000000000000" pitchFamily="2" charset="0"/>
                <a:cs typeface="Lato Medium" panose="020F0502020204030203" pitchFamily="34" charset="0"/>
              </a:rPr>
              <a:t>m</a:t>
            </a:r>
            <a:r>
              <a:rPr lang="en-GB" sz="4800" b="1" dirty="0" smtClean="0">
                <a:solidFill>
                  <a:schemeClr val="tx1"/>
                </a:solidFill>
                <a:latin typeface="Roboto Condensed" panose="02000000000000000000" pitchFamily="2" charset="0"/>
                <a:ea typeface="Roboto Condensed" panose="02000000000000000000" pitchFamily="2" charset="0"/>
                <a:cs typeface="Lato Medium" panose="020F0502020204030203" pitchFamily="34" charset="0"/>
              </a:rPr>
              <a:t>ethods</a:t>
            </a:r>
            <a:r>
              <a:rPr lang="en-GB" sz="4800" b="1" dirty="0">
                <a:solidFill>
                  <a:schemeClr val="tx1"/>
                </a:solidFill>
                <a:latin typeface="Roboto Condensed" panose="02000000000000000000" pitchFamily="2" charset="0"/>
                <a:ea typeface="Roboto Condensed" panose="02000000000000000000" pitchFamily="2" charset="0"/>
                <a:cs typeface="Lato Medium" panose="020F0502020204030203" pitchFamily="34" charset="0"/>
              </a:rPr>
              <a:t>?</a:t>
            </a:r>
          </a:p>
        </p:txBody>
      </p:sp>
      <p:sp>
        <p:nvSpPr>
          <p:cNvPr id="20" name="TextBox 19"/>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2022 </a:t>
            </a:r>
            <a:endParaRPr lang="en-GB" sz="900" dirty="0">
              <a:latin typeface="Roboto Condensed" panose="02000000000000000000" pitchFamily="2" charset="0"/>
            </a:endParaRPr>
          </a:p>
        </p:txBody>
      </p:sp>
      <p:sp>
        <p:nvSpPr>
          <p:cNvPr id="23"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2</a:t>
            </a:fld>
            <a:endParaRPr lang="en-GB" dirty="0"/>
          </a:p>
        </p:txBody>
      </p:sp>
      <p:sp>
        <p:nvSpPr>
          <p:cNvPr id="24"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5"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6"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grpSp>
        <p:nvGrpSpPr>
          <p:cNvPr id="12" name="Group 11"/>
          <p:cNvGrpSpPr>
            <a:grpSpLocks/>
          </p:cNvGrpSpPr>
          <p:nvPr/>
        </p:nvGrpSpPr>
        <p:grpSpPr bwMode="auto">
          <a:xfrm>
            <a:off x="603250" y="-59487"/>
            <a:ext cx="8540750" cy="6940550"/>
            <a:chOff x="583271" y="42867"/>
            <a:chExt cx="9232725" cy="7502525"/>
          </a:xfrm>
        </p:grpSpPr>
        <p:sp>
          <p:nvSpPr>
            <p:cNvPr id="13" name="Rectangle 12"/>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15"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18" name="Picture 17"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3679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inVertic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barn(inVertical)">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barn(inVertical)">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barn(inVertical)">
                                      <p:cBhvr>
                                        <p:cTn id="32" dur="500"/>
                                        <p:tgtEl>
                                          <p:spTgt spid="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Effect transition="in" filter="barn(inVertical)">
                                      <p:cBhvr>
                                        <p:cTn id="37"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72963" y="1234037"/>
            <a:ext cx="6863333" cy="646331"/>
          </a:xfrm>
          <a:prstGeom prst="rect">
            <a:avLst/>
          </a:prstGeom>
          <a:noFill/>
        </p:spPr>
        <p:txBody>
          <a:bodyPr wrap="square" rtlCol="0">
            <a:spAutoFit/>
          </a:bodyPr>
          <a:lstStyle/>
          <a:p>
            <a:r>
              <a:rPr lang="en-GB" dirty="0">
                <a:latin typeface="Roboto Condensed" panose="02000000000000000000" pitchFamily="2" charset="0"/>
              </a:rPr>
              <a:t>Circuit training is a type of training that </a:t>
            </a:r>
            <a:r>
              <a:rPr lang="en-GB" dirty="0" smtClean="0">
                <a:latin typeface="Roboto Condensed" panose="02000000000000000000" pitchFamily="2" charset="0"/>
              </a:rPr>
              <a:t>can be adapted in order to improve a range of fitness components.</a:t>
            </a:r>
            <a:endParaRPr lang="en-GB" i="1" dirty="0">
              <a:latin typeface="Roboto Condensed" panose="02000000000000000000" pitchFamily="2" charset="0"/>
            </a:endParaRPr>
          </a:p>
        </p:txBody>
      </p:sp>
      <p:sp>
        <p:nvSpPr>
          <p:cNvPr id="10" name="TextBox 9"/>
          <p:cNvSpPr txBox="1"/>
          <p:nvPr/>
        </p:nvSpPr>
        <p:spPr>
          <a:xfrm>
            <a:off x="3491881" y="2264775"/>
            <a:ext cx="5040560" cy="1630382"/>
          </a:xfrm>
          <a:prstGeom prst="roundRect">
            <a:avLst>
              <a:gd name="adj" fmla="val 6962"/>
            </a:avLst>
          </a:prstGeom>
          <a:solidFill>
            <a:schemeClr val="accent4">
              <a:lumMod val="20000"/>
              <a:lumOff val="80000"/>
            </a:schemeClr>
          </a:solidFill>
          <a:effectLst>
            <a:outerShdw blurRad="50800" dist="38100" dir="2700000" algn="tl" rotWithShape="0">
              <a:prstClr val="black">
                <a:alpha val="40000"/>
              </a:prstClr>
            </a:outerShdw>
          </a:effectLst>
        </p:spPr>
        <p:txBody>
          <a:bodyPr wrap="square" rtlCol="0">
            <a:spAutoFit/>
          </a:bodyPr>
          <a:lstStyle/>
          <a:p>
            <a:r>
              <a:rPr lang="en-GB" sz="1600" dirty="0">
                <a:latin typeface="Roboto Condensed" panose="02000000000000000000" pitchFamily="2" charset="0"/>
              </a:rPr>
              <a:t>Circuit training </a:t>
            </a:r>
            <a:r>
              <a:rPr lang="en-GB" sz="1600" dirty="0" smtClean="0">
                <a:latin typeface="Roboto Condensed" panose="02000000000000000000" pitchFamily="2" charset="0"/>
              </a:rPr>
              <a:t>can be adapted via the following ways:</a:t>
            </a:r>
          </a:p>
          <a:p>
            <a:pPr marL="285750" indent="-285750">
              <a:buFont typeface="Arial" panose="020B0604020202020204" pitchFamily="34" charset="0"/>
              <a:buChar char="•"/>
            </a:pPr>
            <a:r>
              <a:rPr lang="en-GB" sz="1600" dirty="0" smtClean="0">
                <a:latin typeface="Roboto Condensed" panose="02000000000000000000" pitchFamily="2" charset="0"/>
              </a:rPr>
              <a:t>Number of circuits</a:t>
            </a:r>
          </a:p>
          <a:p>
            <a:pPr marL="285750" indent="-285750">
              <a:buFont typeface="Arial" panose="020B0604020202020204" pitchFamily="34" charset="0"/>
              <a:buChar char="•"/>
            </a:pPr>
            <a:r>
              <a:rPr lang="en-GB" sz="1600" dirty="0" smtClean="0">
                <a:latin typeface="Roboto Condensed" panose="02000000000000000000" pitchFamily="2" charset="0"/>
              </a:rPr>
              <a:t>Number of exercise stations</a:t>
            </a:r>
          </a:p>
          <a:p>
            <a:pPr marL="285750" indent="-285750">
              <a:buFont typeface="Arial" panose="020B0604020202020204" pitchFamily="34" charset="0"/>
              <a:buChar char="•"/>
            </a:pPr>
            <a:r>
              <a:rPr lang="en-GB" sz="1600" dirty="0" smtClean="0">
                <a:latin typeface="Roboto Condensed" panose="02000000000000000000" pitchFamily="2" charset="0"/>
              </a:rPr>
              <a:t>Type of exercise/equipment at each station</a:t>
            </a:r>
          </a:p>
          <a:p>
            <a:pPr marL="285750" indent="-285750">
              <a:buFont typeface="Arial" panose="020B0604020202020204" pitchFamily="34" charset="0"/>
              <a:buChar char="•"/>
            </a:pPr>
            <a:r>
              <a:rPr lang="en-GB" sz="1600" dirty="0" smtClean="0">
                <a:latin typeface="Roboto Condensed" panose="02000000000000000000" pitchFamily="2" charset="0"/>
              </a:rPr>
              <a:t>Intensity of work</a:t>
            </a:r>
          </a:p>
          <a:p>
            <a:pPr marL="285750" indent="-285750">
              <a:buFont typeface="Arial" panose="020B0604020202020204" pitchFamily="34" charset="0"/>
              <a:buChar char="•"/>
            </a:pPr>
            <a:r>
              <a:rPr lang="en-GB" sz="1600" dirty="0" smtClean="0">
                <a:latin typeface="Roboto Condensed" panose="02000000000000000000" pitchFamily="2" charset="0"/>
              </a:rPr>
              <a:t>Work-to-rest ratio </a:t>
            </a:r>
          </a:p>
        </p:txBody>
      </p:sp>
      <p:sp>
        <p:nvSpPr>
          <p:cNvPr id="13" name="Title 1"/>
          <p:cNvSpPr txBox="1">
            <a:spLocks/>
          </p:cNvSpPr>
          <p:nvPr/>
        </p:nvSpPr>
        <p:spPr>
          <a:xfrm>
            <a:off x="282953" y="419329"/>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schemeClr val="tx1"/>
                </a:solidFill>
                <a:latin typeface="Roboto Condensed" panose="02000000000000000000" pitchFamily="2" charset="0"/>
                <a:ea typeface="Roboto Condensed" panose="02000000000000000000" pitchFamily="2" charset="0"/>
                <a:cs typeface="Lato Medium" panose="020F0502020204030203" pitchFamily="34" charset="0"/>
              </a:rPr>
              <a:t>Circuit training</a:t>
            </a:r>
            <a:endParaRPr lang="en-GB" sz="5400" b="1" dirty="0">
              <a:solidFill>
                <a:schemeClr val="tx1"/>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20" name="TextBox 19"/>
          <p:cNvSpPr txBox="1"/>
          <p:nvPr/>
        </p:nvSpPr>
        <p:spPr>
          <a:xfrm>
            <a:off x="358066" y="4064329"/>
            <a:ext cx="5540929" cy="954107"/>
          </a:xfrm>
          <a:prstGeom prst="rect">
            <a:avLst/>
          </a:prstGeom>
          <a:solidFill>
            <a:schemeClr val="accent6">
              <a:lumMod val="20000"/>
              <a:lumOff val="80000"/>
            </a:schemeClr>
          </a:solidFill>
          <a:ln>
            <a:solidFill>
              <a:schemeClr val="tx1"/>
            </a:solidFill>
            <a:prstDash val="dash"/>
          </a:ln>
        </p:spPr>
        <p:txBody>
          <a:bodyPr wrap="square" rtlCol="0">
            <a:spAutoFit/>
          </a:bodyPr>
          <a:lstStyle/>
          <a:p>
            <a:r>
              <a:rPr lang="en-GB" sz="1400" b="1" dirty="0" smtClean="0">
                <a:latin typeface="Roboto Condensed" panose="02000000000000000000" pitchFamily="2" charset="0"/>
              </a:rPr>
              <a:t>Advantages:</a:t>
            </a:r>
          </a:p>
          <a:p>
            <a:pPr marL="285750" indent="-285750">
              <a:buFont typeface="Arial" panose="020B0604020202020204" pitchFamily="34" charset="0"/>
              <a:buChar char="•"/>
            </a:pPr>
            <a:r>
              <a:rPr lang="en-GB" sz="1400" dirty="0" smtClean="0">
                <a:latin typeface="Roboto Condensed" panose="02000000000000000000" pitchFamily="2" charset="0"/>
              </a:rPr>
              <a:t>Can be easily adapted to improve different fitness components</a:t>
            </a:r>
          </a:p>
          <a:p>
            <a:pPr marL="285750" indent="-285750">
              <a:buFont typeface="Arial" panose="020B0604020202020204" pitchFamily="34" charset="0"/>
              <a:buChar char="•"/>
            </a:pPr>
            <a:r>
              <a:rPr lang="en-GB" sz="1400" dirty="0" smtClean="0">
                <a:latin typeface="Roboto Condensed" panose="02000000000000000000" pitchFamily="2" charset="0"/>
              </a:rPr>
              <a:t>Can utilise a range of different equipment</a:t>
            </a:r>
          </a:p>
          <a:p>
            <a:pPr marL="285750" indent="-285750">
              <a:buFont typeface="Arial" panose="020B0604020202020204" pitchFamily="34" charset="0"/>
              <a:buChar char="•"/>
            </a:pPr>
            <a:r>
              <a:rPr lang="en-GB" sz="1400" dirty="0" smtClean="0">
                <a:latin typeface="Roboto Condensed" panose="02000000000000000000" pitchFamily="2" charset="0"/>
              </a:rPr>
              <a:t>Can incorporate a range of different exercises to use equipment</a:t>
            </a:r>
          </a:p>
        </p:txBody>
      </p:sp>
      <p:sp>
        <p:nvSpPr>
          <p:cNvPr id="24" name="TextBox 23"/>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2022 </a:t>
            </a:r>
            <a:endParaRPr lang="en-GB" sz="900" dirty="0">
              <a:latin typeface="Roboto Condensed" panose="02000000000000000000" pitchFamily="2" charset="0"/>
            </a:endParaRPr>
          </a:p>
        </p:txBody>
      </p:sp>
      <p:sp>
        <p:nvSpPr>
          <p:cNvPr id="28"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3</a:t>
            </a:fld>
            <a:endParaRPr lang="en-GB" dirty="0"/>
          </a:p>
        </p:txBody>
      </p:sp>
      <p:sp>
        <p:nvSpPr>
          <p:cNvPr id="29"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30"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31"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12" name="TextBox 11"/>
          <p:cNvSpPr txBox="1"/>
          <p:nvPr/>
        </p:nvSpPr>
        <p:spPr>
          <a:xfrm>
            <a:off x="327214" y="5385612"/>
            <a:ext cx="5540929" cy="738664"/>
          </a:xfrm>
          <a:prstGeom prst="rect">
            <a:avLst/>
          </a:prstGeom>
          <a:solidFill>
            <a:schemeClr val="accent2">
              <a:lumMod val="20000"/>
              <a:lumOff val="80000"/>
            </a:schemeClr>
          </a:solidFill>
          <a:ln>
            <a:solidFill>
              <a:schemeClr val="tx1"/>
            </a:solidFill>
            <a:prstDash val="dash"/>
          </a:ln>
        </p:spPr>
        <p:txBody>
          <a:bodyPr wrap="square" rtlCol="0">
            <a:spAutoFit/>
          </a:bodyPr>
          <a:lstStyle/>
          <a:p>
            <a:r>
              <a:rPr lang="en-GB" sz="1400" b="1" dirty="0" smtClean="0">
                <a:latin typeface="Roboto Condensed" panose="02000000000000000000" pitchFamily="2" charset="0"/>
              </a:rPr>
              <a:t>Disadvantages:</a:t>
            </a:r>
          </a:p>
          <a:p>
            <a:pPr marL="285750" indent="-285750">
              <a:buFont typeface="Arial" panose="020B0604020202020204" pitchFamily="34" charset="0"/>
              <a:buChar char="•"/>
            </a:pPr>
            <a:r>
              <a:rPr lang="en-GB" sz="1400" dirty="0" smtClean="0">
                <a:latin typeface="Roboto Condensed" panose="02000000000000000000" pitchFamily="2" charset="0"/>
              </a:rPr>
              <a:t>Requires a large space</a:t>
            </a:r>
            <a:r>
              <a:rPr lang="en-GB" sz="1400" dirty="0">
                <a:latin typeface="Roboto Condensed" panose="02000000000000000000" pitchFamily="2" charset="0"/>
              </a:rPr>
              <a:t> </a:t>
            </a:r>
            <a:r>
              <a:rPr lang="en-GB" sz="1400" dirty="0" smtClean="0">
                <a:latin typeface="Roboto Condensed" panose="02000000000000000000" pitchFamily="2" charset="0"/>
              </a:rPr>
              <a:t>to make room for each station</a:t>
            </a:r>
          </a:p>
          <a:p>
            <a:pPr marL="285750" indent="-285750">
              <a:buFont typeface="Arial" panose="020B0604020202020204" pitchFamily="34" charset="0"/>
              <a:buChar char="•"/>
            </a:pPr>
            <a:r>
              <a:rPr lang="en-GB" sz="1400" dirty="0" smtClean="0">
                <a:latin typeface="Roboto Condensed" panose="02000000000000000000" pitchFamily="2" charset="0"/>
              </a:rPr>
              <a:t>Certain sessions are dependent on the availability of equipment</a:t>
            </a:r>
          </a:p>
        </p:txBody>
      </p:sp>
      <p:sp>
        <p:nvSpPr>
          <p:cNvPr id="3" name="TextBox 2"/>
          <p:cNvSpPr txBox="1"/>
          <p:nvPr/>
        </p:nvSpPr>
        <p:spPr>
          <a:xfrm>
            <a:off x="6012161" y="4064329"/>
            <a:ext cx="2814045" cy="203132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GB" sz="1400" b="1" dirty="0" smtClean="0">
                <a:latin typeface="Roboto Condensed" panose="02000000000000000000" pitchFamily="2" charset="0"/>
              </a:rPr>
              <a:t>Example: </a:t>
            </a:r>
            <a:r>
              <a:rPr lang="en-GB" sz="1400" dirty="0" smtClean="0">
                <a:latin typeface="Roboto Condensed" panose="02000000000000000000" pitchFamily="2" charset="0"/>
              </a:rPr>
              <a:t>For a resistance circuit training session, a performer may spend 30 s working and 1 min resting at each station, incorporating exercises such as press-ups, body squats, sit-ups and pull-ups. They may also choose to perform these exercises with resistance machine variations.</a:t>
            </a:r>
            <a:endParaRPr lang="en-GB" sz="1400" dirty="0">
              <a:latin typeface="Roboto Condensed" panose="02000000000000000000" pitchFamily="2" charset="0"/>
            </a:endParaRPr>
          </a:p>
        </p:txBody>
      </p:sp>
      <p:pic>
        <p:nvPicPr>
          <p:cNvPr id="1026" name="Picture 2" descr="File:Small group fitness sessions bunda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12" y="1997989"/>
            <a:ext cx="2448272" cy="183620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a:grpSpLocks/>
          </p:cNvGrpSpPr>
          <p:nvPr/>
        </p:nvGrpSpPr>
        <p:grpSpPr bwMode="auto">
          <a:xfrm>
            <a:off x="603250" y="-59487"/>
            <a:ext cx="8540750" cy="6940550"/>
            <a:chOff x="583271" y="42867"/>
            <a:chExt cx="9232725" cy="7502525"/>
          </a:xfrm>
        </p:grpSpPr>
        <p:sp>
          <p:nvSpPr>
            <p:cNvPr id="15" name="Rectangle 14"/>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16"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19" name="Picture 18"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589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wipe(left)">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wipe(left)">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wipe(left)">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wipe(left)">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wipe(left)">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0">
                                            <p:txEl>
                                              <p:pRg st="1" end="1"/>
                                            </p:txEl>
                                          </p:spTgt>
                                        </p:tgtEl>
                                        <p:attrNameLst>
                                          <p:attrName>style.visibility</p:attrName>
                                        </p:attrNameLst>
                                      </p:cBhvr>
                                      <p:to>
                                        <p:strVal val="visible"/>
                                      </p:to>
                                    </p:set>
                                    <p:animEffect transition="in" filter="wipe(left)">
                                      <p:cBhvr>
                                        <p:cTn id="32" dur="500"/>
                                        <p:tgtEl>
                                          <p:spTgt spid="20">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0">
                                            <p:txEl>
                                              <p:pRg st="2" end="2"/>
                                            </p:txEl>
                                          </p:spTgt>
                                        </p:tgtEl>
                                        <p:attrNameLst>
                                          <p:attrName>style.visibility</p:attrName>
                                        </p:attrNameLst>
                                      </p:cBhvr>
                                      <p:to>
                                        <p:strVal val="visible"/>
                                      </p:to>
                                    </p:set>
                                    <p:animEffect transition="in" filter="wipe(left)">
                                      <p:cBhvr>
                                        <p:cTn id="37" dur="500"/>
                                        <p:tgtEl>
                                          <p:spTgt spid="20">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0">
                                            <p:txEl>
                                              <p:pRg st="3" end="3"/>
                                            </p:txEl>
                                          </p:spTgt>
                                        </p:tgtEl>
                                        <p:attrNameLst>
                                          <p:attrName>style.visibility</p:attrName>
                                        </p:attrNameLst>
                                      </p:cBhvr>
                                      <p:to>
                                        <p:strVal val="visible"/>
                                      </p:to>
                                    </p:set>
                                    <p:animEffect transition="in" filter="wipe(left)">
                                      <p:cBhvr>
                                        <p:cTn id="42" dur="500"/>
                                        <p:tgtEl>
                                          <p:spTgt spid="20">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2">
                                            <p:txEl>
                                              <p:pRg st="1" end="1"/>
                                            </p:txEl>
                                          </p:spTgt>
                                        </p:tgtEl>
                                        <p:attrNameLst>
                                          <p:attrName>style.visibility</p:attrName>
                                        </p:attrNameLst>
                                      </p:cBhvr>
                                      <p:to>
                                        <p:strVal val="visible"/>
                                      </p:to>
                                    </p:set>
                                    <p:animEffect transition="in" filter="wipe(left)">
                                      <p:cBhvr>
                                        <p:cTn id="47" dur="500"/>
                                        <p:tgtEl>
                                          <p:spTgt spid="12">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2">
                                            <p:txEl>
                                              <p:pRg st="2" end="2"/>
                                            </p:txEl>
                                          </p:spTgt>
                                        </p:tgtEl>
                                        <p:attrNameLst>
                                          <p:attrName>style.visibility</p:attrName>
                                        </p:attrNameLst>
                                      </p:cBhvr>
                                      <p:to>
                                        <p:strVal val="visible"/>
                                      </p:to>
                                    </p:set>
                                    <p:animEffect transition="in" filter="wipe(left)">
                                      <p:cBhvr>
                                        <p:cTn id="52" dur="500"/>
                                        <p:tgtEl>
                                          <p:spTgt spid="12">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32"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circle(out)">
                                      <p:cBhvr>
                                        <p:cTn id="5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2042" y="1258421"/>
            <a:ext cx="7202286" cy="584775"/>
          </a:xfrm>
          <a:prstGeom prst="rect">
            <a:avLst/>
          </a:prstGeom>
          <a:noFill/>
        </p:spPr>
        <p:txBody>
          <a:bodyPr wrap="square" rtlCol="0">
            <a:spAutoFit/>
          </a:bodyPr>
          <a:lstStyle/>
          <a:p>
            <a:r>
              <a:rPr lang="en-GB" sz="1600" dirty="0">
                <a:latin typeface="Roboto Condensed" panose="02000000000000000000" pitchFamily="2" charset="0"/>
              </a:rPr>
              <a:t>Continuous training is a type of training </a:t>
            </a:r>
            <a:r>
              <a:rPr lang="en-GB" sz="1600" dirty="0" smtClean="0">
                <a:latin typeface="Roboto Condensed" panose="02000000000000000000" pitchFamily="2" charset="0"/>
              </a:rPr>
              <a:t>suited to endurance activities as it is performed at a constant (steady-state) low intensity for a sustained duration, without rest.</a:t>
            </a:r>
          </a:p>
        </p:txBody>
      </p:sp>
      <p:sp>
        <p:nvSpPr>
          <p:cNvPr id="10" name="TextBox 9"/>
          <p:cNvSpPr txBox="1"/>
          <p:nvPr/>
        </p:nvSpPr>
        <p:spPr>
          <a:xfrm>
            <a:off x="3269604" y="2295547"/>
            <a:ext cx="5460653" cy="607397"/>
          </a:xfrm>
          <a:prstGeom prst="roundRect">
            <a:avLst>
              <a:gd name="adj" fmla="val 6962"/>
            </a:avLst>
          </a:prstGeom>
          <a:solidFill>
            <a:schemeClr val="accent4">
              <a:lumMod val="20000"/>
              <a:lumOff val="80000"/>
            </a:schemeClr>
          </a:solidFill>
          <a:effectLst>
            <a:outerShdw blurRad="50800" dist="38100" dir="2700000" algn="tl" rotWithShape="0">
              <a:prstClr val="black">
                <a:alpha val="40000"/>
              </a:prstClr>
            </a:outerShdw>
          </a:effectLst>
        </p:spPr>
        <p:txBody>
          <a:bodyPr wrap="square" rtlCol="0">
            <a:spAutoFit/>
          </a:bodyPr>
          <a:lstStyle/>
          <a:p>
            <a:r>
              <a:rPr lang="en-GB" sz="1600" dirty="0">
                <a:latin typeface="Roboto Condensed" panose="02000000000000000000" pitchFamily="2" charset="0"/>
              </a:rPr>
              <a:t>Continuous training should be performed at an </a:t>
            </a:r>
            <a:r>
              <a:rPr lang="en-GB" sz="1600" b="1" dirty="0">
                <a:latin typeface="Roboto Condensed" panose="02000000000000000000" pitchFamily="2" charset="0"/>
              </a:rPr>
              <a:t>intensity</a:t>
            </a:r>
            <a:r>
              <a:rPr lang="en-GB" sz="1600" dirty="0">
                <a:latin typeface="Roboto Condensed" panose="02000000000000000000" pitchFamily="2" charset="0"/>
              </a:rPr>
              <a:t> of 60–80% of maximum heart rate </a:t>
            </a:r>
            <a:r>
              <a:rPr lang="en-GB" sz="1600" dirty="0" smtClean="0">
                <a:latin typeface="Roboto Condensed" panose="02000000000000000000" pitchFamily="2" charset="0"/>
              </a:rPr>
              <a:t>for a </a:t>
            </a:r>
            <a:r>
              <a:rPr lang="en-GB" sz="1600" b="1" dirty="0" smtClean="0">
                <a:latin typeface="Roboto Condensed" panose="02000000000000000000" pitchFamily="2" charset="0"/>
              </a:rPr>
              <a:t>duration</a:t>
            </a:r>
            <a:r>
              <a:rPr lang="en-GB" sz="1600" dirty="0" smtClean="0">
                <a:latin typeface="Roboto Condensed" panose="02000000000000000000" pitchFamily="2" charset="0"/>
              </a:rPr>
              <a:t> of at least 20 minutes.</a:t>
            </a:r>
            <a:endParaRPr lang="en-GB" sz="1600" dirty="0">
              <a:latin typeface="Roboto Condensed" panose="02000000000000000000" pitchFamily="2" charset="0"/>
            </a:endParaRPr>
          </a:p>
        </p:txBody>
      </p:sp>
      <p:pic>
        <p:nvPicPr>
          <p:cNvPr id="2" name="Continuous running  - Adam Howell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rot="5400000">
            <a:off x="-393411" y="3056871"/>
            <a:ext cx="4140571" cy="2329071"/>
          </a:xfrm>
          <a:prstGeom prst="rect">
            <a:avLst/>
          </a:prstGeom>
          <a:ln>
            <a:solidFill>
              <a:schemeClr val="tx1"/>
            </a:solidFill>
          </a:ln>
        </p:spPr>
      </p:pic>
      <p:sp>
        <p:nvSpPr>
          <p:cNvPr id="13" name="Title 1"/>
          <p:cNvSpPr txBox="1">
            <a:spLocks/>
          </p:cNvSpPr>
          <p:nvPr/>
        </p:nvSpPr>
        <p:spPr>
          <a:xfrm>
            <a:off x="250034" y="395145"/>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schemeClr val="tx1"/>
                </a:solidFill>
                <a:latin typeface="Roboto Condensed" panose="02000000000000000000" pitchFamily="2" charset="0"/>
                <a:ea typeface="Roboto Condensed" panose="02000000000000000000" pitchFamily="2" charset="0"/>
                <a:cs typeface="Lato Medium" panose="020F0502020204030203" pitchFamily="34" charset="0"/>
              </a:rPr>
              <a:t>Continuous training</a:t>
            </a:r>
            <a:endParaRPr lang="en-GB" sz="5400" b="1" dirty="0">
              <a:solidFill>
                <a:schemeClr val="tx1"/>
              </a:solidFill>
              <a:latin typeface="Roboto Condensed" panose="02000000000000000000" pitchFamily="2" charset="0"/>
              <a:ea typeface="Roboto Condensed" panose="02000000000000000000" pitchFamily="2" charset="0"/>
              <a:cs typeface="Lato Medium" panose="020F0502020204030203" pitchFamily="34" charset="0"/>
            </a:endParaRPr>
          </a:p>
        </p:txBody>
      </p:sp>
      <p:grpSp>
        <p:nvGrpSpPr>
          <p:cNvPr id="19" name="Group 18"/>
          <p:cNvGrpSpPr/>
          <p:nvPr/>
        </p:nvGrpSpPr>
        <p:grpSpPr>
          <a:xfrm>
            <a:off x="2138539" y="5792548"/>
            <a:ext cx="1547589" cy="686646"/>
            <a:chOff x="7343439" y="766958"/>
            <a:chExt cx="1547589" cy="686646"/>
          </a:xfrm>
        </p:grpSpPr>
        <p:sp>
          <p:nvSpPr>
            <p:cNvPr id="20" name="TextBox 19"/>
            <p:cNvSpPr txBox="1"/>
            <p:nvPr/>
          </p:nvSpPr>
          <p:spPr>
            <a:xfrm>
              <a:off x="7343439" y="766958"/>
              <a:ext cx="1315369" cy="374571"/>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sz="1100">
                  <a:latin typeface="Roboto Condensed" panose="02000000000000000000" pitchFamily="2" charset="0"/>
                </a:defRPr>
              </a:lvl1pPr>
            </a:lstStyle>
            <a:p>
              <a:r>
                <a:rPr lang="en-GB" dirty="0">
                  <a:solidFill>
                    <a:schemeClr val="tx1"/>
                  </a:solidFill>
                </a:rPr>
                <a:t>Hover over </a:t>
              </a:r>
              <a:r>
                <a:rPr lang="en-GB" dirty="0" smtClean="0">
                  <a:solidFill>
                    <a:schemeClr val="tx1"/>
                  </a:solidFill>
                </a:rPr>
                <a:t>the </a:t>
              </a:r>
              <a:r>
                <a:rPr lang="en-GB" dirty="0">
                  <a:solidFill>
                    <a:schemeClr val="tx1"/>
                  </a:solidFill>
                </a:rPr>
                <a:t>video and click to play.</a:t>
              </a:r>
            </a:p>
          </p:txBody>
        </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8710" y="867020"/>
              <a:ext cx="372318" cy="586584"/>
            </a:xfrm>
            <a:prstGeom prst="rect">
              <a:avLst/>
            </a:prstGeom>
          </p:spPr>
        </p:pic>
      </p:grpSp>
      <p:sp>
        <p:nvSpPr>
          <p:cNvPr id="26" name="TextBox 25"/>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2022 </a:t>
            </a:r>
            <a:endParaRPr lang="en-GB" sz="900" dirty="0">
              <a:latin typeface="Roboto Condensed" panose="02000000000000000000" pitchFamily="2" charset="0"/>
            </a:endParaRPr>
          </a:p>
        </p:txBody>
      </p:sp>
      <p:sp>
        <p:nvSpPr>
          <p:cNvPr id="27"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4</a:t>
            </a:fld>
            <a:endParaRPr lang="en-GB" dirty="0"/>
          </a:p>
        </p:txBody>
      </p:sp>
      <p:sp>
        <p:nvSpPr>
          <p:cNvPr id="28"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9"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30"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15" name="TextBox 14"/>
          <p:cNvSpPr txBox="1"/>
          <p:nvPr/>
        </p:nvSpPr>
        <p:spPr>
          <a:xfrm>
            <a:off x="3308635" y="3446147"/>
            <a:ext cx="2584643" cy="2308324"/>
          </a:xfrm>
          <a:prstGeom prst="rect">
            <a:avLst/>
          </a:prstGeom>
          <a:solidFill>
            <a:schemeClr val="accent6">
              <a:lumMod val="20000"/>
              <a:lumOff val="80000"/>
            </a:schemeClr>
          </a:solidFill>
          <a:ln>
            <a:solidFill>
              <a:schemeClr val="tx1"/>
            </a:solidFill>
            <a:prstDash val="dash"/>
          </a:ln>
        </p:spPr>
        <p:txBody>
          <a:bodyPr wrap="square" rtlCol="0">
            <a:spAutoFit/>
          </a:bodyPr>
          <a:lstStyle/>
          <a:p>
            <a:r>
              <a:rPr lang="en-GB" sz="1600" b="1" dirty="0" smtClean="0">
                <a:latin typeface="Roboto Condensed" panose="02000000000000000000" pitchFamily="2" charset="0"/>
              </a:rPr>
              <a:t>Advantages:</a:t>
            </a:r>
          </a:p>
          <a:p>
            <a:pPr marL="285750" indent="-285750">
              <a:buFont typeface="Arial" panose="020B0604020202020204" pitchFamily="34" charset="0"/>
              <a:buChar char="•"/>
            </a:pPr>
            <a:r>
              <a:rPr lang="en-GB" sz="1600" dirty="0" smtClean="0">
                <a:latin typeface="Roboto Condensed" panose="02000000000000000000" pitchFamily="2" charset="0"/>
              </a:rPr>
              <a:t>Effective in improving aerobic fitness qualities</a:t>
            </a:r>
          </a:p>
          <a:p>
            <a:pPr marL="285750" indent="-285750">
              <a:buFont typeface="Arial" panose="020B0604020202020204" pitchFamily="34" charset="0"/>
              <a:buChar char="•"/>
            </a:pPr>
            <a:r>
              <a:rPr lang="en-GB" sz="1600" dirty="0" smtClean="0">
                <a:latin typeface="Roboto Condensed" panose="02000000000000000000" pitchFamily="2" charset="0"/>
              </a:rPr>
              <a:t>Requires minimal equipment </a:t>
            </a:r>
          </a:p>
          <a:p>
            <a:pPr marL="285750" indent="-285750">
              <a:buFont typeface="Arial" panose="020B0604020202020204" pitchFamily="34" charset="0"/>
              <a:buChar char="•"/>
            </a:pPr>
            <a:r>
              <a:rPr lang="en-GB" sz="1600" dirty="0" smtClean="0">
                <a:latin typeface="Roboto Condensed" panose="02000000000000000000" pitchFamily="2" charset="0"/>
              </a:rPr>
              <a:t>Can mimic different sporting activities (e.g. running, cycling, swimming, rowing)</a:t>
            </a:r>
          </a:p>
        </p:txBody>
      </p:sp>
      <p:sp>
        <p:nvSpPr>
          <p:cNvPr id="16" name="TextBox 15"/>
          <p:cNvSpPr txBox="1"/>
          <p:nvPr/>
        </p:nvSpPr>
        <p:spPr>
          <a:xfrm>
            <a:off x="6078435" y="3446146"/>
            <a:ext cx="2651822" cy="1569660"/>
          </a:xfrm>
          <a:prstGeom prst="rect">
            <a:avLst/>
          </a:prstGeom>
          <a:solidFill>
            <a:schemeClr val="accent2">
              <a:lumMod val="20000"/>
              <a:lumOff val="80000"/>
            </a:schemeClr>
          </a:solidFill>
          <a:ln>
            <a:solidFill>
              <a:schemeClr val="tx1"/>
            </a:solidFill>
            <a:prstDash val="dash"/>
          </a:ln>
        </p:spPr>
        <p:txBody>
          <a:bodyPr wrap="square" rtlCol="0">
            <a:spAutoFit/>
          </a:bodyPr>
          <a:lstStyle/>
          <a:p>
            <a:r>
              <a:rPr lang="en-GB" sz="1600" b="1" dirty="0" smtClean="0">
                <a:latin typeface="Roboto Condensed" panose="02000000000000000000" pitchFamily="2" charset="0"/>
              </a:rPr>
              <a:t>Disadvantages:</a:t>
            </a:r>
          </a:p>
          <a:p>
            <a:pPr marL="285750" indent="-285750">
              <a:buFont typeface="Arial" panose="020B0604020202020204" pitchFamily="34" charset="0"/>
              <a:buChar char="•"/>
            </a:pPr>
            <a:r>
              <a:rPr lang="en-GB" sz="1600" dirty="0" smtClean="0">
                <a:latin typeface="Roboto Condensed" panose="02000000000000000000" pitchFamily="2" charset="0"/>
              </a:rPr>
              <a:t>May result in repetitive strain injuries (e.g. shin splints)</a:t>
            </a:r>
          </a:p>
          <a:p>
            <a:pPr marL="285750" indent="-285750">
              <a:buFont typeface="Arial" panose="020B0604020202020204" pitchFamily="34" charset="0"/>
              <a:buChar char="•"/>
            </a:pPr>
            <a:r>
              <a:rPr lang="en-GB" sz="1600" dirty="0" smtClean="0">
                <a:latin typeface="Roboto Condensed" panose="02000000000000000000" pitchFamily="2" charset="0"/>
              </a:rPr>
              <a:t>Can be very tedious</a:t>
            </a:r>
          </a:p>
          <a:p>
            <a:pPr marL="285750" indent="-285750">
              <a:buFont typeface="Arial" panose="020B0604020202020204" pitchFamily="34" charset="0"/>
              <a:buChar char="•"/>
            </a:pPr>
            <a:r>
              <a:rPr lang="en-GB" sz="1600" dirty="0" smtClean="0">
                <a:latin typeface="Roboto Condensed" panose="02000000000000000000" pitchFamily="2" charset="0"/>
              </a:rPr>
              <a:t>Little room for adaptation</a:t>
            </a:r>
          </a:p>
        </p:txBody>
      </p:sp>
      <p:sp>
        <p:nvSpPr>
          <p:cNvPr id="17" name="TextBox 16"/>
          <p:cNvSpPr txBox="1"/>
          <p:nvPr/>
        </p:nvSpPr>
        <p:spPr>
          <a:xfrm>
            <a:off x="6078435" y="5376279"/>
            <a:ext cx="2651822" cy="95410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GB" sz="1400" b="1" dirty="0" smtClean="0">
                <a:latin typeface="Roboto Condensed" panose="02000000000000000000" pitchFamily="2" charset="0"/>
              </a:rPr>
              <a:t>Example: </a:t>
            </a:r>
            <a:r>
              <a:rPr lang="en-GB" sz="1400" dirty="0" smtClean="0">
                <a:latin typeface="Roboto Condensed" panose="02000000000000000000" pitchFamily="2" charset="0"/>
              </a:rPr>
              <a:t>A long-distance runner may go for a 10 km run at a fixed intensity (e.g. 70% of maximum heart rate).</a:t>
            </a:r>
            <a:endParaRPr lang="en-GB" sz="1400" dirty="0">
              <a:latin typeface="Roboto Condensed" panose="02000000000000000000" pitchFamily="2" charset="0"/>
            </a:endParaRPr>
          </a:p>
        </p:txBody>
      </p:sp>
      <p:grpSp>
        <p:nvGrpSpPr>
          <p:cNvPr id="18" name="Group 17"/>
          <p:cNvGrpSpPr>
            <a:grpSpLocks/>
          </p:cNvGrpSpPr>
          <p:nvPr/>
        </p:nvGrpSpPr>
        <p:grpSpPr bwMode="auto">
          <a:xfrm>
            <a:off x="603250" y="-59487"/>
            <a:ext cx="8540750" cy="6940550"/>
            <a:chOff x="583271" y="42867"/>
            <a:chExt cx="9232725" cy="7502525"/>
          </a:xfrm>
        </p:grpSpPr>
        <p:sp>
          <p:nvSpPr>
            <p:cNvPr id="21" name="Rectangle 20"/>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2"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1" name="Picture 30"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8701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animEffect transition="in" filter="wipe(left)">
                                      <p:cBhvr>
                                        <p:cTn id="19" dur="500"/>
                                        <p:tgtEl>
                                          <p:spTgt spid="1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5">
                                            <p:txEl>
                                              <p:pRg st="2" end="2"/>
                                            </p:txEl>
                                          </p:spTgt>
                                        </p:tgtEl>
                                        <p:attrNameLst>
                                          <p:attrName>style.visibility</p:attrName>
                                        </p:attrNameLst>
                                      </p:cBhvr>
                                      <p:to>
                                        <p:strVal val="visible"/>
                                      </p:to>
                                    </p:set>
                                    <p:animEffect transition="in" filter="wipe(left)">
                                      <p:cBhvr>
                                        <p:cTn id="24" dur="500"/>
                                        <p:tgtEl>
                                          <p:spTgt spid="1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5">
                                            <p:txEl>
                                              <p:pRg st="3" end="3"/>
                                            </p:txEl>
                                          </p:spTgt>
                                        </p:tgtEl>
                                        <p:attrNameLst>
                                          <p:attrName>style.visibility</p:attrName>
                                        </p:attrNameLst>
                                      </p:cBhvr>
                                      <p:to>
                                        <p:strVal val="visible"/>
                                      </p:to>
                                    </p:set>
                                    <p:animEffect transition="in" filter="wipe(left)">
                                      <p:cBhvr>
                                        <p:cTn id="29" dur="500"/>
                                        <p:tgtEl>
                                          <p:spTgt spid="1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xEl>
                                              <p:pRg st="1" end="1"/>
                                            </p:txEl>
                                          </p:spTgt>
                                        </p:tgtEl>
                                        <p:attrNameLst>
                                          <p:attrName>style.visibility</p:attrName>
                                        </p:attrNameLst>
                                      </p:cBhvr>
                                      <p:to>
                                        <p:strVal val="visible"/>
                                      </p:to>
                                    </p:set>
                                    <p:animEffect transition="in" filter="wipe(left)">
                                      <p:cBhvr>
                                        <p:cTn id="34" dur="500"/>
                                        <p:tgtEl>
                                          <p:spTgt spid="1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6">
                                            <p:txEl>
                                              <p:pRg st="2" end="2"/>
                                            </p:txEl>
                                          </p:spTgt>
                                        </p:tgtEl>
                                        <p:attrNameLst>
                                          <p:attrName>style.visibility</p:attrName>
                                        </p:attrNameLst>
                                      </p:cBhvr>
                                      <p:to>
                                        <p:strVal val="visible"/>
                                      </p:to>
                                    </p:set>
                                    <p:animEffect transition="in" filter="wipe(left)">
                                      <p:cBhvr>
                                        <p:cTn id="39" dur="500"/>
                                        <p:tgtEl>
                                          <p:spTgt spid="16">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6">
                                            <p:txEl>
                                              <p:pRg st="3" end="3"/>
                                            </p:txEl>
                                          </p:spTgt>
                                        </p:tgtEl>
                                        <p:attrNameLst>
                                          <p:attrName>style.visibility</p:attrName>
                                        </p:attrNameLst>
                                      </p:cBhvr>
                                      <p:to>
                                        <p:strVal val="visible"/>
                                      </p:to>
                                    </p:set>
                                    <p:animEffect transition="in" filter="wipe(left)">
                                      <p:cBhvr>
                                        <p:cTn id="44" dur="500"/>
                                        <p:tgtEl>
                                          <p:spTgt spid="16">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32"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circle(out)">
                                      <p:cBhvr>
                                        <p:cTn id="4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2"/>
                                        </p:tgtEl>
                                      </p:cBhvr>
                                    </p:cmd>
                                  </p:childTnLst>
                                </p:cTn>
                              </p:par>
                            </p:childTnLst>
                          </p:cTn>
                        </p:par>
                      </p:childTnLst>
                    </p:cTn>
                  </p:par>
                </p:childTnLst>
              </p:cTn>
              <p:nextCondLst>
                <p:cond evt="onClick" delay="0">
                  <p:tgtEl>
                    <p:spTgt spid="2"/>
                  </p:tgtEl>
                </p:cond>
              </p:nextCondLst>
            </p:seq>
            <p:video>
              <p:cMediaNode vol="80000">
                <p:cTn id="55" fill="hold" display="0">
                  <p:stCondLst>
                    <p:cond delay="indefinite"/>
                  </p:stCondLst>
                </p:cTn>
                <p:tgtEl>
                  <p:spTgt spid="2"/>
                </p:tgtEl>
              </p:cMediaNode>
            </p:video>
          </p:childTnLst>
        </p:cTn>
      </p:par>
    </p:tnLst>
    <p:bldLst>
      <p:bldP spid="10"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97514" y="1434564"/>
            <a:ext cx="8712968" cy="369332"/>
          </a:xfrm>
          <a:prstGeom prst="rect">
            <a:avLst/>
          </a:prstGeom>
          <a:noFill/>
        </p:spPr>
        <p:txBody>
          <a:bodyPr wrap="square" rtlCol="0">
            <a:spAutoFit/>
          </a:bodyPr>
          <a:lstStyle/>
          <a:p>
            <a:r>
              <a:rPr lang="en-GB" dirty="0">
                <a:latin typeface="Roboto Condensed" panose="02000000000000000000" pitchFamily="2" charset="0"/>
              </a:rPr>
              <a:t>Fartlek training </a:t>
            </a:r>
            <a:r>
              <a:rPr lang="en-GB" dirty="0" smtClean="0">
                <a:latin typeface="Roboto Condensed" panose="02000000000000000000" pitchFamily="2" charset="0"/>
              </a:rPr>
              <a:t>involves exercise of varying speeds and/or over varying terrains.  </a:t>
            </a:r>
          </a:p>
        </p:txBody>
      </p:sp>
      <p:sp>
        <p:nvSpPr>
          <p:cNvPr id="13" name="Title 1"/>
          <p:cNvSpPr txBox="1">
            <a:spLocks/>
          </p:cNvSpPr>
          <p:nvPr/>
        </p:nvSpPr>
        <p:spPr>
          <a:xfrm>
            <a:off x="185284" y="554889"/>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schemeClr val="tx1"/>
                </a:solidFill>
                <a:latin typeface="Roboto Condensed" panose="02000000000000000000" pitchFamily="2" charset="0"/>
                <a:ea typeface="Roboto Condensed" panose="02000000000000000000" pitchFamily="2" charset="0"/>
                <a:cs typeface="Lato Medium" panose="020F0502020204030203" pitchFamily="34" charset="0"/>
              </a:rPr>
              <a:t>Fartlek training</a:t>
            </a:r>
            <a:endParaRPr lang="en-GB" sz="5400" b="1" dirty="0">
              <a:solidFill>
                <a:schemeClr val="tx1"/>
              </a:solidFill>
              <a:latin typeface="Roboto Condensed" panose="02000000000000000000" pitchFamily="2" charset="0"/>
              <a:ea typeface="Roboto Condensed" panose="02000000000000000000" pitchFamily="2" charset="0"/>
              <a:cs typeface="Lato Medium" panose="020F0502020204030203" pitchFamily="34" charset="0"/>
            </a:endParaRPr>
          </a:p>
        </p:txBody>
      </p:sp>
      <p:pic>
        <p:nvPicPr>
          <p:cNvPr id="3" name="Picture 2">
            <a:extLst>
              <a:ext uri="{FF2B5EF4-FFF2-40B4-BE49-F238E27FC236}">
                <a16:creationId xmlns:a16="http://schemas.microsoft.com/office/drawing/2014/main" xmlns="" id="{2406CFC8-171F-3347-8A9A-18F53891816E}"/>
              </a:ext>
            </a:extLst>
          </p:cNvPr>
          <p:cNvPicPr>
            <a:picLocks noChangeAspect="1"/>
          </p:cNvPicPr>
          <p:nvPr/>
        </p:nvPicPr>
        <p:blipFill>
          <a:blip r:embed="rId3"/>
          <a:stretch>
            <a:fillRect/>
          </a:stretch>
        </p:blipFill>
        <p:spPr>
          <a:xfrm>
            <a:off x="-2072026" y="2177023"/>
            <a:ext cx="1766449" cy="3382562"/>
          </a:xfrm>
          <a:prstGeom prst="rect">
            <a:avLst/>
          </a:prstGeom>
        </p:spPr>
      </p:pic>
      <p:pic>
        <p:nvPicPr>
          <p:cNvPr id="5" name="Picture 4">
            <a:extLst>
              <a:ext uri="{FF2B5EF4-FFF2-40B4-BE49-F238E27FC236}">
                <a16:creationId xmlns:a16="http://schemas.microsoft.com/office/drawing/2014/main" xmlns="" id="{3D8CBA8E-FF1B-C648-BF08-AA732C9EA654}"/>
              </a:ext>
            </a:extLst>
          </p:cNvPr>
          <p:cNvPicPr>
            <a:picLocks noChangeAspect="1"/>
          </p:cNvPicPr>
          <p:nvPr/>
        </p:nvPicPr>
        <p:blipFill>
          <a:blip r:embed="rId4"/>
          <a:stretch>
            <a:fillRect/>
          </a:stretch>
        </p:blipFill>
        <p:spPr>
          <a:xfrm>
            <a:off x="-2451102" y="2420888"/>
            <a:ext cx="2307594" cy="3283533"/>
          </a:xfrm>
          <a:prstGeom prst="rect">
            <a:avLst/>
          </a:prstGeom>
        </p:spPr>
      </p:pic>
      <p:sp>
        <p:nvSpPr>
          <p:cNvPr id="6" name="TextBox 5">
            <a:extLst>
              <a:ext uri="{FF2B5EF4-FFF2-40B4-BE49-F238E27FC236}">
                <a16:creationId xmlns:a16="http://schemas.microsoft.com/office/drawing/2014/main" xmlns="" id="{78BEACED-6522-0E4E-A97A-36014BEB7809}"/>
              </a:ext>
            </a:extLst>
          </p:cNvPr>
          <p:cNvSpPr txBox="1"/>
          <p:nvPr/>
        </p:nvSpPr>
        <p:spPr>
          <a:xfrm>
            <a:off x="4030041" y="5190253"/>
            <a:ext cx="1413375" cy="738664"/>
          </a:xfrm>
          <a:prstGeom prst="rect">
            <a:avLst/>
          </a:prstGeom>
          <a:noFill/>
        </p:spPr>
        <p:txBody>
          <a:bodyPr wrap="square" rtlCol="0">
            <a:spAutoFit/>
          </a:bodyPr>
          <a:lstStyle/>
          <a:p>
            <a:pPr algn="ctr"/>
            <a:r>
              <a:rPr lang="en-US" sz="1400" b="1" i="1" dirty="0">
                <a:latin typeface="Roboto Condensed" panose="02000000000000000000" pitchFamily="2" charset="0"/>
              </a:rPr>
              <a:t>Jogging at a comfortable </a:t>
            </a:r>
            <a:r>
              <a:rPr lang="en-US" sz="1400" b="1" i="1" dirty="0" smtClean="0">
                <a:latin typeface="Roboto Condensed" panose="02000000000000000000" pitchFamily="2" charset="0"/>
              </a:rPr>
              <a:t>pace…</a:t>
            </a:r>
            <a:endParaRPr lang="en-US" sz="1400" b="1" i="1" dirty="0">
              <a:latin typeface="Roboto Condensed" panose="02000000000000000000" pitchFamily="2" charset="0"/>
            </a:endParaRPr>
          </a:p>
        </p:txBody>
      </p:sp>
      <p:sp>
        <p:nvSpPr>
          <p:cNvPr id="28" name="TextBox 27">
            <a:extLst>
              <a:ext uri="{FF2B5EF4-FFF2-40B4-BE49-F238E27FC236}">
                <a16:creationId xmlns:a16="http://schemas.microsoft.com/office/drawing/2014/main" xmlns="" id="{1EFB5504-FCFD-E440-8ACE-3BEBDCA35045}"/>
              </a:ext>
            </a:extLst>
          </p:cNvPr>
          <p:cNvSpPr txBox="1"/>
          <p:nvPr/>
        </p:nvSpPr>
        <p:spPr>
          <a:xfrm>
            <a:off x="7020272" y="5131984"/>
            <a:ext cx="2283543" cy="1169551"/>
          </a:xfrm>
          <a:prstGeom prst="rect">
            <a:avLst/>
          </a:prstGeom>
          <a:noFill/>
        </p:spPr>
        <p:txBody>
          <a:bodyPr wrap="square" rtlCol="0">
            <a:spAutoFit/>
          </a:bodyPr>
          <a:lstStyle/>
          <a:p>
            <a:r>
              <a:rPr lang="en-US" sz="1400" b="1" i="1" dirty="0" smtClean="0">
                <a:latin typeface="Roboto Condensed" panose="02000000000000000000" pitchFamily="2" charset="0"/>
              </a:rPr>
              <a:t>… followed </a:t>
            </a:r>
            <a:r>
              <a:rPr lang="en-US" sz="1400" b="1" i="1" dirty="0">
                <a:latin typeface="Roboto Condensed" panose="02000000000000000000" pitchFamily="2" charset="0"/>
              </a:rPr>
              <a:t>by periods of </a:t>
            </a:r>
            <a:r>
              <a:rPr lang="en-US" sz="1400" b="1" i="1" dirty="0" smtClean="0">
                <a:latin typeface="Roboto Condensed" panose="02000000000000000000" pitchFamily="2" charset="0"/>
              </a:rPr>
              <a:t>high-intensity </a:t>
            </a:r>
            <a:r>
              <a:rPr lang="en-US" sz="1400" b="1" i="1" dirty="0">
                <a:latin typeface="Roboto Condensed" panose="02000000000000000000" pitchFamily="2" charset="0"/>
              </a:rPr>
              <a:t>running/sprinting before </a:t>
            </a:r>
            <a:r>
              <a:rPr lang="en-US" sz="1400" b="1" i="1" dirty="0" smtClean="0">
                <a:latin typeface="Roboto Condensed" panose="02000000000000000000" pitchFamily="2" charset="0"/>
              </a:rPr>
              <a:t>returning </a:t>
            </a:r>
            <a:r>
              <a:rPr lang="en-US" sz="1400" b="1" i="1" dirty="0">
                <a:latin typeface="Roboto Condensed" panose="02000000000000000000" pitchFamily="2" charset="0"/>
              </a:rPr>
              <a:t>to the comfortable jogging pace</a:t>
            </a:r>
          </a:p>
        </p:txBody>
      </p:sp>
      <p:sp>
        <p:nvSpPr>
          <p:cNvPr id="24" name="TextBox 23"/>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2022 </a:t>
            </a:r>
            <a:endParaRPr lang="en-GB" sz="900" dirty="0">
              <a:latin typeface="Roboto Condensed" panose="02000000000000000000" pitchFamily="2" charset="0"/>
            </a:endParaRPr>
          </a:p>
        </p:txBody>
      </p:sp>
      <p:sp>
        <p:nvSpPr>
          <p:cNvPr id="29"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5</a:t>
            </a:fld>
            <a:endParaRPr lang="en-GB" dirty="0"/>
          </a:p>
        </p:txBody>
      </p:sp>
      <p:sp>
        <p:nvSpPr>
          <p:cNvPr id="30"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31"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32"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pic>
        <p:nvPicPr>
          <p:cNvPr id="1026" name="Picture 2" descr="Jogging, Running, Man, Boy, Male, Human, People, Pers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8899" y="1812758"/>
            <a:ext cx="1920194" cy="384038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1EFB5504-FCFD-E440-8ACE-3BEBDCA35045}"/>
              </a:ext>
            </a:extLst>
          </p:cNvPr>
          <p:cNvSpPr txBox="1"/>
          <p:nvPr/>
        </p:nvSpPr>
        <p:spPr>
          <a:xfrm>
            <a:off x="5695341" y="5501316"/>
            <a:ext cx="1252923" cy="523220"/>
          </a:xfrm>
          <a:prstGeom prst="rect">
            <a:avLst/>
          </a:prstGeom>
          <a:noFill/>
        </p:spPr>
        <p:txBody>
          <a:bodyPr wrap="square" rtlCol="0">
            <a:spAutoFit/>
          </a:bodyPr>
          <a:lstStyle/>
          <a:p>
            <a:r>
              <a:rPr lang="en-US" sz="1400" b="1" i="1" dirty="0">
                <a:latin typeface="Roboto Condensed" panose="02000000000000000000" pitchFamily="2" charset="0"/>
              </a:rPr>
              <a:t>a</a:t>
            </a:r>
            <a:r>
              <a:rPr lang="en-US" sz="1400" b="1" i="1" dirty="0" smtClean="0">
                <a:latin typeface="Roboto Condensed" panose="02000000000000000000" pitchFamily="2" charset="0"/>
              </a:rPr>
              <a:t>nd/or with varying terrain</a:t>
            </a:r>
            <a:endParaRPr lang="en-US" sz="1400" b="1" i="1" dirty="0">
              <a:latin typeface="Roboto Condensed" panose="02000000000000000000" pitchFamily="2" charset="0"/>
            </a:endParaRPr>
          </a:p>
        </p:txBody>
      </p:sp>
      <p:sp>
        <p:nvSpPr>
          <p:cNvPr id="16" name="TextBox 15"/>
          <p:cNvSpPr txBox="1"/>
          <p:nvPr/>
        </p:nvSpPr>
        <p:spPr>
          <a:xfrm>
            <a:off x="331933" y="1960286"/>
            <a:ext cx="3447979" cy="1815882"/>
          </a:xfrm>
          <a:prstGeom prst="rect">
            <a:avLst/>
          </a:prstGeom>
          <a:solidFill>
            <a:schemeClr val="accent6">
              <a:lumMod val="20000"/>
              <a:lumOff val="80000"/>
            </a:schemeClr>
          </a:solidFill>
          <a:ln>
            <a:solidFill>
              <a:schemeClr val="tx1"/>
            </a:solidFill>
            <a:prstDash val="dash"/>
          </a:ln>
        </p:spPr>
        <p:txBody>
          <a:bodyPr wrap="square" rtlCol="0">
            <a:spAutoFit/>
          </a:bodyPr>
          <a:lstStyle/>
          <a:p>
            <a:r>
              <a:rPr lang="en-GB" sz="1600" b="1" dirty="0" smtClean="0">
                <a:latin typeface="Roboto Condensed" panose="02000000000000000000" pitchFamily="2" charset="0"/>
              </a:rPr>
              <a:t>Advantages:</a:t>
            </a:r>
          </a:p>
          <a:p>
            <a:pPr marL="285750" indent="-285750">
              <a:buFont typeface="Arial" panose="020B0604020202020204" pitchFamily="34" charset="0"/>
              <a:buChar char="•"/>
            </a:pPr>
            <a:r>
              <a:rPr lang="en-GB" sz="1600" dirty="0" smtClean="0">
                <a:latin typeface="Roboto Condensed" panose="02000000000000000000" pitchFamily="2" charset="0"/>
              </a:rPr>
              <a:t>Effective in improving both aerobic and anaerobic fitness components</a:t>
            </a:r>
          </a:p>
          <a:p>
            <a:pPr marL="285750" indent="-285750">
              <a:buFont typeface="Arial" panose="020B0604020202020204" pitchFamily="34" charset="0"/>
              <a:buChar char="•"/>
            </a:pPr>
            <a:r>
              <a:rPr lang="en-GB" sz="1600" dirty="0" smtClean="0">
                <a:latin typeface="Roboto Condensed" panose="02000000000000000000" pitchFamily="2" charset="0"/>
              </a:rPr>
              <a:t>Can adapt work-to-rest ratio to work at different intensities</a:t>
            </a:r>
          </a:p>
          <a:p>
            <a:pPr marL="285750" indent="-285750">
              <a:buFont typeface="Arial" panose="020B0604020202020204" pitchFamily="34" charset="0"/>
              <a:buChar char="•"/>
            </a:pPr>
            <a:r>
              <a:rPr lang="en-GB" sz="1600" dirty="0" smtClean="0">
                <a:latin typeface="Roboto Condensed" panose="02000000000000000000" pitchFamily="2" charset="0"/>
              </a:rPr>
              <a:t>Intermittent activity suited to team sports</a:t>
            </a:r>
          </a:p>
        </p:txBody>
      </p:sp>
      <p:sp>
        <p:nvSpPr>
          <p:cNvPr id="17" name="TextBox 16"/>
          <p:cNvSpPr txBox="1"/>
          <p:nvPr/>
        </p:nvSpPr>
        <p:spPr>
          <a:xfrm>
            <a:off x="334810" y="4027778"/>
            <a:ext cx="3443305" cy="830997"/>
          </a:xfrm>
          <a:prstGeom prst="rect">
            <a:avLst/>
          </a:prstGeom>
          <a:solidFill>
            <a:schemeClr val="accent2">
              <a:lumMod val="20000"/>
              <a:lumOff val="80000"/>
            </a:schemeClr>
          </a:solidFill>
          <a:ln>
            <a:solidFill>
              <a:schemeClr val="tx1"/>
            </a:solidFill>
            <a:prstDash val="dash"/>
          </a:ln>
        </p:spPr>
        <p:txBody>
          <a:bodyPr wrap="square" rtlCol="0">
            <a:spAutoFit/>
          </a:bodyPr>
          <a:lstStyle/>
          <a:p>
            <a:r>
              <a:rPr lang="en-GB" sz="1600" b="1" dirty="0" smtClean="0">
                <a:latin typeface="Roboto Condensed" panose="02000000000000000000" pitchFamily="2" charset="0"/>
              </a:rPr>
              <a:t>Disadvantages:</a:t>
            </a:r>
          </a:p>
          <a:p>
            <a:pPr marL="285750" indent="-285750">
              <a:buFont typeface="Arial" panose="020B0604020202020204" pitchFamily="34" charset="0"/>
              <a:buChar char="•"/>
            </a:pPr>
            <a:r>
              <a:rPr lang="en-GB" sz="1600" dirty="0" smtClean="0">
                <a:latin typeface="Roboto Condensed" panose="02000000000000000000" pitchFamily="2" charset="0"/>
              </a:rPr>
              <a:t>Can be difficult to gauge a suitable work-to-rest ratio</a:t>
            </a:r>
          </a:p>
        </p:txBody>
      </p:sp>
      <p:sp>
        <p:nvSpPr>
          <p:cNvPr id="18" name="TextBox 17"/>
          <p:cNvSpPr txBox="1"/>
          <p:nvPr/>
        </p:nvSpPr>
        <p:spPr>
          <a:xfrm>
            <a:off x="650455" y="5070429"/>
            <a:ext cx="2987659" cy="95410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GB" sz="1400" b="1" dirty="0" smtClean="0">
                <a:latin typeface="Roboto Condensed" panose="02000000000000000000" pitchFamily="2" charset="0"/>
              </a:rPr>
              <a:t>Example: </a:t>
            </a:r>
            <a:r>
              <a:rPr lang="en-GB" sz="1400" dirty="0" smtClean="0">
                <a:latin typeface="Roboto Condensed" panose="02000000000000000000" pitchFamily="2" charset="0"/>
              </a:rPr>
              <a:t>A football player may go for a run in a hilly area to vary the intensity of exercise through use of different terrains.</a:t>
            </a:r>
            <a:endParaRPr lang="en-GB" sz="1400" dirty="0">
              <a:latin typeface="Roboto Condensed" panose="02000000000000000000" pitchFamily="2" charset="0"/>
            </a:endParaRPr>
          </a:p>
        </p:txBody>
      </p:sp>
      <p:grpSp>
        <p:nvGrpSpPr>
          <p:cNvPr id="19" name="Group 18"/>
          <p:cNvGrpSpPr>
            <a:grpSpLocks/>
          </p:cNvGrpSpPr>
          <p:nvPr/>
        </p:nvGrpSpPr>
        <p:grpSpPr bwMode="auto">
          <a:xfrm>
            <a:off x="603250" y="-59487"/>
            <a:ext cx="8540750" cy="6940550"/>
            <a:chOff x="583271" y="42867"/>
            <a:chExt cx="9232725" cy="7502525"/>
          </a:xfrm>
        </p:grpSpPr>
        <p:sp>
          <p:nvSpPr>
            <p:cNvPr id="20" name="Rectangle 19"/>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1"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5" name="Picture 24"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3237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11111E-6 1.11111E-6 L 0.66927 0.00463 " pathEditMode="relative" rAng="0" ptsTypes="AA">
                                      <p:cBhvr>
                                        <p:cTn id="6" dur="4250" fill="hold"/>
                                        <p:tgtEl>
                                          <p:spTgt spid="3"/>
                                        </p:tgtEl>
                                        <p:attrNameLst>
                                          <p:attrName>ppt_x</p:attrName>
                                          <p:attrName>ppt_y</p:attrName>
                                        </p:attrNameLst>
                                      </p:cBhvr>
                                      <p:rCtr x="33455" y="231"/>
                                    </p:animMotion>
                                  </p:childTnLst>
                                </p:cTn>
                              </p:par>
                            </p:childTnLst>
                          </p:cTn>
                        </p:par>
                        <p:par>
                          <p:cTn id="7" fill="hold">
                            <p:stCondLst>
                              <p:cond delay="425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2.77778E-7 -1.11111E-6 L 1.01198 -0.05046 " pathEditMode="relative" rAng="0" ptsTypes="AA">
                                      <p:cBhvr>
                                        <p:cTn id="13" dur="1250" fill="hold"/>
                                        <p:tgtEl>
                                          <p:spTgt spid="5"/>
                                        </p:tgtEl>
                                        <p:attrNameLst>
                                          <p:attrName>ppt_x</p:attrName>
                                          <p:attrName>ppt_y</p:attrName>
                                        </p:attrNameLst>
                                      </p:cBhvr>
                                      <p:rCtr x="50590" y="-2523"/>
                                    </p:animMotion>
                                  </p:childTnLst>
                                </p:cTn>
                              </p:par>
                            </p:childTnLst>
                          </p:cTn>
                        </p:par>
                        <p:par>
                          <p:cTn id="14" fill="hold">
                            <p:stCondLst>
                              <p:cond delay="1250"/>
                            </p:stCondLst>
                            <p:childTnLst>
                              <p:par>
                                <p:cTn id="15" presetID="1" presetClass="entr" presetSubtype="0"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4.72222E-6 -2.59259E-6 L 4.72222E-6 0.00023 C 0.00399 0.00394 0.00763 0.00718 0.01093 0.01227 C 0.0118 0.01366 0.01232 0.01528 0.01336 0.01644 C 0.01406 0.01713 0.0151 0.01713 0.01579 0.01806 C 0.01753 0.01991 0.01909 0.02153 0.02065 0.02338 L 0.02552 0.02963 C 0.02638 0.03056 0.02708 0.03102 0.02795 0.03218 C 0.02916 0.03403 0.0302 0.03542 0.03125 0.03635 C 0.03211 0.03727 0.03298 0.03727 0.03368 0.03773 C 0.0401 0.04352 0.03246 0.03866 0.03854 0.04213 C 0.0394 0.04329 0.04027 0.04445 0.04114 0.04491 C 0.04322 0.04653 0.04774 0.04769 0.04774 0.04815 C 0.05468 0.05579 0.04322 0.04352 0.05486 0.05324 C 0.0625 0.05972 0.05277 0.05209 0.06302 0.0588 C 0.07013 0.06366 0.06284 0.05949 0.06875 0.06459 C 0.06996 0.06528 0.07326 0.06667 0.0743 0.06736 C 0.08385 0.07547 0.07829 0.07014 0.08732 0.07963 C 0.08871 0.08125 0.08993 0.0831 0.09131 0.08403 C 0.09236 0.08426 0.09305 0.08449 0.09409 0.08542 C 0.09965 0.09051 0.0927 0.08681 0.09965 0.09005 C 0.10468 0.09861 0.09895 0.09005 0.10711 0.09699 C 0.10868 0.09861 0.10989 0.10162 0.11163 0.10278 C 0.11354 0.10347 0.11666 0.10533 0.11822 0.10695 C 0.11944 0.1081 0.12013 0.10972 0.1217 0.11111 C 0.12239 0.11181 0.12309 0.11297 0.12395 0.11366 C 0.12517 0.11482 0.12621 0.11528 0.12708 0.11644 C 0.12899 0.11922 0.13125 0.12246 0.13298 0.12547 C 0.1342 0.12593 0.13472 0.12709 0.13541 0.12755 C 0.13715 0.12917 0.13871 0.13056 0.14062 0.13218 C 0.14131 0.13334 0.14218 0.1338 0.14288 0.13449 C 0.14427 0.13588 0.14566 0.13611 0.1467 0.13773 C 0.15034 0.14051 0.14982 0.1419 0.15277 0.14491 C 0.15347 0.14514 0.15416 0.1456 0.1552 0.1463 C 0.16111 0.15672 0.15295 0.1426 0.16423 0.15625 C 0.16579 0.1581 0.16718 0.16019 0.16892 0.16158 C 0.17013 0.16273 0.17135 0.16343 0.17222 0.16459 C 0.17395 0.16621 0.17552 0.16829 0.17708 0.17037 L 0.17968 0.17292 C 0.1802 0.17431 0.18038 0.17616 0.18125 0.17732 C 0.18211 0.17847 0.18333 0.17871 0.18437 0.17986 C 0.18593 0.18172 0.18767 0.1838 0.18941 0.18542 C 0.19149 0.18843 0.19236 0.18959 0.19479 0.19074 C 0.1967 0.19213 0.19843 0.19306 0.2 0.19398 C 0.20069 0.19445 0.20156 0.19514 0.20225 0.19537 C 0.20329 0.19607 0.20451 0.1963 0.20572 0.19653 C 0.20833 0.19792 0.20833 0.19861 0.21128 0.19977 C 0.22256 0.20278 0.21354 0.19908 0.221 0.20255 L 0.25677 0.20116 C 0.25816 0.20116 0.25902 0.2 0.26006 0.19977 C 0.26371 0.19769 0.26527 0.19676 0.2684 0.19398 C 0.26909 0.19306 0.26961 0.1919 0.27066 0.19074 C 0.2717 0.19051 0.27274 0.19028 0.27395 0.18959 C 0.27482 0.18912 0.27552 0.1882 0.27656 0.18704 C 0.27743 0.18588 0.27847 0.18519 0.27968 0.18403 C 0.29079 0.17222 0.27586 0.18727 0.28541 0.1757 C 0.28628 0.17454 0.2875 0.17408 0.28836 0.17292 C 0.29027 0.17107 0.29201 0.16922 0.29357 0.16736 L 0.29583 0.16459 C 0.2967 0.16389 0.29739 0.16227 0.29843 0.16158 L 0.30138 0.16019 C 0.30225 0.15903 0.3026 0.15741 0.30329 0.15625 C 0.30885 0.14861 0.31232 0.14722 0.31805 0.14167 C 0.31892 0.14097 0.31961 0.14005 0.32031 0.13912 C 0.32152 0.1382 0.32256 0.13727 0.32361 0.13611 C 0.32465 0.13496 0.32517 0.13357 0.32569 0.13218 C 0.33229 0.12477 0.32361 0.14167 0.33333 0.12547 C 0.33593 0.12084 0.33593 0.12037 0.33906 0.11644 C 0.34062 0.11482 0.34184 0.11412 0.34322 0.1125 C 0.34479 0.11042 0.3467 0.10926 0.34809 0.10695 C 0.3493 0.10463 0.35069 0.10185 0.35191 0.09977 C 0.35295 0.09885 0.35434 0.09885 0.35555 0.09838 C 0.35763 0.09584 0.35954 0.0926 0.36197 0.09005 L 0.36684 0.08403 C 0.36753 0.0831 0.3684 0.08241 0.36927 0.08125 C 0.37031 0.07963 0.37118 0.07824 0.37239 0.07732 C 0.37326 0.07616 0.3743 0.07547 0.375 0.07431 C 0.37604 0.07292 0.37725 0.07153 0.37812 0.07014 C 0.37881 0.06898 0.37899 0.06667 0.37968 0.06597 C 0.38454 0.06019 0.38541 0.06227 0.38871 0.05741 C 0.38958 0.05625 0.39027 0.05463 0.39114 0.05324 C 0.39218 0.05162 0.3934 0.05047 0.39444 0.04908 C 0.39566 0.04699 0.3967 0.04537 0.39774 0.04352 C 0.39861 0.0419 0.39982 0.04074 0.40086 0.03912 C 0.40191 0.03773 0.4026 0.03635 0.40347 0.03496 C 0.40416 0.03426 0.4052 0.0331 0.40572 0.03218 C 0.40677 0.03079 0.40729 0.02894 0.40833 0.02778 C 0.40885 0.02732 0.40989 0.02755 0.41076 0.02662 C 0.4125 0.025 0.41388 0.02153 0.41562 0.02084 C 0.41631 0.02037 0.41718 0.01991 0.41805 0.01945 C 0.41944 0.01875 0.42083 0.01713 0.42222 0.01644 C 0.42326 0.01597 0.4243 0.01551 0.42552 0.01505 C 0.42621 0.01482 0.42691 0.01435 0.42777 0.01366 C 0.4368 0.01435 0.44566 0.01459 0.45451 0.01505 C 0.45625 0.01505 0.45798 0.01551 0.45972 0.01644 C 0.46197 0.01783 0.46441 0.01945 0.46684 0.02084 C 0.46788 0.0213 0.46857 0.0213 0.46927 0.02246 C 0.47048 0.02292 0.47152 0.02408 0.47256 0.025 C 0.47413 0.02639 0.4776 0.02778 0.4776 0.02824 C 0.48316 0.03426 0.47604 0.02662 0.48385 0.03496 C 0.48489 0.03611 0.48559 0.03658 0.48645 0.03773 C 0.48784 0.03912 0.48923 0.04028 0.49062 0.04213 C 0.49097 0.04236 0.49739 0.05139 0.4993 0.05324 C 0.50052 0.05417 0.50173 0.0551 0.5026 0.05625 C 0.50434 0.05787 0.5059 0.05996 0.50763 0.06158 C 0.51406 0.06806 0.5052 0.05672 0.51319 0.06597 C 0.51475 0.0676 0.51597 0.06945 0.51736 0.07153 C 0.51822 0.07269 0.51892 0.07477 0.51979 0.0757 C 0.52066 0.07639 0.52135 0.07662 0.52222 0.07732 C 0.52534 0.08241 0.52517 0.08241 0.52968 0.08681 C 0.53177 0.08889 0.53437 0.08959 0.53593 0.0926 C 0.53697 0.09398 0.5375 0.0963 0.53854 0.09699 C 0.54027 0.09838 0.54253 0.09792 0.54427 0.09838 L 0.55416 0.10949 L 0.55642 0.1125 C 0.55729 0.11343 0.55798 0.11435 0.55868 0.11505 C 0.56006 0.11713 0.56163 0.11922 0.56284 0.12084 C 0.56371 0.12199 0.56475 0.12246 0.56562 0.12361 C 0.56614 0.12477 0.56718 0.12639 0.56788 0.12755 C 0.56857 0.12894 0.56875 0.13102 0.56927 0.13218 C 0.57239 0.13681 0.57586 0.14005 0.57847 0.14491 C 0.58802 0.16181 0.57656 0.14236 0.5842 0.15301 C 0.5875 0.15834 0.58888 0.16459 0.59392 0.16736 L 0.59618 0.16875 C 0.59756 0.17107 0.59913 0.17385 0.60052 0.1757 C 0.60191 0.17732 0.60364 0.17847 0.6052 0.17986 C 0.60625 0.18079 0.60677 0.18195 0.60729 0.18264 C 0.61666 0.19167 0.60416 0.17778 0.61493 0.18959 C 0.61579 0.19074 0.61649 0.1919 0.6177 0.19283 C 0.61892 0.19375 0.62031 0.19445 0.6217 0.19537 C 0.625 0.19838 0.62881 0.20093 0.63142 0.2051 C 0.63298 0.20834 0.63593 0.2132 0.63802 0.21482 C 0.64236 0.21898 0.64548 0.21922 0.65 0.22153 C 0.65642 0.22037 0.6625 0.22014 0.66875 0.21922 C 0.67066 0.21898 0.67256 0.21898 0.67447 0.21783 C 0.67569 0.21713 0.67656 0.21459 0.67777 0.21389 C 0.68003 0.21227 0.68281 0.21204 0.68524 0.21088 C 0.68715 0.20972 0.69131 0.2081 0.69131 0.20834 C 0.7026 0.19653 0.69079 0.2081 0.69809 0.20255 C 0.70017 0.20093 0.7026 0.19861 0.70451 0.19653 C 0.70572 0.19607 0.70677 0.19445 0.70781 0.19398 L 0.71128 0.19283 C 0.7125 0.19074 0.71388 0.18959 0.71527 0.18843 C 0.71597 0.1875 0.71684 0.1875 0.71753 0.18704 C 0.71892 0.18588 0.71979 0.1838 0.721 0.18264 C 0.72187 0.18172 0.72256 0.18079 0.72326 0.17986 C 0.72447 0.17871 0.72552 0.17824 0.72656 0.17732 C 0.73611 0.16713 0.72239 0.17917 0.73472 0.16875 C 0.73732 0.16459 0.73888 0.16135 0.74201 0.15764 C 0.74305 0.15648 0.74427 0.15602 0.74531 0.1544 C 0.7467 0.15278 0.74809 0.15093 0.7493 0.14861 C 0.75086 0.14676 0.75277 0.14514 0.75416 0.14352 L 0.75937 0.13773 C 0.76006 0.13681 0.76076 0.13588 0.76163 0.13449 C 0.76232 0.13357 0.76319 0.13218 0.76406 0.13056 C 0.76545 0.12871 0.76753 0.12709 0.76892 0.12547 C 0.77066 0.12292 0.77222 0.12037 0.77361 0.11806 C 0.77482 0.11644 0.77604 0.11505 0.77708 0.11366 C 0.77881 0.11111 0.78038 0.10834 0.78194 0.10533 L 0.78541 0.09977 L 0.78767 0.09584 C 0.78836 0.09398 0.78941 0.0926 0.7901 0.09144 C 0.79131 0.08866 0.7927 0.08542 0.79409 0.08287 C 0.79513 0.08079 0.79566 0.07871 0.7967 0.07732 C 0.79774 0.075 0.79895 0.07385 0.79982 0.07153 C 0.80069 0.06991 0.80069 0.0676 0.80138 0.06597 C 0.80208 0.06482 0.80312 0.06435 0.80416 0.0632 C 0.8118 0.05093 0.8059 0.0588 0.81197 0.04769 C 0.81423 0.04398 0.81649 0.04005 0.81857 0.03635 C 0.82013 0.03403 0.82187 0.03102 0.82361 0.02778 C 0.83003 0.01343 0.82725 0.01945 0.83159 0.00926 C 0.83211 0.00834 0.83524 0.00185 0.83576 -2.59259E-6 C 0.8401 -0.01597 0.83142 0.01019 0.83819 -0.01018 C 0.8401 -0.01666 0.83906 -0.01203 0.84236 -0.01852 C 0.84288 -0.01967 0.84305 -0.02176 0.84375 -0.02291 C 0.84566 -0.02639 0.84947 -0.03217 0.84947 -0.03194 C 0.85052 -0.03912 0.85052 -0.03588 0.85052 -0.04028 " pathEditMode="relative" rAng="0" ptsTypes="AAAAAAAAAAAAAAAAAAAAAAAAAAAAAAAAAAAAAAAAAAAAAAAAAAAAAAAAAAAAAAAAAAAAAAAAAAAAAAAAAAAAAAAAAAAAAAAAAAAAAAAAAAAAAAAAAAAAAAAAAAAAAAAAAAAAAAAAAAAAAAAAAAAAAAAAAAAAAAAAAAAAAAAAAAAAAAAAA">
                                      <p:cBhvr>
                                        <p:cTn id="20" dur="2000" fill="hold"/>
                                        <p:tgtEl>
                                          <p:spTgt spid="1026"/>
                                        </p:tgtEl>
                                        <p:attrNameLst>
                                          <p:attrName>ppt_x</p:attrName>
                                          <p:attrName>ppt_y</p:attrName>
                                        </p:attrNameLst>
                                      </p:cBhvr>
                                      <p:rCtr x="42517" y="9051"/>
                                    </p:animMotion>
                                  </p:child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Effect transition="in" filter="wipe(left)">
                                      <p:cBhvr>
                                        <p:cTn id="28" dur="500"/>
                                        <p:tgtEl>
                                          <p:spTgt spid="1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6">
                                            <p:txEl>
                                              <p:pRg st="2" end="2"/>
                                            </p:txEl>
                                          </p:spTgt>
                                        </p:tgtEl>
                                        <p:attrNameLst>
                                          <p:attrName>style.visibility</p:attrName>
                                        </p:attrNameLst>
                                      </p:cBhvr>
                                      <p:to>
                                        <p:strVal val="visible"/>
                                      </p:to>
                                    </p:set>
                                    <p:animEffect transition="in" filter="wipe(left)">
                                      <p:cBhvr>
                                        <p:cTn id="33" dur="500"/>
                                        <p:tgtEl>
                                          <p:spTgt spid="16">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6">
                                            <p:txEl>
                                              <p:pRg st="3" end="3"/>
                                            </p:txEl>
                                          </p:spTgt>
                                        </p:tgtEl>
                                        <p:attrNameLst>
                                          <p:attrName>style.visibility</p:attrName>
                                        </p:attrNameLst>
                                      </p:cBhvr>
                                      <p:to>
                                        <p:strVal val="visible"/>
                                      </p:to>
                                    </p:set>
                                    <p:animEffect transition="in" filter="wipe(left)">
                                      <p:cBhvr>
                                        <p:cTn id="38" dur="500"/>
                                        <p:tgtEl>
                                          <p:spTgt spid="16">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7">
                                            <p:txEl>
                                              <p:pRg st="1" end="1"/>
                                            </p:txEl>
                                          </p:spTgt>
                                        </p:tgtEl>
                                        <p:attrNameLst>
                                          <p:attrName>style.visibility</p:attrName>
                                        </p:attrNameLst>
                                      </p:cBhvr>
                                      <p:to>
                                        <p:strVal val="visible"/>
                                      </p:to>
                                    </p:set>
                                    <p:animEffect transition="in" filter="wipe(left)">
                                      <p:cBhvr>
                                        <p:cTn id="43" dur="500"/>
                                        <p:tgtEl>
                                          <p:spTgt spid="17">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32"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circle(out)">
                                      <p:cBhvr>
                                        <p:cTn id="48"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8" grpId="0"/>
      <p:bldP spid="15" grpId="0"/>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42163" y="1296580"/>
            <a:ext cx="8712968" cy="923330"/>
          </a:xfrm>
          <a:prstGeom prst="rect">
            <a:avLst/>
          </a:prstGeom>
          <a:noFill/>
        </p:spPr>
        <p:txBody>
          <a:bodyPr wrap="square" rtlCol="0">
            <a:spAutoFit/>
          </a:bodyPr>
          <a:lstStyle/>
          <a:p>
            <a:r>
              <a:rPr lang="en-GB" dirty="0" smtClean="0">
                <a:latin typeface="Roboto Condensed" panose="02000000000000000000" pitchFamily="2" charset="0"/>
              </a:rPr>
              <a:t>Interval training comprises periods of work interspersed with periods of rest or low-intensity exercise. It is also known as high-intensity interval training (HIIT) when the intensity of work periods is hard and predominantly anaerobic.</a:t>
            </a:r>
            <a:endParaRPr lang="en-GB" dirty="0">
              <a:latin typeface="Roboto Condensed" panose="02000000000000000000" pitchFamily="2" charset="0"/>
            </a:endParaRPr>
          </a:p>
        </p:txBody>
      </p:sp>
      <p:sp>
        <p:nvSpPr>
          <p:cNvPr id="11" name="TextBox 10"/>
          <p:cNvSpPr txBox="1"/>
          <p:nvPr/>
        </p:nvSpPr>
        <p:spPr>
          <a:xfrm>
            <a:off x="4635588" y="2305666"/>
            <a:ext cx="3813549" cy="1139726"/>
          </a:xfrm>
          <a:prstGeom prst="roundRect">
            <a:avLst>
              <a:gd name="adj" fmla="val 10212"/>
            </a:avLst>
          </a:prstGeom>
          <a:solidFill>
            <a:schemeClr val="accent4">
              <a:lumMod val="20000"/>
              <a:lumOff val="80000"/>
            </a:schemeClr>
          </a:solidFill>
          <a:effectLst>
            <a:outerShdw blurRad="50800" dist="38100" dir="2700000" algn="tl" rotWithShape="0">
              <a:prstClr val="black">
                <a:alpha val="40000"/>
              </a:prstClr>
            </a:outerShdw>
          </a:effectLst>
        </p:spPr>
        <p:txBody>
          <a:bodyPr wrap="square" rtlCol="0">
            <a:spAutoFit/>
          </a:bodyPr>
          <a:lstStyle/>
          <a:p>
            <a:r>
              <a:rPr lang="en-GB" sz="1600" dirty="0" smtClean="0">
                <a:latin typeface="Roboto Condensed" panose="02000000000000000000" pitchFamily="2" charset="0"/>
              </a:rPr>
              <a:t>High-intensity </a:t>
            </a:r>
            <a:r>
              <a:rPr lang="en-GB" sz="1600" dirty="0">
                <a:latin typeface="Roboto Condensed" panose="02000000000000000000" pitchFamily="2" charset="0"/>
              </a:rPr>
              <a:t>interval training </a:t>
            </a:r>
            <a:r>
              <a:rPr lang="en-GB" sz="1600" dirty="0" smtClean="0">
                <a:latin typeface="Roboto Condensed" panose="02000000000000000000" pitchFamily="2" charset="0"/>
              </a:rPr>
              <a:t>should </a:t>
            </a:r>
            <a:r>
              <a:rPr lang="en-GB" sz="1600" dirty="0">
                <a:latin typeface="Roboto Condensed" panose="02000000000000000000" pitchFamily="2" charset="0"/>
              </a:rPr>
              <a:t>be performed at an </a:t>
            </a:r>
            <a:r>
              <a:rPr lang="en-GB" sz="1600" b="1" dirty="0">
                <a:latin typeface="Roboto Condensed" panose="02000000000000000000" pitchFamily="2" charset="0"/>
              </a:rPr>
              <a:t>intensity</a:t>
            </a:r>
            <a:r>
              <a:rPr lang="en-GB" sz="1600" dirty="0">
                <a:latin typeface="Roboto Condensed" panose="02000000000000000000" pitchFamily="2" charset="0"/>
              </a:rPr>
              <a:t> of </a:t>
            </a:r>
            <a:r>
              <a:rPr lang="en-GB" sz="1600" dirty="0" smtClean="0">
                <a:latin typeface="Roboto Condensed" panose="02000000000000000000" pitchFamily="2" charset="0"/>
              </a:rPr>
              <a:t>80–90% </a:t>
            </a:r>
            <a:r>
              <a:rPr lang="en-GB" sz="1600" dirty="0">
                <a:latin typeface="Roboto Condensed" panose="02000000000000000000" pitchFamily="2" charset="0"/>
              </a:rPr>
              <a:t>of maximum heart rate </a:t>
            </a:r>
            <a:r>
              <a:rPr lang="en-GB" sz="1600" dirty="0" smtClean="0">
                <a:latin typeface="Roboto Condensed" panose="02000000000000000000" pitchFamily="2" charset="0"/>
              </a:rPr>
              <a:t>for exercise in the anaerobic training zone.</a:t>
            </a:r>
            <a:endParaRPr lang="en-GB" sz="1600" dirty="0">
              <a:latin typeface="Roboto Condensed" panose="02000000000000000000" pitchFamily="2" charset="0"/>
            </a:endParaRPr>
          </a:p>
        </p:txBody>
      </p:sp>
      <p:pic>
        <p:nvPicPr>
          <p:cNvPr id="3" name="Sprint - Owen Walter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8768" y="2398710"/>
            <a:ext cx="3879853" cy="2182418"/>
          </a:xfrm>
          <a:prstGeom prst="rect">
            <a:avLst/>
          </a:prstGeom>
          <a:ln>
            <a:solidFill>
              <a:schemeClr val="tx1"/>
            </a:solidFill>
          </a:ln>
        </p:spPr>
      </p:pic>
      <p:sp>
        <p:nvSpPr>
          <p:cNvPr id="13" name="Title 1"/>
          <p:cNvSpPr txBox="1">
            <a:spLocks/>
          </p:cNvSpPr>
          <p:nvPr/>
        </p:nvSpPr>
        <p:spPr>
          <a:xfrm>
            <a:off x="242163" y="547354"/>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400" b="1" dirty="0" smtClean="0">
                <a:solidFill>
                  <a:schemeClr val="tx1"/>
                </a:solidFill>
                <a:latin typeface="Roboto Condensed" panose="02000000000000000000" pitchFamily="2" charset="0"/>
                <a:ea typeface="Roboto Condensed" panose="02000000000000000000" pitchFamily="2" charset="0"/>
                <a:cs typeface="Lato Medium" panose="020F0502020204030203" pitchFamily="34" charset="0"/>
              </a:rPr>
              <a:t>Interval training</a:t>
            </a:r>
            <a:endParaRPr lang="en-GB" sz="4400" b="1" dirty="0">
              <a:solidFill>
                <a:schemeClr val="tx1"/>
              </a:solidFill>
              <a:latin typeface="Roboto Condensed" panose="02000000000000000000" pitchFamily="2" charset="0"/>
              <a:ea typeface="Roboto Condensed" panose="02000000000000000000" pitchFamily="2" charset="0"/>
              <a:cs typeface="Lato Medium" panose="020F0502020204030203" pitchFamily="34" charset="0"/>
            </a:endParaRPr>
          </a:p>
        </p:txBody>
      </p:sp>
      <p:grpSp>
        <p:nvGrpSpPr>
          <p:cNvPr id="19" name="Group 18"/>
          <p:cNvGrpSpPr/>
          <p:nvPr/>
        </p:nvGrpSpPr>
        <p:grpSpPr>
          <a:xfrm>
            <a:off x="2985260" y="2328604"/>
            <a:ext cx="1524136" cy="852848"/>
            <a:chOff x="7236295" y="766958"/>
            <a:chExt cx="1524136" cy="852848"/>
          </a:xfrm>
        </p:grpSpPr>
        <p:sp>
          <p:nvSpPr>
            <p:cNvPr id="20" name="TextBox 19"/>
            <p:cNvSpPr txBox="1"/>
            <p:nvPr/>
          </p:nvSpPr>
          <p:spPr>
            <a:xfrm>
              <a:off x="7236295" y="766958"/>
              <a:ext cx="1422513" cy="374571"/>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sz="1100">
                  <a:latin typeface="Roboto Condensed" panose="02000000000000000000" pitchFamily="2" charset="0"/>
                </a:defRPr>
              </a:lvl1pPr>
            </a:lstStyle>
            <a:p>
              <a:r>
                <a:rPr lang="en-GB" dirty="0">
                  <a:solidFill>
                    <a:schemeClr val="tx1"/>
                  </a:solidFill>
                </a:rPr>
                <a:t>Hover over </a:t>
              </a:r>
              <a:r>
                <a:rPr lang="en-GB" dirty="0" smtClean="0">
                  <a:solidFill>
                    <a:schemeClr val="tx1"/>
                  </a:solidFill>
                </a:rPr>
                <a:t>the </a:t>
              </a:r>
              <a:r>
                <a:rPr lang="en-GB" dirty="0">
                  <a:solidFill>
                    <a:schemeClr val="tx1"/>
                  </a:solidFill>
                </a:rPr>
                <a:t>video and click to play.</a:t>
              </a:r>
            </a:p>
          </p:txBody>
        </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8113" y="1033222"/>
              <a:ext cx="372318" cy="586584"/>
            </a:xfrm>
            <a:prstGeom prst="rect">
              <a:avLst/>
            </a:prstGeom>
          </p:spPr>
        </p:pic>
      </p:grpSp>
      <p:sp>
        <p:nvSpPr>
          <p:cNvPr id="26" name="TextBox 25"/>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2022 </a:t>
            </a:r>
            <a:endParaRPr lang="en-GB" sz="900" dirty="0">
              <a:latin typeface="Roboto Condensed" panose="02000000000000000000" pitchFamily="2" charset="0"/>
            </a:endParaRPr>
          </a:p>
        </p:txBody>
      </p:sp>
      <p:sp>
        <p:nvSpPr>
          <p:cNvPr id="27"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6</a:t>
            </a:fld>
            <a:endParaRPr lang="en-GB" dirty="0"/>
          </a:p>
        </p:txBody>
      </p:sp>
      <p:sp>
        <p:nvSpPr>
          <p:cNvPr id="28"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9"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30"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15" name="TextBox 14"/>
          <p:cNvSpPr txBox="1"/>
          <p:nvPr/>
        </p:nvSpPr>
        <p:spPr>
          <a:xfrm>
            <a:off x="390835" y="4777559"/>
            <a:ext cx="4167060" cy="1323439"/>
          </a:xfrm>
          <a:prstGeom prst="rect">
            <a:avLst/>
          </a:prstGeom>
          <a:solidFill>
            <a:schemeClr val="accent6">
              <a:lumMod val="20000"/>
              <a:lumOff val="80000"/>
            </a:schemeClr>
          </a:solidFill>
          <a:ln>
            <a:solidFill>
              <a:schemeClr val="tx1"/>
            </a:solidFill>
            <a:prstDash val="dash"/>
          </a:ln>
        </p:spPr>
        <p:txBody>
          <a:bodyPr wrap="square" rtlCol="0">
            <a:spAutoFit/>
          </a:bodyPr>
          <a:lstStyle/>
          <a:p>
            <a:r>
              <a:rPr lang="en-GB" sz="1600" b="1" dirty="0" smtClean="0">
                <a:latin typeface="Roboto Condensed" panose="02000000000000000000" pitchFamily="2" charset="0"/>
              </a:rPr>
              <a:t>Advantages:</a:t>
            </a:r>
          </a:p>
          <a:p>
            <a:pPr marL="285750" indent="-285750">
              <a:buFont typeface="Arial" panose="020B0604020202020204" pitchFamily="34" charset="0"/>
              <a:buChar char="•"/>
            </a:pPr>
            <a:r>
              <a:rPr lang="en-GB" sz="1600" dirty="0" smtClean="0">
                <a:latin typeface="Roboto Condensed" panose="02000000000000000000" pitchFamily="2" charset="0"/>
              </a:rPr>
              <a:t>Can result in both aerobic and anaerobic fitness improvements in a short space of time</a:t>
            </a:r>
          </a:p>
          <a:p>
            <a:pPr marL="285750" indent="-285750">
              <a:buFont typeface="Arial" panose="020B0604020202020204" pitchFamily="34" charset="0"/>
              <a:buChar char="•"/>
            </a:pPr>
            <a:r>
              <a:rPr lang="en-GB" sz="1600" dirty="0" smtClean="0">
                <a:latin typeface="Roboto Condensed" panose="02000000000000000000" pitchFamily="2" charset="0"/>
              </a:rPr>
              <a:t>Work-to-rest ratios can be adapted to suit exercise needs</a:t>
            </a:r>
          </a:p>
        </p:txBody>
      </p:sp>
      <p:sp>
        <p:nvSpPr>
          <p:cNvPr id="16" name="TextBox 15"/>
          <p:cNvSpPr txBox="1"/>
          <p:nvPr/>
        </p:nvSpPr>
        <p:spPr>
          <a:xfrm>
            <a:off x="4860032" y="4777559"/>
            <a:ext cx="3744416" cy="1323439"/>
          </a:xfrm>
          <a:prstGeom prst="rect">
            <a:avLst/>
          </a:prstGeom>
          <a:solidFill>
            <a:schemeClr val="accent2">
              <a:lumMod val="20000"/>
              <a:lumOff val="80000"/>
            </a:schemeClr>
          </a:solidFill>
          <a:ln>
            <a:solidFill>
              <a:schemeClr val="tx1"/>
            </a:solidFill>
            <a:prstDash val="dash"/>
          </a:ln>
        </p:spPr>
        <p:txBody>
          <a:bodyPr wrap="square" rtlCol="0">
            <a:spAutoFit/>
          </a:bodyPr>
          <a:lstStyle/>
          <a:p>
            <a:r>
              <a:rPr lang="en-GB" sz="1600" b="1" dirty="0" smtClean="0">
                <a:latin typeface="Roboto Condensed" panose="02000000000000000000" pitchFamily="2" charset="0"/>
              </a:rPr>
              <a:t>Disadvantages:</a:t>
            </a:r>
          </a:p>
          <a:p>
            <a:pPr marL="285750" indent="-285750">
              <a:buFont typeface="Arial" panose="020B0604020202020204" pitchFamily="34" charset="0"/>
              <a:buChar char="•"/>
            </a:pPr>
            <a:r>
              <a:rPr lang="en-GB" sz="1600" dirty="0" smtClean="0">
                <a:latin typeface="Roboto Condensed" panose="02000000000000000000" pitchFamily="2" charset="0"/>
              </a:rPr>
              <a:t>Working at a high intensity comes with an increased risk of injury</a:t>
            </a:r>
          </a:p>
          <a:p>
            <a:pPr marL="285750" indent="-285750">
              <a:buFont typeface="Arial" panose="020B0604020202020204" pitchFamily="34" charset="0"/>
              <a:buChar char="•"/>
            </a:pPr>
            <a:r>
              <a:rPr lang="en-GB" sz="1600" dirty="0" smtClean="0">
                <a:latin typeface="Roboto Condensed" panose="02000000000000000000" pitchFamily="2" charset="0"/>
              </a:rPr>
              <a:t>Requires a large amount of motivation to perform at a high intensity</a:t>
            </a:r>
          </a:p>
        </p:txBody>
      </p:sp>
      <p:sp>
        <p:nvSpPr>
          <p:cNvPr id="17" name="TextBox 16"/>
          <p:cNvSpPr txBox="1"/>
          <p:nvPr/>
        </p:nvSpPr>
        <p:spPr>
          <a:xfrm>
            <a:off x="4569314" y="3772556"/>
            <a:ext cx="4256892" cy="73866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GB" sz="1400" b="1" dirty="0" smtClean="0">
                <a:latin typeface="Roboto Condensed" panose="02000000000000000000" pitchFamily="2" charset="0"/>
              </a:rPr>
              <a:t>Example: </a:t>
            </a:r>
            <a:r>
              <a:rPr lang="en-GB" sz="1400" dirty="0" smtClean="0">
                <a:latin typeface="Roboto Condensed" panose="02000000000000000000" pitchFamily="2" charset="0"/>
              </a:rPr>
              <a:t>A 400 m sprinter may intersperse 1-minute periods of high-intensity exercise with 4-minute periods of active recovery, for a total of 8 reps.</a:t>
            </a:r>
            <a:endParaRPr lang="en-GB" sz="1400" dirty="0">
              <a:latin typeface="Roboto Condensed" panose="02000000000000000000" pitchFamily="2" charset="0"/>
            </a:endParaRPr>
          </a:p>
        </p:txBody>
      </p:sp>
      <p:grpSp>
        <p:nvGrpSpPr>
          <p:cNvPr id="18" name="Group 17"/>
          <p:cNvGrpSpPr>
            <a:grpSpLocks/>
          </p:cNvGrpSpPr>
          <p:nvPr/>
        </p:nvGrpSpPr>
        <p:grpSpPr bwMode="auto">
          <a:xfrm>
            <a:off x="603250" y="-59487"/>
            <a:ext cx="8540750" cy="6940550"/>
            <a:chOff x="583271" y="42867"/>
            <a:chExt cx="9232725" cy="7502525"/>
          </a:xfrm>
        </p:grpSpPr>
        <p:sp>
          <p:nvSpPr>
            <p:cNvPr id="21" name="Rectangle 20"/>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2"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1" name="Picture 30"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9355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5">
                                            <p:txEl>
                                              <p:pRg st="1" end="1"/>
                                            </p:txEl>
                                          </p:spTgt>
                                        </p:tgtEl>
                                        <p:attrNameLst>
                                          <p:attrName>style.visibility</p:attrName>
                                        </p:attrNameLst>
                                      </p:cBhvr>
                                      <p:to>
                                        <p:strVal val="visible"/>
                                      </p:to>
                                    </p:set>
                                    <p:animEffect transition="in" filter="wipe(left)">
                                      <p:cBhvr>
                                        <p:cTn id="16" dur="500"/>
                                        <p:tgtEl>
                                          <p:spTgt spid="1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animEffect transition="in" filter="wipe(left)">
                                      <p:cBhvr>
                                        <p:cTn id="21" dur="500"/>
                                        <p:tgtEl>
                                          <p:spTgt spid="1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wipe(left)">
                                      <p:cBhvr>
                                        <p:cTn id="26" dur="500"/>
                                        <p:tgtEl>
                                          <p:spTgt spid="16">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6">
                                            <p:txEl>
                                              <p:pRg st="2" end="2"/>
                                            </p:txEl>
                                          </p:spTgt>
                                        </p:tgtEl>
                                        <p:attrNameLst>
                                          <p:attrName>style.visibility</p:attrName>
                                        </p:attrNameLst>
                                      </p:cBhvr>
                                      <p:to>
                                        <p:strVal val="visible"/>
                                      </p:to>
                                    </p:set>
                                    <p:animEffect transition="in" filter="wipe(left)">
                                      <p:cBhvr>
                                        <p:cTn id="31" dur="500"/>
                                        <p:tgtEl>
                                          <p:spTgt spid="16">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circle(out)">
                                      <p:cBhvr>
                                        <p:cTn id="36"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3"/>
                                        </p:tgtEl>
                                      </p:cBhvr>
                                    </p:cmd>
                                  </p:childTnLst>
                                </p:cTn>
                              </p:par>
                            </p:childTnLst>
                          </p:cTn>
                        </p:par>
                      </p:childTnLst>
                    </p:cTn>
                  </p:par>
                </p:childTnLst>
              </p:cTn>
              <p:nextCondLst>
                <p:cond evt="onClick" delay="0">
                  <p:tgtEl>
                    <p:spTgt spid="3"/>
                  </p:tgtEl>
                </p:cond>
              </p:nextCondLst>
            </p:seq>
            <p:video>
              <p:cMediaNode vol="80000">
                <p:cTn id="42" fill="hold" display="0">
                  <p:stCondLst>
                    <p:cond delay="indefinite"/>
                  </p:stCondLst>
                </p:cTn>
                <p:tgtEl>
                  <p:spTgt spid="3"/>
                </p:tgtEl>
              </p:cMediaNode>
            </p:video>
          </p:childTnLst>
        </p:cTn>
      </p:par>
    </p:tnLst>
    <p:bldLst>
      <p:bldP spid="11"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40990" y="1352151"/>
            <a:ext cx="8064896" cy="369332"/>
          </a:xfrm>
          <a:prstGeom prst="rect">
            <a:avLst/>
          </a:prstGeom>
          <a:noFill/>
        </p:spPr>
        <p:txBody>
          <a:bodyPr wrap="square" rtlCol="0">
            <a:spAutoFit/>
          </a:bodyPr>
          <a:lstStyle/>
          <a:p>
            <a:r>
              <a:rPr lang="en-GB" dirty="0" smtClean="0">
                <a:solidFill>
                  <a:prstClr val="black"/>
                </a:solidFill>
                <a:latin typeface="Roboto Condensed" panose="02000000000000000000" pitchFamily="2" charset="0"/>
              </a:rPr>
              <a:t>Static stretching is a training method aimed at improving flexibility.</a:t>
            </a:r>
            <a:endParaRPr lang="en-GB" dirty="0">
              <a:solidFill>
                <a:prstClr val="black"/>
              </a:solidFill>
              <a:latin typeface="Roboto Condensed" panose="02000000000000000000" pitchFamily="2" charset="0"/>
            </a:endParaRPr>
          </a:p>
        </p:txBody>
      </p:sp>
      <p:sp>
        <p:nvSpPr>
          <p:cNvPr id="12" name="Title 1"/>
          <p:cNvSpPr txBox="1">
            <a:spLocks/>
          </p:cNvSpPr>
          <p:nvPr/>
        </p:nvSpPr>
        <p:spPr>
          <a:xfrm>
            <a:off x="268982" y="488875"/>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prstClr val="black"/>
                </a:solidFill>
                <a:latin typeface="Roboto Condensed" panose="02000000000000000000" pitchFamily="2" charset="0"/>
                <a:ea typeface="Roboto Condensed" panose="02000000000000000000" pitchFamily="2" charset="0"/>
                <a:cs typeface="Lato Medium" panose="020F0502020204030203" pitchFamily="34" charset="0"/>
              </a:rPr>
              <a:t>Static stretching</a:t>
            </a:r>
            <a:endParaRPr lang="en-GB" sz="5400" b="1" dirty="0">
              <a:solidFill>
                <a:prstClr val="black"/>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27" name="TextBox 26"/>
          <p:cNvSpPr txBox="1"/>
          <p:nvPr/>
        </p:nvSpPr>
        <p:spPr>
          <a:xfrm>
            <a:off x="7722333" y="6598158"/>
            <a:ext cx="1453608" cy="255389"/>
          </a:xfrm>
          <a:prstGeom prst="roundRect">
            <a:avLst/>
          </a:prstGeom>
          <a:noFill/>
        </p:spPr>
        <p:txBody>
          <a:bodyPr wrap="square" rtlCol="0">
            <a:spAutoFit/>
          </a:bodyPr>
          <a:lstStyle/>
          <a:p>
            <a:pPr algn="ctr"/>
            <a:r>
              <a:rPr lang="en-GB" sz="900" dirty="0" smtClean="0">
                <a:solidFill>
                  <a:prstClr val="black"/>
                </a:solidFill>
                <a:latin typeface="Roboto Condensed" panose="02000000000000000000" pitchFamily="2" charset="0"/>
              </a:rPr>
              <a:t>© ZigZag Education, 2022 </a:t>
            </a:r>
            <a:endParaRPr lang="en-GB" sz="900" dirty="0">
              <a:solidFill>
                <a:prstClr val="black"/>
              </a:solidFill>
              <a:latin typeface="Roboto Condensed" panose="02000000000000000000" pitchFamily="2" charset="0"/>
            </a:endParaRPr>
          </a:p>
        </p:txBody>
      </p:sp>
      <p:sp>
        <p:nvSpPr>
          <p:cNvPr id="28"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a:solidFill>
                  <a:prstClr val="black"/>
                </a:solidFill>
              </a:rPr>
              <a:pPr algn="ctr"/>
              <a:t>7</a:t>
            </a:fld>
            <a:endParaRPr dirty="0">
              <a:solidFill>
                <a:prstClr val="black"/>
              </a:solidFill>
            </a:endParaRPr>
          </a:p>
        </p:txBody>
      </p:sp>
      <p:sp>
        <p:nvSpPr>
          <p:cNvPr id="29"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Roboto Condensed" panose="02000000000000000000" pitchFamily="2" charset="0"/>
            </a:endParaRPr>
          </a:p>
        </p:txBody>
      </p:sp>
      <p:sp>
        <p:nvSpPr>
          <p:cNvPr id="30"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Roboto Condensed" panose="02000000000000000000" pitchFamily="2" charset="0"/>
            </a:endParaRPr>
          </a:p>
        </p:txBody>
      </p:sp>
      <p:sp>
        <p:nvSpPr>
          <p:cNvPr id="31"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900" b="1" dirty="0">
                <a:solidFill>
                  <a:prstClr val="black"/>
                </a:solidFill>
              </a:rPr>
              <a:t>Learn</a:t>
            </a:r>
            <a:endParaRPr lang="en-US" b="1" dirty="0">
              <a:solidFill>
                <a:prstClr val="black"/>
              </a:solidFill>
            </a:endParaRPr>
          </a:p>
        </p:txBody>
      </p:sp>
      <p:sp>
        <p:nvSpPr>
          <p:cNvPr id="14" name="TextBox 13"/>
          <p:cNvSpPr txBox="1"/>
          <p:nvPr/>
        </p:nvSpPr>
        <p:spPr>
          <a:xfrm>
            <a:off x="3131840" y="1948157"/>
            <a:ext cx="3813549" cy="1563053"/>
          </a:xfrm>
          <a:prstGeom prst="roundRect">
            <a:avLst>
              <a:gd name="adj" fmla="val 10212"/>
            </a:avLst>
          </a:prstGeom>
          <a:solidFill>
            <a:schemeClr val="accent4">
              <a:lumMod val="20000"/>
              <a:lumOff val="80000"/>
            </a:schemeClr>
          </a:solidFill>
          <a:effectLst>
            <a:outerShdw blurRad="50800" dist="38100" dir="2700000" algn="tl" rotWithShape="0">
              <a:prstClr val="black">
                <a:alpha val="40000"/>
              </a:prstClr>
            </a:outerShdw>
          </a:effectLst>
        </p:spPr>
        <p:txBody>
          <a:bodyPr wrap="square" rtlCol="0">
            <a:spAutoFit/>
          </a:bodyPr>
          <a:lstStyle/>
          <a:p>
            <a:r>
              <a:rPr lang="en-GB" dirty="0" smtClean="0">
                <a:latin typeface="Roboto Condensed" panose="02000000000000000000" pitchFamily="2" charset="0"/>
              </a:rPr>
              <a:t>The key components involve:</a:t>
            </a:r>
          </a:p>
          <a:p>
            <a:pPr marL="285750" indent="-285750">
              <a:buFont typeface="Arial" panose="020B0604020202020204" pitchFamily="34" charset="0"/>
              <a:buChar char="•"/>
            </a:pPr>
            <a:r>
              <a:rPr lang="en-GB" dirty="0" smtClean="0">
                <a:latin typeface="Roboto Condensed" panose="02000000000000000000" pitchFamily="2" charset="0"/>
              </a:rPr>
              <a:t>Holding a stretch for </a:t>
            </a:r>
            <a:r>
              <a:rPr lang="en-GB" b="1" dirty="0" smtClean="0">
                <a:latin typeface="Roboto Condensed" panose="02000000000000000000" pitchFamily="2" charset="0"/>
              </a:rPr>
              <a:t>30 seconds</a:t>
            </a:r>
          </a:p>
          <a:p>
            <a:pPr marL="285750" indent="-285750">
              <a:buFont typeface="Arial" panose="020B0604020202020204" pitchFamily="34" charset="0"/>
              <a:buChar char="•"/>
            </a:pPr>
            <a:r>
              <a:rPr lang="en-GB" b="1" dirty="0" smtClean="0">
                <a:latin typeface="Roboto Condensed" panose="02000000000000000000" pitchFamily="2" charset="0"/>
              </a:rPr>
              <a:t>Isometric </a:t>
            </a:r>
            <a:r>
              <a:rPr lang="en-GB" dirty="0" smtClean="0">
                <a:latin typeface="Roboto Condensed" panose="02000000000000000000" pitchFamily="2" charset="0"/>
              </a:rPr>
              <a:t>contraction</a:t>
            </a:r>
          </a:p>
          <a:p>
            <a:pPr marL="285750" indent="-285750">
              <a:buFont typeface="Arial" panose="020B0604020202020204" pitchFamily="34" charset="0"/>
              <a:buChar char="•"/>
            </a:pPr>
            <a:r>
              <a:rPr lang="en-GB" dirty="0" smtClean="0">
                <a:latin typeface="Roboto Condensed" panose="02000000000000000000" pitchFamily="2" charset="0"/>
              </a:rPr>
              <a:t>Moving on to a different muscle group used in the activity</a:t>
            </a:r>
          </a:p>
        </p:txBody>
      </p:sp>
      <p:pic>
        <p:nvPicPr>
          <p:cNvPr id="2" name="Passive Stretching (gastrocnemius) - Lucy Palm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rot="5400000">
            <a:off x="-360561" y="2848230"/>
            <a:ext cx="4114618" cy="2314473"/>
          </a:xfrm>
          <a:prstGeom prst="rect">
            <a:avLst/>
          </a:prstGeom>
          <a:ln>
            <a:solidFill>
              <a:schemeClr val="tx1"/>
            </a:solidFill>
          </a:ln>
        </p:spPr>
      </p:pic>
      <p:sp>
        <p:nvSpPr>
          <p:cNvPr id="16" name="TextBox 15"/>
          <p:cNvSpPr txBox="1"/>
          <p:nvPr/>
        </p:nvSpPr>
        <p:spPr>
          <a:xfrm>
            <a:off x="3143753" y="3682984"/>
            <a:ext cx="2292344" cy="1631216"/>
          </a:xfrm>
          <a:prstGeom prst="rect">
            <a:avLst/>
          </a:prstGeom>
          <a:solidFill>
            <a:schemeClr val="accent6">
              <a:lumMod val="20000"/>
              <a:lumOff val="80000"/>
            </a:schemeClr>
          </a:solidFill>
          <a:ln>
            <a:solidFill>
              <a:schemeClr val="tx1"/>
            </a:solidFill>
            <a:prstDash val="dash"/>
          </a:ln>
        </p:spPr>
        <p:txBody>
          <a:bodyPr wrap="square" rtlCol="0">
            <a:spAutoFit/>
          </a:bodyPr>
          <a:lstStyle/>
          <a:p>
            <a:r>
              <a:rPr lang="en-GB" sz="1600" b="1" dirty="0" smtClean="0">
                <a:latin typeface="Roboto Condensed" panose="02000000000000000000" pitchFamily="2" charset="0"/>
              </a:rPr>
              <a:t>Advantages:</a:t>
            </a:r>
          </a:p>
          <a:p>
            <a:pPr marL="285750" indent="-285750">
              <a:buFont typeface="Arial" panose="020B0604020202020204" pitchFamily="34" charset="0"/>
              <a:buChar char="•"/>
            </a:pPr>
            <a:r>
              <a:rPr lang="en-GB" sz="1600" dirty="0" smtClean="0">
                <a:latin typeface="Roboto Condensed" panose="02000000000000000000" pitchFamily="2" charset="0"/>
              </a:rPr>
              <a:t>Requires minimal or no equipment</a:t>
            </a:r>
          </a:p>
          <a:p>
            <a:pPr marL="285750" indent="-285750">
              <a:buFont typeface="Arial" panose="020B0604020202020204" pitchFamily="34" charset="0"/>
              <a:buChar char="•"/>
            </a:pPr>
            <a:r>
              <a:rPr lang="en-GB" sz="1600" dirty="0" smtClean="0">
                <a:latin typeface="Roboto Condensed" panose="02000000000000000000" pitchFamily="2" charset="0"/>
              </a:rPr>
              <a:t>Effective against reducing the risk of injury</a:t>
            </a:r>
          </a:p>
        </p:txBody>
      </p:sp>
      <p:sp>
        <p:nvSpPr>
          <p:cNvPr id="18" name="TextBox 17"/>
          <p:cNvSpPr txBox="1"/>
          <p:nvPr/>
        </p:nvSpPr>
        <p:spPr>
          <a:xfrm>
            <a:off x="5728562" y="3682984"/>
            <a:ext cx="2784185" cy="1631216"/>
          </a:xfrm>
          <a:prstGeom prst="rect">
            <a:avLst/>
          </a:prstGeom>
          <a:solidFill>
            <a:schemeClr val="accent2">
              <a:lumMod val="20000"/>
              <a:lumOff val="80000"/>
            </a:schemeClr>
          </a:solidFill>
          <a:ln>
            <a:solidFill>
              <a:schemeClr val="tx1"/>
            </a:solidFill>
            <a:prstDash val="dash"/>
          </a:ln>
        </p:spPr>
        <p:txBody>
          <a:bodyPr wrap="square" rtlCol="0">
            <a:spAutoFit/>
          </a:bodyPr>
          <a:lstStyle/>
          <a:p>
            <a:r>
              <a:rPr lang="en-GB" sz="1600" b="1" dirty="0" smtClean="0">
                <a:latin typeface="Roboto Condensed" panose="02000000000000000000" pitchFamily="2" charset="0"/>
              </a:rPr>
              <a:t>Disadvantages:</a:t>
            </a:r>
            <a:endParaRPr lang="en-GB" sz="1600" dirty="0" smtClean="0">
              <a:latin typeface="Roboto Condensed" panose="02000000000000000000" pitchFamily="2" charset="0"/>
            </a:endParaRPr>
          </a:p>
          <a:p>
            <a:pPr marL="285750" indent="-285750">
              <a:buFont typeface="Arial" panose="020B0604020202020204" pitchFamily="34" charset="0"/>
              <a:buChar char="•"/>
            </a:pPr>
            <a:r>
              <a:rPr lang="en-GB" sz="1600" dirty="0" smtClean="0">
                <a:latin typeface="Roboto Condensed" panose="02000000000000000000" pitchFamily="2" charset="0"/>
              </a:rPr>
              <a:t>Can be very tedious</a:t>
            </a:r>
          </a:p>
          <a:p>
            <a:pPr marL="285750" indent="-285750">
              <a:buFont typeface="Arial" panose="020B0604020202020204" pitchFamily="34" charset="0"/>
              <a:buChar char="•"/>
            </a:pPr>
            <a:r>
              <a:rPr lang="en-GB" sz="1600" dirty="0" smtClean="0">
                <a:latin typeface="Roboto Condensed" panose="02000000000000000000" pitchFamily="2" charset="0"/>
              </a:rPr>
              <a:t>Performer may be at risk of overstretching</a:t>
            </a:r>
          </a:p>
          <a:p>
            <a:pPr marL="285750" indent="-285750">
              <a:buFont typeface="Arial" panose="020B0604020202020204" pitchFamily="34" charset="0"/>
              <a:buChar char="•"/>
            </a:pPr>
            <a:r>
              <a:rPr lang="en-GB" sz="1600" dirty="0" smtClean="0">
                <a:latin typeface="Roboto Condensed" panose="02000000000000000000" pitchFamily="2" charset="0"/>
              </a:rPr>
              <a:t>Requires use of the correct technique</a:t>
            </a:r>
          </a:p>
        </p:txBody>
      </p:sp>
      <p:grpSp>
        <p:nvGrpSpPr>
          <p:cNvPr id="22" name="Group 21"/>
          <p:cNvGrpSpPr/>
          <p:nvPr/>
        </p:nvGrpSpPr>
        <p:grpSpPr>
          <a:xfrm>
            <a:off x="1575921" y="5769042"/>
            <a:ext cx="1416992" cy="852848"/>
            <a:chOff x="7343439" y="766958"/>
            <a:chExt cx="1416992" cy="852848"/>
          </a:xfrm>
        </p:grpSpPr>
        <p:sp>
          <p:nvSpPr>
            <p:cNvPr id="24" name="TextBox 23"/>
            <p:cNvSpPr txBox="1"/>
            <p:nvPr/>
          </p:nvSpPr>
          <p:spPr>
            <a:xfrm>
              <a:off x="7343439" y="766958"/>
              <a:ext cx="1315369" cy="374571"/>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sz="1100">
                  <a:latin typeface="Roboto Condensed" panose="02000000000000000000" pitchFamily="2" charset="0"/>
                </a:defRPr>
              </a:lvl1pPr>
            </a:lstStyle>
            <a:p>
              <a:r>
                <a:rPr lang="en-GB" dirty="0">
                  <a:solidFill>
                    <a:schemeClr val="tx1"/>
                  </a:solidFill>
                </a:rPr>
                <a:t>Hover over </a:t>
              </a:r>
              <a:r>
                <a:rPr lang="en-GB" dirty="0" smtClean="0">
                  <a:solidFill>
                    <a:schemeClr val="tx1"/>
                  </a:solidFill>
                </a:rPr>
                <a:t>the </a:t>
              </a:r>
              <a:r>
                <a:rPr lang="en-GB" dirty="0">
                  <a:solidFill>
                    <a:schemeClr val="tx1"/>
                  </a:solidFill>
                </a:rPr>
                <a:t>video and click to play.</a:t>
              </a:r>
            </a:p>
          </p:txBody>
        </p:sp>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8113" y="1033222"/>
              <a:ext cx="372318" cy="586584"/>
            </a:xfrm>
            <a:prstGeom prst="rect">
              <a:avLst/>
            </a:prstGeom>
          </p:spPr>
        </p:pic>
      </p:grpSp>
      <p:sp>
        <p:nvSpPr>
          <p:cNvPr id="19" name="TextBox 18"/>
          <p:cNvSpPr txBox="1"/>
          <p:nvPr/>
        </p:nvSpPr>
        <p:spPr>
          <a:xfrm>
            <a:off x="3168074" y="5488498"/>
            <a:ext cx="5399422" cy="73866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GB" sz="1400" b="1" dirty="0" smtClean="0">
                <a:latin typeface="Roboto Condensed" panose="02000000000000000000" pitchFamily="2" charset="0"/>
              </a:rPr>
              <a:t>Example: </a:t>
            </a:r>
            <a:r>
              <a:rPr lang="en-GB" sz="1400" dirty="0" smtClean="0">
                <a:latin typeface="Roboto Condensed" panose="02000000000000000000" pitchFamily="2" charset="0"/>
              </a:rPr>
              <a:t>A gymnast may perform a range of stretches while seated. For example, they could sit with their legs apart and reach over on both sides of the body, holding on to the feet to allow for a deeper stretch.</a:t>
            </a:r>
            <a:endParaRPr lang="en-GB" sz="1400" dirty="0">
              <a:latin typeface="Roboto Condensed" panose="02000000000000000000" pitchFamily="2" charset="0"/>
            </a:endParaRPr>
          </a:p>
        </p:txBody>
      </p:sp>
      <p:grpSp>
        <p:nvGrpSpPr>
          <p:cNvPr id="20" name="Group 19"/>
          <p:cNvGrpSpPr>
            <a:grpSpLocks/>
          </p:cNvGrpSpPr>
          <p:nvPr/>
        </p:nvGrpSpPr>
        <p:grpSpPr bwMode="auto">
          <a:xfrm>
            <a:off x="603250" y="-59487"/>
            <a:ext cx="8540750" cy="6940550"/>
            <a:chOff x="583271" y="42867"/>
            <a:chExt cx="9232725" cy="7502525"/>
          </a:xfrm>
        </p:grpSpPr>
        <p:sp>
          <p:nvSpPr>
            <p:cNvPr id="21" name="Rectangle 20"/>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3"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3" name="Picture 32"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2513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xEl>
                                              <p:pRg st="1" end="1"/>
                                            </p:txEl>
                                          </p:spTgt>
                                        </p:tgtEl>
                                        <p:attrNameLst>
                                          <p:attrName>style.visibility</p:attrName>
                                        </p:attrNameLst>
                                      </p:cBhvr>
                                      <p:to>
                                        <p:strVal val="visible"/>
                                      </p:to>
                                    </p:set>
                                    <p:animEffect transition="in" filter="wipe(left)">
                                      <p:cBhvr>
                                        <p:cTn id="20" dur="500"/>
                                        <p:tgtEl>
                                          <p:spTgt spid="1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Effect transition="in" filter="wipe(left)">
                                      <p:cBhvr>
                                        <p:cTn id="25" dur="500"/>
                                        <p:tgtEl>
                                          <p:spTgt spid="1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
                                            <p:txEl>
                                              <p:pRg st="3" end="3"/>
                                            </p:txEl>
                                          </p:spTgt>
                                        </p:tgtEl>
                                        <p:attrNameLst>
                                          <p:attrName>style.visibility</p:attrName>
                                        </p:attrNameLst>
                                      </p:cBhvr>
                                      <p:to>
                                        <p:strVal val="visible"/>
                                      </p:to>
                                    </p:set>
                                    <p:animEffect transition="in" filter="wipe(left)">
                                      <p:cBhvr>
                                        <p:cTn id="30" dur="500"/>
                                        <p:tgtEl>
                                          <p:spTgt spid="1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6">
                                            <p:txEl>
                                              <p:pRg st="1" end="1"/>
                                            </p:txEl>
                                          </p:spTgt>
                                        </p:tgtEl>
                                        <p:attrNameLst>
                                          <p:attrName>style.visibility</p:attrName>
                                        </p:attrNameLst>
                                      </p:cBhvr>
                                      <p:to>
                                        <p:strVal val="visible"/>
                                      </p:to>
                                    </p:set>
                                    <p:animEffect transition="in" filter="wipe(left)">
                                      <p:cBhvr>
                                        <p:cTn id="35" dur="500"/>
                                        <p:tgtEl>
                                          <p:spTgt spid="16">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6">
                                            <p:txEl>
                                              <p:pRg st="2" end="2"/>
                                            </p:txEl>
                                          </p:spTgt>
                                        </p:tgtEl>
                                        <p:attrNameLst>
                                          <p:attrName>style.visibility</p:attrName>
                                        </p:attrNameLst>
                                      </p:cBhvr>
                                      <p:to>
                                        <p:strVal val="visible"/>
                                      </p:to>
                                    </p:set>
                                    <p:animEffect transition="in" filter="wipe(left)">
                                      <p:cBhvr>
                                        <p:cTn id="40" dur="500"/>
                                        <p:tgtEl>
                                          <p:spTgt spid="16">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8">
                                            <p:txEl>
                                              <p:pRg st="1" end="1"/>
                                            </p:txEl>
                                          </p:spTgt>
                                        </p:tgtEl>
                                        <p:attrNameLst>
                                          <p:attrName>style.visibility</p:attrName>
                                        </p:attrNameLst>
                                      </p:cBhvr>
                                      <p:to>
                                        <p:strVal val="visible"/>
                                      </p:to>
                                    </p:set>
                                    <p:animEffect transition="in" filter="wipe(left)">
                                      <p:cBhvr>
                                        <p:cTn id="45" dur="500"/>
                                        <p:tgtEl>
                                          <p:spTgt spid="18">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8">
                                            <p:txEl>
                                              <p:pRg st="2" end="2"/>
                                            </p:txEl>
                                          </p:spTgt>
                                        </p:tgtEl>
                                        <p:attrNameLst>
                                          <p:attrName>style.visibility</p:attrName>
                                        </p:attrNameLst>
                                      </p:cBhvr>
                                      <p:to>
                                        <p:strVal val="visible"/>
                                      </p:to>
                                    </p:set>
                                    <p:animEffect transition="in" filter="wipe(left)">
                                      <p:cBhvr>
                                        <p:cTn id="50" dur="500"/>
                                        <p:tgtEl>
                                          <p:spTgt spid="18">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8">
                                            <p:txEl>
                                              <p:pRg st="3" end="3"/>
                                            </p:txEl>
                                          </p:spTgt>
                                        </p:tgtEl>
                                        <p:attrNameLst>
                                          <p:attrName>style.visibility</p:attrName>
                                        </p:attrNameLst>
                                      </p:cBhvr>
                                      <p:to>
                                        <p:strVal val="visible"/>
                                      </p:to>
                                    </p:set>
                                    <p:animEffect transition="in" filter="wipe(left)">
                                      <p:cBhvr>
                                        <p:cTn id="55" dur="500"/>
                                        <p:tgtEl>
                                          <p:spTgt spid="18">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32"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circle(out)">
                                      <p:cBhvr>
                                        <p:cTn id="60"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 presetClass="mediacall" presetSubtype="0" fill="hold" nodeType="clickEffect">
                                  <p:stCondLst>
                                    <p:cond delay="0"/>
                                  </p:stCondLst>
                                  <p:childTnLst>
                                    <p:cmd type="call" cmd="togglePause">
                                      <p:cBhvr>
                                        <p:cTn id="65" dur="1" fill="hold"/>
                                        <p:tgtEl>
                                          <p:spTgt spid="2"/>
                                        </p:tgtEl>
                                      </p:cBhvr>
                                    </p:cmd>
                                  </p:childTnLst>
                                </p:cTn>
                              </p:par>
                            </p:childTnLst>
                          </p:cTn>
                        </p:par>
                      </p:childTnLst>
                    </p:cTn>
                  </p:par>
                </p:childTnLst>
              </p:cTn>
              <p:nextCondLst>
                <p:cond evt="onClick" delay="0">
                  <p:tgtEl>
                    <p:spTgt spid="2"/>
                  </p:tgtEl>
                </p:cond>
              </p:nextCondLst>
            </p:seq>
            <p:video>
              <p:cMediaNode vol="80000" mute="1">
                <p:cTn id="66" fill="hold" display="0">
                  <p:stCondLst>
                    <p:cond delay="indefinite"/>
                  </p:stCondLst>
                </p:cTn>
                <p:tgtEl>
                  <p:spTgt spid="2"/>
                </p:tgtEl>
              </p:cMediaNode>
            </p:video>
          </p:childTnLst>
        </p:cTn>
      </p:par>
    </p:tnLst>
    <p:bldLst>
      <p:bldP spid="17" grpId="0"/>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51520" y="1314828"/>
            <a:ext cx="6120680" cy="646331"/>
          </a:xfrm>
          <a:prstGeom prst="rect">
            <a:avLst/>
          </a:prstGeom>
          <a:noFill/>
        </p:spPr>
        <p:txBody>
          <a:bodyPr wrap="square" rtlCol="0">
            <a:spAutoFit/>
          </a:bodyPr>
          <a:lstStyle/>
          <a:p>
            <a:r>
              <a:rPr lang="en-GB" b="1" dirty="0">
                <a:latin typeface="Roboto Condensed" panose="02000000000000000000" pitchFamily="2" charset="0"/>
              </a:rPr>
              <a:t>Weight training </a:t>
            </a:r>
            <a:r>
              <a:rPr lang="en-GB" dirty="0" smtClean="0">
                <a:latin typeface="Roboto Condensed" panose="02000000000000000000" pitchFamily="2" charset="0"/>
              </a:rPr>
              <a:t>can be manipulated to improve strength and power or muscular endurance.</a:t>
            </a:r>
            <a:endParaRPr lang="en-GB" dirty="0">
              <a:latin typeface="Roboto Condensed" panose="02000000000000000000" pitchFamily="2" charset="0"/>
            </a:endParaRPr>
          </a:p>
        </p:txBody>
      </p:sp>
      <p:sp>
        <p:nvSpPr>
          <p:cNvPr id="19" name="TextBox 18"/>
          <p:cNvSpPr txBox="1"/>
          <p:nvPr/>
        </p:nvSpPr>
        <p:spPr>
          <a:xfrm>
            <a:off x="251520" y="2215200"/>
            <a:ext cx="5832648" cy="1225868"/>
          </a:xfrm>
          <a:prstGeom prst="roundRect">
            <a:avLst/>
          </a:prstGeom>
          <a:solidFill>
            <a:schemeClr val="accent4">
              <a:lumMod val="40000"/>
              <a:lumOff val="60000"/>
            </a:schemeClr>
          </a:solidFill>
          <a:effectLst>
            <a:outerShdw blurRad="50800" dist="38100" dir="2700000" algn="tl" rotWithShape="0">
              <a:prstClr val="black">
                <a:alpha val="40000"/>
              </a:prstClr>
            </a:outerShdw>
          </a:effectLst>
        </p:spPr>
        <p:txBody>
          <a:bodyPr wrap="square" rtlCol="0">
            <a:spAutoFit/>
          </a:bodyPr>
          <a:lstStyle/>
          <a:p>
            <a:r>
              <a:rPr lang="en-GB" sz="1600" b="1" dirty="0" smtClean="0">
                <a:latin typeface="Roboto Condensed" panose="02000000000000000000" pitchFamily="2" charset="0"/>
              </a:rPr>
              <a:t>Weight training can be manipulated via the following ways:</a:t>
            </a:r>
          </a:p>
          <a:p>
            <a:pPr marL="285750" indent="-285750">
              <a:buFont typeface="Arial" panose="020B0604020202020204" pitchFamily="34" charset="0"/>
              <a:buChar char="•"/>
            </a:pPr>
            <a:r>
              <a:rPr lang="en-GB" sz="1600" dirty="0" smtClean="0">
                <a:latin typeface="Roboto Condensed" panose="02000000000000000000" pitchFamily="2" charset="0"/>
              </a:rPr>
              <a:t>Repetitions</a:t>
            </a:r>
            <a:r>
              <a:rPr lang="en-GB" sz="1600" dirty="0">
                <a:latin typeface="Roboto Condensed" panose="02000000000000000000" pitchFamily="2" charset="0"/>
              </a:rPr>
              <a:t> </a:t>
            </a:r>
            <a:r>
              <a:rPr lang="en-GB" sz="1600" dirty="0" smtClean="0">
                <a:latin typeface="Roboto Condensed" panose="02000000000000000000" pitchFamily="2" charset="0"/>
              </a:rPr>
              <a:t>– </a:t>
            </a:r>
            <a:r>
              <a:rPr lang="en-GB" sz="1600" i="1" dirty="0">
                <a:latin typeface="Roboto Condensed" panose="02000000000000000000" pitchFamily="2" charset="0"/>
              </a:rPr>
              <a:t>n</a:t>
            </a:r>
            <a:r>
              <a:rPr lang="en-GB" sz="1600" i="1" dirty="0" smtClean="0">
                <a:latin typeface="Roboto Condensed" panose="02000000000000000000" pitchFamily="2" charset="0"/>
              </a:rPr>
              <a:t>umber </a:t>
            </a:r>
            <a:r>
              <a:rPr lang="en-GB" sz="1600" i="1" dirty="0">
                <a:latin typeface="Roboto Condensed" panose="02000000000000000000" pitchFamily="2" charset="0"/>
              </a:rPr>
              <a:t>of times a weight is lifted </a:t>
            </a:r>
            <a:endParaRPr lang="en-GB" sz="1600" i="1" dirty="0" smtClean="0">
              <a:latin typeface="Roboto Condensed" panose="02000000000000000000" pitchFamily="2" charset="0"/>
            </a:endParaRPr>
          </a:p>
          <a:p>
            <a:pPr marL="285750" indent="-285750">
              <a:buFont typeface="Arial" panose="020B0604020202020204" pitchFamily="34" charset="0"/>
              <a:buChar char="•"/>
            </a:pPr>
            <a:r>
              <a:rPr lang="en-GB" sz="1600" dirty="0" smtClean="0">
                <a:latin typeface="Roboto Condensed" panose="02000000000000000000" pitchFamily="2" charset="0"/>
              </a:rPr>
              <a:t>Sets – </a:t>
            </a:r>
            <a:r>
              <a:rPr lang="en-GB" sz="1600" i="1" dirty="0">
                <a:latin typeface="Roboto Condensed" panose="02000000000000000000" pitchFamily="2" charset="0"/>
              </a:rPr>
              <a:t>n</a:t>
            </a:r>
            <a:r>
              <a:rPr lang="en-GB" sz="1600" i="1" dirty="0" smtClean="0">
                <a:latin typeface="Roboto Condensed" panose="02000000000000000000" pitchFamily="2" charset="0"/>
              </a:rPr>
              <a:t>umber of </a:t>
            </a:r>
            <a:r>
              <a:rPr lang="en-GB" sz="1600" i="1" dirty="0">
                <a:latin typeface="Roboto Condensed" panose="02000000000000000000" pitchFamily="2" charset="0"/>
              </a:rPr>
              <a:t>times a series of repetitions is </a:t>
            </a:r>
            <a:r>
              <a:rPr lang="en-GB" sz="1600" i="1" dirty="0" smtClean="0">
                <a:latin typeface="Roboto Condensed" panose="02000000000000000000" pitchFamily="2" charset="0"/>
              </a:rPr>
              <a:t>performed</a:t>
            </a:r>
          </a:p>
          <a:p>
            <a:pPr marL="285750" indent="-285750">
              <a:buFont typeface="Arial" panose="020B0604020202020204" pitchFamily="34" charset="0"/>
              <a:buChar char="•"/>
            </a:pPr>
            <a:r>
              <a:rPr lang="en-GB" sz="1600" dirty="0" smtClean="0">
                <a:latin typeface="Roboto Condensed" panose="02000000000000000000" pitchFamily="2" charset="0"/>
              </a:rPr>
              <a:t>Load – </a:t>
            </a:r>
            <a:r>
              <a:rPr lang="en-GB" sz="1600" i="1" dirty="0">
                <a:latin typeface="Roboto Condensed" panose="02000000000000000000" pitchFamily="2" charset="0"/>
              </a:rPr>
              <a:t>t</a:t>
            </a:r>
            <a:r>
              <a:rPr lang="en-GB" sz="1600" i="1" dirty="0" smtClean="0">
                <a:latin typeface="Roboto Condensed" panose="02000000000000000000" pitchFamily="2" charset="0"/>
              </a:rPr>
              <a:t>he amount of weight lifted</a:t>
            </a:r>
            <a:endParaRPr lang="en-GB" sz="1600" dirty="0">
              <a:latin typeface="Roboto Condensed" panose="02000000000000000000" pitchFamily="2" charset="0"/>
            </a:endParaRPr>
          </a:p>
        </p:txBody>
      </p:sp>
      <p:sp>
        <p:nvSpPr>
          <p:cNvPr id="12" name="Title 1"/>
          <p:cNvSpPr txBox="1">
            <a:spLocks/>
          </p:cNvSpPr>
          <p:nvPr/>
        </p:nvSpPr>
        <p:spPr>
          <a:xfrm>
            <a:off x="213246" y="412262"/>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schemeClr val="tx1"/>
                </a:solidFill>
                <a:latin typeface="Roboto Condensed" panose="02000000000000000000" pitchFamily="2" charset="0"/>
                <a:ea typeface="Roboto Condensed" panose="02000000000000000000" pitchFamily="2" charset="0"/>
                <a:cs typeface="Lato Medium" panose="020F0502020204030203" pitchFamily="34" charset="0"/>
              </a:rPr>
              <a:t>Weight training</a:t>
            </a:r>
            <a:endParaRPr lang="en-GB" sz="5400" b="1" dirty="0">
              <a:solidFill>
                <a:schemeClr val="tx1"/>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27" name="TextBox 26"/>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2022 </a:t>
            </a:r>
            <a:endParaRPr lang="en-GB" sz="900" dirty="0">
              <a:latin typeface="Roboto Condensed" panose="02000000000000000000" pitchFamily="2" charset="0"/>
            </a:endParaRPr>
          </a:p>
        </p:txBody>
      </p:sp>
      <p:sp>
        <p:nvSpPr>
          <p:cNvPr id="28"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8</a:t>
            </a:fld>
            <a:endParaRPr lang="en-GB" dirty="0"/>
          </a:p>
        </p:txBody>
      </p:sp>
      <p:sp>
        <p:nvSpPr>
          <p:cNvPr id="29"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30"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31"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5890" y="1844824"/>
            <a:ext cx="2079723" cy="2631357"/>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2497" y="2668978"/>
            <a:ext cx="1956966" cy="1814270"/>
          </a:xfrm>
          <a:prstGeom prst="rect">
            <a:avLst/>
          </a:prstGeom>
        </p:spPr>
      </p:pic>
      <p:sp>
        <p:nvSpPr>
          <p:cNvPr id="18" name="TextBox 17"/>
          <p:cNvSpPr txBox="1"/>
          <p:nvPr/>
        </p:nvSpPr>
        <p:spPr>
          <a:xfrm>
            <a:off x="537424" y="3845038"/>
            <a:ext cx="2584643" cy="2062103"/>
          </a:xfrm>
          <a:prstGeom prst="rect">
            <a:avLst/>
          </a:prstGeom>
          <a:solidFill>
            <a:schemeClr val="accent6">
              <a:lumMod val="20000"/>
              <a:lumOff val="80000"/>
            </a:schemeClr>
          </a:solidFill>
          <a:ln>
            <a:solidFill>
              <a:schemeClr val="tx1"/>
            </a:solidFill>
            <a:prstDash val="dash"/>
          </a:ln>
        </p:spPr>
        <p:txBody>
          <a:bodyPr wrap="square" rtlCol="0">
            <a:spAutoFit/>
          </a:bodyPr>
          <a:lstStyle/>
          <a:p>
            <a:r>
              <a:rPr lang="en-GB" sz="1600" b="1" dirty="0" smtClean="0">
                <a:latin typeface="Roboto Condensed" panose="02000000000000000000" pitchFamily="2" charset="0"/>
              </a:rPr>
              <a:t>Advantages:</a:t>
            </a:r>
          </a:p>
          <a:p>
            <a:pPr marL="285750" indent="-285750">
              <a:buFont typeface="Arial" panose="020B0604020202020204" pitchFamily="34" charset="0"/>
              <a:buChar char="•"/>
            </a:pPr>
            <a:r>
              <a:rPr lang="en-GB" sz="1600" dirty="0" smtClean="0">
                <a:latin typeface="Roboto Condensed" panose="02000000000000000000" pitchFamily="2" charset="0"/>
              </a:rPr>
              <a:t>Can be adapted to improve different components of fitness</a:t>
            </a:r>
          </a:p>
          <a:p>
            <a:pPr marL="285750" indent="-285750">
              <a:buFont typeface="Arial" panose="020B0604020202020204" pitchFamily="34" charset="0"/>
              <a:buChar char="•"/>
            </a:pPr>
            <a:r>
              <a:rPr lang="en-GB" sz="1600" dirty="0" smtClean="0">
                <a:latin typeface="Roboto Condensed" panose="02000000000000000000" pitchFamily="2" charset="0"/>
              </a:rPr>
              <a:t>Intensity can be easily calculated from one-repetition maximum (1RM)</a:t>
            </a:r>
          </a:p>
        </p:txBody>
      </p:sp>
      <p:sp>
        <p:nvSpPr>
          <p:cNvPr id="22" name="TextBox 21"/>
          <p:cNvSpPr txBox="1"/>
          <p:nvPr/>
        </p:nvSpPr>
        <p:spPr>
          <a:xfrm>
            <a:off x="3203848" y="3845038"/>
            <a:ext cx="2784185" cy="2062103"/>
          </a:xfrm>
          <a:prstGeom prst="rect">
            <a:avLst/>
          </a:prstGeom>
          <a:solidFill>
            <a:schemeClr val="accent2">
              <a:lumMod val="20000"/>
              <a:lumOff val="80000"/>
            </a:schemeClr>
          </a:solidFill>
          <a:ln>
            <a:solidFill>
              <a:schemeClr val="tx1"/>
            </a:solidFill>
            <a:prstDash val="dash"/>
          </a:ln>
        </p:spPr>
        <p:txBody>
          <a:bodyPr wrap="square" rtlCol="0">
            <a:spAutoFit/>
          </a:bodyPr>
          <a:lstStyle/>
          <a:p>
            <a:r>
              <a:rPr lang="en-GB" sz="1600" b="1" dirty="0" smtClean="0">
                <a:latin typeface="Roboto Condensed" panose="02000000000000000000" pitchFamily="2" charset="0"/>
              </a:rPr>
              <a:t>Disadvantages:</a:t>
            </a:r>
            <a:endParaRPr lang="en-GB" sz="1600" dirty="0" smtClean="0">
              <a:latin typeface="Roboto Condensed" panose="02000000000000000000" pitchFamily="2" charset="0"/>
            </a:endParaRPr>
          </a:p>
          <a:p>
            <a:pPr marL="285750" indent="-285750">
              <a:buFont typeface="Arial" panose="020B0604020202020204" pitchFamily="34" charset="0"/>
              <a:buChar char="•"/>
            </a:pPr>
            <a:r>
              <a:rPr lang="en-GB" sz="1600" dirty="0" smtClean="0">
                <a:latin typeface="Roboto Condensed" panose="02000000000000000000" pitchFamily="2" charset="0"/>
              </a:rPr>
              <a:t>Requires access to specialist equipment and facilities</a:t>
            </a:r>
          </a:p>
          <a:p>
            <a:pPr marL="285750" indent="-285750">
              <a:buFont typeface="Arial" panose="020B0604020202020204" pitchFamily="34" charset="0"/>
              <a:buChar char="•"/>
            </a:pPr>
            <a:r>
              <a:rPr lang="en-GB" sz="1600" dirty="0" smtClean="0">
                <a:latin typeface="Roboto Condensed" panose="02000000000000000000" pitchFamily="2" charset="0"/>
              </a:rPr>
              <a:t>Lifting heavy loads relies on spotters</a:t>
            </a:r>
          </a:p>
          <a:p>
            <a:pPr marL="285750" indent="-285750">
              <a:buFont typeface="Arial" panose="020B0604020202020204" pitchFamily="34" charset="0"/>
              <a:buChar char="•"/>
            </a:pPr>
            <a:r>
              <a:rPr lang="en-GB" sz="1600" dirty="0" smtClean="0">
                <a:latin typeface="Roboto Condensed" panose="02000000000000000000" pitchFamily="2" charset="0"/>
              </a:rPr>
              <a:t>Correct lifting technique / safe practice required </a:t>
            </a:r>
          </a:p>
        </p:txBody>
      </p:sp>
      <p:sp>
        <p:nvSpPr>
          <p:cNvPr id="14" name="TextBox 13"/>
          <p:cNvSpPr txBox="1"/>
          <p:nvPr/>
        </p:nvSpPr>
        <p:spPr>
          <a:xfrm>
            <a:off x="6151595" y="4522146"/>
            <a:ext cx="2808312" cy="138499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GB" sz="1400" b="1" dirty="0" smtClean="0">
                <a:latin typeface="Roboto Condensed" panose="02000000000000000000" pitchFamily="2" charset="0"/>
              </a:rPr>
              <a:t>Example: </a:t>
            </a:r>
            <a:r>
              <a:rPr lang="en-GB" sz="1400" dirty="0" smtClean="0">
                <a:latin typeface="Roboto Condensed" panose="02000000000000000000" pitchFamily="2" charset="0"/>
              </a:rPr>
              <a:t>A rugby player may perform four different exercises in a weight training session (e.g. back squat, dead lift, bench press and prone pull), each with 6–8 reps over 4 sets, in order to develop strength. </a:t>
            </a:r>
            <a:endParaRPr lang="en-GB" sz="1400" dirty="0">
              <a:latin typeface="Roboto Condensed" panose="02000000000000000000" pitchFamily="2" charset="0"/>
            </a:endParaRPr>
          </a:p>
        </p:txBody>
      </p:sp>
      <p:grpSp>
        <p:nvGrpSpPr>
          <p:cNvPr id="15" name="Group 14"/>
          <p:cNvGrpSpPr>
            <a:grpSpLocks/>
          </p:cNvGrpSpPr>
          <p:nvPr/>
        </p:nvGrpSpPr>
        <p:grpSpPr bwMode="auto">
          <a:xfrm>
            <a:off x="603250" y="-59487"/>
            <a:ext cx="8540750" cy="6940550"/>
            <a:chOff x="583271" y="42867"/>
            <a:chExt cx="9232725" cy="7502525"/>
          </a:xfrm>
        </p:grpSpPr>
        <p:sp>
          <p:nvSpPr>
            <p:cNvPr id="16" name="Rectangle 15"/>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0"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4" name="Picture 23"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635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animEffect transition="in" filter="wipe(left)">
                                      <p:cBhvr>
                                        <p:cTn id="7" dur="500"/>
                                        <p:tgtEl>
                                          <p:spTgt spid="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xEl>
                                              <p:pRg st="2" end="2"/>
                                            </p:txEl>
                                          </p:spTgt>
                                        </p:tgtEl>
                                        <p:attrNameLst>
                                          <p:attrName>style.visibility</p:attrName>
                                        </p:attrNameLst>
                                      </p:cBhvr>
                                      <p:to>
                                        <p:strVal val="visible"/>
                                      </p:to>
                                    </p:set>
                                    <p:animEffect transition="in" filter="wipe(left)">
                                      <p:cBhvr>
                                        <p:cTn id="12" dur="500"/>
                                        <p:tgtEl>
                                          <p:spTgt spid="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xEl>
                                              <p:pRg st="3" end="3"/>
                                            </p:txEl>
                                          </p:spTgt>
                                        </p:tgtEl>
                                        <p:attrNameLst>
                                          <p:attrName>style.visibility</p:attrName>
                                        </p:attrNameLst>
                                      </p:cBhvr>
                                      <p:to>
                                        <p:strVal val="visible"/>
                                      </p:to>
                                    </p:set>
                                    <p:animEffect transition="in" filter="wipe(left)">
                                      <p:cBhvr>
                                        <p:cTn id="17" dur="500"/>
                                        <p:tgtEl>
                                          <p:spTgt spid="1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repeatCount="500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xit" presetSubtype="0" repeatCount="5000" fill="hold" nodeType="withEffect">
                                  <p:stCondLst>
                                    <p:cond delay="0"/>
                                  </p:stCondLst>
                                  <p:childTnLst>
                                    <p:animEffect transition="out" filter="fade">
                                      <p:cBhvr>
                                        <p:cTn id="24" dur="500"/>
                                        <p:tgtEl>
                                          <p:spTgt spid="2"/>
                                        </p:tgtEl>
                                      </p:cBhvr>
                                    </p:animEffect>
                                    <p:set>
                                      <p:cBhvr>
                                        <p:cTn id="25" dur="1" fill="hold">
                                          <p:stCondLst>
                                            <p:cond delay="499"/>
                                          </p:stCondLst>
                                        </p:cTn>
                                        <p:tgtEl>
                                          <p:spTgt spid="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8">
                                            <p:txEl>
                                              <p:pRg st="1" end="1"/>
                                            </p:txEl>
                                          </p:spTgt>
                                        </p:tgtEl>
                                        <p:attrNameLst>
                                          <p:attrName>style.visibility</p:attrName>
                                        </p:attrNameLst>
                                      </p:cBhvr>
                                      <p:to>
                                        <p:strVal val="visible"/>
                                      </p:to>
                                    </p:set>
                                    <p:animEffect transition="in" filter="wipe(left)">
                                      <p:cBhvr>
                                        <p:cTn id="30" dur="500"/>
                                        <p:tgtEl>
                                          <p:spTgt spid="18">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8">
                                            <p:txEl>
                                              <p:pRg st="2" end="2"/>
                                            </p:txEl>
                                          </p:spTgt>
                                        </p:tgtEl>
                                        <p:attrNameLst>
                                          <p:attrName>style.visibility</p:attrName>
                                        </p:attrNameLst>
                                      </p:cBhvr>
                                      <p:to>
                                        <p:strVal val="visible"/>
                                      </p:to>
                                    </p:set>
                                    <p:animEffect transition="in" filter="wipe(left)">
                                      <p:cBhvr>
                                        <p:cTn id="35" dur="500"/>
                                        <p:tgtEl>
                                          <p:spTgt spid="18">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2">
                                            <p:txEl>
                                              <p:pRg st="1" end="1"/>
                                            </p:txEl>
                                          </p:spTgt>
                                        </p:tgtEl>
                                        <p:attrNameLst>
                                          <p:attrName>style.visibility</p:attrName>
                                        </p:attrNameLst>
                                      </p:cBhvr>
                                      <p:to>
                                        <p:strVal val="visible"/>
                                      </p:to>
                                    </p:set>
                                    <p:animEffect transition="in" filter="wipe(left)">
                                      <p:cBhvr>
                                        <p:cTn id="40" dur="500"/>
                                        <p:tgtEl>
                                          <p:spTgt spid="22">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2">
                                            <p:txEl>
                                              <p:pRg st="2" end="2"/>
                                            </p:txEl>
                                          </p:spTgt>
                                        </p:tgtEl>
                                        <p:attrNameLst>
                                          <p:attrName>style.visibility</p:attrName>
                                        </p:attrNameLst>
                                      </p:cBhvr>
                                      <p:to>
                                        <p:strVal val="visible"/>
                                      </p:to>
                                    </p:set>
                                    <p:animEffect transition="in" filter="wipe(left)">
                                      <p:cBhvr>
                                        <p:cTn id="45" dur="500"/>
                                        <p:tgtEl>
                                          <p:spTgt spid="22">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2">
                                            <p:txEl>
                                              <p:pRg st="3" end="3"/>
                                            </p:txEl>
                                          </p:spTgt>
                                        </p:tgtEl>
                                        <p:attrNameLst>
                                          <p:attrName>style.visibility</p:attrName>
                                        </p:attrNameLst>
                                      </p:cBhvr>
                                      <p:to>
                                        <p:strVal val="visible"/>
                                      </p:to>
                                    </p:set>
                                    <p:animEffect transition="in" filter="wipe(left)">
                                      <p:cBhvr>
                                        <p:cTn id="50" dur="500"/>
                                        <p:tgtEl>
                                          <p:spTgt spid="22">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32"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circle(out)">
                                      <p:cBhvr>
                                        <p:cTn id="5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79512" y="1412776"/>
            <a:ext cx="8064896" cy="369332"/>
          </a:xfrm>
          <a:prstGeom prst="rect">
            <a:avLst/>
          </a:prstGeom>
          <a:noFill/>
        </p:spPr>
        <p:txBody>
          <a:bodyPr wrap="square" rtlCol="0">
            <a:spAutoFit/>
          </a:bodyPr>
          <a:lstStyle/>
          <a:p>
            <a:r>
              <a:rPr lang="en-GB" dirty="0" smtClean="0">
                <a:latin typeface="Roboto Condensed" panose="02000000000000000000" pitchFamily="2" charset="0"/>
              </a:rPr>
              <a:t>Plyometric exercise involves bounding movements that help to improve power.</a:t>
            </a:r>
            <a:endParaRPr lang="en-GB" dirty="0">
              <a:latin typeface="Roboto Condensed" panose="02000000000000000000" pitchFamily="2" charset="0"/>
            </a:endParaRPr>
          </a:p>
        </p:txBody>
      </p:sp>
      <p:sp>
        <p:nvSpPr>
          <p:cNvPr id="21" name="TextBox 20"/>
          <p:cNvSpPr txBox="1"/>
          <p:nvPr/>
        </p:nvSpPr>
        <p:spPr>
          <a:xfrm>
            <a:off x="3635897" y="1999617"/>
            <a:ext cx="5094360" cy="2043113"/>
          </a:xfrm>
          <a:prstGeom prst="roundRect">
            <a:avLst/>
          </a:prstGeom>
          <a:solidFill>
            <a:schemeClr val="accent4">
              <a:lumMod val="40000"/>
              <a:lumOff val="60000"/>
            </a:schemeClr>
          </a:solidFill>
          <a:effectLst>
            <a:outerShdw blurRad="50800" dist="38100" dir="2700000" algn="tl" rotWithShape="0">
              <a:prstClr val="black">
                <a:alpha val="40000"/>
              </a:prstClr>
            </a:outerShdw>
          </a:effectLst>
        </p:spPr>
        <p:txBody>
          <a:bodyPr wrap="square" rtlCol="0">
            <a:spAutoFit/>
          </a:bodyPr>
          <a:lstStyle/>
          <a:p>
            <a:r>
              <a:rPr lang="en-GB" sz="1600" b="1" dirty="0" smtClean="0">
                <a:latin typeface="Roboto Condensed" panose="02000000000000000000" pitchFamily="2" charset="0"/>
              </a:rPr>
              <a:t>Plyometric exercises consist of three stages:</a:t>
            </a:r>
          </a:p>
          <a:p>
            <a:pPr marL="361950" indent="-361950">
              <a:buFont typeface="+mj-lt"/>
              <a:buAutoNum type="arabicPeriod"/>
            </a:pPr>
            <a:r>
              <a:rPr lang="en-GB" sz="1600" dirty="0">
                <a:latin typeface="Roboto Condensed" panose="02000000000000000000" pitchFamily="2" charset="0"/>
              </a:rPr>
              <a:t>E</a:t>
            </a:r>
            <a:r>
              <a:rPr lang="en-GB" sz="1600" dirty="0" smtClean="0">
                <a:latin typeface="Roboto Condensed" panose="02000000000000000000" pitchFamily="2" charset="0"/>
              </a:rPr>
              <a:t>ccentric contraction </a:t>
            </a:r>
          </a:p>
          <a:p>
            <a:pPr marL="361950" lvl="1" indent="-361950"/>
            <a:r>
              <a:rPr lang="en-GB" sz="1600" dirty="0" smtClean="0">
                <a:latin typeface="Roboto Condensed" panose="02000000000000000000" pitchFamily="2" charset="0"/>
              </a:rPr>
              <a:t>	(lengthening of the muscle)</a:t>
            </a:r>
          </a:p>
          <a:p>
            <a:pPr marL="361950" indent="-361950">
              <a:buFont typeface="+mj-lt"/>
              <a:buAutoNum type="arabicPeriod"/>
            </a:pPr>
            <a:r>
              <a:rPr lang="en-GB" sz="1600" dirty="0" smtClean="0">
                <a:latin typeface="Roboto Condensed" panose="02000000000000000000" pitchFamily="2" charset="0"/>
              </a:rPr>
              <a:t>Short amortisation phase </a:t>
            </a:r>
          </a:p>
          <a:p>
            <a:pPr marL="361950" lvl="1" indent="-361950"/>
            <a:r>
              <a:rPr lang="en-GB" sz="1600" dirty="0" smtClean="0">
                <a:latin typeface="Roboto Condensed" panose="02000000000000000000" pitchFamily="2" charset="0"/>
              </a:rPr>
              <a:t>	(generating energy)</a:t>
            </a:r>
          </a:p>
          <a:p>
            <a:pPr marL="361950" indent="-361950">
              <a:buFont typeface="+mj-lt"/>
              <a:buAutoNum type="arabicPeriod"/>
            </a:pPr>
            <a:r>
              <a:rPr lang="en-GB" sz="1600" dirty="0" smtClean="0">
                <a:latin typeface="Roboto Condensed" panose="02000000000000000000" pitchFamily="2" charset="0"/>
              </a:rPr>
              <a:t>Forceful concentric contraction</a:t>
            </a:r>
          </a:p>
          <a:p>
            <a:pPr marL="361950" lvl="1" indent="-361950"/>
            <a:r>
              <a:rPr lang="en-GB" sz="1600" dirty="0" smtClean="0">
                <a:latin typeface="Roboto Condensed" panose="02000000000000000000" pitchFamily="2" charset="0"/>
              </a:rPr>
              <a:t>	(shortening of the muscle)</a:t>
            </a:r>
            <a:endParaRPr lang="en-GB" sz="1600" dirty="0">
              <a:latin typeface="Roboto Condensed" panose="02000000000000000000" pitchFamily="2" charset="0"/>
            </a:endParaRPr>
          </a:p>
        </p:txBody>
      </p:sp>
      <p:sp>
        <p:nvSpPr>
          <p:cNvPr id="12" name="Title 1"/>
          <p:cNvSpPr txBox="1">
            <a:spLocks/>
          </p:cNvSpPr>
          <p:nvPr/>
        </p:nvSpPr>
        <p:spPr>
          <a:xfrm>
            <a:off x="107504" y="549500"/>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schemeClr val="tx1"/>
                </a:solidFill>
                <a:latin typeface="Roboto Condensed" panose="02000000000000000000" pitchFamily="2" charset="0"/>
                <a:ea typeface="Roboto Condensed" panose="02000000000000000000" pitchFamily="2" charset="0"/>
                <a:cs typeface="Lato Medium" panose="020F0502020204030203" pitchFamily="34" charset="0"/>
              </a:rPr>
              <a:t>Plyometric training</a:t>
            </a:r>
            <a:endParaRPr lang="en-GB" sz="5400" b="1" dirty="0">
              <a:solidFill>
                <a:schemeClr val="tx1"/>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27" name="TextBox 26"/>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2022 </a:t>
            </a:r>
            <a:endParaRPr lang="en-GB" sz="900" dirty="0">
              <a:latin typeface="Roboto Condensed" panose="02000000000000000000" pitchFamily="2" charset="0"/>
            </a:endParaRPr>
          </a:p>
        </p:txBody>
      </p:sp>
      <p:sp>
        <p:nvSpPr>
          <p:cNvPr id="28"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9</a:t>
            </a:fld>
            <a:endParaRPr lang="en-GB" dirty="0"/>
          </a:p>
        </p:txBody>
      </p:sp>
      <p:sp>
        <p:nvSpPr>
          <p:cNvPr id="29"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30"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31"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15" name="TextBox 14"/>
          <p:cNvSpPr txBox="1"/>
          <p:nvPr/>
        </p:nvSpPr>
        <p:spPr>
          <a:xfrm>
            <a:off x="3745043" y="4464550"/>
            <a:ext cx="2376264" cy="1569660"/>
          </a:xfrm>
          <a:prstGeom prst="rect">
            <a:avLst/>
          </a:prstGeom>
          <a:solidFill>
            <a:schemeClr val="accent6">
              <a:lumMod val="20000"/>
              <a:lumOff val="80000"/>
            </a:schemeClr>
          </a:solidFill>
          <a:ln>
            <a:solidFill>
              <a:schemeClr val="tx1"/>
            </a:solidFill>
            <a:prstDash val="dash"/>
          </a:ln>
        </p:spPr>
        <p:txBody>
          <a:bodyPr wrap="square" rtlCol="0">
            <a:spAutoFit/>
          </a:bodyPr>
          <a:lstStyle/>
          <a:p>
            <a:r>
              <a:rPr lang="en-GB" sz="1600" b="1" dirty="0" smtClean="0">
                <a:latin typeface="Roboto Condensed" panose="02000000000000000000" pitchFamily="2" charset="0"/>
              </a:rPr>
              <a:t>Advantages:</a:t>
            </a:r>
          </a:p>
          <a:p>
            <a:pPr marL="285750" indent="-285750">
              <a:buFont typeface="Arial" panose="020B0604020202020204" pitchFamily="34" charset="0"/>
              <a:buChar char="•"/>
            </a:pPr>
            <a:r>
              <a:rPr lang="en-GB" sz="1600" dirty="0" smtClean="0">
                <a:latin typeface="Roboto Condensed" panose="02000000000000000000" pitchFamily="2" charset="0"/>
              </a:rPr>
              <a:t>Effective for improving power</a:t>
            </a:r>
          </a:p>
          <a:p>
            <a:pPr marL="285750" indent="-285750">
              <a:buFont typeface="Arial" panose="020B0604020202020204" pitchFamily="34" charset="0"/>
              <a:buChar char="•"/>
            </a:pPr>
            <a:r>
              <a:rPr lang="en-GB" sz="1600" dirty="0" smtClean="0">
                <a:latin typeface="Roboto Condensed" panose="02000000000000000000" pitchFamily="2" charset="0"/>
              </a:rPr>
              <a:t>Can target different muscle groups for different sports</a:t>
            </a:r>
          </a:p>
        </p:txBody>
      </p:sp>
      <p:sp>
        <p:nvSpPr>
          <p:cNvPr id="16" name="TextBox 15"/>
          <p:cNvSpPr txBox="1"/>
          <p:nvPr/>
        </p:nvSpPr>
        <p:spPr>
          <a:xfrm>
            <a:off x="6374472" y="4464550"/>
            <a:ext cx="2448271" cy="1569660"/>
          </a:xfrm>
          <a:prstGeom prst="rect">
            <a:avLst/>
          </a:prstGeom>
          <a:solidFill>
            <a:schemeClr val="accent2">
              <a:lumMod val="20000"/>
              <a:lumOff val="80000"/>
            </a:schemeClr>
          </a:solidFill>
          <a:ln>
            <a:solidFill>
              <a:schemeClr val="tx1"/>
            </a:solidFill>
            <a:prstDash val="dash"/>
          </a:ln>
        </p:spPr>
        <p:txBody>
          <a:bodyPr wrap="square" rtlCol="0">
            <a:spAutoFit/>
          </a:bodyPr>
          <a:lstStyle/>
          <a:p>
            <a:r>
              <a:rPr lang="en-GB" sz="1600" b="1" dirty="0" smtClean="0">
                <a:latin typeface="Roboto Condensed" panose="02000000000000000000" pitchFamily="2" charset="0"/>
              </a:rPr>
              <a:t>Disadvantages:</a:t>
            </a:r>
            <a:endParaRPr lang="en-GB" sz="1600" dirty="0" smtClean="0">
              <a:latin typeface="Roboto Condensed" panose="02000000000000000000" pitchFamily="2" charset="0"/>
            </a:endParaRPr>
          </a:p>
          <a:p>
            <a:pPr marL="285750" indent="-285750">
              <a:buFont typeface="Arial" panose="020B0604020202020204" pitchFamily="34" charset="0"/>
              <a:buChar char="•"/>
            </a:pPr>
            <a:r>
              <a:rPr lang="en-GB" sz="1600" dirty="0" smtClean="0">
                <a:latin typeface="Roboto Condensed" panose="02000000000000000000" pitchFamily="2" charset="0"/>
              </a:rPr>
              <a:t>Forceful movements come with a high risk of injury</a:t>
            </a:r>
          </a:p>
          <a:p>
            <a:pPr marL="285750" indent="-285750">
              <a:buFont typeface="Arial" panose="020B0604020202020204" pitchFamily="34" charset="0"/>
              <a:buChar char="•"/>
            </a:pPr>
            <a:r>
              <a:rPr lang="en-GB" sz="1600" dirty="0" smtClean="0">
                <a:latin typeface="Roboto Condensed" panose="02000000000000000000" pitchFamily="2" charset="0"/>
              </a:rPr>
              <a:t>May require equipment such as boxes</a:t>
            </a:r>
          </a:p>
        </p:txBody>
      </p:sp>
      <p:sp>
        <p:nvSpPr>
          <p:cNvPr id="13" name="TextBox 12"/>
          <p:cNvSpPr txBox="1"/>
          <p:nvPr/>
        </p:nvSpPr>
        <p:spPr>
          <a:xfrm>
            <a:off x="468731" y="4464550"/>
            <a:ext cx="2735117" cy="95410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GB" sz="1400" b="1" dirty="0" smtClean="0">
                <a:latin typeface="Roboto Condensed" panose="02000000000000000000" pitchFamily="2" charset="0"/>
              </a:rPr>
              <a:t>Example: </a:t>
            </a:r>
            <a:r>
              <a:rPr lang="en-GB" sz="1400" dirty="0" smtClean="0">
                <a:latin typeface="Roboto Condensed" panose="02000000000000000000" pitchFamily="2" charset="0"/>
              </a:rPr>
              <a:t>A rugby player may perform plyometric exercises such as medicine ball throws against a wall to simulate passing.</a:t>
            </a:r>
            <a:endParaRPr lang="en-GB" sz="1400" dirty="0">
              <a:latin typeface="Roboto Condensed" panose="02000000000000000000" pitchFamily="2" charset="0"/>
            </a:endParaRPr>
          </a:p>
        </p:txBody>
      </p:sp>
      <p:sp>
        <p:nvSpPr>
          <p:cNvPr id="2" name="Action Button: Information 1">
            <a:hlinkClick r:id="rId3" highlightClick="1"/>
          </p:cNvPr>
          <p:cNvSpPr/>
          <p:nvPr/>
        </p:nvSpPr>
        <p:spPr>
          <a:xfrm>
            <a:off x="7283867" y="2452772"/>
            <a:ext cx="1068825" cy="839875"/>
          </a:xfrm>
          <a:prstGeom prst="actionButtonInformation">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18" name="TextBox 17"/>
          <p:cNvSpPr txBox="1"/>
          <p:nvPr/>
        </p:nvSpPr>
        <p:spPr>
          <a:xfrm>
            <a:off x="6963286" y="3292647"/>
            <a:ext cx="1709985" cy="646331"/>
          </a:xfrm>
          <a:prstGeom prst="rect">
            <a:avLst/>
          </a:prstGeom>
          <a:noFill/>
        </p:spPr>
        <p:txBody>
          <a:bodyPr wrap="square" rtlCol="0">
            <a:spAutoFit/>
          </a:bodyPr>
          <a:lstStyle/>
          <a:p>
            <a:pPr algn="ctr"/>
            <a:r>
              <a:rPr lang="en-GB" sz="1200" b="1" dirty="0" smtClean="0">
                <a:latin typeface="Roboto Condensed" panose="02000000000000000000" pitchFamily="2" charset="0"/>
              </a:rPr>
              <a:t>Learn more about different examples of plyometric training here.</a:t>
            </a:r>
            <a:endParaRPr lang="en-GB" sz="1200" b="1" dirty="0">
              <a:latin typeface="Roboto Condensed" panose="02000000000000000000" pitchFamily="2" charset="0"/>
            </a:endParaRPr>
          </a:p>
        </p:txBody>
      </p:sp>
      <p:pic>
        <p:nvPicPr>
          <p:cNvPr id="3" name="Picture 2"/>
          <p:cNvPicPr>
            <a:picLocks noChangeAspect="1"/>
          </p:cNvPicPr>
          <p:nvPr/>
        </p:nvPicPr>
        <p:blipFill>
          <a:blip r:embed="rId4"/>
          <a:stretch>
            <a:fillRect/>
          </a:stretch>
        </p:blipFill>
        <p:spPr>
          <a:xfrm>
            <a:off x="323528" y="2013611"/>
            <a:ext cx="3168352" cy="2116752"/>
          </a:xfrm>
          <a:prstGeom prst="rect">
            <a:avLst/>
          </a:prstGeom>
          <a:ln>
            <a:solidFill>
              <a:schemeClr val="tx1"/>
            </a:solidFill>
          </a:ln>
        </p:spPr>
      </p:pic>
      <p:grpSp>
        <p:nvGrpSpPr>
          <p:cNvPr id="19" name="Group 18"/>
          <p:cNvGrpSpPr>
            <a:grpSpLocks/>
          </p:cNvGrpSpPr>
          <p:nvPr/>
        </p:nvGrpSpPr>
        <p:grpSpPr bwMode="auto">
          <a:xfrm>
            <a:off x="603250" y="-59487"/>
            <a:ext cx="8540750" cy="6940550"/>
            <a:chOff x="583271" y="42867"/>
            <a:chExt cx="9232725" cy="7502525"/>
          </a:xfrm>
        </p:grpSpPr>
        <p:sp>
          <p:nvSpPr>
            <p:cNvPr id="20" name="Rectangle 19"/>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2"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5" name="Picture 24"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3304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xEl>
                                              <p:pRg st="1" end="1"/>
                                            </p:txEl>
                                          </p:spTgt>
                                        </p:tgtEl>
                                        <p:attrNameLst>
                                          <p:attrName>style.visibility</p:attrName>
                                        </p:attrNameLst>
                                      </p:cBhvr>
                                      <p:to>
                                        <p:strVal val="visible"/>
                                      </p:to>
                                    </p:set>
                                    <p:animEffect transition="in" filter="wipe(left)">
                                      <p:cBhvr>
                                        <p:cTn id="7" dur="500"/>
                                        <p:tgtEl>
                                          <p:spTgt spid="2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xEl>
                                              <p:pRg st="2" end="2"/>
                                            </p:txEl>
                                          </p:spTgt>
                                        </p:tgtEl>
                                        <p:attrNameLst>
                                          <p:attrName>style.visibility</p:attrName>
                                        </p:attrNameLst>
                                      </p:cBhvr>
                                      <p:to>
                                        <p:strVal val="visible"/>
                                      </p:to>
                                    </p:set>
                                    <p:animEffect transition="in" filter="wipe(left)">
                                      <p:cBhvr>
                                        <p:cTn id="12" dur="500"/>
                                        <p:tgtEl>
                                          <p:spTgt spid="2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xEl>
                                              <p:pRg st="3" end="3"/>
                                            </p:txEl>
                                          </p:spTgt>
                                        </p:tgtEl>
                                        <p:attrNameLst>
                                          <p:attrName>style.visibility</p:attrName>
                                        </p:attrNameLst>
                                      </p:cBhvr>
                                      <p:to>
                                        <p:strVal val="visible"/>
                                      </p:to>
                                    </p:set>
                                    <p:animEffect transition="in" filter="wipe(left)">
                                      <p:cBhvr>
                                        <p:cTn id="17" dur="500"/>
                                        <p:tgtEl>
                                          <p:spTgt spid="2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
                                            <p:txEl>
                                              <p:pRg st="4" end="4"/>
                                            </p:txEl>
                                          </p:spTgt>
                                        </p:tgtEl>
                                        <p:attrNameLst>
                                          <p:attrName>style.visibility</p:attrName>
                                        </p:attrNameLst>
                                      </p:cBhvr>
                                      <p:to>
                                        <p:strVal val="visible"/>
                                      </p:to>
                                    </p:set>
                                    <p:animEffect transition="in" filter="wipe(left)">
                                      <p:cBhvr>
                                        <p:cTn id="22" dur="500"/>
                                        <p:tgtEl>
                                          <p:spTgt spid="2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xEl>
                                              <p:pRg st="5" end="5"/>
                                            </p:txEl>
                                          </p:spTgt>
                                        </p:tgtEl>
                                        <p:attrNameLst>
                                          <p:attrName>style.visibility</p:attrName>
                                        </p:attrNameLst>
                                      </p:cBhvr>
                                      <p:to>
                                        <p:strVal val="visible"/>
                                      </p:to>
                                    </p:set>
                                    <p:animEffect transition="in" filter="wipe(left)">
                                      <p:cBhvr>
                                        <p:cTn id="27" dur="500"/>
                                        <p:tgtEl>
                                          <p:spTgt spid="2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xEl>
                                              <p:pRg st="6" end="6"/>
                                            </p:txEl>
                                          </p:spTgt>
                                        </p:tgtEl>
                                        <p:attrNameLst>
                                          <p:attrName>style.visibility</p:attrName>
                                        </p:attrNameLst>
                                      </p:cBhvr>
                                      <p:to>
                                        <p:strVal val="visible"/>
                                      </p:to>
                                    </p:set>
                                    <p:animEffect transition="in" filter="wipe(left)">
                                      <p:cBhvr>
                                        <p:cTn id="32" dur="500"/>
                                        <p:tgtEl>
                                          <p:spTgt spid="21">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xEl>
                                              <p:pRg st="1" end="1"/>
                                            </p:txEl>
                                          </p:spTgt>
                                        </p:tgtEl>
                                        <p:attrNameLst>
                                          <p:attrName>style.visibility</p:attrName>
                                        </p:attrNameLst>
                                      </p:cBhvr>
                                      <p:to>
                                        <p:strVal val="visible"/>
                                      </p:to>
                                    </p:set>
                                    <p:animEffect transition="in" filter="wipe(left)">
                                      <p:cBhvr>
                                        <p:cTn id="37" dur="500"/>
                                        <p:tgtEl>
                                          <p:spTgt spid="1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5">
                                            <p:txEl>
                                              <p:pRg st="2" end="2"/>
                                            </p:txEl>
                                          </p:spTgt>
                                        </p:tgtEl>
                                        <p:attrNameLst>
                                          <p:attrName>style.visibility</p:attrName>
                                        </p:attrNameLst>
                                      </p:cBhvr>
                                      <p:to>
                                        <p:strVal val="visible"/>
                                      </p:to>
                                    </p:set>
                                    <p:animEffect transition="in" filter="wipe(left)">
                                      <p:cBhvr>
                                        <p:cTn id="42" dur="500"/>
                                        <p:tgtEl>
                                          <p:spTgt spid="15">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6">
                                            <p:txEl>
                                              <p:pRg st="1" end="1"/>
                                            </p:txEl>
                                          </p:spTgt>
                                        </p:tgtEl>
                                        <p:attrNameLst>
                                          <p:attrName>style.visibility</p:attrName>
                                        </p:attrNameLst>
                                      </p:cBhvr>
                                      <p:to>
                                        <p:strVal val="visible"/>
                                      </p:to>
                                    </p:set>
                                    <p:animEffect transition="in" filter="wipe(left)">
                                      <p:cBhvr>
                                        <p:cTn id="47" dur="500"/>
                                        <p:tgtEl>
                                          <p:spTgt spid="16">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6">
                                            <p:txEl>
                                              <p:pRg st="2" end="2"/>
                                            </p:txEl>
                                          </p:spTgt>
                                        </p:tgtEl>
                                        <p:attrNameLst>
                                          <p:attrName>style.visibility</p:attrName>
                                        </p:attrNameLst>
                                      </p:cBhvr>
                                      <p:to>
                                        <p:strVal val="visible"/>
                                      </p:to>
                                    </p:set>
                                    <p:animEffect transition="in" filter="wipe(left)">
                                      <p:cBhvr>
                                        <p:cTn id="52" dur="500"/>
                                        <p:tgtEl>
                                          <p:spTgt spid="16">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32"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circle(out)">
                                      <p:cBhvr>
                                        <p:cTn id="57" dur="20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
                                        </p:tgtEl>
                                        <p:attrNameLst>
                                          <p:attrName>style.visibility</p:attrName>
                                        </p:attrNameLst>
                                      </p:cBhvr>
                                      <p:to>
                                        <p:strVal val="visible"/>
                                      </p:to>
                                    </p:set>
                                    <p:anim calcmode="lin" valueType="num">
                                      <p:cBhvr additive="base">
                                        <p:cTn id="62" dur="500" fill="hold"/>
                                        <p:tgtEl>
                                          <p:spTgt spid="2"/>
                                        </p:tgtEl>
                                        <p:attrNameLst>
                                          <p:attrName>ppt_x</p:attrName>
                                        </p:attrNameLst>
                                      </p:cBhvr>
                                      <p:tavLst>
                                        <p:tav tm="0">
                                          <p:val>
                                            <p:strVal val="#ppt_x"/>
                                          </p:val>
                                        </p:tav>
                                        <p:tav tm="100000">
                                          <p:val>
                                            <p:strVal val="#ppt_x"/>
                                          </p:val>
                                        </p:tav>
                                      </p:tavLst>
                                    </p:anim>
                                    <p:anim calcmode="lin" valueType="num">
                                      <p:cBhvr additive="base">
                                        <p:cTn id="63" dur="500" fill="hold"/>
                                        <p:tgtEl>
                                          <p:spTgt spid="2"/>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additive="base">
                                        <p:cTn id="66" dur="500" fill="hold"/>
                                        <p:tgtEl>
                                          <p:spTgt spid="18"/>
                                        </p:tgtEl>
                                        <p:attrNameLst>
                                          <p:attrName>ppt_x</p:attrName>
                                        </p:attrNameLst>
                                      </p:cBhvr>
                                      <p:tavLst>
                                        <p:tav tm="0">
                                          <p:val>
                                            <p:strVal val="#ppt_x"/>
                                          </p:val>
                                        </p:tav>
                                        <p:tav tm="100000">
                                          <p:val>
                                            <p:strVal val="#ppt_x"/>
                                          </p:val>
                                        </p:tav>
                                      </p:tavLst>
                                    </p:anim>
                                    <p:anim calcmode="lin" valueType="num">
                                      <p:cBhvr additive="base">
                                        <p:cTn id="6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4"/>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4425</TotalTime>
  <Words>2027</Words>
  <Application>Microsoft Office PowerPoint</Application>
  <PresentationFormat>On-screen Show (4:3)</PresentationFormat>
  <Paragraphs>296</Paragraphs>
  <Slides>12</Slides>
  <Notes>12</Notes>
  <HiddenSlides>0</HiddenSlides>
  <MMClips>3</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12</vt:i4>
      </vt:variant>
    </vt:vector>
  </HeadingPairs>
  <TitlesOfParts>
    <vt:vector size="25" baseType="lpstr">
      <vt:lpstr>Calibri Light</vt:lpstr>
      <vt:lpstr>Aharoni</vt:lpstr>
      <vt:lpstr>Arial</vt:lpstr>
      <vt:lpstr>Wingdings</vt:lpstr>
      <vt:lpstr>Lato Medium</vt:lpstr>
      <vt:lpstr>Roboto Condensed</vt:lpstr>
      <vt:lpstr>Roboto</vt:lpstr>
      <vt:lpstr>Calibri</vt:lpstr>
      <vt:lpstr>Palatino Linotype</vt:lpstr>
      <vt:lpstr>Century Gothic</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Applied Anatomy and Exercise Physiology</dc:title>
  <dc:creator>Adam Howells</dc:creator>
  <cp:lastModifiedBy>Natasha Andrew</cp:lastModifiedBy>
  <cp:revision>379</cp:revision>
  <dcterms:created xsi:type="dcterms:W3CDTF">2016-05-10T20:25:22Z</dcterms:created>
  <dcterms:modified xsi:type="dcterms:W3CDTF">2023-05-17T13:46:04Z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37F7B6B5-FEB1-4063-A08D-04E2BD0C73C8</vt:lpwstr>
  </property>
  <property fmtid="{D5CDD505-2E9C-101B-9397-08002B2CF9AE}" pid="3" name="ArticulatePath">
    <vt:lpwstr>PP1_Introduction_to_the_cardiovascular_system</vt:lpwstr>
  </property>
</Properties>
</file>