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25" r:id="rId1"/>
  </p:sldMasterIdLst>
  <p:notesMasterIdLst>
    <p:notesMasterId r:id="rId16"/>
  </p:notesMasterIdLst>
  <p:handoutMasterIdLst>
    <p:handoutMasterId r:id="rId17"/>
  </p:handout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4" r:id="rId13"/>
    <p:sldId id="385" r:id="rId14"/>
    <p:sldId id="386" r:id="rId15"/>
  </p:sldIdLst>
  <p:sldSz cx="9144000" cy="6858000" type="screen4x3"/>
  <p:notesSz cx="7099300" cy="10234613"/>
  <p:embeddedFontLst>
    <p:embeddedFont>
      <p:font typeface="Lato Light" panose="020F0502020204030203" pitchFamily="34" charset="0"/>
      <p:regular r:id="rId18"/>
      <p:italic r:id="rId19"/>
    </p:embeddedFont>
    <p:embeddedFont>
      <p:font typeface="Roboto" pitchFamily="2" charset="0"/>
      <p:regular r:id="rId20"/>
      <p:bold r:id="rId21"/>
      <p:italic r:id="rId22"/>
      <p:boldItalic r:id="rId23"/>
    </p:embeddedFont>
    <p:embeddedFont>
      <p:font typeface="Roboto Condensed Light" panose="02000000000000000000" pitchFamily="2" charset="0"/>
      <p:regular r:id="rId24"/>
      <p:italic r:id="rId25"/>
    </p:embeddedFont>
    <p:embeddedFont>
      <p:font typeface="Aharoni" panose="02010803020104030203" pitchFamily="2" charset="-79"/>
      <p:bold r:id="rId26"/>
    </p:embeddedFont>
    <p:embeddedFont>
      <p:font typeface="Segoe Print" panose="02000600000000000000" pitchFamily="2" charset="0"/>
      <p:regular r:id="rId27"/>
      <p:bold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  <p:embeddedFont>
      <p:font typeface="Lato Medium" panose="020F0502020204030203" pitchFamily="34" charset="0"/>
      <p:regular r:id="rId35"/>
      <p: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ato Heavy" panose="020F0502020204030203" pitchFamily="34" charset="0"/>
      <p:bold r:id="rId45"/>
      <p:boldItalic r:id="rId46"/>
    </p:embeddedFont>
    <p:embeddedFont>
      <p:font typeface="Roboto Condensed" panose="02000000000000000000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Howells" initials="A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2F222"/>
    <a:srgbClr val="FF8181"/>
    <a:srgbClr val="B989FF"/>
    <a:srgbClr val="00FF00"/>
    <a:srgbClr val="9966FF"/>
    <a:srgbClr val="3898F0"/>
    <a:srgbClr val="FFCC00"/>
    <a:srgbClr val="FF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86412" autoAdjust="0"/>
  </p:normalViewPr>
  <p:slideViewPr>
    <p:cSldViewPr>
      <p:cViewPr varScale="1">
        <p:scale>
          <a:sx n="111" d="100"/>
          <a:sy n="111" d="100"/>
        </p:scale>
        <p:origin x="138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0D6878A-9329-435F-ADCB-0144115172E1}" type="datetimeFigureOut">
              <a:rPr lang="en-GB" smtClean="0">
                <a:latin typeface="Roboto Condensed" panose="02000000000000000000" pitchFamily="2" charset="0"/>
              </a:rPr>
              <a:t>17/05/2023</a:t>
            </a:fld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D0EA8CE-90DE-4747-AD72-8FEE56D4F893}" type="slidenum">
              <a:rPr lang="en-GB" smtClean="0">
                <a:latin typeface="Roboto Condensed" panose="02000000000000000000" pitchFamily="2" charset="0"/>
              </a:rPr>
              <a:t>‹#›</a:t>
            </a:fld>
            <a:endParaRPr lang="en-GB" dirty="0"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61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575" y="731838"/>
            <a:ext cx="6534150" cy="490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5915" y="5852698"/>
            <a:ext cx="6542672" cy="3384564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 b="1">
                <a:latin typeface="Roboto Condensed" panose="02000000000000000000" pitchFamily="2" charset="0"/>
              </a:defRPr>
            </a:lvl1pPr>
          </a:lstStyle>
          <a:p>
            <a:fld id="{8C5E9862-D56C-4F44-BE50-9B69531FB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5509" y="9818308"/>
            <a:ext cx="2932922" cy="326526"/>
          </a:xfrm>
          <a:prstGeom prst="rect">
            <a:avLst/>
          </a:prstGeom>
          <a:noFill/>
        </p:spPr>
        <p:txBody>
          <a:bodyPr wrap="square" lIns="94768" tIns="47384" rIns="94768" bIns="47384" rtlCol="0">
            <a:spAutoFit/>
          </a:bodyPr>
          <a:lstStyle/>
          <a:p>
            <a:pPr marL="0" marR="0" lvl="0" indent="0" algn="l" defTabSz="947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Combined PowerPoint 1</a:t>
            </a:r>
          </a:p>
        </p:txBody>
      </p:sp>
    </p:spTree>
    <p:extLst>
      <p:ext uri="{BB962C8B-B14F-4D97-AF65-F5344CB8AC3E}">
        <p14:creationId xmlns:p14="http://schemas.microsoft.com/office/powerpoint/2010/main" val="177009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00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steps of the electron transport chain of the aerobic energy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8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Reiterate amount of ATP yielded from the three stages: aerobic glycolysis, Krebs cycle and electron transport chain.</a:t>
            </a:r>
            <a:endParaRPr lang="en-GB" dirty="0" smtClean="0"/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795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 this opportunity to reflect on what</a:t>
            </a:r>
            <a:r>
              <a:rPr lang="en-GB" baseline="0" dirty="0" smtClean="0"/>
              <a:t> has been learnt and how it impacts on the wider context of sport.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6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Get the students to try to fill in the table relating to the three energy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Students can reveal each part of the table individually in order to reveal the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Students to write</a:t>
            </a:r>
            <a:r>
              <a:rPr lang="en-GB" baseline="0" dirty="0" smtClean="0"/>
              <a:t> answers to questions on paper and check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Click to reveal answers. Students to peer-mark or self-mark answers. </a:t>
            </a:r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3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921" indent="-236921">
              <a:buFont typeface="Arial" panose="020B0604020202020204" pitchFamily="34" charset="0"/>
              <a:buChar char="•"/>
            </a:pPr>
            <a:r>
              <a:rPr lang="en-GB" sz="1100" baseline="0" dirty="0" smtClean="0"/>
              <a:t>Introduce what energy is and different forms of energy (</a:t>
            </a:r>
            <a:r>
              <a:rPr lang="en-GB" sz="1100" i="1" baseline="0" dirty="0" smtClean="0"/>
              <a:t>not essential for spec, but gives context</a:t>
            </a:r>
            <a:r>
              <a:rPr lang="en-GB" sz="1100" baseline="0" dirty="0" smtClean="0"/>
              <a:t>).</a:t>
            </a:r>
          </a:p>
          <a:p>
            <a:pPr marL="236921" indent="-236921">
              <a:buFont typeface="Arial" panose="020B0604020202020204" pitchFamily="34" charset="0"/>
              <a:buChar char="•"/>
            </a:pPr>
            <a:r>
              <a:rPr lang="en-GB" sz="1100" baseline="0" dirty="0" smtClean="0"/>
              <a:t>Introduce what ATP is and the role that it plays in all energy systems, e.g. energy currency of the body.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51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how the breakdown of ATP to ADP provides energy for exercise.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this is an exothermic reaction.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how ATP is resynthesised from ADP in order to replenish ATP stores.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this is an endothermic reaction.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what is meant by a coupled reaction.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6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Introduce the three energy systems and the information that the students will need to know about each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Inform students that they must keep an eye out for these things on each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2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steps of the ATP-PC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following for the ATP-PC system: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it is an</a:t>
            </a:r>
            <a:r>
              <a:rPr lang="en-GB" baseline="0" dirty="0" smtClean="0"/>
              <a:t> </a:t>
            </a:r>
            <a:r>
              <a:rPr lang="en-GB" dirty="0" smtClean="0"/>
              <a:t>anaerobic energy system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chemical or food fuel used is phosphocreatine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site of reaction is in the sarcoplasm of the muscle cell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controlling enzyme is creatine kinase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yields</a:t>
            </a:r>
            <a:r>
              <a:rPr lang="en-GB" baseline="0" dirty="0" smtClean="0"/>
              <a:t> 1 mole of ATP</a:t>
            </a:r>
            <a:endParaRPr lang="en-GB" dirty="0" smtClean="0"/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stages within the system: exothermic and endothermic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it has no by-products</a:t>
            </a:r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17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how continued anaerobic exercise continues after 10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the enzymes involved in catalysing the breakdown of glucose and glycogen (when glucose levels are low).</a:t>
            </a:r>
          </a:p>
          <a:p>
            <a:endParaRPr lang="en-GB" baseline="0" dirty="0" smtClean="0"/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216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steps of the glycolytic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following for the glycolytic system: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anaerobic energy</a:t>
            </a:r>
            <a:r>
              <a:rPr lang="en-GB" baseline="0" dirty="0" smtClean="0"/>
              <a:t> system</a:t>
            </a:r>
            <a:endParaRPr lang="en-GB" dirty="0" smtClean="0"/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glucose as fuel source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site of reaction is the sarcoplasm 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controlling enzymes: GPP, PFK and LDH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2 ATP yield from one glucose molecule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stages involve anaerobic glycolysis and the lactate pathway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by-products are lactic acid and NADH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Get</a:t>
            </a:r>
            <a:r>
              <a:rPr lang="en-GB" baseline="0" dirty="0" smtClean="0"/>
              <a:t> students to think of examples of when this energy system may be used. </a:t>
            </a:r>
            <a:endParaRPr lang="en-GB" dirty="0" smtClean="0"/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7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731838"/>
            <a:ext cx="6534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stages of the Krebs cycle of the aerobic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Outline the following for the aerobic system: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aerobic energy system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site of reaction is the matrix of the mitochondria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controlling enzyme: acetyl</a:t>
            </a:r>
            <a:r>
              <a:rPr lang="en-GB" baseline="0" dirty="0" smtClean="0"/>
              <a:t> </a:t>
            </a:r>
            <a:r>
              <a:rPr lang="en-GB" dirty="0" smtClean="0"/>
              <a:t>coenzyme A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ATP yield: 2 ATP</a:t>
            </a:r>
          </a:p>
          <a:p>
            <a:pPr marL="296151" indent="-296151">
              <a:buFont typeface="Courier New" panose="02070309020205020404" pitchFamily="49" charset="0"/>
              <a:buChar char="o"/>
            </a:pPr>
            <a:r>
              <a:rPr lang="en-GB" dirty="0" smtClean="0"/>
              <a:t>by-products: carbon dioxide</a:t>
            </a:r>
          </a:p>
          <a:p>
            <a:pPr marL="236921" indent="-236921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5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14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0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9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5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4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99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21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6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9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</a:defRPr>
            </a:lvl1pPr>
          </a:lstStyle>
          <a:p>
            <a:fld id="{33DB27B1-FBD3-4834-B3FF-1A4D69978FDA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</a:defRPr>
            </a:lvl1pPr>
          </a:lstStyle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5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hyperlink" Target="http://www.zzed.uk/8772-y-1-10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6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80312" y="620688"/>
            <a:ext cx="1209359" cy="1186770"/>
            <a:chOff x="6098944" y="658054"/>
            <a:chExt cx="1209359" cy="1186770"/>
          </a:xfrm>
        </p:grpSpPr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6098944" y="922248"/>
              <a:ext cx="1209359" cy="658381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Section A: </a:t>
              </a:r>
              <a:endParaRPr lang="en-GB" sz="1100" i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en-GB" sz="11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Applied Anatomy </a:t>
              </a:r>
              <a:r>
                <a:rPr lang="en-GB" sz="1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and </a:t>
              </a:r>
              <a:r>
                <a:rPr lang="en-GB" sz="11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Physiology</a:t>
              </a:r>
              <a:endParaRPr lang="en-GB" sz="11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110239" y="658054"/>
              <a:ext cx="1186770" cy="1186770"/>
            </a:xfrm>
            <a:prstGeom prst="ellipse">
              <a:avLst/>
            </a:prstGeom>
            <a:noFill/>
            <a:ln w="190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0986" y="-159202"/>
            <a:ext cx="8845550" cy="6531040"/>
            <a:chOff x="-87644" y="-565602"/>
            <a:chExt cx="8845550" cy="6531040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-38920" y="968580"/>
              <a:ext cx="5848350" cy="835008"/>
            </a:xfrm>
            <a:prstGeom prst="rect">
              <a:avLst/>
            </a:prstGeom>
            <a:effectLst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GB" sz="54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Energy Transfer</a:t>
              </a:r>
            </a:p>
            <a:p>
              <a:pPr>
                <a:lnSpc>
                  <a:spcPct val="80000"/>
                </a:lnSpc>
              </a:pPr>
              <a:r>
                <a:rPr lang="en-GB" sz="2800" b="1" dirty="0" smtClean="0"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(An introduction to the systems) </a:t>
              </a:r>
              <a:endParaRPr lang="en-GB" sz="2800" b="1" dirty="0"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87644" y="-565602"/>
              <a:ext cx="8845550" cy="6531040"/>
            </a:xfrm>
            <a:prstGeom prst="rect">
              <a:avLst/>
            </a:prstGeom>
            <a:noFill/>
            <a:ln w="1905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Heavy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51" y="474881"/>
              <a:ext cx="5808726" cy="89852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b="1" dirty="0" smtClean="0">
                  <a:solidFill>
                    <a:schemeClr val="tx1">
                      <a:alpha val="9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Lato Light" panose="020F0502020204030203" pitchFamily="34" charset="0"/>
                </a:rPr>
                <a:t>3.1.1.6 Energy </a:t>
              </a:r>
              <a:r>
                <a:rPr lang="en-GB" sz="2000" b="1" dirty="0">
                  <a:solidFill>
                    <a:schemeClr val="tx1">
                      <a:alpha val="90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Lato Light" panose="020F0502020204030203" pitchFamily="34" charset="0"/>
                </a:rPr>
                <a:t>Systems</a:t>
              </a:r>
            </a:p>
            <a:p>
              <a:endParaRPr lang="en-GB" sz="2000" b="1" dirty="0">
                <a:solidFill>
                  <a:schemeClr val="tx1">
                    <a:alpha val="9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Lato Light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6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150430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hydrogen atoms produced in the Krebs cycle are transported by NAD and FAD to the </a:t>
            </a:r>
            <a:r>
              <a:rPr lang="en-GB" b="1" dirty="0" smtClean="0">
                <a:latin typeface="Roboto Condensed" panose="02000000000000000000" pitchFamily="2" charset="0"/>
              </a:rPr>
              <a:t>electron transport chain (ETC)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45038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At the ETC, hydrogen is split into ions and electrons.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1194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ions are transferred over the </a:t>
            </a:r>
            <a:r>
              <a:rPr lang="en-GB" b="1" dirty="0" smtClean="0">
                <a:latin typeface="Roboto Condensed" panose="02000000000000000000" pitchFamily="2" charset="0"/>
              </a:rPr>
              <a:t>inner membrane of the mitochondria</a:t>
            </a:r>
            <a:r>
              <a:rPr lang="en-GB" dirty="0" smtClean="0">
                <a:latin typeface="Roboto Condensed" panose="02000000000000000000" pitchFamily="2" charset="0"/>
              </a:rPr>
              <a:t>,</a:t>
            </a:r>
            <a:r>
              <a:rPr lang="en-GB" b="1" dirty="0" smtClean="0">
                <a:latin typeface="Roboto Condensed" panose="02000000000000000000" pitchFamily="2" charset="0"/>
              </a:rPr>
              <a:t> </a:t>
            </a:r>
            <a:r>
              <a:rPr lang="en-GB" dirty="0" smtClean="0">
                <a:latin typeface="Roboto Condensed" panose="02000000000000000000" pitchFamily="2" charset="0"/>
              </a:rPr>
              <a:t>and the electrons pass through a series of reactions which release energy and produce </a:t>
            </a:r>
            <a:r>
              <a:rPr lang="en-GB" b="1" dirty="0" smtClean="0">
                <a:latin typeface="Roboto Condensed" panose="02000000000000000000" pitchFamily="2" charset="0"/>
              </a:rPr>
              <a:t>H</a:t>
            </a:r>
            <a:r>
              <a:rPr lang="en-GB" b="1" baseline="-25000" dirty="0" smtClean="0">
                <a:latin typeface="Roboto Condensed" panose="02000000000000000000" pitchFamily="2" charset="0"/>
              </a:rPr>
              <a:t>2</a:t>
            </a:r>
            <a:r>
              <a:rPr lang="en-GB" b="1" dirty="0" smtClean="0">
                <a:latin typeface="Roboto Condensed" panose="02000000000000000000" pitchFamily="2" charset="0"/>
              </a:rPr>
              <a:t>0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06553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energy is used to resynthesise </a:t>
            </a:r>
            <a:r>
              <a:rPr lang="en-GB" b="1" dirty="0" smtClean="0">
                <a:latin typeface="Roboto Condensed" panose="02000000000000000000" pitchFamily="2" charset="0"/>
              </a:rPr>
              <a:t>34</a:t>
            </a:r>
            <a:r>
              <a:rPr lang="en-GB" dirty="0" smtClean="0">
                <a:latin typeface="Roboto Condensed" panose="02000000000000000000" pitchFamily="2" charset="0"/>
              </a:rPr>
              <a:t> moles of </a:t>
            </a:r>
            <a:r>
              <a:rPr lang="en-GB" b="1" dirty="0" smtClean="0">
                <a:latin typeface="Roboto Condensed" panose="02000000000000000000" pitchFamily="2" charset="0"/>
              </a:rPr>
              <a:t>ATP </a:t>
            </a:r>
            <a:r>
              <a:rPr lang="en-GB" dirty="0" smtClean="0">
                <a:latin typeface="Roboto Condensed" panose="02000000000000000000" pitchFamily="2" charset="0"/>
              </a:rPr>
              <a:t>from ADP.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4" name="Action Button: Forward or Next 3">
            <a:hlinkClick r:id="rId5" highlightClick="1"/>
          </p:cNvPr>
          <p:cNvSpPr/>
          <p:nvPr/>
        </p:nvSpPr>
        <p:spPr>
          <a:xfrm>
            <a:off x="3491880" y="4869160"/>
            <a:ext cx="2160240" cy="1584176"/>
          </a:xfrm>
          <a:prstGeom prst="actionButtonForwardNex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7346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Watch this music video to get an understanding of the process that occurs in the electron transport chain</a:t>
            </a:r>
            <a:r>
              <a:rPr lang="en-GB" b="1" dirty="0">
                <a:latin typeface="Roboto Condensed" panose="02000000000000000000" pitchFamily="2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25" name="TextBox 24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26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Aerobic system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3" name="Picture 32" descr="sample_fron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sample_fron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sample_fron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141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7451" y="1430747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When all stages are combined, the aerobic system produces 38 molecules of ATP:</a:t>
            </a:r>
          </a:p>
          <a:p>
            <a:endParaRPr lang="en-GB" sz="800" dirty="0" smtClean="0">
              <a:latin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Roboto Condensed" panose="02000000000000000000" pitchFamily="2" charset="0"/>
              </a:rPr>
              <a:t>2 ATP from </a:t>
            </a:r>
            <a:r>
              <a:rPr lang="en-GB" b="1" dirty="0">
                <a:latin typeface="Roboto Condensed" panose="02000000000000000000" pitchFamily="2" charset="0"/>
              </a:rPr>
              <a:t>A</a:t>
            </a:r>
            <a:r>
              <a:rPr lang="en-GB" b="1" dirty="0" smtClean="0">
                <a:latin typeface="Roboto Condensed" panose="02000000000000000000" pitchFamily="2" charset="0"/>
              </a:rPr>
              <a:t>erobic </a:t>
            </a:r>
            <a:r>
              <a:rPr lang="en-GB" b="1" dirty="0">
                <a:latin typeface="Roboto Condensed" panose="02000000000000000000" pitchFamily="2" charset="0"/>
              </a:rPr>
              <a:t>G</a:t>
            </a:r>
            <a:r>
              <a:rPr lang="en-GB" b="1" dirty="0" smtClean="0">
                <a:latin typeface="Roboto Condensed" panose="02000000000000000000" pitchFamily="2" charset="0"/>
              </a:rPr>
              <a:t>lycolysis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Roboto Condensed" panose="02000000000000000000" pitchFamily="2" charset="0"/>
              </a:rPr>
              <a:t>2 ATP from Krebs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Roboto Condensed" panose="02000000000000000000" pitchFamily="2" charset="0"/>
              </a:rPr>
              <a:t>34 ATP from Electron </a:t>
            </a:r>
            <a:r>
              <a:rPr lang="en-GB" b="1" dirty="0">
                <a:latin typeface="Roboto Condensed" panose="02000000000000000000" pitchFamily="2" charset="0"/>
              </a:rPr>
              <a:t>T</a:t>
            </a:r>
            <a:r>
              <a:rPr lang="en-GB" b="1" dirty="0" smtClean="0">
                <a:latin typeface="Roboto Condensed" panose="02000000000000000000" pitchFamily="2" charset="0"/>
              </a:rPr>
              <a:t>ransport </a:t>
            </a:r>
            <a:r>
              <a:rPr lang="en-GB" b="1" dirty="0">
                <a:latin typeface="Roboto Condensed" panose="02000000000000000000" pitchFamily="2" charset="0"/>
              </a:rPr>
              <a:t>C</a:t>
            </a:r>
            <a:r>
              <a:rPr lang="en-GB" b="1" dirty="0" smtClean="0">
                <a:latin typeface="Roboto Condensed" panose="02000000000000000000" pitchFamily="2" charset="0"/>
              </a:rPr>
              <a:t>hain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204" y="2761548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Some sports, such as football and rugby, will want to save glycogen stores for high explosive movements, as glycogen can be used for aerobic exercise and anaerobic exercise. </a:t>
            </a:r>
          </a:p>
          <a:p>
            <a:endParaRPr lang="en-GB" dirty="0">
              <a:latin typeface="Roboto Condensed" panose="02000000000000000000" pitchFamily="2" charset="0"/>
            </a:endParaRPr>
          </a:p>
          <a:p>
            <a:r>
              <a:rPr lang="en-GB" spc="-50" dirty="0" smtClean="0">
                <a:latin typeface="Roboto Condensed" panose="02000000000000000000" pitchFamily="2" charset="0"/>
              </a:rPr>
              <a:t>As a result, they may use fats as a fuel for the aerobic system during lower-intensity exercise.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118" y="4887569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enzyme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lipase </a:t>
            </a:r>
            <a:r>
              <a:rPr lang="en-GB" dirty="0" smtClean="0">
                <a:latin typeface="Roboto Condensed" panose="02000000000000000000" pitchFamily="2" charset="0"/>
              </a:rPr>
              <a:t>is released to break down fats into free fatty acids (FFAs) and glycerol, where the FFAs can be converted to acetyl-coenzyme A </a:t>
            </a:r>
            <a:r>
              <a:rPr lang="en-GB" dirty="0">
                <a:latin typeface="Roboto Condensed" panose="02000000000000000000" pitchFamily="2" charset="0"/>
              </a:rPr>
              <a:t>by a process called </a:t>
            </a:r>
            <a:r>
              <a:rPr lang="en-GB" b="1" dirty="0">
                <a:latin typeface="Roboto Condensed" panose="02000000000000000000" pitchFamily="2" charset="0"/>
              </a:rPr>
              <a:t>beta oxidation </a:t>
            </a:r>
            <a:r>
              <a:rPr lang="en-GB" dirty="0" smtClean="0">
                <a:latin typeface="Roboto Condensed" panose="02000000000000000000" pitchFamily="2" charset="0"/>
              </a:rPr>
              <a:t>and enter the </a:t>
            </a:r>
            <a:r>
              <a:rPr lang="en-GB" dirty="0">
                <a:latin typeface="Roboto Condensed" panose="02000000000000000000" pitchFamily="2" charset="0"/>
              </a:rPr>
              <a:t>K</a:t>
            </a:r>
            <a:r>
              <a:rPr lang="en-GB" dirty="0" smtClean="0">
                <a:latin typeface="Roboto Condensed" panose="02000000000000000000" pitchFamily="2" charset="0"/>
              </a:rPr>
              <a:t>rebs cycle.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r>
              <a:rPr lang="en-GB" dirty="0">
                <a:latin typeface="Roboto Condensed" panose="02000000000000000000" pitchFamily="2" charset="0"/>
              </a:rPr>
              <a:t>More ATP can be produced from one molecule of fatty acids than glucose, so long-duration, low-intensity exercise, e.g. a marathon, will predominantly use fats as a source of energy.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11544"/>
          <a:stretch/>
        </p:blipFill>
        <p:spPr>
          <a:xfrm>
            <a:off x="5004048" y="2376546"/>
            <a:ext cx="2304256" cy="23620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27" name="TextBox 26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28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Aerobic system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1026" name="Picture 2" descr="Soccer, Action, Football, Player, Play, Ga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6"/>
          <a:stretch/>
        </p:blipFill>
        <p:spPr bwMode="auto">
          <a:xfrm>
            <a:off x="6736087" y="1817754"/>
            <a:ext cx="1684494" cy="168193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Picture 31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699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32656"/>
            <a:ext cx="9145866" cy="6529849"/>
            <a:chOff x="0" y="332656"/>
            <a:chExt cx="9145866" cy="65298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2" r="19256"/>
            <a:stretch/>
          </p:blipFill>
          <p:spPr>
            <a:xfrm>
              <a:off x="0" y="332656"/>
              <a:ext cx="9144000" cy="65253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0800000" flipV="1">
              <a:off x="0" y="444014"/>
              <a:ext cx="9145866" cy="6418491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03648" y="750399"/>
            <a:ext cx="3024336" cy="1687890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Roboto Condensed" panose="02000000000000000000" pitchFamily="2" charset="0"/>
              </a:rPr>
              <a:t>What are the benefits of training the three energy systems for a 1,500 m runner?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49080"/>
            <a:ext cx="3207035" cy="1687890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Roboto Condensed" panose="02000000000000000000" pitchFamily="2" charset="0"/>
              </a:rPr>
              <a:t>How could an athlete adjust their diet in order to improve energy production?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389355"/>
            <a:ext cx="3284408" cy="1687890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Roboto Condensed" panose="02000000000000000000" pitchFamily="2" charset="0"/>
              </a:rPr>
              <a:t>When would the different energy systems be used during a hockey match?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436851"/>
            <a:ext cx="2853028" cy="2077403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Roboto Condensed" panose="02000000000000000000" pitchFamily="2" charset="0"/>
              </a:rPr>
              <a:t>How can an athlete apply principles of training in order to train the different energy systems?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9953"/>
            <a:ext cx="9144000" cy="564402"/>
            <a:chOff x="0" y="-19953"/>
            <a:chExt cx="9144000" cy="564402"/>
          </a:xfrm>
        </p:grpSpPr>
        <p:sp>
          <p:nvSpPr>
            <p:cNvPr id="21" name="Rectangle 20"/>
            <p:cNvSpPr/>
            <p:nvPr/>
          </p:nvSpPr>
          <p:spPr>
            <a:xfrm>
              <a:off x="0" y="-19953"/>
              <a:ext cx="9144000" cy="4639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6156176" y="44997"/>
              <a:ext cx="2844316" cy="4994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ATP and 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energy </a:t>
              </a:r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s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ystems</a:t>
              </a:r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/>
              </a:r>
              <a:b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</a:br>
              <a:endParaRPr lang="en-GB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34" y="-27011"/>
            <a:ext cx="936104" cy="1620000"/>
            <a:chOff x="122834" y="-12676"/>
            <a:chExt cx="936104" cy="1620000"/>
          </a:xfrm>
        </p:grpSpPr>
        <p:sp>
          <p:nvSpPr>
            <p:cNvPr id="24" name="TextBox 23">
              <a:hlinkClick r:id="" action="ppaction://noaction"/>
            </p:cNvPr>
            <p:cNvSpPr txBox="1"/>
            <p:nvPr/>
          </p:nvSpPr>
          <p:spPr>
            <a:xfrm>
              <a:off x="179512" y="-12676"/>
              <a:ext cx="822748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endParaRPr lang="en-GB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haroni" pitchFamily="2" charset="-79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22834" y="1225972"/>
              <a:ext cx="936104" cy="35543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D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iscuss</a:t>
              </a:r>
              <a:endParaRPr lang="en-GB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25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37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72137" y="1371291"/>
            <a:ext cx="2051720" cy="374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 smtClean="0">
                <a:latin typeface="Roboto Condensed" panose="02000000000000000000" pitchFamily="2" charset="0"/>
              </a:rPr>
              <a:t>Click on each section of the table to reveal the answers.</a:t>
            </a:r>
            <a:endParaRPr lang="en-GB" sz="1100" b="1" dirty="0">
              <a:latin typeface="Roboto Condensed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22052"/>
              </p:ext>
            </p:extLst>
          </p:nvPr>
        </p:nvGraphicFramePr>
        <p:xfrm>
          <a:off x="1187624" y="2139859"/>
          <a:ext cx="6782448" cy="386136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669880"/>
                <a:gridCol w="1786504"/>
                <a:gridCol w="1368152"/>
                <a:gridCol w="1957912"/>
              </a:tblGrid>
              <a:tr h="715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Things to know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ATP-PC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Glycolytic</a:t>
                      </a:r>
                      <a:r>
                        <a:rPr lang="en-GB" sz="1100" baseline="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system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Aerobic system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Type of reaction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Anaerobic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Anaerobic or aerobic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Aerobic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Chemical / food fuel used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Phosphocreatine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Glucose/</a:t>
                      </a:r>
                      <a:b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glycogen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Glucose/</a:t>
                      </a:r>
                      <a:b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glycogen and fat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Site of reaction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Sarcoplasm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Sarcoplasm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Mitochondria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Controlling enzyme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Creatine kinase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PFK, GP, LDH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spc="-20" baseline="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PFK, GPP, </a:t>
                      </a:r>
                      <a:br>
                        <a:rPr lang="en-GB" sz="1600" kern="1200" spc="-20" baseline="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r>
                        <a:rPr lang="en-GB" sz="1600" kern="1200" spc="-20" baseline="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acetyl coenzyme A and </a:t>
                      </a:r>
                      <a:br>
                        <a:rPr lang="en-GB" sz="1600" kern="1200" spc="-20" baseline="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r>
                        <a:rPr lang="en-GB" sz="1600" kern="1200" spc="-20" baseline="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lipase (if fats used)</a:t>
                      </a:r>
                      <a:endParaRPr lang="en-GB" sz="1600" b="1" kern="1200" spc="-20" baseline="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ATP yield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 ATP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 ATP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38 ATP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By-products</a:t>
                      </a:r>
                      <a:endParaRPr lang="en-GB" sz="1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ADP and a single phosphate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NADH and lactic acid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Carbon dioxide and water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0214" y="788100"/>
            <a:ext cx="791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See whether you can complete the table below relating to the three energy systems.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1348" y="3535440"/>
            <a:ext cx="1749135" cy="50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1348" y="2857423"/>
            <a:ext cx="1749135" cy="614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1348" y="4061871"/>
            <a:ext cx="1749135" cy="2842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1348" y="4394076"/>
            <a:ext cx="1749135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1348" y="5143757"/>
            <a:ext cx="1749135" cy="2910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7468" y="3535440"/>
            <a:ext cx="1252916" cy="50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7468" y="2857423"/>
            <a:ext cx="1252916" cy="614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7468" y="4061871"/>
            <a:ext cx="1252916" cy="2842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97468" y="4394076"/>
            <a:ext cx="1252916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97468" y="5143757"/>
            <a:ext cx="1252916" cy="2910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55736" y="2857057"/>
            <a:ext cx="1890000" cy="615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55736" y="3535440"/>
            <a:ext cx="1890000" cy="50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5736" y="4061871"/>
            <a:ext cx="1890000" cy="2842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55736" y="4437192"/>
            <a:ext cx="1890000" cy="676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4932" y="5127786"/>
            <a:ext cx="1890000" cy="2910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5736" y="5504778"/>
            <a:ext cx="1890000" cy="524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97468" y="5504778"/>
            <a:ext cx="1252916" cy="524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348" y="5504778"/>
            <a:ext cx="1749135" cy="524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19953"/>
            <a:ext cx="9144000" cy="564402"/>
            <a:chOff x="0" y="-19953"/>
            <a:chExt cx="9144000" cy="564402"/>
          </a:xfrm>
        </p:grpSpPr>
        <p:sp>
          <p:nvSpPr>
            <p:cNvPr id="38" name="Rectangle 37"/>
            <p:cNvSpPr/>
            <p:nvPr/>
          </p:nvSpPr>
          <p:spPr>
            <a:xfrm>
              <a:off x="0" y="-19953"/>
              <a:ext cx="9144000" cy="4639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6156176" y="44997"/>
              <a:ext cx="2844316" cy="4994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ATP and 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energy </a:t>
              </a:r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s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ystems</a:t>
              </a:r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/>
              </a:r>
              <a:b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</a:br>
              <a:endParaRPr lang="en-GB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2834" y="-27011"/>
            <a:ext cx="936104" cy="1728000"/>
            <a:chOff x="122834" y="-12676"/>
            <a:chExt cx="936104" cy="1728000"/>
          </a:xfrm>
        </p:grpSpPr>
        <p:sp>
          <p:nvSpPr>
            <p:cNvPr id="41" name="TextBox 40">
              <a:hlinkClick r:id="" action="ppaction://noaction"/>
            </p:cNvPr>
            <p:cNvSpPr txBox="1"/>
            <p:nvPr/>
          </p:nvSpPr>
          <p:spPr>
            <a:xfrm>
              <a:off x="179512" y="-12676"/>
              <a:ext cx="822748" cy="172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endParaRPr lang="en-GB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haroni" pitchFamily="2" charset="-79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122834" y="1359707"/>
              <a:ext cx="936104" cy="35543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ctivity</a:t>
              </a:r>
              <a:endParaRPr lang="en-GB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85" y="1645643"/>
            <a:ext cx="363577" cy="58658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4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5616" y="910461"/>
            <a:ext cx="7704856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Roboto Condensed" panose="02000000000000000000" pitchFamily="2" charset="0"/>
              </a:rPr>
              <a:t>Explain why all three </a:t>
            </a:r>
            <a:r>
              <a:rPr lang="en-GB" b="1" dirty="0" smtClean="0">
                <a:latin typeface="Roboto Condensed" panose="02000000000000000000" pitchFamily="2" charset="0"/>
              </a:rPr>
              <a:t>energy systems are important for a football player.</a:t>
            </a:r>
          </a:p>
          <a:p>
            <a:pPr algn="r"/>
            <a:r>
              <a:rPr lang="en-GB" b="1" dirty="0" smtClean="0">
                <a:latin typeface="Roboto Condensed" panose="02000000000000000000" pitchFamily="2" charset="0"/>
              </a:rPr>
              <a:t>(3 </a:t>
            </a:r>
            <a:r>
              <a:rPr lang="en-GB" b="1" dirty="0">
                <a:latin typeface="Roboto Condensed" panose="02000000000000000000" pitchFamily="2" charset="0"/>
              </a:rPr>
              <a:t>marks)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160" y="1735773"/>
            <a:ext cx="6583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3 marks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panose="02000600000000000000" pitchFamily="2" charset="0"/>
              </a:rPr>
              <a:t>The ATP-PC system provides energy for the first 10 seconds of maximal exercise, e.g. when sprinting for the ball or when performing explosive jumps.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panose="02000600000000000000" pitchFamily="2" charset="0"/>
              </a:rPr>
              <a:t>The glycolytic system provides energy when working at high intensity for longer periods, e.g. when chasing an opponent around the pitch.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panose="02000600000000000000" pitchFamily="2" charset="0"/>
              </a:rPr>
              <a:t>The aerobic energy system provides energy when working at a low intensity for prolonged periods, e.g. when jogging around the pitch to maintain the correct defensive positioning.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Print" panose="02000600000000000000" pitchFamily="2" charset="0"/>
            </a:endParaRPr>
          </a:p>
          <a:p>
            <a:r>
              <a:rPr lang="en-GB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Accept other suitable answers</a:t>
            </a:r>
          </a:p>
          <a:p>
            <a:pPr algn="ctr"/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260" y="1647386"/>
            <a:ext cx="7653522" cy="4086225"/>
          </a:xfrm>
          <a:prstGeom prst="roundRect">
            <a:avLst>
              <a:gd name="adj" fmla="val 1014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to reveal answer!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-19953"/>
            <a:ext cx="9144000" cy="564402"/>
            <a:chOff x="0" y="-19953"/>
            <a:chExt cx="9144000" cy="564402"/>
          </a:xfrm>
        </p:grpSpPr>
        <p:sp>
          <p:nvSpPr>
            <p:cNvPr id="15" name="Rectangle 14"/>
            <p:cNvSpPr/>
            <p:nvPr/>
          </p:nvSpPr>
          <p:spPr>
            <a:xfrm>
              <a:off x="0" y="-19953"/>
              <a:ext cx="9144000" cy="4639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6156176" y="44997"/>
              <a:ext cx="2844316" cy="4994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ATP and 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energy </a:t>
              </a:r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s</a:t>
              </a:r>
              <a:r>
                <a:rPr lang="en-GB" sz="18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ystems</a:t>
              </a:r>
              <a: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/>
              </a:r>
              <a:br>
                <a: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</a:br>
              <a:endParaRPr lang="en-GB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834" y="-27011"/>
            <a:ext cx="936104" cy="1728000"/>
            <a:chOff x="122834" y="-12676"/>
            <a:chExt cx="936104" cy="1728000"/>
          </a:xfrm>
        </p:grpSpPr>
        <p:sp>
          <p:nvSpPr>
            <p:cNvPr id="18" name="TextBox 17">
              <a:hlinkClick r:id="" action="ppaction://noaction"/>
            </p:cNvPr>
            <p:cNvSpPr txBox="1"/>
            <p:nvPr/>
          </p:nvSpPr>
          <p:spPr>
            <a:xfrm>
              <a:off x="179512" y="-12676"/>
              <a:ext cx="822748" cy="17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endParaRPr lang="en-GB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haroni" pitchFamily="2" charset="-79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122834" y="855651"/>
              <a:ext cx="936104" cy="35543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Exam-style </a:t>
              </a:r>
              <a:r>
                <a:rPr lang="en-GB" sz="16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question</a:t>
              </a:r>
              <a:endParaRPr lang="en-GB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7" name="Picture 26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078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-27384"/>
            <a:ext cx="9252520" cy="1440160"/>
            <a:chOff x="0" y="-27384"/>
            <a:chExt cx="9252520" cy="144016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24" name="TextBox 23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25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5496" y="549500"/>
              <a:ext cx="9217024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4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What is </a:t>
              </a:r>
              <a:r>
                <a:rPr lang="en-GB" sz="4400" b="1" dirty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Adenosine Triphosphate </a:t>
              </a:r>
              <a:r>
                <a:rPr lang="en-GB" sz="4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(ATP)?</a:t>
              </a:r>
              <a:endParaRPr lang="en-GB" sz="4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512" y="5436788"/>
            <a:ext cx="43924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spc="-20" dirty="0" smtClean="0">
                <a:latin typeface="Roboto Condensed" panose="02000000000000000000" pitchFamily="2" charset="0"/>
              </a:rPr>
              <a:t>ATP is the energy currency that our bodies run on. </a:t>
            </a:r>
            <a:endParaRPr lang="en-GB" sz="1700" spc="-20" dirty="0">
              <a:latin typeface="Roboto Condens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909791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latin typeface="Roboto Condensed" panose="02000000000000000000" pitchFamily="2" charset="0"/>
              </a:rPr>
              <a:t>In order to perform any form of exercise, we must first break down ATP to release energy.</a:t>
            </a:r>
            <a:endParaRPr lang="en-GB" sz="1700" dirty="0">
              <a:latin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17511"/>
            <a:ext cx="3608504" cy="9534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Roboto Condensed" panose="02000000000000000000" pitchFamily="2" charset="0"/>
              </a:rPr>
              <a:t>Chemical Energy</a:t>
            </a:r>
          </a:p>
          <a:p>
            <a:pPr algn="ctr"/>
            <a:r>
              <a:rPr lang="en-GB" sz="1600" dirty="0" smtClean="0">
                <a:latin typeface="Roboto Condensed" panose="02000000000000000000" pitchFamily="2" charset="0"/>
              </a:rPr>
              <a:t>Found in foods </a:t>
            </a:r>
            <a:r>
              <a:rPr lang="en-GB" sz="1600" dirty="0">
                <a:latin typeface="Roboto Condensed" panose="02000000000000000000" pitchFamily="2" charset="0"/>
              </a:rPr>
              <a:t>that we eat; </a:t>
            </a:r>
            <a:r>
              <a:rPr lang="en-GB" dirty="0"/>
              <a:t>it is </a:t>
            </a:r>
            <a:r>
              <a:rPr lang="en-GB" sz="1600" dirty="0" smtClean="0">
                <a:latin typeface="Roboto Condensed" panose="02000000000000000000" pitchFamily="2" charset="0"/>
              </a:rPr>
              <a:t>released during chemical reactions.</a:t>
            </a:r>
            <a:endParaRPr lang="en-GB" sz="1600" dirty="0">
              <a:latin typeface="Roboto Condensed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60032" y="5381424"/>
            <a:ext cx="3907142" cy="1215928"/>
            <a:chOff x="592851" y="4991983"/>
            <a:chExt cx="3907142" cy="1215928"/>
          </a:xfrm>
        </p:grpSpPr>
        <p:pic>
          <p:nvPicPr>
            <p:cNvPr id="1026" name="Picture 2" descr="https://upload.wikimedia.org/wikipedia/commons/b/bd/AdenosineTriphosphate.qutemol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51" y="4991983"/>
              <a:ext cx="2322966" cy="121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15817" y="5138282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latin typeface="Roboto Condensed" panose="02000000000000000000" pitchFamily="2" charset="0"/>
                </a:rPr>
                <a:t>A molecule of </a:t>
              </a:r>
              <a:r>
                <a:rPr lang="en-GB" b="1" i="1" dirty="0" smtClean="0">
                  <a:latin typeface="Roboto Condensed" panose="02000000000000000000" pitchFamily="2" charset="0"/>
                </a:rPr>
                <a:t>adenosine </a:t>
              </a:r>
              <a:r>
                <a:rPr lang="en-GB" b="1" i="1" dirty="0">
                  <a:latin typeface="Roboto Condensed" panose="02000000000000000000" pitchFamily="2" charset="0"/>
                </a:rPr>
                <a:t>t</a:t>
              </a:r>
              <a:r>
                <a:rPr lang="en-GB" b="1" i="1" dirty="0" smtClean="0">
                  <a:latin typeface="Roboto Condensed" panose="02000000000000000000" pitchFamily="2" charset="0"/>
                </a:rPr>
                <a:t>riphosphate</a:t>
              </a:r>
              <a:endParaRPr lang="en-GB" b="1" i="1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1408" y="1334243"/>
            <a:ext cx="87935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spc="-20" dirty="0" smtClean="0">
                <a:latin typeface="Roboto Condensed" panose="02000000000000000000" pitchFamily="2" charset="0"/>
              </a:rPr>
              <a:t>Energy is required for performing physical and mental activities, and can come in many different forms.</a:t>
            </a:r>
            <a:endParaRPr lang="en-GB" sz="1700" spc="-20" dirty="0"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671122"/>
            <a:ext cx="80157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latin typeface="Roboto Condensed" panose="02000000000000000000" pitchFamily="2" charset="0"/>
              </a:rPr>
              <a:t>Although the food that we </a:t>
            </a:r>
            <a:r>
              <a:rPr lang="en-GB" sz="1600" dirty="0">
                <a:latin typeface="Roboto Condensed" panose="02000000000000000000" pitchFamily="2" charset="0"/>
              </a:rPr>
              <a:t>eat (i.e. macronutrients) </a:t>
            </a:r>
            <a:r>
              <a:rPr lang="en-GB" sz="1700" dirty="0" smtClean="0">
                <a:latin typeface="Roboto Condensed" panose="02000000000000000000" pitchFamily="2" charset="0"/>
              </a:rPr>
              <a:t>provides the body with energy for movement, we must first break it down in order to release adenosine triphosphate (ATP).</a:t>
            </a:r>
            <a:endParaRPr lang="en-GB" sz="1700" dirty="0">
              <a:latin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1729112"/>
            <a:ext cx="4608512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Roboto Condensed" panose="02000000000000000000" pitchFamily="2" charset="0"/>
              </a:rPr>
              <a:t>Potential Energy</a:t>
            </a:r>
          </a:p>
          <a:p>
            <a:pPr algn="ctr"/>
            <a:r>
              <a:rPr lang="en-GB" sz="1600" dirty="0">
                <a:latin typeface="Roboto Condensed" panose="02000000000000000000" pitchFamily="2" charset="0"/>
              </a:rPr>
              <a:t>T</a:t>
            </a:r>
            <a:r>
              <a:rPr lang="en-GB" sz="1600" dirty="0" smtClean="0">
                <a:latin typeface="Roboto Condensed" panose="02000000000000000000" pitchFamily="2" charset="0"/>
              </a:rPr>
              <a:t>his </a:t>
            </a:r>
            <a:r>
              <a:rPr lang="en-GB" sz="1600" dirty="0">
                <a:latin typeface="Roboto Condensed" panose="02000000000000000000" pitchFamily="2" charset="0"/>
              </a:rPr>
              <a:t>is energy stored within an object due to its </a:t>
            </a:r>
            <a:r>
              <a:rPr lang="en-GB" sz="1600" dirty="0" smtClean="0">
                <a:latin typeface="Roboto Condensed" panose="02000000000000000000" pitchFamily="2" charset="0"/>
              </a:rPr>
              <a:t>position, e.g. energy stored in the muscle tissues.</a:t>
            </a:r>
            <a:endParaRPr lang="en-GB" sz="1600" dirty="0">
              <a:latin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780928"/>
            <a:ext cx="3608504" cy="1736646"/>
          </a:xfrm>
          <a:prstGeom prst="roundRect">
            <a:avLst>
              <a:gd name="adj" fmla="val 1098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Roboto Condensed" panose="02000000000000000000" pitchFamily="2" charset="0"/>
              </a:rPr>
              <a:t>Electrical Energy</a:t>
            </a:r>
          </a:p>
          <a:p>
            <a:pPr algn="ctr"/>
            <a:r>
              <a:rPr lang="en-GB" sz="1600" dirty="0">
                <a:latin typeface="Roboto Condensed" panose="02000000000000000000" pitchFamily="2" charset="0"/>
              </a:rPr>
              <a:t>E</a:t>
            </a:r>
            <a:r>
              <a:rPr lang="en-GB" sz="1600" dirty="0" smtClean="0">
                <a:latin typeface="Roboto Condensed" panose="02000000000000000000" pitchFamily="2" charset="0"/>
              </a:rPr>
              <a:t>nergy </a:t>
            </a:r>
            <a:r>
              <a:rPr lang="en-GB" sz="1600" dirty="0">
                <a:latin typeface="Roboto Condensed" panose="02000000000000000000" pitchFamily="2" charset="0"/>
              </a:rPr>
              <a:t>that is stored and released by charged particles.  The human body </a:t>
            </a:r>
            <a:r>
              <a:rPr lang="en-GB" sz="1600" dirty="0" smtClean="0">
                <a:latin typeface="Roboto Condensed" panose="02000000000000000000" pitchFamily="2" charset="0"/>
              </a:rPr>
              <a:t>uses </a:t>
            </a:r>
            <a:r>
              <a:rPr lang="en-GB" sz="1600" dirty="0">
                <a:latin typeface="Roboto Condensed" panose="02000000000000000000" pitchFamily="2" charset="0"/>
              </a:rPr>
              <a:t>electrical energy to pass impulses through the nervous system and to cause muscular contractions.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95936" y="2551226"/>
            <a:ext cx="3111689" cy="1859222"/>
            <a:chOff x="3995936" y="2551226"/>
            <a:chExt cx="3111689" cy="1859222"/>
          </a:xfrm>
        </p:grpSpPr>
        <p:sp>
          <p:nvSpPr>
            <p:cNvPr id="15" name="TextBox 14"/>
            <p:cNvSpPr txBox="1"/>
            <p:nvPr/>
          </p:nvSpPr>
          <p:spPr>
            <a:xfrm>
              <a:off x="3995936" y="2957569"/>
              <a:ext cx="2160240" cy="119181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Roboto Condensed" panose="02000000000000000000" pitchFamily="2" charset="0"/>
                </a:rPr>
                <a:t>Kinetic Energy</a:t>
              </a:r>
            </a:p>
            <a:p>
              <a:pPr algn="ctr"/>
              <a:r>
                <a:rPr lang="en-GB" sz="1600" dirty="0">
                  <a:latin typeface="Roboto Condensed" panose="02000000000000000000" pitchFamily="2" charset="0"/>
                </a:rPr>
                <a:t>A</a:t>
              </a:r>
              <a:r>
                <a:rPr lang="en-GB" sz="1600" dirty="0" smtClean="0">
                  <a:latin typeface="Roboto Condensed" panose="02000000000000000000" pitchFamily="2" charset="0"/>
                </a:rPr>
                <a:t>ny </a:t>
              </a:r>
              <a:r>
                <a:rPr lang="en-GB" sz="1600" dirty="0">
                  <a:latin typeface="Roboto Condensed" panose="02000000000000000000" pitchFamily="2" charset="0"/>
                </a:rPr>
                <a:t>energy that causes movement of an object.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551226"/>
              <a:ext cx="1239481" cy="1859222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4" name="Picture 33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09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/>
      <p:bldP spid="13" grpId="0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40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42" name="TextBox 41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44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Breakdown of ATP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422130">
            <a:off x="5813778" y="4818657"/>
            <a:ext cx="940576" cy="345877"/>
          </a:xfrm>
          <a:prstGeom prst="irregularSeal2">
            <a:avLst/>
          </a:prstGeom>
          <a:solidFill>
            <a:srgbClr val="F2F22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 smtClean="0">
                <a:latin typeface="Roboto Condensed" panose="02000000000000000000" pitchFamily="2" charset="0"/>
              </a:rPr>
              <a:t>Energy</a:t>
            </a:r>
            <a:endParaRPr lang="en-GB" sz="1000" b="1" dirty="0">
              <a:latin typeface="Roboto Condensed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2782" y="2395623"/>
            <a:ext cx="526122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0016" y="2395623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3359" y="2403512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062" y="1436525"/>
            <a:ext cx="85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Roboto Condensed" panose="02000000000000000000" pitchFamily="2" charset="0"/>
              </a:rPr>
              <a:t>ATP</a:t>
            </a:r>
            <a:r>
              <a:rPr lang="en-GB" dirty="0" smtClean="0">
                <a:latin typeface="Roboto Condensed" panose="02000000000000000000" pitchFamily="2" charset="0"/>
              </a:rPr>
              <a:t> (adenosine triphosphate) is made up of 1 </a:t>
            </a:r>
            <a:r>
              <a:rPr lang="en-GB" b="1" dirty="0" smtClean="0">
                <a:solidFill>
                  <a:schemeClr val="accent5"/>
                </a:solidFill>
                <a:latin typeface="Roboto Condensed" panose="02000000000000000000" pitchFamily="2" charset="0"/>
              </a:rPr>
              <a:t>adenosine</a:t>
            </a:r>
            <a:r>
              <a:rPr lang="en-GB" dirty="0" smtClean="0">
                <a:latin typeface="Roboto Condensed" panose="02000000000000000000" pitchFamily="2" charset="0"/>
              </a:rPr>
              <a:t> molecule and 3 </a:t>
            </a:r>
            <a:r>
              <a:rPr lang="en-GB" b="1" dirty="0" smtClean="0">
                <a:solidFill>
                  <a:schemeClr val="accent2"/>
                </a:solidFill>
                <a:latin typeface="Roboto Condensed" panose="02000000000000000000" pitchFamily="2" charset="0"/>
              </a:rPr>
              <a:t>phosphate</a:t>
            </a:r>
            <a:r>
              <a:rPr lang="en-GB" dirty="0" smtClean="0">
                <a:latin typeface="Roboto Condensed" panose="02000000000000000000" pitchFamily="2" charset="0"/>
              </a:rPr>
              <a:t> molecules.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62" y="3105120"/>
            <a:ext cx="866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In order to release the energy that is held in the bonds between the 3 phosphate molecules in ATP, one of these bonds must be broken.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182" y="2258473"/>
            <a:ext cx="1296144" cy="40862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Adenosine</a:t>
            </a:r>
            <a:endParaRPr lang="en-GB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374" y="2204864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P</a:t>
            </a:r>
            <a:endParaRPr lang="en-GB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9518" y="2204864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P</a:t>
            </a:r>
            <a:endParaRPr lang="en-GB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5662" y="2204864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P</a:t>
            </a:r>
            <a:endParaRPr lang="en-GB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4848" y="4897995"/>
            <a:ext cx="574888" cy="1642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9723" y="4897995"/>
            <a:ext cx="553869" cy="158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3392" y="4897995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7248" y="4754681"/>
            <a:ext cx="1296144" cy="40862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Adenosine</a:t>
            </a:r>
            <a:endParaRPr lang="en-GB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5440" y="4701072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1584" y="4701072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062" y="3964621"/>
            <a:ext cx="844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This chemical reaction is catalysed by the enzyme </a:t>
            </a:r>
            <a:r>
              <a:rPr lang="en-GB" b="1" dirty="0" smtClean="0">
                <a:latin typeface="Roboto Condensed" panose="02000000000000000000" pitchFamily="2" charset="0"/>
              </a:rPr>
              <a:t>ATPase…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062" y="5734997"/>
            <a:ext cx="693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… which splits the bond between two of the phosphate molecules to produce </a:t>
            </a:r>
            <a:r>
              <a:rPr lang="en-GB" b="1" dirty="0" smtClean="0">
                <a:latin typeface="Roboto Condensed" panose="02000000000000000000" pitchFamily="2" charset="0"/>
              </a:rPr>
              <a:t>ADP</a:t>
            </a:r>
            <a:r>
              <a:rPr lang="en-GB" dirty="0" smtClean="0">
                <a:latin typeface="Roboto Condensed" panose="02000000000000000000" pitchFamily="2" charset="0"/>
              </a:rPr>
              <a:t> (adenosine diphosphate), </a:t>
            </a:r>
            <a:r>
              <a:rPr lang="en-GB" b="1" dirty="0" smtClean="0">
                <a:latin typeface="Roboto Condensed" panose="02000000000000000000" pitchFamily="2" charset="0"/>
              </a:rPr>
              <a:t>1 </a:t>
            </a:r>
            <a:r>
              <a:rPr lang="en-GB" b="1" dirty="0" smtClean="0">
                <a:solidFill>
                  <a:schemeClr val="accent2"/>
                </a:solidFill>
                <a:latin typeface="Roboto Condensed" panose="02000000000000000000" pitchFamily="2" charset="0"/>
              </a:rPr>
              <a:t>phosphate</a:t>
            </a:r>
            <a:r>
              <a:rPr lang="en-GB" b="1" dirty="0" smtClean="0">
                <a:latin typeface="Roboto Condensed" panose="02000000000000000000" pitchFamily="2" charset="0"/>
              </a:rPr>
              <a:t> molecule </a:t>
            </a:r>
            <a:r>
              <a:rPr lang="en-GB" dirty="0" smtClean="0">
                <a:latin typeface="Roboto Condensed" panose="02000000000000000000" pitchFamily="2" charset="0"/>
              </a:rPr>
              <a:t>and </a:t>
            </a:r>
            <a:r>
              <a:rPr lang="en-GB" b="1" dirty="0" smtClean="0">
                <a:solidFill>
                  <a:schemeClr val="accent4"/>
                </a:solidFill>
                <a:latin typeface="Roboto Condensed" panose="02000000000000000000" pitchFamily="2" charset="0"/>
              </a:rPr>
              <a:t>energy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5458403"/>
            <a:ext cx="1656184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This is called an e</a:t>
            </a:r>
            <a:r>
              <a:rPr lang="en-GB" b="1" u="sng" dirty="0" smtClean="0">
                <a:latin typeface="Roboto Condensed" panose="02000000000000000000" pitchFamily="2" charset="0"/>
              </a:rPr>
              <a:t>xo</a:t>
            </a:r>
            <a:r>
              <a:rPr lang="en-GB" b="1" dirty="0" smtClean="0">
                <a:latin typeface="Roboto Condensed" panose="02000000000000000000" pitchFamily="2" charset="0"/>
              </a:rPr>
              <a:t>thermic reaction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1313" y="4736870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 rot="19900136">
            <a:off x="5291578" y="4839550"/>
            <a:ext cx="1237237" cy="307777"/>
          </a:xfrm>
          <a:prstGeom prst="flowChartPreparation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ATPase</a:t>
            </a:r>
            <a:endParaRPr lang="en-GB" sz="14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8" name="Picture 47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637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2.77778E-7 0.00023 C 0.00278 -0.00116 0.00573 -0.00231 0.00868 -0.00324 C 0.01076 -0.00393 0.01337 -0.0044 0.01563 -0.00486 C 0.02014 -0.00879 0.01476 -0.0037 0.01944 -0.01203 C 0.02049 -0.01389 0.02274 -0.01504 0.02344 -0.0169 C 0.02379 -0.01759 0.02396 -0.01852 0.02448 -0.01944 C 0.02483 -0.01991 0.02604 -0.02037 0.02656 -0.02083 C 0.03247 -0.02708 0.02274 -0.01875 0.03247 -0.02639 C 0.03299 -0.02708 0.03351 -0.02778 0.03438 -0.02824 L 0.03837 -0.02893 C 0.04254 -0.03148 0.04635 -0.03403 0.05226 -0.03518 C 0.05573 -0.03588 0.05729 -0.03634 0.06094 -0.03703 C 0.06337 -0.03727 0.06563 -0.03727 0.06788 -0.03773 C 0.07778 -0.03889 0.06997 -0.03819 0.08073 -0.03935 C 0.08333 -0.03958 0.08594 -0.03981 0.08854 -0.04004 C 0.09028 -0.04028 0.09184 -0.04051 0.09358 -0.04097 C 0.09444 -0.04097 0.09549 -0.04143 0.09653 -0.04166 C 0.09896 -0.04213 0.10191 -0.04213 0.10451 -0.04259 C 0.10781 -0.04282 0.11094 -0.04352 0.11424 -0.04398 C 0.11528 -0.04467 0.11615 -0.04537 0.11719 -0.04583 C 0.11875 -0.04629 0.12257 -0.04699 0.12413 -0.04722 C 0.125 -0.04745 0.12726 -0.04791 0.12726 -0.04768 " pathEditMode="relative" rAng="0" ptsTypes="AAAAAAAAAAAAAAAAAAAAA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8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00023 C 0.00105 0.00532 -0.00034 0.0037 0.00435 0.00857 C 0.00573 0.00995 0.0066 0.01157 0.00903 0.01273 C 0.01007 0.01343 0.01112 0.01389 0.0125 0.01435 C 0.01459 0.01528 0.01737 0.01574 0.0191 0.01667 C 0.02171 0.01759 0.02518 0.01968 0.02865 0.02037 C 0.03056 0.02083 0.03334 0.02083 0.03525 0.0213 C 0.03698 0.02176 0.03837 0.02222 0.03994 0.02245 C 0.04132 0.02269 0.04306 0.02292 0.04462 0.02292 C 0.05261 0.02407 0.04254 0.02315 0.05487 0.02407 C 0.07153 0.02685 0.0507 0.02361 0.07101 0.02639 C 0.07344 0.02662 0.0757 0.02708 0.07796 0.02732 C 0.07917 0.02755 0.08004 0.02778 0.08143 0.02801 L 0.09167 0.02917 C 0.10226 0.02894 0.1125 0.02894 0.12275 0.02847 C 0.12605 0.02847 0.129 0.02801 0.13212 0.02732 C 0.13334 0.02708 0.13577 0.02639 0.13577 0.02662 " pathEditMode="relative" rAng="0" ptsTypes="AAAAAAAAAAAAAAAA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5" grpId="0" animBg="1"/>
      <p:bldP spid="14" grpId="0" animBg="1"/>
      <p:bldP spid="5" grpId="0" animBg="1"/>
      <p:bldP spid="6" grpId="0"/>
      <p:bldP spid="7" grpId="0"/>
      <p:bldP spid="4" grpId="0" animBg="1"/>
      <p:bldP spid="8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5" grpId="0"/>
      <p:bldP spid="27" grpId="0" animBg="1"/>
      <p:bldP spid="22" grpId="0" animBg="1"/>
      <p:bldP spid="22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84204" y="4168219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0328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We do not have an endless supply of </a:t>
            </a:r>
            <a:r>
              <a:rPr lang="en-GB" b="1" dirty="0" smtClean="0">
                <a:latin typeface="Roboto Condensed" panose="02000000000000000000" pitchFamily="2" charset="0"/>
              </a:rPr>
              <a:t>ATP</a:t>
            </a:r>
            <a:r>
              <a:rPr lang="en-GB" dirty="0" smtClean="0">
                <a:latin typeface="Roboto Condensed" panose="02000000000000000000" pitchFamily="2" charset="0"/>
              </a:rPr>
              <a:t> within the body and, therefore, it needs to be</a:t>
            </a:r>
            <a:r>
              <a:rPr lang="en-GB" b="1" dirty="0" smtClean="0">
                <a:latin typeface="Roboto Condensed" panose="02000000000000000000" pitchFamily="2" charset="0"/>
              </a:rPr>
              <a:t> resynthesised </a:t>
            </a:r>
            <a:r>
              <a:rPr lang="en-GB" dirty="0" smtClean="0">
                <a:latin typeface="Roboto Condensed" panose="02000000000000000000" pitchFamily="2" charset="0"/>
              </a:rPr>
              <a:t>after it is broken down, in order to provide more energy in the future.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4783" y="4168219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9672" y="4168219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4024905"/>
            <a:ext cx="1296144" cy="40862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Adenosine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1720" y="3971296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7864" y="3971296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4578" y="3608402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512" y="281865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It is resynthesised by using </a:t>
            </a:r>
            <a:r>
              <a:rPr lang="en-GB" b="1" dirty="0" smtClean="0">
                <a:latin typeface="Roboto Condensed" panose="02000000000000000000" pitchFamily="2" charset="0"/>
              </a:rPr>
              <a:t>energy</a:t>
            </a:r>
            <a:r>
              <a:rPr lang="en-GB" dirty="0" smtClean="0">
                <a:latin typeface="Roboto Condensed" panose="02000000000000000000" pitchFamily="2" charset="0"/>
              </a:rPr>
              <a:t> to form a bond between a </a:t>
            </a:r>
            <a:r>
              <a:rPr lang="en-GB" b="1" dirty="0" smtClean="0">
                <a:solidFill>
                  <a:schemeClr val="accent2"/>
                </a:solidFill>
                <a:latin typeface="Roboto Condensed" panose="02000000000000000000" pitchFamily="2" charset="0"/>
              </a:rPr>
              <a:t>phosphate</a:t>
            </a:r>
            <a:r>
              <a:rPr lang="en-GB" dirty="0" smtClean="0">
                <a:latin typeface="Roboto Condensed" panose="02000000000000000000" pitchFamily="2" charset="0"/>
              </a:rPr>
              <a:t> molecule (Pi) and </a:t>
            </a:r>
            <a:r>
              <a:rPr lang="en-GB" b="1" dirty="0" smtClean="0">
                <a:latin typeface="Roboto Condensed" panose="02000000000000000000" pitchFamily="2" charset="0"/>
              </a:rPr>
              <a:t>ADP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130188">
            <a:off x="5195856" y="4721561"/>
            <a:ext cx="1003863" cy="345877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 smtClean="0">
                <a:latin typeface="Roboto Condensed" panose="02000000000000000000" pitchFamily="2" charset="0"/>
              </a:rPr>
              <a:t>Energy</a:t>
            </a:r>
            <a:endParaRPr lang="en-GB" sz="1000" b="1" dirty="0">
              <a:latin typeface="Roboto Condensed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543431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ATP that is formed will be available to fuel the next burst of high-intensity exercise that an athlete performs, using energy systems.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3990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ATP only lasts for approximately 2–3 seconds.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4367" y="3729449"/>
            <a:ext cx="1710159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This is called an </a:t>
            </a:r>
            <a:r>
              <a:rPr lang="en-GB" b="1" u="sng" dirty="0"/>
              <a:t>e</a:t>
            </a:r>
            <a:r>
              <a:rPr lang="en-GB" b="1" u="sng" dirty="0" smtClean="0"/>
              <a:t>ndo</a:t>
            </a:r>
            <a:r>
              <a:rPr lang="en-GB" b="1" dirty="0" smtClean="0"/>
              <a:t>thermic </a:t>
            </a:r>
            <a:r>
              <a:rPr lang="en-GB" b="1" dirty="0"/>
              <a:t>reaction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systems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34" name="TextBox 33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Resynthesis </a:t>
              </a:r>
              <a:r>
                <a:rPr lang="en-GB" sz="5400" b="1" dirty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of ATP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5" name="Picture 44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963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0.00023 C -0.00885 0.00023 -0.0177 0.00046 -0.02656 0.00139 C -0.03784 0.00255 -0.02656 0.00255 -0.03437 0.0044 C -0.03767 0.00532 -0.04097 0.00555 -0.04409 0.00625 C -0.04513 0.00671 -0.046 0.00741 -0.04704 0.00787 C -0.0493 0.00856 -0.05173 0.0081 -0.05399 0.00926 C -0.05503 0.00995 -0.05572 0.0118 -0.05694 0.0125 C -0.0585 0.01366 -0.06007 0.01366 -0.0618 0.01412 C -0.06302 0.01528 -0.06441 0.01643 -0.06562 0.01736 C -0.0677 0.01875 -0.07066 0.01991 -0.07257 0.02083 C -0.07361 0.02153 -0.07465 0.02268 -0.07552 0.02384 C -0.07621 0.02477 -0.07673 0.02616 -0.07743 0.02708 C -0.07934 0.0294 -0.08142 0.03125 -0.08333 0.03356 L -0.08628 0.0368 L -0.08923 0.03981 C -0.08854 0.04097 -0.08732 0.04167 -0.08732 0.04305 C -0.08663 0.0493 -0.08802 0.0493 -0.0901 0.05139 " pathEditMode="relative" rAng="0" ptsTypes="AAAAAAAAAAAAAAAA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787 L -2.77778E-7 -0.00764 C -0.0033 -0.0088 -0.0066 -0.01042 -0.00972 -0.00972 C -0.01163 -0.00972 -0.02031 0.00208 -0.02049 0.00231 C -0.02309 0.00509 -0.02552 0.00764 -0.02795 0.01018 C -0.02951 0.01157 -0.0342 0.01365 -0.03559 0.01458 C -0.0408 0.01365 -0.04618 0.01342 -0.05174 0.01227 C -0.05382 0.01203 -0.0559 0.01088 -0.05816 0.01018 C -0.06059 0.00949 -0.06302 0.00879 -0.06545 0.00833 C -0.07205 0.00416 -0.06753 0.00671 -0.07951 0.00231 C -0.08819 -0.00116 -0.08299 0.00046 -0.09549 -0.00185 C -0.09792 -0.00324 -0.1033 -0.00579 -0.10625 -0.00787 C -0.10799 -0.00903 -0.10972 -0.01088 -0.11163 -0.01181 C -0.11562 -0.01435 -0.11528 -0.01297 -0.1191 -0.01574 C -0.12049 -0.01736 -0.12205 -0.01875 -0.12326 -0.02014 C -0.12656 -0.04977 -0.12153 -0.01366 -0.1276 -0.03611 C -0.12847 -0.03935 -0.1283 -0.04283 -0.12865 -0.04607 C -0.13038 -0.05857 -0.12969 -0.04537 -0.12969 -0.06204 " pathEditMode="relative" rAng="0" ptsTypes="AAAAAAAAAAAAAAAA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7" grpId="0"/>
      <p:bldP spid="26" grpId="0" animBg="1"/>
      <p:bldP spid="26" grpId="1" animBg="1"/>
      <p:bldP spid="29" grpId="0"/>
      <p:bldP spid="1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1464" y="1518635"/>
            <a:ext cx="839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 Condensed" panose="02000000000000000000" pitchFamily="2" charset="0"/>
              </a:rPr>
              <a:t>The body must use one of </a:t>
            </a:r>
            <a:r>
              <a:rPr lang="en-GB" b="1" dirty="0" smtClean="0">
                <a:latin typeface="Roboto Condensed" panose="02000000000000000000" pitchFamily="2" charset="0"/>
              </a:rPr>
              <a:t>three</a:t>
            </a:r>
            <a:r>
              <a:rPr lang="en-GB" dirty="0" smtClean="0">
                <a:latin typeface="Roboto Condensed" panose="02000000000000000000" pitchFamily="2" charset="0"/>
              </a:rPr>
              <a:t> energy </a:t>
            </a:r>
            <a:r>
              <a:rPr lang="en-GB" dirty="0">
                <a:latin typeface="Roboto Condensed" panose="02000000000000000000" pitchFamily="2" charset="0"/>
              </a:rPr>
              <a:t>systems to produce the energy which is required to resynthesise ATP from ADP + </a:t>
            </a:r>
            <a:r>
              <a:rPr lang="en-GB" sz="1600" dirty="0">
                <a:latin typeface="Roboto Condensed" panose="02000000000000000000" pitchFamily="2" charset="0"/>
              </a:rPr>
              <a:t>Pi: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64" y="3970719"/>
            <a:ext cx="82489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For each of these </a:t>
            </a:r>
            <a:r>
              <a:rPr lang="en-GB" sz="1600" b="1" dirty="0">
                <a:latin typeface="Roboto Condensed" panose="02000000000000000000" pitchFamily="2" charset="0"/>
              </a:rPr>
              <a:t>three</a:t>
            </a:r>
            <a:r>
              <a:rPr lang="en-GB" sz="2000" dirty="0" smtClean="0">
                <a:latin typeface="Roboto Condensed" panose="02000000000000000000" pitchFamily="2" charset="0"/>
              </a:rPr>
              <a:t> </a:t>
            </a:r>
            <a:r>
              <a:rPr lang="en-GB" dirty="0" smtClean="0">
                <a:latin typeface="Roboto Condensed" panose="02000000000000000000" pitchFamily="2" charset="0"/>
              </a:rPr>
              <a:t>systems you will need to know:</a:t>
            </a:r>
          </a:p>
          <a:p>
            <a:endParaRPr lang="en-GB" sz="800" dirty="0" smtClean="0">
              <a:latin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 Condensed" panose="02000000000000000000" pitchFamily="2" charset="0"/>
              </a:rPr>
              <a:t>W</a:t>
            </a:r>
            <a:r>
              <a:rPr lang="en-GB" dirty="0" smtClean="0">
                <a:latin typeface="Roboto Condensed" panose="02000000000000000000" pitchFamily="2" charset="0"/>
              </a:rPr>
              <a:t>hether </a:t>
            </a:r>
            <a:r>
              <a:rPr lang="en-GB" dirty="0">
                <a:latin typeface="Roboto Condensed" panose="02000000000000000000" pitchFamily="2" charset="0"/>
              </a:rPr>
              <a:t>the system is aerobic or anaerobic (i.e. whether it uses oxygen or not)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 Condensed" panose="02000000000000000000" pitchFamily="2" charset="0"/>
              </a:rPr>
              <a:t>W</a:t>
            </a:r>
            <a:r>
              <a:rPr lang="en-GB" dirty="0" smtClean="0">
                <a:latin typeface="Roboto Condensed" panose="02000000000000000000" pitchFamily="2" charset="0"/>
              </a:rPr>
              <a:t>hat chemical or food fuel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 Condensed" panose="02000000000000000000" pitchFamily="2" charset="0"/>
              </a:rPr>
              <a:t>S</a:t>
            </a:r>
            <a:r>
              <a:rPr lang="en-GB" dirty="0" smtClean="0">
                <a:latin typeface="Roboto Condensed" panose="02000000000000000000" pitchFamily="2" charset="0"/>
              </a:rPr>
              <a:t>ite of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 Condensed" panose="02000000000000000000" pitchFamily="2" charset="0"/>
              </a:rPr>
              <a:t>C</a:t>
            </a:r>
            <a:r>
              <a:rPr lang="en-GB" dirty="0" smtClean="0">
                <a:latin typeface="Roboto Condensed" panose="02000000000000000000" pitchFamily="2" charset="0"/>
              </a:rPr>
              <a:t>ontrolling enzyme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Roboto Condensed" panose="02000000000000000000" pitchFamily="2" charset="0"/>
              </a:rPr>
              <a:t>ATP yield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 Condensed" panose="02000000000000000000" pitchFamily="2" charset="0"/>
              </a:rPr>
              <a:t>S</a:t>
            </a:r>
            <a:r>
              <a:rPr lang="en-GB" dirty="0" smtClean="0">
                <a:latin typeface="Roboto Condensed" panose="02000000000000000000" pitchFamily="2" charset="0"/>
              </a:rPr>
              <a:t>tages within </a:t>
            </a:r>
            <a:r>
              <a:rPr lang="en-GB" dirty="0">
                <a:latin typeface="Roboto Condensed" panose="02000000000000000000" pitchFamily="2" charset="0"/>
              </a:rPr>
              <a:t>each of the three energy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Roboto Condensed" panose="02000000000000000000" pitchFamily="2" charset="0"/>
              </a:rPr>
              <a:t>By-products </a:t>
            </a:r>
            <a:r>
              <a:rPr lang="en-GB" dirty="0">
                <a:latin typeface="Roboto Condensed" panose="02000000000000000000" pitchFamily="2" charset="0"/>
              </a:rPr>
              <a:t>of each of the three energy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694" y="2489087"/>
            <a:ext cx="2920376" cy="1191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Roboto Condensed" panose="02000000000000000000" pitchFamily="2" charset="0"/>
              </a:rPr>
              <a:t>ATP-PC (Phosphocreatine) System</a:t>
            </a:r>
          </a:p>
          <a:p>
            <a:pPr algn="ctr"/>
            <a:r>
              <a:rPr lang="en-GB" sz="1600" dirty="0" smtClean="0">
                <a:latin typeface="Roboto Condensed" panose="02000000000000000000" pitchFamily="2" charset="0"/>
              </a:rPr>
              <a:t>Resynthesises ATP from breakdown of phosphocreatine.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7745" y="2489087"/>
            <a:ext cx="1873599" cy="14642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Roboto Condensed" panose="02000000000000000000" pitchFamily="2" charset="0"/>
              </a:rPr>
              <a:t>Glycolytic System</a:t>
            </a:r>
          </a:p>
          <a:p>
            <a:pPr algn="ctr"/>
            <a:r>
              <a:rPr lang="en-GB" sz="1600" dirty="0" smtClean="0">
                <a:latin typeface="Roboto Condensed" panose="02000000000000000000" pitchFamily="2" charset="0"/>
              </a:rPr>
              <a:t>Resynthesises ATP from the breakdown of glycogen.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2020" y="2489087"/>
            <a:ext cx="3064706" cy="11918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Roboto Condensed" panose="02000000000000000000" pitchFamily="2" charset="0"/>
              </a:rPr>
              <a:t>Aerobic System</a:t>
            </a:r>
          </a:p>
          <a:p>
            <a:pPr algn="ctr"/>
            <a:r>
              <a:rPr lang="en-GB" sz="1600" dirty="0" smtClean="0">
                <a:latin typeface="Roboto Condensed" panose="02000000000000000000" pitchFamily="2" charset="0"/>
              </a:rPr>
              <a:t>Resynthesises ATP from the breakdown of glycogen, glucose and free fatty acids (FFAs).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Systems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21" name="TextBox 20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22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Energy </a:t>
              </a:r>
              <a:r>
                <a:rPr lang="en-GB" sz="5400" b="1" dirty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S</a:t>
              </a:r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ystems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Picture 31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49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uiExpand="1" build="p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40202" y="3925951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1340768"/>
            <a:ext cx="882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</a:t>
            </a:r>
            <a:r>
              <a:rPr lang="en-GB" b="1" dirty="0" smtClean="0">
                <a:latin typeface="Roboto Condensed" panose="02000000000000000000" pitchFamily="2" charset="0"/>
              </a:rPr>
              <a:t>ATP-PC</a:t>
            </a:r>
            <a:r>
              <a:rPr lang="en-GB" dirty="0" smtClean="0">
                <a:latin typeface="Roboto Condensed" panose="02000000000000000000" pitchFamily="2" charset="0"/>
              </a:rPr>
              <a:t> energy system occurs in the </a:t>
            </a:r>
            <a:r>
              <a:rPr lang="en-GB" b="1" dirty="0" smtClean="0">
                <a:latin typeface="Roboto Condensed" panose="02000000000000000000" pitchFamily="2" charset="0"/>
              </a:rPr>
              <a:t>sarcoplasm</a:t>
            </a:r>
            <a:r>
              <a:rPr lang="en-GB" dirty="0" smtClean="0">
                <a:latin typeface="Roboto Condensed" panose="02000000000000000000" pitchFamily="2" charset="0"/>
              </a:rPr>
              <a:t> (the cytoplasm of a muscle cell) and produces energy by breaking down </a:t>
            </a:r>
            <a:r>
              <a:rPr lang="en-GB" b="1" dirty="0" smtClean="0">
                <a:latin typeface="Roboto Condensed" panose="02000000000000000000" pitchFamily="2" charset="0"/>
              </a:rPr>
              <a:t>phosphocreatine (PC)</a:t>
            </a:r>
            <a:r>
              <a:rPr lang="en-GB" dirty="0" smtClean="0">
                <a:latin typeface="Roboto Condensed" panose="02000000000000000000" pitchFamily="2" charset="0"/>
              </a:rPr>
              <a:t>.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4361" y="2946672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217" y="2803358"/>
            <a:ext cx="1296144" cy="40862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Creatine</a:t>
            </a:r>
            <a:endParaRPr lang="en-GB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6409" y="2749749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 rot="1743185">
            <a:off x="3518246" y="2646009"/>
            <a:ext cx="1284510" cy="461665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Creatine kinase</a:t>
            </a:r>
            <a:endParaRPr lang="en-GB" sz="12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486" y="201644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process is catalysed by the enzyme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</a:rPr>
              <a:t>creatine kinase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130188">
            <a:off x="1944136" y="3141500"/>
            <a:ext cx="1082457" cy="345877"/>
          </a:xfrm>
          <a:prstGeom prst="irregularSeal2">
            <a:avLst/>
          </a:prstGeom>
          <a:solidFill>
            <a:srgbClr val="F2F22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Energy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60781" y="3925951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5670" y="3925951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526" y="3782637"/>
            <a:ext cx="1296144" cy="408623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Adenosine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7718" y="3729028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3862" y="3729028"/>
            <a:ext cx="864096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44601" y="2323945"/>
            <a:ext cx="2683627" cy="1980127"/>
          </a:xfrm>
          <a:prstGeom prst="roundRect">
            <a:avLst>
              <a:gd name="adj" fmla="val 14919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The energy and phosphate molecule released from the breakdown of </a:t>
            </a:r>
            <a:r>
              <a:rPr lang="en-GB" b="1" dirty="0"/>
              <a:t>PC</a:t>
            </a:r>
            <a:r>
              <a:rPr lang="en-GB" dirty="0"/>
              <a:t> are then used to resynthesise 1 </a:t>
            </a:r>
            <a:r>
              <a:rPr lang="en-GB" b="1" dirty="0"/>
              <a:t>ATP</a:t>
            </a:r>
            <a:r>
              <a:rPr lang="en-GB" dirty="0"/>
              <a:t> from 1 </a:t>
            </a:r>
            <a:r>
              <a:rPr lang="en-GB" b="1" dirty="0" smtClean="0"/>
              <a:t>ADP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451206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This energy system is used to provide energy very quickly, as PC is readily available and doesn’t require oxygen to be delivered.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515237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It is an </a:t>
            </a:r>
            <a:r>
              <a:rPr lang="en-GB" b="1" dirty="0" smtClean="0">
                <a:latin typeface="Roboto Condensed" panose="02000000000000000000" pitchFamily="2" charset="0"/>
              </a:rPr>
              <a:t>anaerobic energy system </a:t>
            </a:r>
            <a:r>
              <a:rPr lang="en-GB" dirty="0" smtClean="0">
                <a:latin typeface="Roboto Condensed" panose="02000000000000000000" pitchFamily="2" charset="0"/>
              </a:rPr>
              <a:t>and provides energy for actions, such as sprinting.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5156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However, due to the limited stores of PC in the body,  it can only support </a:t>
            </a:r>
            <a:r>
              <a:rPr lang="en-GB" b="1" dirty="0" smtClean="0">
                <a:latin typeface="Roboto Condensed" panose="02000000000000000000" pitchFamily="2" charset="0"/>
              </a:rPr>
              <a:t>up to 10 seconds of exercise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61560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 Condensed" panose="02000000000000000000" pitchFamily="2" charset="0"/>
              </a:rPr>
              <a:t>This energy system </a:t>
            </a:r>
            <a:r>
              <a:rPr lang="en-GB" dirty="0" smtClean="0">
                <a:latin typeface="Roboto Condensed" panose="02000000000000000000" pitchFamily="2" charset="0"/>
              </a:rPr>
              <a:t>produces </a:t>
            </a:r>
            <a:r>
              <a:rPr lang="en-GB" b="1" dirty="0" smtClean="0">
                <a:latin typeface="Roboto Condensed" panose="02000000000000000000" pitchFamily="2" charset="0"/>
              </a:rPr>
              <a:t>no by-products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dirty="0">
              <a:latin typeface="Roboto Condensed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35" name="TextBox 34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4400" b="1" dirty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ATP-PC </a:t>
              </a:r>
              <a:r>
                <a:rPr lang="en-GB" sz="4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(phosphocreatine</a:t>
              </a:r>
              <a:r>
                <a:rPr lang="en-GB" sz="4400" b="1" dirty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) </a:t>
              </a:r>
              <a:r>
                <a:rPr lang="en-GB" sz="4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System</a:t>
              </a:r>
              <a:endParaRPr lang="en-GB" sz="4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6" name="Picture 45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119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00023 C 2.5E-6 0.01296 2.5E-6 0.02685 2.5E-6 0.04028 C 2.5E-6 0.04259 2.5E-6 0.04537 2.5E-6 0.04768 C 2.5E-6 0.05231 2.5E-6 0.0581 2.5E-6 0.06157 C 0.00816 0.06273 0.00816 0.06296 0.00816 0.06389 C 0.00816 0.06504 0.00816 0.0662 0.00816 0.0669 C 0.00816 0.06828 0.00816 0.06875 0.01649 0.06898 C 0.01649 0.07176 0.01649 0.07106 0.02517 0.07245 C 0.02517 0.07361 0.02517 0.07477 0.02517 0.07546 C 0.02517 0.07592 0.02517 0.07662 0.02517 0.07708 C 0.0335 0.07754 0.04184 0.07801 0.04184 0.07893 C 0.05052 0.07986 0.06736 0.08102 0.07587 0.08102 L 0.16059 0.08194 C 0.16059 0.08287 0.16059 0.08356 0.16059 0.08426 C 0.16892 0.08565 0.17725 0.08565 0.17725 0.08634 C 0.17725 0.0868 0.18576 0.08703 0.18576 0.0875 C 0.19444 0.08958 0.18576 0.08727 0.19444 0.09051 C 0.19444 0.09097 0.19444 0.09143 0.20278 0.09166 C 0.20278 0.09213 0.20278 0.09328 0.20278 0.09375 C 0.21111 0.09514 0.21111 0.09537 0.21111 0.09583 C 0.21111 0.09653 0.21979 0.09768 0.21979 0.09815 C 0.21979 0.09884 0.21979 0.10023 0.21979 0.10046 L 0.22812 0.1044 L 0.22812 0.10787 C 0.22812 0.10995 0.23663 0.11227 0.23663 0.11412 C 0.23663 0.11574 0.23663 0.1169 0.23663 0.11875 C 0.23663 0.12014 0.23663 0.12129 0.23663 0.12268 C 0.23663 0.12662 0.23663 0.12685 0.23663 0.13032 C 0.23663 0.14699 0.24514 0.14028 0.23663 0.14537 C 0.23663 0.1456 0.23663 0.14606 0.23663 0.14699 " pathEditMode="relative" rAng="0" ptsTypes="AAAAAAAAAAAAAAAAAAAAAAAAAAAAA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733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00023 C 0.0658 0.00255 0.0283 -0.00092 0.05244 0.00417 C 0.05921 0.00579 0.07587 0.00857 0.07587 0.0088 C 0.07761 0.00949 0.07761 0.01042 0.08004 0.01135 C 0.08421 0.0125 0.09011 0.01366 0.09428 0.01459 C 0.09757 0.01551 0.10105 0.01644 0.10435 0.01736 C 0.10764 0.01852 0.10938 0.01991 0.11355 0.02084 C 0.12032 0.02269 0.13681 0.02523 0.13681 0.02547 C 0.14358 0.02755 0.14879 0.0301 0.15626 0.03218 C 0.16042 0.0338 0.16632 0.03519 0.17049 0.03681 C 0.18212 0.04167 0.17796 0.0419 0.18386 0.04723 C 0.18542 0.04815 0.18716 0.04908 0.18872 0.04977 C 0.19219 0.05209 0.19393 0.05394 0.1981 0.05602 C 0.20139 0.05741 0.20469 0.05834 0.20816 0.05949 C 0.21893 0.06968 0.20973 0.06574 0.22639 0.07176 C 0.22813 0.07408 0.229 0.07593 0.23143 0.07801 C 0.23212 0.07894 0.23473 0.07963 0.23646 0.08056 C 0.23803 0.08172 0.23889 0.08311 0.24063 0.08426 C 0.24219 0.08496 0.2448 0.08588 0.24566 0.08681 C 0.24653 0.09098 0.24566 0.09491 0.24566 0.09931 " pathEditMode="relative" rAng="0" ptsTypes="AAAAAAAAAAAAAAAAAAA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2" grpId="0" animBg="1"/>
      <p:bldP spid="13" grpId="0" animBg="1"/>
      <p:bldP spid="14" grpId="0" animBg="1"/>
      <p:bldP spid="14" grpId="1" animBg="1"/>
      <p:bldP spid="15" grpId="0" animBg="1"/>
      <p:bldP spid="16" grpId="0"/>
      <p:bldP spid="17" grpId="0" animBg="1"/>
      <p:bldP spid="17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40" name="Down Arrow 39"/>
          <p:cNvSpPr/>
          <p:nvPr/>
        </p:nvSpPr>
        <p:spPr>
          <a:xfrm>
            <a:off x="1428707" y="5055792"/>
            <a:ext cx="523256" cy="46360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73541"/>
            <a:ext cx="79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glycolytic energy system is used to produce energy once the PC stores have been used up when performing </a:t>
            </a:r>
            <a:r>
              <a:rPr lang="en-GB" b="1" dirty="0" smtClean="0">
                <a:latin typeface="Roboto Condensed" panose="02000000000000000000" pitchFamily="2" charset="0"/>
              </a:rPr>
              <a:t>anaerobic</a:t>
            </a:r>
            <a:r>
              <a:rPr lang="en-GB" dirty="0" smtClean="0">
                <a:latin typeface="Roboto Condensed" panose="02000000000000000000" pitchFamily="2" charset="0"/>
              </a:rPr>
              <a:t> </a:t>
            </a:r>
            <a:r>
              <a:rPr lang="en-GB" b="1" dirty="0" smtClean="0">
                <a:latin typeface="Roboto Condensed" panose="02000000000000000000" pitchFamily="2" charset="0"/>
              </a:rPr>
              <a:t>exercise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231364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As ADP + Pi levels rise, an enzyme called </a:t>
            </a:r>
            <a:r>
              <a:rPr lang="en-GB" b="1" dirty="0">
                <a:solidFill>
                  <a:schemeClr val="accent6"/>
                </a:solidFill>
                <a:latin typeface="Roboto Condensed" panose="02000000000000000000" pitchFamily="2" charset="0"/>
              </a:rPr>
              <a:t>p</a:t>
            </a:r>
            <a:r>
              <a:rPr lang="en-GB" b="1" dirty="0" smtClean="0">
                <a:solidFill>
                  <a:schemeClr val="accent6"/>
                </a:solidFill>
                <a:latin typeface="Roboto Condensed" panose="02000000000000000000" pitchFamily="2" charset="0"/>
              </a:rPr>
              <a:t>hosphofructokinase (PFK) </a:t>
            </a:r>
            <a:r>
              <a:rPr lang="en-GB" dirty="0" smtClean="0">
                <a:latin typeface="Roboto Condensed" panose="02000000000000000000" pitchFamily="2" charset="0"/>
              </a:rPr>
              <a:t>is released which catalyses the breakdown of glucose in the blood. 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315374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If glucose levels are low, glycogen (stored glucose in the muscle cells) is broken down by an enzyme called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</a:rPr>
              <a:t>glycogen phosphorylase (GPP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</a:rPr>
              <a:t>), </a:t>
            </a:r>
            <a:r>
              <a:rPr lang="en-GB" dirty="0" smtClean="0">
                <a:latin typeface="Roboto Condensed" panose="02000000000000000000" pitchFamily="2" charset="0"/>
              </a:rPr>
              <a:t>to retain the concentration of glucose back in the blood. 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081" y="4583885"/>
            <a:ext cx="1783396" cy="51935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Roboto Condensed" panose="02000000000000000000" pitchFamily="2" charset="0"/>
              </a:rPr>
              <a:t>Glycogen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1130031">
            <a:off x="2195575" y="4557238"/>
            <a:ext cx="1699610" cy="400110"/>
          </a:xfrm>
          <a:prstGeom prst="flowChartPreparati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Glycogen phosphorylase</a:t>
            </a:r>
            <a:endParaRPr lang="en-GB" sz="10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065" y="5573113"/>
            <a:ext cx="2088232" cy="5193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b="1" dirty="0">
                <a:latin typeface="Roboto Condensed" panose="02000000000000000000" pitchFamily="2" charset="0"/>
              </a:rPr>
              <a:t>Glucose</a:t>
            </a:r>
          </a:p>
        </p:txBody>
      </p:sp>
      <p:sp>
        <p:nvSpPr>
          <p:cNvPr id="42" name="TextBox 41"/>
          <p:cNvSpPr txBox="1"/>
          <p:nvPr/>
        </p:nvSpPr>
        <p:spPr>
          <a:xfrm rot="21130031">
            <a:off x="2051873" y="5767944"/>
            <a:ext cx="2265944" cy="246221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Phosphofructokinase</a:t>
            </a:r>
            <a:endParaRPr lang="en-GB" sz="10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48301" y="4735075"/>
            <a:ext cx="403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-20" dirty="0" smtClean="0">
                <a:latin typeface="Roboto Condensed" panose="02000000000000000000" pitchFamily="2" charset="0"/>
              </a:rPr>
              <a:t>When no oxygen is available, glucose is used as a fuel and broken down to continue the resynthesis of ATP in the </a:t>
            </a:r>
            <a:r>
              <a:rPr lang="en-GB" b="1" spc="-20" dirty="0" smtClean="0">
                <a:latin typeface="Roboto Condensed" panose="02000000000000000000" pitchFamily="2" charset="0"/>
              </a:rPr>
              <a:t>sarcoplasm</a:t>
            </a:r>
            <a:r>
              <a:rPr lang="en-GB" spc="-20" dirty="0" smtClean="0">
                <a:latin typeface="Roboto Condensed" panose="02000000000000000000" pitchFamily="2" charset="0"/>
              </a:rPr>
              <a:t>,</a:t>
            </a:r>
            <a:r>
              <a:rPr lang="en-GB" b="1" spc="-20" dirty="0" smtClean="0">
                <a:latin typeface="Roboto Condensed" panose="02000000000000000000" pitchFamily="2" charset="0"/>
              </a:rPr>
              <a:t> </a:t>
            </a:r>
            <a:r>
              <a:rPr lang="en-GB" spc="-20" dirty="0" smtClean="0">
                <a:latin typeface="Roboto Condensed" panose="02000000000000000000" pitchFamily="2" charset="0"/>
              </a:rPr>
              <a:t>in a process called </a:t>
            </a:r>
            <a:r>
              <a:rPr lang="en-GB" b="1" spc="-20" dirty="0" smtClean="0">
                <a:latin typeface="Roboto Condensed" panose="02000000000000000000" pitchFamily="2" charset="0"/>
              </a:rPr>
              <a:t>anaerobic glycolysis</a:t>
            </a:r>
            <a:r>
              <a:rPr lang="en-GB" spc="-20" dirty="0" smtClean="0">
                <a:latin typeface="Roboto Condensed" panose="02000000000000000000" pitchFamily="2" charset="0"/>
              </a:rPr>
              <a:t>. </a:t>
            </a:r>
            <a:r>
              <a:rPr lang="en-GB" b="1" spc="-20" dirty="0" smtClean="0">
                <a:latin typeface="Roboto Condensed" panose="02000000000000000000" pitchFamily="2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20" name="TextBox 19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21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Glycolytic </a:t>
              </a:r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System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1" name="Picture 30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62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/>
      <p:bldP spid="36" grpId="0"/>
      <p:bldP spid="37" grpId="0"/>
      <p:bldP spid="38" grpId="0" animBg="1"/>
      <p:bldP spid="39" grpId="0" animBg="1"/>
      <p:bldP spid="41" grpId="0" animBg="1"/>
      <p:bldP spid="42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5000046"/>
            <a:ext cx="9145866" cy="1862459"/>
            <a:chOff x="0" y="5000046"/>
            <a:chExt cx="9145866" cy="1862459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00" r="19256"/>
            <a:stretch/>
          </p:blipFill>
          <p:spPr>
            <a:xfrm>
              <a:off x="0" y="5013176"/>
              <a:ext cx="9144000" cy="184482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 rot="10800000" flipV="1">
              <a:off x="0" y="5000046"/>
              <a:ext cx="9145866" cy="1862459"/>
            </a:xfrm>
            <a:prstGeom prst="rect">
              <a:avLst/>
            </a:prstGeom>
            <a:gradFill flip="none" rotWithShape="1">
              <a:gsLst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833563" y="4423342"/>
            <a:ext cx="2088232" cy="51935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Roboto Condensed" panose="02000000000000000000" pitchFamily="2" charset="0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Lactic acid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12725" y="3007084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2725" y="3636409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639" y="1428304"/>
            <a:ext cx="4991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Roboto Condensed" panose="02000000000000000000" pitchFamily="2" charset="0"/>
              </a:rPr>
              <a:t>This system coverts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glucose </a:t>
            </a:r>
            <a:r>
              <a:rPr lang="en-GB" sz="1600" dirty="0" smtClean="0">
                <a:latin typeface="Roboto Condensed" panose="02000000000000000000" pitchFamily="2" charset="0"/>
              </a:rPr>
              <a:t>into </a:t>
            </a:r>
            <a:r>
              <a:rPr lang="en-GB" sz="1600" dirty="0" smtClean="0">
                <a:solidFill>
                  <a:schemeClr val="accent4"/>
                </a:solidFill>
                <a:latin typeface="Roboto Condensed" panose="02000000000000000000" pitchFamily="2" charset="0"/>
              </a:rPr>
              <a:t>pyruvic acid</a:t>
            </a:r>
            <a:r>
              <a:rPr lang="en-GB" sz="1600" dirty="0" smtClean="0">
                <a:latin typeface="Roboto Condensed" panose="02000000000000000000" pitchFamily="2" charset="0"/>
              </a:rPr>
              <a:t>.</a:t>
            </a:r>
            <a:endParaRPr lang="en-GB" sz="1600" b="1" dirty="0">
              <a:latin typeface="Roboto Condensed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204075" y="2838323"/>
            <a:ext cx="654624" cy="15260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8406" y="2982321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1320" y="3007084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7686" y="2884070"/>
            <a:ext cx="1296144" cy="37457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sz="1600" dirty="0"/>
              <a:t>Adenosine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9240" y="2784816"/>
            <a:ext cx="526485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5043" y="2784816"/>
            <a:ext cx="526485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7664" y="2922763"/>
            <a:ext cx="526485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9497" y="3316489"/>
            <a:ext cx="526485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 rot="1130188">
            <a:off x="2173178" y="3306623"/>
            <a:ext cx="1036489" cy="38046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 smtClean="0">
                <a:latin typeface="Roboto Condensed" panose="02000000000000000000" pitchFamily="2" charset="0"/>
              </a:rPr>
              <a:t>Energy</a:t>
            </a:r>
            <a:endParaRPr lang="en-GB" sz="1100" b="1" dirty="0">
              <a:latin typeface="Roboto Condensed" panose="02000000000000000000" pitchFamily="2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8600256">
            <a:off x="1486673" y="2986905"/>
            <a:ext cx="594245" cy="1022009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8406" y="3633255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1320" y="3658018"/>
            <a:ext cx="504056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7686" y="3535004"/>
            <a:ext cx="1296144" cy="37457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sz="1600" dirty="0"/>
              <a:t>Adenosine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9240" y="3435750"/>
            <a:ext cx="526485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5043" y="3435750"/>
            <a:ext cx="526485" cy="5193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dirty="0"/>
              <a:t>P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22047" y="4490295"/>
            <a:ext cx="2596952" cy="2274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282582">
            <a:off x="2630294" y="4540683"/>
            <a:ext cx="2107716" cy="230832"/>
          </a:xfrm>
          <a:prstGeom prst="flowChartPreparat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Lactate dehydrogenase</a:t>
            </a:r>
            <a:endParaRPr lang="en-GB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44" name="Curved Right Arrow 43"/>
          <p:cNvSpPr/>
          <p:nvPr/>
        </p:nvSpPr>
        <p:spPr>
          <a:xfrm rot="1819057" flipH="1">
            <a:off x="1162107" y="3021731"/>
            <a:ext cx="470835" cy="1022009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Roboto Condensed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509" y="3241367"/>
            <a:ext cx="1153985" cy="51935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Roboto Condensed" panose="02000000000000000000" pitchFamily="2" charset="0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NADH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6639" y="1772816"/>
            <a:ext cx="860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Roboto Condensed" panose="02000000000000000000" pitchFamily="2" charset="0"/>
              </a:rPr>
              <a:t>One mole of </a:t>
            </a:r>
            <a:r>
              <a:rPr lang="en-GB" sz="1600" dirty="0">
                <a:latin typeface="Roboto Condensed" panose="02000000000000000000" pitchFamily="2" charset="0"/>
              </a:rPr>
              <a:t>g</a:t>
            </a:r>
            <a:r>
              <a:rPr lang="en-GB" sz="1600" dirty="0" smtClean="0">
                <a:latin typeface="Roboto Condensed" panose="02000000000000000000" pitchFamily="2" charset="0"/>
              </a:rPr>
              <a:t>lucose produces </a:t>
            </a:r>
            <a:r>
              <a:rPr lang="en-GB" sz="1600" b="1" dirty="0" smtClean="0">
                <a:latin typeface="Roboto Condensed" panose="02000000000000000000" pitchFamily="2" charset="0"/>
              </a:rPr>
              <a:t>2 moles of ATP </a:t>
            </a:r>
            <a:r>
              <a:rPr lang="en-GB" sz="1600" dirty="0" smtClean="0">
                <a:latin typeface="Roboto Condensed" panose="02000000000000000000" pitchFamily="2" charset="0"/>
              </a:rPr>
              <a:t>and produces a by-product called </a:t>
            </a:r>
            <a:r>
              <a:rPr lang="en-GB" sz="1600" b="1" dirty="0">
                <a:latin typeface="Roboto Condensed" panose="02000000000000000000" pitchFamily="2" charset="0"/>
              </a:rPr>
              <a:t>NADH</a:t>
            </a:r>
            <a:r>
              <a:rPr lang="en-GB" sz="1600" dirty="0" smtClean="0">
                <a:latin typeface="Roboto Condensed" panose="02000000000000000000" pitchFamily="2" charset="0"/>
              </a:rPr>
              <a:t>.</a:t>
            </a:r>
            <a:endParaRPr lang="en-GB" sz="1600" dirty="0">
              <a:latin typeface="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55" y="2301153"/>
            <a:ext cx="2088232" cy="5193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Glucose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078" y="4387805"/>
            <a:ext cx="2088232" cy="5193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Pyruvic acid</a:t>
            </a:r>
          </a:p>
        </p:txBody>
      </p:sp>
      <p:sp>
        <p:nvSpPr>
          <p:cNvPr id="14" name="TextBox 13"/>
          <p:cNvSpPr txBox="1"/>
          <p:nvPr/>
        </p:nvSpPr>
        <p:spPr>
          <a:xfrm rot="20761895">
            <a:off x="1615079" y="2536012"/>
            <a:ext cx="2177508" cy="246221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GB" b="1" dirty="0"/>
              <a:t>Phosphofructokinase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6639" y="5229200"/>
            <a:ext cx="866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-20" dirty="0" smtClean="0">
                <a:latin typeface="Roboto Condensed" panose="02000000000000000000" pitchFamily="2" charset="0"/>
              </a:rPr>
              <a:t>During </a:t>
            </a:r>
            <a:r>
              <a:rPr lang="en-GB" sz="1600" b="1" spc="-20" dirty="0" smtClean="0">
                <a:latin typeface="Roboto Condensed" panose="02000000000000000000" pitchFamily="2" charset="0"/>
              </a:rPr>
              <a:t>high-Intensity </a:t>
            </a:r>
            <a:r>
              <a:rPr lang="en-GB" sz="1600" b="1" spc="-20" dirty="0">
                <a:latin typeface="Roboto Condensed" panose="02000000000000000000" pitchFamily="2" charset="0"/>
              </a:rPr>
              <a:t>e</a:t>
            </a:r>
            <a:r>
              <a:rPr lang="en-GB" sz="1600" b="1" spc="-20" dirty="0" smtClean="0">
                <a:latin typeface="Roboto Condensed" panose="02000000000000000000" pitchFamily="2" charset="0"/>
              </a:rPr>
              <a:t>xercise</a:t>
            </a:r>
            <a:r>
              <a:rPr lang="en-GB" sz="1600" spc="-20" dirty="0" smtClean="0">
                <a:latin typeface="Roboto Condensed" panose="02000000000000000000" pitchFamily="2" charset="0"/>
              </a:rPr>
              <a:t>, without oxygen, energy is unable to be continually </a:t>
            </a:r>
            <a:r>
              <a:rPr lang="en-GB" sz="1600" spc="-20" dirty="0">
                <a:latin typeface="Roboto Condensed" panose="02000000000000000000" pitchFamily="2" charset="0"/>
              </a:rPr>
              <a:t>extracted </a:t>
            </a:r>
            <a:r>
              <a:rPr lang="en-GB" sz="1600" spc="-20" dirty="0" smtClean="0">
                <a:latin typeface="Roboto Condensed" panose="02000000000000000000" pitchFamily="2" charset="0"/>
              </a:rPr>
              <a:t>from pyruvic acid, and an enzyme called lactate dehydrogenase (LDH) is released, converting pyruvic acid into lactic acid. </a:t>
            </a:r>
            <a:endParaRPr lang="en-GB" sz="1600" b="1" spc="-20" dirty="0">
              <a:solidFill>
                <a:srgbClr val="FFC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639" y="5946854"/>
            <a:ext cx="851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Roboto Condensed" panose="02000000000000000000" pitchFamily="2" charset="0"/>
              </a:rPr>
              <a:t>As lactic acid continues to accumulate, it inhibits enzyme activity from earlier processes, slowing the rate of ATP resynthesis, leading to fatigue and the onset of blood lactate accumulation (OBLA).</a:t>
            </a:r>
            <a:endParaRPr lang="en-GB" sz="1600" b="1" dirty="0">
              <a:solidFill>
                <a:srgbClr val="FFC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7484" y="2331543"/>
            <a:ext cx="1813008" cy="2755344"/>
          </a:xfrm>
          <a:prstGeom prst="roundRect">
            <a:avLst>
              <a:gd name="adj" fmla="val 91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Roboto Condensed" panose="02000000000000000000" pitchFamily="2" charset="0"/>
              </a:rPr>
              <a:t>If oxygen is available (aerobic) then the final stage of the glycotic energy system will involve pyruvic acid being converted to </a:t>
            </a:r>
            <a:r>
              <a:rPr lang="en-GB" sz="1400" b="1" dirty="0" smtClean="0">
                <a:latin typeface="Roboto Condensed" panose="02000000000000000000" pitchFamily="2" charset="0"/>
              </a:rPr>
              <a:t>acetyl </a:t>
            </a:r>
            <a:r>
              <a:rPr lang="en-GB" sz="1400" b="1" dirty="0">
                <a:latin typeface="Roboto Condensed" panose="02000000000000000000" pitchFamily="2" charset="0"/>
              </a:rPr>
              <a:t>C</a:t>
            </a:r>
            <a:r>
              <a:rPr lang="en-GB" sz="1400" b="1" dirty="0" smtClean="0">
                <a:latin typeface="Roboto Condensed" panose="02000000000000000000" pitchFamily="2" charset="0"/>
              </a:rPr>
              <a:t>oA</a:t>
            </a:r>
            <a:r>
              <a:rPr lang="en-GB" sz="1400" dirty="0" smtClean="0">
                <a:latin typeface="Roboto Condensed" panose="02000000000000000000" pitchFamily="2" charset="0"/>
              </a:rPr>
              <a:t> (instead of lactic acid), which will then enter the Krebs Cycle of the aerobic energy system.</a:t>
            </a:r>
            <a:endParaRPr lang="en-GB" sz="1400" b="1" dirty="0">
              <a:latin typeface="Roboto Condensed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e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48" name="TextBox 47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49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Glycolytic system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8" name="Picture 57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62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47 L 1.11111E-6 0.00393 C 0.00764 0.00301 0.01545 0.00278 0.02326 0.00185 C 0.02621 0.00162 0.02934 0.00139 0.03212 0.00023 C 0.03351 -0.00046 0.0342 -0.00208 0.03542 -0.00301 C 0.03715 -0.0044 0.04149 -0.00533 0.0434 -0.00625 C 0.04757 -0.00787 0.04635 -0.00833 0.05104 -0.00926 C 0.05364 -0.00995 0.05642 -0.01042 0.05903 -0.01111 C 0.07639 -0.01806 0.06024 -0.0125 0.09358 -0.01574 C 0.11389 -0.01783 0.08663 -0.01713 0.10364 -0.01713 " pathEditMode="relative" rAng="0" ptsTypes="AAAAAAAA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0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0.00023 C 0.02014 -0.00324 -0.00451 3.7037E-6 0.02778 3.7037E-6 C 0.03229 3.7037E-6 0.03681 -0.00093 0.04132 -0.00116 C 0.04618 -0.00047 0.05104 0.00023 0.05573 0.00162 C 0.05677 0.00185 0.05747 0.00254 0.05851 0.00301 C 0.06632 0.00671 0.05834 0.00231 0.06476 0.00578 C 0.06545 0.00694 0.0658 0.00787 0.06667 0.00856 C 0.06736 0.00972 0.06945 0.01157 0.06945 0.01203 " pathEditMode="relative" rAng="0" ptsTypes="AAAAAAA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53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024 L 0.01007 -0.00555 C 0.01267 -0.00694 0.01233 -0.0074 0.0158 -0.00833 C 0.01701 -0.00879 0.01823 -0.00879 0.01927 -0.00902 C 0.02136 -0.01018 0.02326 -0.01111 0.02517 -0.0125 C 0.02795 -0.01435 0.02639 -0.01435 0.02969 -0.01597 C 0.03767 -0.01967 0.03438 -0.01782 0.04132 -0.0199 C 0.04306 -0.02083 0.04497 -0.02152 0.04688 -0.02222 C 0.04792 -0.02245 0.04913 -0.02245 0.05035 -0.02291 C 0.05226 -0.02314 0.05417 -0.02384 0.05608 -0.02407 C 0.05955 -0.025 0.06389 -0.02569 0.06754 -0.02639 C 0.07413 -0.02685 0.07795 -0.02731 0.0849 -0.02754 C 0.08629 -0.02801 0.08785 -0.02801 0.08941 -0.02824 C 0.0908 -0.0287 0.09149 -0.02939 0.09271 -0.02963 C 0.09618 -0.03032 0.11615 -0.03078 0.11701 -0.03078 L 0.14705 -0.03032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31" grpId="0" animBg="1"/>
      <p:bldP spid="8" grpId="0"/>
      <p:bldP spid="11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5" grpId="0" animBg="1"/>
      <p:bldP spid="34" grpId="0" animBg="1"/>
      <p:bldP spid="44" grpId="0" animBg="1"/>
      <p:bldP spid="45" grpId="0" animBg="1"/>
      <p:bldP spid="36" grpId="0"/>
      <p:bldP spid="10" grpId="0" animBg="1"/>
      <p:bldP spid="12" grpId="0" animBg="1"/>
      <p:bldP spid="14" grpId="0" animBg="1"/>
      <p:bldP spid="37" grpId="0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7447" y="3211330"/>
            <a:ext cx="3856996" cy="3452116"/>
            <a:chOff x="1072719" y="3234094"/>
            <a:chExt cx="3856996" cy="3452116"/>
          </a:xfrm>
        </p:grpSpPr>
        <p:pic>
          <p:nvPicPr>
            <p:cNvPr id="2050" name="Picture 2" descr="https://upload.wikimedia.org/wikipedia/commons/thumb/7/74/CellRespiration.svg/1052px-CellRespiration.svg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4" t="34686" r="1"/>
            <a:stretch/>
          </p:blipFill>
          <p:spPr bwMode="auto">
            <a:xfrm>
              <a:off x="1072719" y="3241191"/>
              <a:ext cx="3856996" cy="3445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771800" y="3234094"/>
              <a:ext cx="1512168" cy="22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Condensed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1350072"/>
            <a:ext cx="85636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When exercising at an intensity which allows aerobic energy production to occur, aerobic glycolysis produces 2 moles of </a:t>
            </a:r>
            <a:r>
              <a:rPr lang="en-GB" b="1" dirty="0" smtClean="0">
                <a:latin typeface="Roboto Condensed" panose="02000000000000000000" pitchFamily="2" charset="0"/>
              </a:rPr>
              <a:t>acetyl coenzyme A </a:t>
            </a:r>
            <a:r>
              <a:rPr lang="en-GB" dirty="0" smtClean="0">
                <a:latin typeface="Roboto Condensed" panose="02000000000000000000" pitchFamily="2" charset="0"/>
              </a:rPr>
              <a:t>per 1 mole of glucose. </a:t>
            </a:r>
          </a:p>
          <a:p>
            <a:endParaRPr lang="en-GB" sz="1100" dirty="0" smtClean="0">
              <a:latin typeface="Roboto Condensed" panose="02000000000000000000" pitchFamily="2" charset="0"/>
            </a:endParaRPr>
          </a:p>
          <a:p>
            <a:r>
              <a:rPr lang="en-GB" dirty="0" smtClean="0">
                <a:latin typeface="Roboto Condensed" panose="02000000000000000000" pitchFamily="2" charset="0"/>
              </a:rPr>
              <a:t>This then enters the </a:t>
            </a:r>
            <a:r>
              <a:rPr lang="en-GB" b="1" dirty="0" smtClean="0">
                <a:latin typeface="Roboto Condensed" panose="02000000000000000000" pitchFamily="2" charset="0"/>
              </a:rPr>
              <a:t>Krebs cycle </a:t>
            </a:r>
            <a:r>
              <a:rPr lang="en-GB" dirty="0" smtClean="0">
                <a:latin typeface="Roboto Condensed" panose="02000000000000000000" pitchFamily="2" charset="0"/>
              </a:rPr>
              <a:t>which occurs in the </a:t>
            </a:r>
            <a:r>
              <a:rPr lang="en-GB" b="1" dirty="0" smtClean="0">
                <a:latin typeface="Roboto Condensed" panose="02000000000000000000" pitchFamily="2" charset="0"/>
              </a:rPr>
              <a:t>matrix of the mitochondria</a:t>
            </a:r>
            <a:r>
              <a:rPr lang="en-GB" dirty="0" smtClean="0">
                <a:latin typeface="Roboto Condensed" panose="02000000000000000000" pitchFamily="2" charset="0"/>
              </a:rPr>
              <a:t>.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3604" y="4329643"/>
            <a:ext cx="978659" cy="73574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  <a:latin typeface="Roboto Condensed" panose="02000000000000000000" pitchFamily="2" charset="0"/>
              </a:rPr>
              <a:t>3 NADH</a:t>
            </a:r>
            <a:r>
              <a:rPr lang="en-GB" baseline="-25000" dirty="0">
                <a:solidFill>
                  <a:schemeClr val="bg1"/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504561"/>
            <a:ext cx="856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During this process, hydrogen is released and accepted by the hydrogen carriers NAD and FAD, and ATP is resynthesised.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7909" y="4329643"/>
            <a:ext cx="818548" cy="73574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  <a:latin typeface="Roboto Condensed" panose="02000000000000000000" pitchFamily="2" charset="0"/>
              </a:rPr>
              <a:t>1 ATP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0932" y="4329643"/>
            <a:ext cx="1000158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  <a:latin typeface="Roboto Condensed" panose="02000000000000000000" pitchFamily="2" charset="0"/>
              </a:rPr>
              <a:t>1 FADH</a:t>
            </a:r>
            <a:r>
              <a:rPr lang="en-GB" baseline="-25000" dirty="0">
                <a:solidFill>
                  <a:schemeClr val="bg1"/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9159" y="3277619"/>
            <a:ext cx="3388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The conversion of 1 mole of acetyl </a:t>
            </a:r>
            <a:r>
              <a:rPr lang="en-GB" dirty="0">
                <a:latin typeface="Roboto Condensed" panose="02000000000000000000" pitchFamily="2" charset="0"/>
              </a:rPr>
              <a:t>C</a:t>
            </a:r>
            <a:r>
              <a:rPr lang="en-GB" dirty="0" smtClean="0">
                <a:latin typeface="Roboto Condensed" panose="02000000000000000000" pitchFamily="2" charset="0"/>
              </a:rPr>
              <a:t>oA within the Krebs cycle results in the production of: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8145" y="5294647"/>
            <a:ext cx="3610916" cy="92333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As 2 moles of acetyl </a:t>
            </a:r>
            <a:r>
              <a:rPr lang="en-GB" dirty="0">
                <a:latin typeface="Roboto Condensed" panose="02000000000000000000" pitchFamily="2" charset="0"/>
              </a:rPr>
              <a:t>C</a:t>
            </a:r>
            <a:r>
              <a:rPr lang="en-GB" dirty="0" smtClean="0">
                <a:latin typeface="Roboto Condensed" panose="02000000000000000000" pitchFamily="2" charset="0"/>
              </a:rPr>
              <a:t>oA enter the Krebs </a:t>
            </a:r>
            <a:r>
              <a:rPr lang="en-GB" dirty="0">
                <a:latin typeface="Roboto Condensed" panose="02000000000000000000" pitchFamily="2" charset="0"/>
              </a:rPr>
              <a:t>C</a:t>
            </a:r>
            <a:r>
              <a:rPr lang="en-GB" dirty="0" smtClean="0">
                <a:latin typeface="Roboto Condensed" panose="02000000000000000000" pitchFamily="2" charset="0"/>
              </a:rPr>
              <a:t>ycle for each mole of glucose, it produces a net of </a:t>
            </a:r>
            <a:r>
              <a:rPr lang="en-GB" b="1" dirty="0" smtClean="0">
                <a:latin typeface="Roboto Condensed" panose="02000000000000000000" pitchFamily="2" charset="0"/>
              </a:rPr>
              <a:t>2 moles of ATP</a:t>
            </a:r>
            <a:r>
              <a:rPr lang="en-GB" dirty="0" smtClean="0">
                <a:latin typeface="Roboto Condensed" panose="02000000000000000000" pitchFamily="2" charset="0"/>
              </a:rPr>
              <a:t>.</a:t>
            </a:r>
            <a:endParaRPr lang="en-GB" b="1" dirty="0">
              <a:latin typeface="Roboto Condensed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5172" y="4430206"/>
            <a:ext cx="744559" cy="43279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  <a:latin typeface="Roboto Condensed" panose="02000000000000000000" pitchFamily="2" charset="0"/>
              </a:rPr>
              <a:t>CO</a:t>
            </a:r>
            <a:r>
              <a:rPr lang="en-GB" baseline="-25000" dirty="0">
                <a:solidFill>
                  <a:schemeClr val="bg1"/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217" y="6070532"/>
            <a:ext cx="1224136" cy="5193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GB" sz="1200" b="1" dirty="0" smtClean="0">
                <a:latin typeface="Roboto Condensed" panose="02000000000000000000" pitchFamily="2" charset="0"/>
              </a:rPr>
              <a:t>Acetyl </a:t>
            </a:r>
            <a:r>
              <a:rPr lang="en-GB" sz="1200" b="1" dirty="0">
                <a:latin typeface="Roboto Condensed" panose="02000000000000000000" pitchFamily="2" charset="0"/>
              </a:rPr>
              <a:t>coenzyme A </a:t>
            </a:r>
            <a:endParaRPr lang="en-GB" sz="1200" b="1" baseline="-25000" dirty="0">
              <a:latin typeface="Roboto Condensed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7384"/>
            <a:ext cx="9144000" cy="1440160"/>
            <a:chOff x="0" y="-27384"/>
            <a:chExt cx="9144000" cy="144016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-27384"/>
              <a:ext cx="9144000" cy="571460"/>
              <a:chOff x="0" y="-27384"/>
              <a:chExt cx="9144000" cy="5714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-20326"/>
                <a:ext cx="9144000" cy="463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6156176" y="44624"/>
                <a:ext cx="2844316" cy="4994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ATP and energy </a:t>
                </a:r>
                <a:r>
                  <a: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s</a:t>
                </a:r>
                <a:r>
                  <a:rPr lang="en-GB" sz="1800" dirty="0" smtClean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rPr>
                  <a:t>ystems</a:t>
                </a:r>
                <a:endParaRPr lang="en-GB" sz="18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79512" y="-27384"/>
                <a:ext cx="822748" cy="561356"/>
                <a:chOff x="179512" y="-12676"/>
                <a:chExt cx="822748" cy="561356"/>
              </a:xfrm>
            </p:grpSpPr>
            <p:sp>
              <p:nvSpPr>
                <p:cNvPr id="26" name="TextBox 25">
                  <a:hlinkClick r:id="" action="ppaction://noaction"/>
                </p:cNvPr>
                <p:cNvSpPr txBox="1"/>
                <p:nvPr/>
              </p:nvSpPr>
              <p:spPr>
                <a:xfrm>
                  <a:off x="179512" y="-12676"/>
                  <a:ext cx="822748" cy="561356"/>
                </a:xfrm>
                <a:prstGeom prst="rect">
                  <a:avLst/>
                </a:prstGeom>
                <a:solidFill>
                  <a:srgbClr val="4B716F"/>
                </a:solidFill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GB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haroni" pitchFamily="2" charset="-79"/>
                  </a:endParaRPr>
                </a:p>
              </p:txBody>
            </p:sp>
            <p:sp>
              <p:nvSpPr>
                <p:cNvPr id="27" name="Title 1"/>
                <p:cNvSpPr txBox="1">
                  <a:spLocks/>
                </p:cNvSpPr>
                <p:nvPr/>
              </p:nvSpPr>
              <p:spPr>
                <a:xfrm>
                  <a:off x="179512" y="188640"/>
                  <a:ext cx="822748" cy="3554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n-GB" sz="1800" dirty="0" smtClean="0">
                      <a:solidFill>
                        <a:schemeClr val="bg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Lato Medium" panose="020F0502020204030203" pitchFamily="34" charset="0"/>
                    </a:rPr>
                    <a:t>Learn</a:t>
                  </a:r>
                  <a:endParaRPr lang="en-GB" sz="1800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Lato Medium" panose="020F0502020204030203" pitchFamily="34" charset="0"/>
                  </a:endParaRPr>
                </a:p>
              </p:txBody>
            </p:sp>
          </p:grpSp>
        </p:grp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107504" y="549500"/>
              <a:ext cx="8892988" cy="8632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GB" sz="5400" b="1" dirty="0" smtClean="0">
                  <a:solidFill>
                    <a:schemeClr val="tx1">
                      <a:alpha val="9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Lato Medium" panose="020F0502020204030203" pitchFamily="34" charset="0"/>
                </a:rPr>
                <a:t>Aerobic system</a:t>
              </a:r>
              <a:endParaRPr lang="en-GB" sz="5400" b="1" dirty="0">
                <a:solidFill>
                  <a:schemeClr val="tx1">
                    <a:alpha val="9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Roboto Condensed" panose="02000000000000000000" pitchFamily="2" charset="0"/>
              </a:rPr>
              <a:t>© </a:t>
            </a:r>
            <a:r>
              <a:rPr lang="en-GB" sz="900" dirty="0" err="1">
                <a:latin typeface="Roboto Condensed" panose="02000000000000000000" pitchFamily="2" charset="0"/>
              </a:rPr>
              <a:t>ZigZag</a:t>
            </a:r>
            <a:r>
              <a:rPr lang="en-GB" sz="900" dirty="0">
                <a:latin typeface="Roboto Condensed" panose="02000000000000000000" pitchFamily="2" charset="0"/>
              </a:rPr>
              <a:t> Education, 2020 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39162" y="-27384"/>
            <a:ext cx="8540750" cy="6940550"/>
            <a:chOff x="583271" y="42867"/>
            <a:chExt cx="9232725" cy="7502525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9" name="Picture 38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30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0903 -0.00348 L 0.1059 -0.08241 L 0.11319 -0.2041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4" grpId="0"/>
      <p:bldP spid="31" grpId="0" animBg="1"/>
      <p:bldP spid="34" grpId="0" animBg="1"/>
      <p:bldP spid="36" grpId="0"/>
      <p:bldP spid="37" grpId="0"/>
      <p:bldP spid="25" grpId="0" animBg="1"/>
      <p:bldP spid="28" grpId="0" animBg="1"/>
      <p:bldP spid="2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</TotalTime>
  <Words>2235</Words>
  <Application>Microsoft Office PowerPoint</Application>
  <PresentationFormat>On-screen Show (4:3)</PresentationFormat>
  <Paragraphs>336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Lato Light</vt:lpstr>
      <vt:lpstr>Roboto</vt:lpstr>
      <vt:lpstr>Roboto Condensed Light</vt:lpstr>
      <vt:lpstr>Aharoni</vt:lpstr>
      <vt:lpstr>Segoe Print</vt:lpstr>
      <vt:lpstr>Calibri Light</vt:lpstr>
      <vt:lpstr>Palatino Linotype</vt:lpstr>
      <vt:lpstr>Lato Medium</vt:lpstr>
      <vt:lpstr>Century Gothic</vt:lpstr>
      <vt:lpstr>Calibri</vt:lpstr>
      <vt:lpstr>Lato Heavy</vt:lpstr>
      <vt:lpstr>Times New Roman</vt:lpstr>
      <vt:lpstr>Arial</vt:lpstr>
      <vt:lpstr>Roboto Condensed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Anatomy and Exercise Physiology</dc:title>
  <dc:creator>Adam Howells</dc:creator>
  <cp:lastModifiedBy>Natasha Andrew</cp:lastModifiedBy>
  <cp:revision>369</cp:revision>
  <cp:lastPrinted>2018-09-05T14:09:28Z</cp:lastPrinted>
  <dcterms:created xsi:type="dcterms:W3CDTF">2016-05-10T20:25:22Z</dcterms:created>
  <dcterms:modified xsi:type="dcterms:W3CDTF">2023-05-17T12:38:08Z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16A06CD7-D973-4D8B-83D5-EB6B0DDCACDA</vt:lpwstr>
  </property>
  <property fmtid="{D5CDD505-2E9C-101B-9397-08002B2CF9AE}" pid="3" name="ArticulatePath">
    <vt:lpwstr>1-5 Environmental effects on body systems</vt:lpwstr>
  </property>
</Properties>
</file>