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25" r:id="rId1"/>
  </p:sldMasterIdLst>
  <p:notesMasterIdLst>
    <p:notesMasterId r:id="rId14"/>
  </p:notesMasterIdLst>
  <p:handoutMasterIdLst>
    <p:handoutMasterId r:id="rId15"/>
  </p:handoutMasterIdLst>
  <p:sldIdLst>
    <p:sldId id="355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56" r:id="rId10"/>
    <p:sldId id="349" r:id="rId11"/>
    <p:sldId id="350" r:id="rId12"/>
    <p:sldId id="351" r:id="rId13"/>
  </p:sldIdLst>
  <p:sldSz cx="9144000" cy="6858000" type="screen4x3"/>
  <p:notesSz cx="6797675" cy="9926638"/>
  <p:embeddedFontLst>
    <p:embeddedFont>
      <p:font typeface="Lato Medium" panose="020F0502020204030203" pitchFamily="34" charset="0"/>
      <p:regular r:id="rId16"/>
      <p:italic r:id="rId17"/>
    </p:embeddedFont>
    <p:embeddedFont>
      <p:font typeface="Lato Light" panose="020F0502020204030203" pitchFamily="34" charset="0"/>
      <p:regular r:id="rId18"/>
      <p:italic r:id="rId19"/>
    </p:embeddedFont>
    <p:embeddedFont>
      <p:font typeface="Roboto Condensed" panose="02000000000000000000" pitchFamily="2" charset="0"/>
      <p:regular r:id="rId20"/>
      <p:bold r:id="rId21"/>
      <p:italic r:id="rId22"/>
      <p:boldItalic r:id="rId23"/>
    </p:embeddedFont>
    <p:embeddedFont>
      <p:font typeface="Lato Heavy" panose="020F0502020204030203" pitchFamily="34" charset="0"/>
      <p:bold r:id="rId24"/>
      <p:boldItalic r:id="rId25"/>
    </p:embeddedFont>
    <p:embeddedFont>
      <p:font typeface="Aharoni" panose="02010803020104030203" pitchFamily="2" charset="-79"/>
      <p:bold r:id="rId26"/>
    </p:embeddedFont>
    <p:embeddedFont>
      <p:font typeface="Segoe Print" panose="02000600000000000000" pitchFamily="2" charset="0"/>
      <p:regular r:id="rId27"/>
      <p:bold r:id="rId28"/>
    </p:embeddedFont>
    <p:embeddedFont>
      <p:font typeface="Palatino Linotype" panose="02040502050505030304" pitchFamily="18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  <p:embeddedFont>
      <p:font typeface="Roboto Condensed Light" panose="02000000000000000000" pitchFamily="2" charset="0"/>
      <p:regular r:id="rId45"/>
      <p: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Howells" initials="AH" lastIdx="5" clrIdx="0">
    <p:extLst/>
  </p:cmAuthor>
  <p:cmAuthor id="2" name="Jacques Robertson" initials="JR" lastIdx="4" clrIdx="1">
    <p:extLst>
      <p:ext uri="{19B8F6BF-5375-455C-9EA6-DF929625EA0E}">
        <p15:presenceInfo xmlns:p15="http://schemas.microsoft.com/office/powerpoint/2012/main" userId="eb85f0c923742a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E5"/>
    <a:srgbClr val="FFBDBD"/>
    <a:srgbClr val="FF8181"/>
    <a:srgbClr val="2776AD"/>
    <a:srgbClr val="F1F8EC"/>
    <a:srgbClr val="3898F0"/>
    <a:srgbClr val="B989FF"/>
    <a:srgbClr val="00FF00"/>
    <a:srgbClr val="9966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20" autoAdjust="0"/>
    <p:restoredTop sz="80572" autoAdjust="0"/>
  </p:normalViewPr>
  <p:slideViewPr>
    <p:cSldViewPr>
      <p:cViewPr varScale="1">
        <p:scale>
          <a:sx n="103" d="100"/>
          <a:sy n="103" d="100"/>
        </p:scale>
        <p:origin x="1890" y="10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33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font" Target="fonts/font31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font" Target="fonts/font30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font" Target="fonts/font2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font" Target="fonts/font28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6878A-9329-435F-ADCB-0144115172E1}" type="datetimeFigureOut">
              <a:rPr lang="en-GB" smtClean="0">
                <a:latin typeface="Roboto Condensed" panose="02000000000000000000" pitchFamily="2" charset="0"/>
              </a:rPr>
              <a:t>17/05/2023</a:t>
            </a:fld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EA8CE-90DE-4747-AD72-8FEE56D4F893}" type="slidenum">
              <a:rPr lang="en-GB" smtClean="0">
                <a:latin typeface="Roboto Condensed" panose="02000000000000000000" pitchFamily="2" charset="0"/>
              </a:rPr>
              <a:t>‹#›</a:t>
            </a:fld>
            <a:endParaRPr lang="en-GB" dirty="0">
              <a:latin typeface="Roboto Condensed" panose="02000000000000000000" pitchFamily="2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60661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8356" y="744538"/>
            <a:ext cx="6285079" cy="471525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58356" y="6292229"/>
            <a:ext cx="6280964" cy="2889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>
                <a:latin typeface="Roboto Condensed" panose="02000000000000000000" pitchFamily="2" charset="0"/>
              </a:defRPr>
            </a:lvl1pPr>
          </a:lstStyle>
          <a:p>
            <a:fld id="{8C5E9862-D56C-4F44-BE50-9B69531FB6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58477" y="9507472"/>
            <a:ext cx="2564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Combined PowerPoint 2</a:t>
            </a:r>
            <a:endParaRPr lang="en-GB" sz="16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9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8763" y="744538"/>
            <a:ext cx="6284912" cy="471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439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8763" y="744538"/>
            <a:ext cx="6284912" cy="471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Take this opportunity to reflect on what</a:t>
            </a:r>
            <a:r>
              <a:rPr lang="en-GB" baseline="0" dirty="0" smtClean="0"/>
              <a:t> has been learnt and how it impacts on the wider context of sport.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9270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8763" y="744538"/>
            <a:ext cx="6284912" cy="471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514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8763" y="744538"/>
            <a:ext cx="6284912" cy="471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Students to write</a:t>
            </a:r>
            <a:r>
              <a:rPr lang="en-GB" baseline="0" dirty="0" smtClean="0"/>
              <a:t> answers to questions on paper and check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to reveal answers. Students to peer-mark or self-mark answers. </a:t>
            </a:r>
          </a:p>
          <a:p>
            <a:pPr marL="228600" indent="-228600">
              <a:buFont typeface="+mj-lt"/>
              <a:buAutoNum type="arabicPeriod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8151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8763" y="744538"/>
            <a:ext cx="6284912" cy="471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Introduce the concept of projectile motion.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Identify examples of projectile motion in sport.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Introduce the idea that different projectiles have different flight paths – explain the terms ‘parabolic’ and ‘non-parabolic’.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86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8763" y="744538"/>
            <a:ext cx="6284912" cy="471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Explain how the height from which a projectile is released will impact on the distance travelled by the projectile.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Get students to visualise this concept by clicking on the basketballs being released from different heights.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577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8763" y="744538"/>
            <a:ext cx="6284912" cy="471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Explain how the speed at which a projectile is released will impact on the distance travelled by the projectile.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Get students to visualise this concept by watching the two videos of a football being kicked with different release speeds.</a:t>
            </a:r>
          </a:p>
          <a:p>
            <a:pPr marL="228600" indent="-228600">
              <a:buFont typeface="+mj-lt"/>
              <a:buAutoNum type="arabicPeriod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165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8763" y="744538"/>
            <a:ext cx="6284912" cy="471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Explain how the angle at which a projectile is released will impact on the distance travelled by the projectile.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Get students to visualise this concept by clicking on the different angles to see the impact each one has.</a:t>
            </a:r>
          </a:p>
          <a:p>
            <a:pPr marL="228600" indent="-228600">
              <a:buFont typeface="+mj-lt"/>
              <a:buAutoNum type="arabicPeriod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98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8763" y="744538"/>
            <a:ext cx="6284912" cy="471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Introduce free-body diagrams and explain what they show.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526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8763" y="744538"/>
            <a:ext cx="6284912" cy="471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Get the students to click on the shot to see its parabolic flight path.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Explain how the parallelogram of force can be used to explain why the shot-put travels along this path.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5629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8763" y="744538"/>
            <a:ext cx="6284912" cy="471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Get the students to click on the shuttlecock to see its parabolic flight path.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Explain how the parallelogram of force can be used to explain why the shuttlecock travels along this path.</a:t>
            </a:r>
          </a:p>
          <a:p>
            <a:pPr marL="228600" indent="-228600">
              <a:buFont typeface="+mj-lt"/>
              <a:buAutoNum type="arabicPeriod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253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8763" y="744538"/>
            <a:ext cx="6284912" cy="4714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Get the students to click on the shuttlecock to see its parabolic flight path.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Explain how the parallelogram of force can be used to explain why the shuttlecock travels along this path.</a:t>
            </a:r>
          </a:p>
          <a:p>
            <a:pPr marL="228600" indent="-228600">
              <a:buFont typeface="+mj-lt"/>
              <a:buAutoNum type="arabicPeriod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288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01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1667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764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48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135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49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5448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83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943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100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31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33DB27B1-FBD3-4834-B3FF-1A4D69978FDA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12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5" Type="http://schemas.openxmlformats.org/officeDocument/2006/relationships/video" Target="../media/media2.mp4"/><Relationship Id="rId10" Type="http://schemas.openxmlformats.org/officeDocument/2006/relationships/image" Target="../media/image9.png"/><Relationship Id="rId4" Type="http://schemas.microsoft.com/office/2007/relationships/media" Target="../media/media2.mp4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3.emf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399" r="4800" b="252"/>
          <a:stretch/>
        </p:blipFill>
        <p:spPr>
          <a:xfrm>
            <a:off x="-36513" y="0"/>
            <a:ext cx="9204911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50986" y="-159202"/>
            <a:ext cx="8845550" cy="6661315"/>
            <a:chOff x="-87644" y="-565602"/>
            <a:chExt cx="8845550" cy="6661315"/>
          </a:xfrm>
        </p:grpSpPr>
        <p:sp>
          <p:nvSpPr>
            <p:cNvPr id="10" name="Title 3"/>
            <p:cNvSpPr txBox="1">
              <a:spLocks/>
            </p:cNvSpPr>
            <p:nvPr/>
          </p:nvSpPr>
          <p:spPr>
            <a:xfrm>
              <a:off x="260962" y="4426411"/>
              <a:ext cx="5848350" cy="1669302"/>
            </a:xfrm>
            <a:prstGeom prst="rect">
              <a:avLst/>
            </a:prstGeom>
            <a:effectLst/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GB" sz="5400" dirty="0" smtClean="0">
                  <a:solidFill>
                    <a:schemeClr val="bg1">
                      <a:alpha val="90000"/>
                    </a:schemeClr>
                  </a:solidFill>
                  <a:effectLst>
                    <a:glow rad="127000">
                      <a:schemeClr val="tx1"/>
                    </a:glow>
                  </a:effectLst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Projectile</a:t>
              </a:r>
            </a:p>
            <a:p>
              <a:pPr>
                <a:lnSpc>
                  <a:spcPct val="80000"/>
                </a:lnSpc>
              </a:pPr>
              <a:r>
                <a:rPr lang="en-GB" sz="5400" dirty="0" smtClean="0">
                  <a:solidFill>
                    <a:schemeClr val="bg1">
                      <a:alpha val="90000"/>
                    </a:schemeClr>
                  </a:solidFill>
                  <a:effectLst>
                    <a:glow rad="127000">
                      <a:schemeClr val="tx1"/>
                    </a:glow>
                  </a:effectLst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motion</a:t>
              </a:r>
              <a:endParaRPr lang="en-GB" sz="5400" dirty="0">
                <a:solidFill>
                  <a:schemeClr val="bg1">
                    <a:alpha val="9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87644" y="-565602"/>
              <a:ext cx="8845550" cy="6531040"/>
            </a:xfrm>
            <a:prstGeom prst="rect">
              <a:avLst/>
            </a:prstGeom>
            <a:noFill/>
            <a:ln w="19050"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Heavy" panose="020F0502020204030203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60962" y="3814688"/>
              <a:ext cx="5544616" cy="898524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2000" dirty="0">
                  <a:solidFill>
                    <a:schemeClr val="bg1">
                      <a:alpha val="90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Lato Light" panose="020F0502020204030203" pitchFamily="34" charset="0"/>
                </a:rPr>
                <a:t>3.2.2 Biomechanical movement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07057" y="622435"/>
            <a:ext cx="1209359" cy="1186770"/>
            <a:chOff x="6098944" y="658054"/>
            <a:chExt cx="1209359" cy="1186770"/>
          </a:xfrm>
        </p:grpSpPr>
        <p:sp>
          <p:nvSpPr>
            <p:cNvPr id="15" name="Oval 14"/>
            <p:cNvSpPr/>
            <p:nvPr/>
          </p:nvSpPr>
          <p:spPr>
            <a:xfrm>
              <a:off x="6110239" y="658054"/>
              <a:ext cx="1186770" cy="118677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Heavy" panose="020F0502020204030203" pitchFamily="34" charset="0"/>
              </a:endParaRPr>
            </a:p>
          </p:txBody>
        </p:sp>
        <p:sp>
          <p:nvSpPr>
            <p:cNvPr id="14" name="Subtitle 4"/>
            <p:cNvSpPr txBox="1">
              <a:spLocks/>
            </p:cNvSpPr>
            <p:nvPr/>
          </p:nvSpPr>
          <p:spPr>
            <a:xfrm>
              <a:off x="6098944" y="800323"/>
              <a:ext cx="1209359" cy="658381"/>
            </a:xfrm>
            <a:prstGeom prst="rect">
              <a:avLst/>
            </a:prstGeom>
            <a:noFill/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b="1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Section A</a:t>
              </a:r>
            </a:p>
            <a:p>
              <a:pPr marL="0" indent="0" algn="ctr">
                <a:spcBef>
                  <a:spcPts val="600"/>
                </a:spcBef>
                <a:buNone/>
              </a:pPr>
              <a:r>
                <a:rPr lang="en-GB" sz="1200" b="1" i="1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Exercise physiology and biomechanics</a:t>
              </a:r>
              <a:endParaRPr lang="en-GB" sz="1100" i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/>
              <a:endParaRPr lang="en-GB" sz="11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158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404664"/>
            <a:ext cx="9144000" cy="6453337"/>
            <a:chOff x="0" y="404664"/>
            <a:chExt cx="9144000" cy="64533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t="6256" r="4800" b="254"/>
            <a:stretch/>
          </p:blipFill>
          <p:spPr>
            <a:xfrm>
              <a:off x="0" y="404664"/>
              <a:ext cx="9144000" cy="645333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10800000" flipV="1">
              <a:off x="2" y="450327"/>
              <a:ext cx="9143997" cy="6407674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076056" y="2833914"/>
            <a:ext cx="3024336" cy="2077403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Why do </a:t>
            </a:r>
            <a:r>
              <a:rPr lang="en-GB" dirty="0" smtClean="0"/>
              <a:t>shot-putters </a:t>
            </a:r>
            <a:r>
              <a:rPr lang="en-GB" dirty="0"/>
              <a:t>have to make a </a:t>
            </a:r>
            <a:r>
              <a:rPr lang="en-GB" dirty="0" smtClean="0"/>
              <a:t>trade-off </a:t>
            </a:r>
            <a:r>
              <a:rPr lang="en-GB" dirty="0"/>
              <a:t>between the optimal height, speed and angle of release?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5656" y="3892063"/>
            <a:ext cx="2804427" cy="2077403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How do designers ensure that track bikes produce high amounts of downwards lift?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9403" y="980728"/>
            <a:ext cx="3711436" cy="2077403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Identify some sports where being taller would be an advantage due to the impact that it has on p</a:t>
            </a:r>
            <a:r>
              <a:rPr lang="en-GB" dirty="0" smtClean="0"/>
              <a:t>rojectile motion.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56176" y="44624"/>
            <a:ext cx="2844316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Projectile motion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2834" y="-27011"/>
            <a:ext cx="936104" cy="1620000"/>
            <a:chOff x="122834" y="-12676"/>
            <a:chExt cx="936104" cy="1620000"/>
          </a:xfrm>
        </p:grpSpPr>
        <p:sp>
          <p:nvSpPr>
            <p:cNvPr id="19" name="TextBox 18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6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122834" y="1225972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Discuss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2020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23089" y="-32658"/>
            <a:ext cx="8540750" cy="6940550"/>
            <a:chOff x="583271" y="42867"/>
            <a:chExt cx="9232725" cy="7502525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4" name="Picture 23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462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5200192" y="2633286"/>
            <a:ext cx="3107279" cy="207730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1000"/>
              </a:spcAft>
            </a:pPr>
            <a:r>
              <a:rPr lang="en-GB" sz="1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Shuttlecock (non-parabolic flight path)</a:t>
            </a:r>
            <a:endParaRPr lang="en-GB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GB" sz="1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5112568"/>
            <a:ext cx="9144000" cy="1844824"/>
            <a:chOff x="0" y="5013176"/>
            <a:chExt cx="9144000" cy="184482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t="73022" r="4800" b="252"/>
            <a:stretch/>
          </p:blipFill>
          <p:spPr>
            <a:xfrm>
              <a:off x="0" y="5013176"/>
              <a:ext cx="9144000" cy="184482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 rot="10800000" flipV="1">
              <a:off x="3" y="5014641"/>
              <a:ext cx="9143997" cy="1843359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15616" y="592109"/>
            <a:ext cx="7560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Draw and label the parallelogram of forces acting on the two projectiles, including: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oboto Condensed" panose="02000000000000000000" pitchFamily="2" charset="0"/>
              </a:rPr>
              <a:t>Air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oboto Condensed" panose="02000000000000000000" pitchFamily="2" charset="0"/>
              </a:rPr>
              <a:t>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oboto Condensed" panose="02000000000000000000" pitchFamily="2" charset="0"/>
              </a:rPr>
              <a:t>Resultant 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oboto Condensed" panose="02000000000000000000" pitchFamily="2" charset="0"/>
              </a:rPr>
              <a:t>Flight direction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156176" y="44624"/>
            <a:ext cx="2844316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Projectile motion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2834" y="-27011"/>
            <a:ext cx="936104" cy="1728000"/>
            <a:chOff x="122834" y="-12676"/>
            <a:chExt cx="936104" cy="1728000"/>
          </a:xfrm>
        </p:grpSpPr>
        <p:sp>
          <p:nvSpPr>
            <p:cNvPr id="24" name="TextBox 23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72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5" name="Title 1"/>
            <p:cNvSpPr txBox="1">
              <a:spLocks/>
            </p:cNvSpPr>
            <p:nvPr/>
          </p:nvSpPr>
          <p:spPr>
            <a:xfrm>
              <a:off x="122834" y="1359707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A</a:t>
              </a:r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ctivity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pic>
        <p:nvPicPr>
          <p:cNvPr id="34" name="Picture 33" descr="http://images.clipart.com/thb/thb6/CL/artineed/sport_recreation/racket_sports_badminton_001/15809643.thb.jpg?0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8879" flipH="1" flipV="1">
            <a:off x="6628795" y="3134443"/>
            <a:ext cx="371404" cy="37946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 Box 678"/>
          <p:cNvSpPr txBox="1"/>
          <p:nvPr/>
        </p:nvSpPr>
        <p:spPr>
          <a:xfrm>
            <a:off x="5809802" y="3058296"/>
            <a:ext cx="1552259" cy="2950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GB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Air resistance</a:t>
            </a:r>
          </a:p>
        </p:txBody>
      </p:sp>
      <p:sp>
        <p:nvSpPr>
          <p:cNvPr id="37" name="Text Box 679"/>
          <p:cNvSpPr txBox="1"/>
          <p:nvPr/>
        </p:nvSpPr>
        <p:spPr>
          <a:xfrm>
            <a:off x="6866875" y="3419993"/>
            <a:ext cx="1552259" cy="29506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GB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Weight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6590702" y="3220108"/>
            <a:ext cx="923748" cy="113585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681"/>
          <p:cNvSpPr txBox="1"/>
          <p:nvPr/>
        </p:nvSpPr>
        <p:spPr>
          <a:xfrm>
            <a:off x="7304941" y="3001186"/>
            <a:ext cx="942159" cy="39977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en-GB" sz="11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Flight direction</a:t>
            </a:r>
            <a:endParaRPr lang="en-GB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5990742" y="3286736"/>
            <a:ext cx="928192" cy="26651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5981219" y="3286736"/>
            <a:ext cx="933271" cy="11422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914490" y="3286736"/>
            <a:ext cx="0" cy="29600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981219" y="3591323"/>
            <a:ext cx="945969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981219" y="3353365"/>
            <a:ext cx="9523" cy="218922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687"/>
          <p:cNvSpPr txBox="1"/>
          <p:nvPr/>
        </p:nvSpPr>
        <p:spPr>
          <a:xfrm>
            <a:off x="5600292" y="3581805"/>
            <a:ext cx="933260" cy="42260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en-GB" sz="1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Resultant force</a:t>
            </a:r>
          </a:p>
        </p:txBody>
      </p:sp>
      <p:sp>
        <p:nvSpPr>
          <p:cNvPr id="48" name="Text Box 2"/>
          <p:cNvSpPr txBox="1">
            <a:spLocks noChangeArrowheads="1"/>
          </p:cNvSpPr>
          <p:nvPr/>
        </p:nvSpPr>
        <p:spPr bwMode="auto">
          <a:xfrm>
            <a:off x="1224651" y="2651091"/>
            <a:ext cx="3094355" cy="207003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1000"/>
              </a:spcAft>
            </a:pPr>
            <a:r>
              <a:rPr lang="en-GB" sz="1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Shot-put (Parabolic flight path)</a:t>
            </a:r>
            <a:endParaRPr lang="en-GB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GB" sz="11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2644896" y="3425343"/>
            <a:ext cx="399415" cy="351674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2397246" y="3625302"/>
            <a:ext cx="0" cy="487519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2416296" y="4120438"/>
            <a:ext cx="480695" cy="10157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Box 626"/>
          <p:cNvSpPr txBox="1"/>
          <p:nvPr/>
        </p:nvSpPr>
        <p:spPr>
          <a:xfrm>
            <a:off x="1673041" y="4072829"/>
            <a:ext cx="932815" cy="45070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en-GB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Resultant force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2759196" y="3501518"/>
            <a:ext cx="865505" cy="85062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628"/>
          <p:cNvSpPr txBox="1"/>
          <p:nvPr/>
        </p:nvSpPr>
        <p:spPr>
          <a:xfrm>
            <a:off x="3340221" y="3282515"/>
            <a:ext cx="979805" cy="45641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en-GB" sz="1100" i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Flight direction</a:t>
            </a:r>
            <a:endParaRPr lang="en-GB" sz="110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2883021" y="3577692"/>
            <a:ext cx="0" cy="54244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2416296" y="3577600"/>
            <a:ext cx="447676" cy="52915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633"/>
          <p:cNvSpPr txBox="1"/>
          <p:nvPr/>
        </p:nvSpPr>
        <p:spPr>
          <a:xfrm>
            <a:off x="2937949" y="3751376"/>
            <a:ext cx="709295" cy="29454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GB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Weight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2416296" y="3577692"/>
            <a:ext cx="456565" cy="4507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668"/>
          <p:cNvSpPr txBox="1"/>
          <p:nvPr/>
        </p:nvSpPr>
        <p:spPr>
          <a:xfrm>
            <a:off x="1749546" y="3339646"/>
            <a:ext cx="1013460" cy="294543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GB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Air resistance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990742" y="1308719"/>
            <a:ext cx="1317110" cy="3745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latin typeface="Roboto Condensed" panose="02000000000000000000" pitchFamily="2" charset="0"/>
              </a:defRPr>
            </a:lvl1pPr>
          </a:lstStyle>
          <a:p>
            <a:r>
              <a:rPr lang="en-GB" dirty="0" smtClean="0"/>
              <a:t>Click on the images to reveal answers</a:t>
            </a:r>
            <a:endParaRPr lang="en-GB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896">
            <a:off x="7123152" y="1349279"/>
            <a:ext cx="363577" cy="58658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2020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275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9" grpId="0"/>
      <p:bldP spid="45" grpId="0"/>
      <p:bldP spid="52" grpId="0"/>
      <p:bldP spid="54" grpId="0"/>
      <p:bldP spid="57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5013176"/>
            <a:ext cx="9144000" cy="1844824"/>
            <a:chOff x="0" y="5013176"/>
            <a:chExt cx="9144000" cy="184482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t="73022" r="4800" b="252"/>
            <a:stretch/>
          </p:blipFill>
          <p:spPr>
            <a:xfrm>
              <a:off x="0" y="5013176"/>
              <a:ext cx="9144000" cy="184482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10800000" flipV="1">
              <a:off x="3" y="5014641"/>
              <a:ext cx="9143997" cy="1843359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87105" y="789293"/>
            <a:ext cx="7206652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effectLst/>
                <a:latin typeface="Roboto Condensed" panose="02000000000000000000" pitchFamily="2" charset="0"/>
              </a:rPr>
              <a:t>Explain how releasing a shot-put at height will affect the distance travelled.</a:t>
            </a:r>
          </a:p>
          <a:p>
            <a:pPr algn="r"/>
            <a:r>
              <a:rPr lang="en-GB" b="1" dirty="0" smtClean="0">
                <a:effectLst/>
                <a:latin typeface="Roboto Condensed" panose="02000000000000000000" pitchFamily="2" charset="0"/>
              </a:rPr>
              <a:t>(3 </a:t>
            </a:r>
            <a:r>
              <a:rPr lang="en-GB" b="1" dirty="0">
                <a:effectLst/>
                <a:latin typeface="Roboto Condensed" panose="02000000000000000000" pitchFamily="2" charset="0"/>
              </a:rPr>
              <a:t>marks)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9923" y="1898632"/>
            <a:ext cx="65836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Segoe Print" panose="02000600000000000000" pitchFamily="2" charset="0"/>
                <a:cs typeface="Segoe UI" panose="020B0502040204020203" pitchFamily="34" charset="0"/>
              </a:rPr>
              <a:t>AO1: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Segoe Print" panose="02000600000000000000" pitchFamily="2" charset="0"/>
                <a:cs typeface="Segoe UI" panose="020B0502040204020203" pitchFamily="34" charset="0"/>
              </a:rPr>
              <a:t>A greater release height leads to a greater horizontal displacement of a projectile.</a:t>
            </a:r>
          </a:p>
          <a:p>
            <a:r>
              <a:rPr lang="en-GB" b="1" dirty="0" smtClean="0">
                <a:latin typeface="Segoe Print" panose="02000600000000000000" pitchFamily="2" charset="0"/>
                <a:cs typeface="Segoe UI" panose="020B0502040204020203" pitchFamily="34" charset="0"/>
              </a:rPr>
              <a:t>AO3: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Segoe Print" panose="02000600000000000000" pitchFamily="2" charset="0"/>
                <a:cs typeface="Segoe UI" panose="020B0502040204020203" pitchFamily="34" charset="0"/>
              </a:rPr>
              <a:t>Gravity is constantly acting on the projectile, so when released </a:t>
            </a:r>
            <a:r>
              <a:rPr lang="en-GB" dirty="0">
                <a:latin typeface="Segoe Print" panose="02000600000000000000" pitchFamily="2" charset="0"/>
                <a:cs typeface="Segoe UI" panose="020B0502040204020203" pitchFamily="34" charset="0"/>
              </a:rPr>
              <a:t>at height it extends the length of time before the projectile falls to the </a:t>
            </a:r>
            <a:r>
              <a:rPr lang="en-GB" dirty="0" smtClean="0">
                <a:latin typeface="Segoe Print" panose="02000600000000000000" pitchFamily="2" charset="0"/>
                <a:cs typeface="Segoe UI" panose="020B0502040204020203" pitchFamily="34" charset="0"/>
              </a:rPr>
              <a:t>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Segoe Print" panose="02000600000000000000" pitchFamily="2" charset="0"/>
                <a:cs typeface="Segoe UI" panose="020B0502040204020203" pitchFamily="34" charset="0"/>
              </a:rPr>
              <a:t>This results in a longer flight, if the optimal angle of release is used. </a:t>
            </a:r>
            <a:endParaRPr lang="en-GB" dirty="0">
              <a:latin typeface="Segoe Print" panose="02000600000000000000" pitchFamily="2" charset="0"/>
              <a:cs typeface="Segoe UI" panose="020B0502040204020203" pitchFamily="34" charset="0"/>
            </a:endParaRPr>
          </a:p>
          <a:p>
            <a:endParaRPr lang="en-GB" dirty="0" smtClean="0">
              <a:latin typeface="Segoe Print" panose="02000600000000000000" pitchFamily="2" charset="0"/>
              <a:cs typeface="Segoe UI" panose="020B0502040204020203" pitchFamily="34" charset="0"/>
            </a:endParaRPr>
          </a:p>
          <a:p>
            <a:pPr algn="ctr"/>
            <a:endParaRPr lang="en-GB" dirty="0">
              <a:latin typeface="Segoe Print" panose="020006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1746804"/>
            <a:ext cx="7056784" cy="3581162"/>
          </a:xfrm>
          <a:prstGeom prst="roundRect">
            <a:avLst>
              <a:gd name="adj" fmla="val 13405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/>
              <a:t>Click to reveal answer!</a:t>
            </a:r>
          </a:p>
          <a:p>
            <a:endParaRPr lang="en-GB" dirty="0" smtClean="0"/>
          </a:p>
          <a:p>
            <a:endParaRPr lang="en-GB" sz="1200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56176" y="44624"/>
            <a:ext cx="2844316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Projectile motion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22834" y="-27011"/>
            <a:ext cx="936104" cy="1728000"/>
            <a:chOff x="122834" y="-12676"/>
            <a:chExt cx="936104" cy="1728000"/>
          </a:xfrm>
        </p:grpSpPr>
        <p:sp>
          <p:nvSpPr>
            <p:cNvPr id="28" name="TextBox 27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72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9" name="Title 1"/>
            <p:cNvSpPr txBox="1">
              <a:spLocks/>
            </p:cNvSpPr>
            <p:nvPr/>
          </p:nvSpPr>
          <p:spPr>
            <a:xfrm>
              <a:off x="122834" y="855651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6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Exam-style </a:t>
              </a:r>
              <a:r>
                <a:rPr lang="en-GB" sz="16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question</a:t>
              </a:r>
              <a:endParaRPr lang="en-GB" sz="16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2020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723089" y="-32658"/>
            <a:ext cx="8540750" cy="6940550"/>
            <a:chOff x="583271" y="42867"/>
            <a:chExt cx="9232725" cy="7502525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2" name="Picture 21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9658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825358"/>
            <a:ext cx="9144000" cy="2032642"/>
            <a:chOff x="0" y="5013176"/>
            <a:chExt cx="9144000" cy="184482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t="73022" r="4800" b="252"/>
            <a:stretch/>
          </p:blipFill>
          <p:spPr>
            <a:xfrm>
              <a:off x="0" y="5013176"/>
              <a:ext cx="9144000" cy="184482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 rot="10800000" flipV="1">
              <a:off x="3" y="5014641"/>
              <a:ext cx="9143997" cy="1843359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1291" y="1333969"/>
            <a:ext cx="889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Projectile motion is used to describe the movement of any object which travels through the air.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725" y="1839481"/>
            <a:ext cx="6624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Examples of objects undergoing Projectile motion within sport include:</a:t>
            </a:r>
          </a:p>
          <a:p>
            <a:endParaRPr lang="en-GB" dirty="0" smtClean="0">
              <a:latin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oboto Condensed" panose="02000000000000000000" pitchFamily="2" charset="0"/>
              </a:rPr>
              <a:t>Shot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oboto Condensed" panose="02000000000000000000" pitchFamily="2" charset="0"/>
              </a:rPr>
              <a:t>Shuttlecock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oboto Condensed" panose="02000000000000000000" pitchFamily="2" charset="0"/>
              </a:rPr>
              <a:t>Tennis 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oboto Condensed" panose="02000000000000000000" pitchFamily="2" charset="0"/>
              </a:rPr>
              <a:t>Long jumper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oboto Condensed" panose="02000000000000000000" pitchFamily="2" charset="0"/>
              </a:rPr>
              <a:t>High jumper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345" y="4140617"/>
            <a:ext cx="3427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 flight path of the object through the air will be affected by a number of factors, and the impact on their flight path will be determined by the characteristics of the object and action.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983" y="6403395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We will look at these factors on the following slides.</a:t>
            </a:r>
            <a:endParaRPr lang="en-GB" dirty="0">
              <a:latin typeface="Roboto Condensed" panose="02000000000000000000" pitchFamily="2" charset="0"/>
            </a:endParaRPr>
          </a:p>
        </p:txBody>
      </p:sp>
      <p:pic>
        <p:nvPicPr>
          <p:cNvPr id="1026" name="Picture 2" descr="Image result for shuttlecock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15" y="3373802"/>
            <a:ext cx="885202" cy="118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4067944" y="3008931"/>
            <a:ext cx="2736304" cy="1460671"/>
          </a:xfrm>
          <a:custGeom>
            <a:avLst/>
            <a:gdLst>
              <a:gd name="connsiteX0" fmla="*/ 0 w 1751527"/>
              <a:gd name="connsiteY0" fmla="*/ 1210761 h 1210761"/>
              <a:gd name="connsiteX1" fmla="*/ 1300766 w 1751527"/>
              <a:gd name="connsiteY1" fmla="*/ 147 h 1210761"/>
              <a:gd name="connsiteX2" fmla="*/ 1751527 w 1751527"/>
              <a:gd name="connsiteY2" fmla="*/ 1146366 h 121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1527" h="1210761">
                <a:moveTo>
                  <a:pt x="0" y="1210761"/>
                </a:moveTo>
                <a:cubicBezTo>
                  <a:pt x="504422" y="610820"/>
                  <a:pt x="1008845" y="10879"/>
                  <a:pt x="1300766" y="147"/>
                </a:cubicBezTo>
                <a:cubicBezTo>
                  <a:pt x="1592687" y="-10586"/>
                  <a:pt x="1672107" y="567890"/>
                  <a:pt x="1751527" y="114636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211960" y="5064233"/>
            <a:ext cx="2833352" cy="889674"/>
          </a:xfrm>
          <a:custGeom>
            <a:avLst/>
            <a:gdLst>
              <a:gd name="connsiteX0" fmla="*/ 0 w 2833352"/>
              <a:gd name="connsiteY0" fmla="*/ 889674 h 889674"/>
              <a:gd name="connsiteX1" fmla="*/ 1558344 w 2833352"/>
              <a:gd name="connsiteY1" fmla="*/ 1032 h 889674"/>
              <a:gd name="connsiteX2" fmla="*/ 2833352 w 2833352"/>
              <a:gd name="connsiteY2" fmla="*/ 748006 h 8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3352" h="889674">
                <a:moveTo>
                  <a:pt x="0" y="889674"/>
                </a:moveTo>
                <a:cubicBezTo>
                  <a:pt x="543059" y="457158"/>
                  <a:pt x="1086119" y="24643"/>
                  <a:pt x="1558344" y="1032"/>
                </a:cubicBezTo>
                <a:cubicBezTo>
                  <a:pt x="2030569" y="-22579"/>
                  <a:pt x="2431960" y="362713"/>
                  <a:pt x="2833352" y="7480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292080" y="5388635"/>
            <a:ext cx="864096" cy="85364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304" y="3508558"/>
            <a:ext cx="1465200" cy="147732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The flight path of a shuttlecock and a shot will be different.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56176" y="44624"/>
            <a:ext cx="2844316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Projectile motion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9512" y="-27384"/>
            <a:ext cx="822748" cy="561356"/>
            <a:chOff x="179512" y="-27384"/>
            <a:chExt cx="822748" cy="561356"/>
          </a:xfrm>
        </p:grpSpPr>
        <p:sp>
          <p:nvSpPr>
            <p:cNvPr id="19" name="TextBox 18">
              <a:hlinkClick r:id="" action="ppaction://noaction"/>
            </p:cNvPr>
            <p:cNvSpPr txBox="1"/>
            <p:nvPr/>
          </p:nvSpPr>
          <p:spPr>
            <a:xfrm>
              <a:off x="179512" y="-27384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179512" y="173932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79512" y="550616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Introduction</a:t>
            </a:r>
            <a:endParaRPr lang="en-GB" sz="5400" b="1" dirty="0">
              <a:solidFill>
                <a:schemeClr val="tx1">
                  <a:alpha val="9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2020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23089" y="-32658"/>
            <a:ext cx="8540750" cy="6940550"/>
            <a:chOff x="583271" y="42867"/>
            <a:chExt cx="9232725" cy="7502525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9" name="Picture 28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378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  <p:bldP spid="4" grpId="0" animBg="1"/>
      <p:bldP spid="5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4791793"/>
            <a:ext cx="9144000" cy="2066207"/>
            <a:chOff x="0" y="5013176"/>
            <a:chExt cx="9144000" cy="18448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t="73022" r="4800" b="252"/>
            <a:stretch/>
          </p:blipFill>
          <p:spPr>
            <a:xfrm>
              <a:off x="0" y="5013176"/>
              <a:ext cx="9144000" cy="1844824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 rot="10800000" flipV="1">
              <a:off x="3" y="5014641"/>
              <a:ext cx="9143997" cy="1843359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7504" y="109855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 distance that a projectile travels is affected by three factors: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1491640"/>
            <a:ext cx="725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/>
            <a:r>
              <a:rPr lang="en-GB" b="1" dirty="0" smtClean="0">
                <a:latin typeface="Roboto Condensed" panose="02000000000000000000" pitchFamily="2" charset="0"/>
              </a:rPr>
              <a:t>1. 	Height of release </a:t>
            </a:r>
            <a:r>
              <a:rPr lang="en-GB" dirty="0" smtClean="0">
                <a:latin typeface="Roboto Condensed" panose="02000000000000000000" pitchFamily="2" charset="0"/>
              </a:rPr>
              <a:t>– a ball that is released at a higher point will more likely travel further in the air, if the correct optimal angle of release is applied. 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84347" y="2375048"/>
            <a:ext cx="1224136" cy="74914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latin typeface="Roboto Condensed" panose="02000000000000000000" pitchFamily="2" charset="0"/>
              </a:defRPr>
            </a:lvl1pPr>
          </a:lstStyle>
          <a:p>
            <a:r>
              <a:rPr lang="en-GB" dirty="0" smtClean="0"/>
              <a:t>Click on </a:t>
            </a:r>
            <a:r>
              <a:rPr lang="en-GB" dirty="0"/>
              <a:t>the basketballs to see who is able to make the hoop!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56176" y="44624"/>
            <a:ext cx="2844316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Projectile motion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9512" y="-27384"/>
            <a:ext cx="822748" cy="561356"/>
            <a:chOff x="179512" y="-27384"/>
            <a:chExt cx="822748" cy="561356"/>
          </a:xfrm>
        </p:grpSpPr>
        <p:sp>
          <p:nvSpPr>
            <p:cNvPr id="21" name="TextBox 20">
              <a:hlinkClick r:id="" action="ppaction://noaction"/>
            </p:cNvPr>
            <p:cNvSpPr txBox="1"/>
            <p:nvPr/>
          </p:nvSpPr>
          <p:spPr>
            <a:xfrm>
              <a:off x="179512" y="-27384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179512" y="173932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107504" y="549500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Factors affecting the distance travelled by a projectile</a:t>
            </a:r>
            <a:endParaRPr lang="en-GB" sz="3200" b="1" dirty="0">
              <a:solidFill>
                <a:schemeClr val="tx1">
                  <a:alpha val="9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2855150"/>
            <a:ext cx="363577" cy="586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1429"/>
          <a:stretch/>
        </p:blipFill>
        <p:spPr>
          <a:xfrm>
            <a:off x="439828" y="1734926"/>
            <a:ext cx="3703437" cy="51230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02" y="3153458"/>
            <a:ext cx="622848" cy="622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02" y="4209042"/>
            <a:ext cx="622848" cy="6228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62" y="5250469"/>
            <a:ext cx="622848" cy="6228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2020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90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949 L -0.05885 -0.10556 L -0.08455 -0.14352 L -0.13212 -0.18032 L -0.1934 -0.19815 L -0.26146 -0.18472 L -0.30573 -0.15903 L -0.37552 -0.08495 L -0.4467 -0.00116 L -0.49983 0.09213 L -0.52639 0.14282 L -0.54826 0.1 L -0.5908 0.12639 L -0.59826 0.08981 L -0.64844 0.11597 " pathEditMode="relative" rAng="240000" ptsTypes="AAAAAAAAAAAAAAA">
                                          <p:cBhvr>
                                            <p:cTn id="6" dur="17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014" y="-145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2.22222E-6 L -0.02222 -0.05139 L -0.06667 -0.12639 L -0.1026 -0.16389 L -0.1375 -0.19167 L -0.18611 -0.21806 L -0.22535 -0.21528 L -0.26128 -0.19861 L -0.30035 -0.175 L -0.32465 -0.14306 L -0.37431 -0.0875 L -0.40608 -0.01111 L -0.42726 0.02916 L -0.43993 0.1 L -0.46111 0.18611 L -0.49392 0.28449 L -0.53403 0.17222 L -0.57431 0.09166 L -0.61858 0.0625 L -0.65035 0.0625 L -0.68941 0.07778 L -0.71493 0.10555 L -0.72222 0.13472 L -0.74653 0.19166 L -0.75816 0.21805 L -0.77517 0.26227 L -0.77517 0.27083 L -0.83108 0.13611 " pathEditMode="relative" rAng="0" ptsTypes="AAAAAAAAAAAAAAAAAAAAAAAAAAAA">
                                          <p:cBhvr>
                                            <p:cTn id="11" dur="1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563" y="33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0" presetClass="path" presetSubtype="0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2453 L -0.04427 -0.08217 L -0.0901 -0.15532 L -0.1401 -0.20486 L -0.18698 -0.23356 L -0.21927 -0.23611 L -0.24531 -0.23495 L -0.29635 -0.21412 L -0.32656 -0.18657 L -0.35885 -0.14213 L -0.38594 -0.10046 L -0.41719 -0.05069 L -0.4349 -0.01551 L -0.44219 0.00278 L -0.4276 0.08635 L -0.41719 0.15949 L -0.41406 0.21181 L -0.41198 0.26019 L -0.41302 0.31366 L -0.40885 0.37894 L -0.41302 0.42477 L -0.41198 0.42199 " pathEditMode="relative" rAng="0" ptsTypes="AAAAAAAAAAAAAAAAAAAAAA" p14:bounceEnd="72000">
                                          <p:cBhvr>
                                            <p:cTn id="16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50" y="118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949 L -0.05885 -0.10556 L -0.08455 -0.14352 L -0.13212 -0.18032 L -0.1934 -0.19815 L -0.26146 -0.18472 L -0.30573 -0.15903 L -0.37552 -0.08495 L -0.4467 -0.00116 L -0.49983 0.09213 L -0.52639 0.14282 L -0.54826 0.1 L -0.5908 0.12639 L -0.59826 0.08981 L -0.64844 0.11597 " pathEditMode="relative" rAng="240000" ptsTypes="AAAAAAAAAAAAAAA">
                                          <p:cBhvr>
                                            <p:cTn id="6" dur="17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014" y="-145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2.22222E-6 L -0.02222 -0.05139 L -0.06667 -0.12639 L -0.1026 -0.16389 L -0.1375 -0.19167 L -0.18611 -0.21806 L -0.22535 -0.21528 L -0.26128 -0.19861 L -0.30035 -0.175 L -0.32465 -0.14306 L -0.37431 -0.0875 L -0.40608 -0.01111 L -0.42726 0.02916 L -0.43993 0.1 L -0.46111 0.18611 L -0.49392 0.28449 L -0.53403 0.17222 L -0.57431 0.09166 L -0.61858 0.0625 L -0.65035 0.0625 L -0.68941 0.07778 L -0.71493 0.10555 L -0.72222 0.13472 L -0.74653 0.19166 L -0.75816 0.21805 L -0.77517 0.26227 L -0.77517 0.27083 L -0.83108 0.13611 " pathEditMode="relative" rAng="0" ptsTypes="AAAAAAAAAAAAAAAAAAAAAAAAAAAA">
                                          <p:cBhvr>
                                            <p:cTn id="11" dur="1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563" y="33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1719 -0.02453 L -0.04427 -0.08217 L -0.0901 -0.15532 L -0.1401 -0.20486 L -0.18698 -0.23356 L -0.21927 -0.23611 L -0.24531 -0.23495 L -0.29635 -0.21412 L -0.32656 -0.18657 L -0.35885 -0.14213 L -0.38594 -0.10046 L -0.41719 -0.05069 L -0.4349 -0.01551 L -0.44219 0.00278 L -0.4276 0.08635 L -0.41719 0.15949 L -0.41406 0.21181 L -0.41198 0.26019 L -0.41302 0.31366 L -0.40885 0.37894 L -0.41302 0.42477 L -0.41198 0.42199 " pathEditMode="relative" rAng="0" ptsTypes="AAAAAAAAAAAAAAAAAAAAAA">
                                          <p:cBhvr>
                                            <p:cTn id="16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50" y="118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4509120"/>
            <a:ext cx="9144000" cy="2348880"/>
            <a:chOff x="0" y="5013176"/>
            <a:chExt cx="9144000" cy="184482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t="73022" r="4800" b="252"/>
            <a:stretch/>
          </p:blipFill>
          <p:spPr>
            <a:xfrm>
              <a:off x="0" y="5013176"/>
              <a:ext cx="9144000" cy="1844824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 rot="10800000" flipV="1">
              <a:off x="3" y="5014641"/>
              <a:ext cx="9143997" cy="1843359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4568" y="1239837"/>
            <a:ext cx="656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/>
            <a:r>
              <a:rPr lang="en-GB" b="1" dirty="0">
                <a:latin typeface="Roboto Condensed" panose="02000000000000000000" pitchFamily="2" charset="0"/>
              </a:rPr>
              <a:t>2</a:t>
            </a:r>
            <a:r>
              <a:rPr lang="en-GB" b="1" dirty="0" smtClean="0">
                <a:latin typeface="Roboto Condensed" panose="02000000000000000000" pitchFamily="2" charset="0"/>
              </a:rPr>
              <a:t>. 	Speed of release </a:t>
            </a:r>
            <a:r>
              <a:rPr lang="en-GB" dirty="0" smtClean="0">
                <a:latin typeface="Roboto Condensed" panose="02000000000000000000" pitchFamily="2" charset="0"/>
              </a:rPr>
              <a:t>– the greater the force applied through a projectile, the further it will travel (Newton's second law of motion). 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8177" y="1285025"/>
            <a:ext cx="1964134" cy="5618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Play the videos to see how speed of release impacts on the </a:t>
            </a:r>
            <a:r>
              <a:rPr lang="en-GB" dirty="0" smtClean="0"/>
              <a:t>distance travelled by </a:t>
            </a:r>
            <a:r>
              <a:rPr lang="en-GB" dirty="0"/>
              <a:t>a projectile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0886" y="4964975"/>
            <a:ext cx="3948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A less powerful kick will result in a shorter distance travelled by the projectile (a ball  in this instance), due to less acceleration of the projectile through the air.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0745" y="4964975"/>
            <a:ext cx="3948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When the athlete applies more power, the projectile accelerates more quickly and goes further. 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156176" y="44624"/>
            <a:ext cx="2844316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Projectile motion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9512" y="-27384"/>
            <a:ext cx="822748" cy="561356"/>
            <a:chOff x="179512" y="-27384"/>
            <a:chExt cx="822748" cy="561356"/>
          </a:xfrm>
        </p:grpSpPr>
        <p:sp>
          <p:nvSpPr>
            <p:cNvPr id="20" name="TextBox 19">
              <a:hlinkClick r:id="" action="ppaction://noaction"/>
            </p:cNvPr>
            <p:cNvSpPr txBox="1"/>
            <p:nvPr/>
          </p:nvSpPr>
          <p:spPr>
            <a:xfrm>
              <a:off x="179512" y="-27384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179512" y="173932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107504" y="549500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Factors affecting the distance travelled by a projectile</a:t>
            </a:r>
            <a:endParaRPr lang="en-GB" sz="3200" b="1" dirty="0">
              <a:solidFill>
                <a:schemeClr val="tx1">
                  <a:alpha val="9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7365">
            <a:off x="8437018" y="1613785"/>
            <a:ext cx="363577" cy="586584"/>
          </a:xfrm>
          <a:prstGeom prst="rect">
            <a:avLst/>
          </a:prstGeom>
        </p:spPr>
      </p:pic>
      <p:pic>
        <p:nvPicPr>
          <p:cNvPr id="2" name="Short Kic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9686" y="2580691"/>
            <a:ext cx="4075398" cy="22924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Long Kick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70745" y="2579484"/>
            <a:ext cx="4077543" cy="22936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2020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723089" y="-32658"/>
            <a:ext cx="8540750" cy="6940550"/>
            <a:chOff x="583271" y="42867"/>
            <a:chExt cx="9232725" cy="7502525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2" name="Picture 31" descr="sample_front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 descr="sample_front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 descr="sample_front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7430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7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666276"/>
            <a:ext cx="9144000" cy="2191724"/>
            <a:chOff x="0" y="5013176"/>
            <a:chExt cx="9144000" cy="184482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t="73022" r="4800" b="252"/>
            <a:stretch/>
          </p:blipFill>
          <p:spPr>
            <a:xfrm>
              <a:off x="0" y="5013176"/>
              <a:ext cx="9144000" cy="184482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 rot="10800000" flipV="1">
              <a:off x="3" y="5014641"/>
              <a:ext cx="9143997" cy="1843359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7503" y="1131727"/>
            <a:ext cx="8640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3.  Angle of release </a:t>
            </a:r>
            <a:r>
              <a:rPr lang="en-GB" dirty="0" smtClean="0">
                <a:latin typeface="Roboto Condensed" panose="02000000000000000000" pitchFamily="2" charset="0"/>
              </a:rPr>
              <a:t>– </a:t>
            </a:r>
            <a:r>
              <a:rPr lang="en-GB" dirty="0">
                <a:latin typeface="Roboto Condensed" panose="02000000000000000000" pitchFamily="2" charset="0"/>
              </a:rPr>
              <a:t>r</a:t>
            </a:r>
            <a:r>
              <a:rPr lang="en-GB" dirty="0" smtClean="0">
                <a:latin typeface="Roboto Condensed" panose="02000000000000000000" pitchFamily="2" charset="0"/>
              </a:rPr>
              <a:t>eleasing a projectile at an angle of 45 degrees is considered to be the optimal release angle, resulting in a greater distance being achieved.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432294"/>
            <a:ext cx="4760114" cy="25089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75857" y="2179482"/>
            <a:ext cx="2448272" cy="5618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 b="1">
                <a:latin typeface="Roboto Condensed" panose="02000000000000000000" pitchFamily="2" charset="0"/>
              </a:defRPr>
            </a:lvl1pPr>
          </a:lstStyle>
          <a:p>
            <a:r>
              <a:rPr lang="en-GB" dirty="0" smtClean="0"/>
              <a:t>Click on </a:t>
            </a:r>
            <a:r>
              <a:rPr lang="en-GB" dirty="0"/>
              <a:t>each of the different degrees to see what happens when the athlete releases the </a:t>
            </a:r>
            <a:r>
              <a:rPr lang="en-GB" dirty="0" smtClean="0"/>
              <a:t>shot.</a:t>
            </a:r>
            <a:endParaRPr lang="en-GB" dirty="0"/>
          </a:p>
        </p:txBody>
      </p:sp>
      <p:sp>
        <p:nvSpPr>
          <p:cNvPr id="28" name="30 degrees"/>
          <p:cNvSpPr txBox="1"/>
          <p:nvPr/>
        </p:nvSpPr>
        <p:spPr>
          <a:xfrm>
            <a:off x="6012160" y="2805684"/>
            <a:ext cx="1440160" cy="408623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30 degrees</a:t>
            </a:r>
            <a:endParaRPr lang="en-GB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32" name="45 degrees"/>
          <p:cNvSpPr txBox="1"/>
          <p:nvPr/>
        </p:nvSpPr>
        <p:spPr>
          <a:xfrm>
            <a:off x="6012160" y="2336829"/>
            <a:ext cx="1440160" cy="408623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45 degrees</a:t>
            </a:r>
            <a:endParaRPr lang="en-GB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33" name="60 degrees"/>
          <p:cNvSpPr txBox="1"/>
          <p:nvPr/>
        </p:nvSpPr>
        <p:spPr>
          <a:xfrm>
            <a:off x="6012160" y="1847782"/>
            <a:ext cx="1440160" cy="408623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60 degrees</a:t>
            </a:r>
            <a:endParaRPr lang="en-GB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1" r="6551"/>
          <a:stretch/>
        </p:blipFill>
        <p:spPr>
          <a:xfrm flipH="1">
            <a:off x="6516216" y="5131556"/>
            <a:ext cx="936104" cy="1619431"/>
          </a:xfrm>
          <a:prstGeom prst="rect">
            <a:avLst/>
          </a:prstGeom>
        </p:spPr>
      </p:pic>
      <p:sp>
        <p:nvSpPr>
          <p:cNvPr id="30" name="Flowchart: Connector 29"/>
          <p:cNvSpPr/>
          <p:nvPr/>
        </p:nvSpPr>
        <p:spPr>
          <a:xfrm>
            <a:off x="6250357" y="5114596"/>
            <a:ext cx="216024" cy="216024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6250357" y="5112377"/>
            <a:ext cx="216024" cy="216024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8" name="Flowchart: Connector 37"/>
          <p:cNvSpPr/>
          <p:nvPr/>
        </p:nvSpPr>
        <p:spPr>
          <a:xfrm>
            <a:off x="6250357" y="5105218"/>
            <a:ext cx="216024" cy="216024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156176" y="44624"/>
            <a:ext cx="2844316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Projectile motion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9512" y="-27384"/>
            <a:ext cx="822748" cy="561356"/>
            <a:chOff x="179512" y="-27384"/>
            <a:chExt cx="822748" cy="561356"/>
          </a:xfrm>
        </p:grpSpPr>
        <p:sp>
          <p:nvSpPr>
            <p:cNvPr id="22" name="TextBox 21">
              <a:hlinkClick r:id="" action="ppaction://noaction"/>
            </p:cNvPr>
            <p:cNvSpPr txBox="1"/>
            <p:nvPr/>
          </p:nvSpPr>
          <p:spPr>
            <a:xfrm>
              <a:off x="179512" y="-27384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179512" y="173932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07504" y="549500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Factors affecting the distance travelled by a projectile</a:t>
            </a:r>
            <a:endParaRPr lang="en-GB" sz="3200" b="1" dirty="0">
              <a:solidFill>
                <a:schemeClr val="tx1">
                  <a:alpha val="9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896">
            <a:off x="5482941" y="2377433"/>
            <a:ext cx="363577" cy="58658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2020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93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1388 L -0.05955 -0.15 L -0.13038 -0.25902 L -0.17899 -0.30763 L -0.23576 -0.33981 L -0.2809 -0.34305 L -0.3434 -0.30208 L -0.41215 -0.21967 L -0.47135 -0.11967 L -0.52118 0.00394 L -0.54462 0.12061 " pathEditMode="relative" rAng="0" ptsTypes="AAAAAAAAAAA">
                                      <p:cBhvr>
                                        <p:cTn id="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22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1042 L -0.12326 -0.1412 L -0.22864 -0.20393 L -0.32083 -0.22477 L -0.42031 -0.19028 L -0.51996 -0.11505 L -0.58593 -0.0368 L -0.65677 0.06088 L -0.67569 0.1206 " pathEditMode="relative" rAng="0" ptsTypes="AAAAAAAAA">
                                      <p:cBhvr>
                                        <p:cTn id="1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85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069 L -0.06753 -0.03913 L -0.20017 -0.09352 L -0.30659 -0.10278 L -0.41909 -0.05348 L -0.4783 -0.01852 L -0.54097 0.03263 L -0.60347 0.1206 " pathEditMode="relative" rAng="0" ptsTypes="AAAAAAAA">
                                      <p:cBhvr>
                                        <p:cTn id="1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74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0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4653136"/>
            <a:ext cx="9144000" cy="2204864"/>
            <a:chOff x="0" y="5013176"/>
            <a:chExt cx="9144000" cy="184482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t="73022" r="4800" b="252"/>
            <a:stretch/>
          </p:blipFill>
          <p:spPr>
            <a:xfrm>
              <a:off x="0" y="5013176"/>
              <a:ext cx="9144000" cy="184482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 rot="10800000" flipV="1">
              <a:off x="3" y="5014641"/>
              <a:ext cx="9143997" cy="1843359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7504" y="1518635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Roboto Condensed" panose="02000000000000000000" pitchFamily="2" charset="0"/>
              </a:rPr>
              <a:t>Patterns of </a:t>
            </a:r>
            <a:r>
              <a:rPr lang="en-GB" b="1" dirty="0" smtClean="0">
                <a:latin typeface="Roboto Condensed" panose="02000000000000000000" pitchFamily="2" charset="0"/>
              </a:rPr>
              <a:t>flight paths</a:t>
            </a:r>
            <a:endParaRPr lang="en-GB" b="1" dirty="0">
              <a:latin typeface="Roboto Condensed" panose="02000000000000000000" pitchFamily="2" charset="0"/>
            </a:endParaRPr>
          </a:p>
          <a:p>
            <a:r>
              <a:rPr lang="en-GB" dirty="0" smtClean="0">
                <a:latin typeface="Roboto Condensed" panose="02000000000000000000" pitchFamily="2" charset="0"/>
              </a:rPr>
              <a:t>Free-body </a:t>
            </a:r>
            <a:r>
              <a:rPr lang="en-GB" dirty="0">
                <a:latin typeface="Roboto Condensed" panose="02000000000000000000" pitchFamily="2" charset="0"/>
              </a:rPr>
              <a:t>diagrams </a:t>
            </a:r>
            <a:r>
              <a:rPr lang="en-GB" dirty="0" smtClean="0">
                <a:latin typeface="Roboto Condensed" panose="02000000000000000000" pitchFamily="2" charset="0"/>
              </a:rPr>
              <a:t>like the one below demonstrate </a:t>
            </a:r>
            <a:r>
              <a:rPr lang="en-GB" dirty="0">
                <a:latin typeface="Roboto Condensed" panose="02000000000000000000" pitchFamily="2" charset="0"/>
              </a:rPr>
              <a:t>the impact that air resistance and weight have on a body in flight</a:t>
            </a:r>
            <a:r>
              <a:rPr lang="en-GB" dirty="0" smtClean="0">
                <a:latin typeface="Roboto Condensed" panose="02000000000000000000" pitchFamily="2" charset="0"/>
              </a:rPr>
              <a:t>.</a:t>
            </a:r>
            <a:endParaRPr lang="en-GB" dirty="0">
              <a:latin typeface="Roboto Condensed" panose="02000000000000000000" pitchFamily="2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26520"/>
            <a:ext cx="4861995" cy="18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49796" y="4807058"/>
            <a:ext cx="8454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 </a:t>
            </a:r>
            <a:r>
              <a:rPr lang="en-GB" dirty="0">
                <a:latin typeface="Roboto Condensed" panose="02000000000000000000" pitchFamily="2" charset="0"/>
              </a:rPr>
              <a:t>arrows of the resultant forces of weight and air resistance form a parallelogram on the </a:t>
            </a:r>
            <a:r>
              <a:rPr lang="en-GB" dirty="0" smtClean="0">
                <a:latin typeface="Roboto Condensed" panose="02000000000000000000" pitchFamily="2" charset="0"/>
              </a:rPr>
              <a:t>projectile, which indicates which forces will have the greatest impact on the flight path of the object.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56176" y="44624"/>
            <a:ext cx="2844316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Projectile motion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9512" y="-27384"/>
            <a:ext cx="822748" cy="561356"/>
            <a:chOff x="179512" y="-27384"/>
            <a:chExt cx="822748" cy="561356"/>
          </a:xfrm>
        </p:grpSpPr>
        <p:sp>
          <p:nvSpPr>
            <p:cNvPr id="13" name="TextBox 12">
              <a:hlinkClick r:id="" action="ppaction://noaction"/>
            </p:cNvPr>
            <p:cNvSpPr txBox="1"/>
            <p:nvPr/>
          </p:nvSpPr>
          <p:spPr>
            <a:xfrm>
              <a:off x="179512" y="-27384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179512" y="173932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107504" y="549500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Free-body diagrams</a:t>
            </a:r>
            <a:endParaRPr lang="en-GB" sz="5400" b="1" dirty="0">
              <a:solidFill>
                <a:schemeClr val="tx1">
                  <a:alpha val="9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2020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23089" y="-32658"/>
            <a:ext cx="8540750" cy="6940550"/>
            <a:chOff x="583271" y="42867"/>
            <a:chExt cx="9232725" cy="7502525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4" name="Picture 23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766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700177"/>
            <a:ext cx="9144000" cy="2157823"/>
            <a:chOff x="0" y="5013176"/>
            <a:chExt cx="9144000" cy="184482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t="73022" r="4800" b="252"/>
            <a:stretch/>
          </p:blipFill>
          <p:spPr>
            <a:xfrm>
              <a:off x="0" y="5013176"/>
              <a:ext cx="9144000" cy="1844824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 rot="10800000" flipV="1">
              <a:off x="3" y="5014641"/>
              <a:ext cx="9143997" cy="1843359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2858286" y="4700177"/>
            <a:ext cx="5544615" cy="18971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64972" y="4948736"/>
            <a:ext cx="3355905" cy="1524711"/>
            <a:chOff x="-773158" y="-564797"/>
            <a:chExt cx="2535817" cy="981175"/>
          </a:xfrm>
        </p:grpSpPr>
        <p:sp>
          <p:nvSpPr>
            <p:cNvPr id="35" name="Oval 34"/>
            <p:cNvSpPr/>
            <p:nvPr/>
          </p:nvSpPr>
          <p:spPr>
            <a:xfrm>
              <a:off x="233159" y="-489955"/>
              <a:ext cx="399415" cy="35179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>
                <a:latin typeface="Roboto Condensed" panose="02000000000000000000" pitchFamily="2" charset="0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>
              <a:off x="4931" y="-299758"/>
              <a:ext cx="0" cy="487680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18845" y="197653"/>
              <a:ext cx="480695" cy="10160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 Box 3272"/>
            <p:cNvSpPr txBox="1"/>
            <p:nvPr/>
          </p:nvSpPr>
          <p:spPr>
            <a:xfrm>
              <a:off x="-673623" y="229635"/>
              <a:ext cx="932815" cy="18674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100" dirty="0">
                  <a:effectLst/>
                  <a:latin typeface="Roboto Condensed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Resultant force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V="1">
              <a:off x="347459" y="-413755"/>
              <a:ext cx="865505" cy="8509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 Box 3274"/>
            <p:cNvSpPr txBox="1"/>
            <p:nvPr/>
          </p:nvSpPr>
          <p:spPr>
            <a:xfrm>
              <a:off x="1092368" y="-564797"/>
              <a:ext cx="670291" cy="21272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100" i="1" dirty="0">
                  <a:effectLst/>
                  <a:latin typeface="Roboto Condensed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Flight direction</a:t>
              </a:r>
              <a:endParaRPr lang="en-GB" sz="1100" dirty="0">
                <a:effectLst/>
                <a:latin typeface="Roboto Condense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471284" y="-337555"/>
              <a:ext cx="0" cy="542623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47046" y="-345272"/>
              <a:ext cx="419474" cy="549767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 Box 3277"/>
            <p:cNvSpPr txBox="1"/>
            <p:nvPr/>
          </p:nvSpPr>
          <p:spPr>
            <a:xfrm>
              <a:off x="347459" y="260111"/>
              <a:ext cx="709295" cy="15626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1100" dirty="0">
                  <a:effectLst/>
                  <a:latin typeface="Roboto Condensed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Weight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14718" y="-345271"/>
              <a:ext cx="460695" cy="47624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 Box 3282"/>
            <p:cNvSpPr txBox="1"/>
            <p:nvPr/>
          </p:nvSpPr>
          <p:spPr>
            <a:xfrm>
              <a:off x="-773158" y="-373563"/>
              <a:ext cx="785853" cy="29464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1100" dirty="0">
                  <a:effectLst/>
                  <a:latin typeface="Roboto Condensed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Air resistance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2409" y="1504524"/>
            <a:ext cx="676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Here we will take a look at a free-body diagram of a shot in flight, to see how the forces affect its flight path.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3450" y="2268405"/>
            <a:ext cx="676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 flight path of a shot is described as parabolic. 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571560" y="3807040"/>
            <a:ext cx="576064" cy="565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6" name="Text Box 332"/>
          <p:cNvSpPr txBox="1"/>
          <p:nvPr/>
        </p:nvSpPr>
        <p:spPr>
          <a:xfrm>
            <a:off x="6296951" y="5092590"/>
            <a:ext cx="2029875" cy="120032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en-GB" sz="1200" dirty="0" smtClean="0">
                <a:effectLst/>
                <a:latin typeface="Roboto Condense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this example, the weight of the shot provides more resistance to movement than the air resistance, and, therefore, the flight path is parabolic.</a:t>
            </a:r>
            <a:endParaRPr lang="en-GB" sz="1200" dirty="0">
              <a:effectLst/>
              <a:latin typeface="Roboto Condensed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1106" y="4910100"/>
            <a:ext cx="211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We can use parallelograms of force to visualise the impact of force on the flight path.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156176" y="44624"/>
            <a:ext cx="2844316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Projectile motion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79512" y="-27384"/>
            <a:ext cx="822748" cy="561356"/>
            <a:chOff x="179512" y="-27384"/>
            <a:chExt cx="822748" cy="561356"/>
          </a:xfrm>
        </p:grpSpPr>
        <p:sp>
          <p:nvSpPr>
            <p:cNvPr id="46" name="TextBox 45">
              <a:hlinkClick r:id="" action="ppaction://noaction"/>
            </p:cNvPr>
            <p:cNvSpPr txBox="1"/>
            <p:nvPr/>
          </p:nvSpPr>
          <p:spPr>
            <a:xfrm>
              <a:off x="179512" y="-27384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49" name="Title 1"/>
            <p:cNvSpPr txBox="1">
              <a:spLocks/>
            </p:cNvSpPr>
            <p:nvPr/>
          </p:nvSpPr>
          <p:spPr>
            <a:xfrm>
              <a:off x="179512" y="173932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51" name="Title 1"/>
          <p:cNvSpPr txBox="1">
            <a:spLocks/>
          </p:cNvSpPr>
          <p:nvPr/>
        </p:nvSpPr>
        <p:spPr>
          <a:xfrm>
            <a:off x="107504" y="549500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Free-body diagrams</a:t>
            </a:r>
            <a:endParaRPr lang="en-GB" sz="5400" b="1" dirty="0">
              <a:solidFill>
                <a:schemeClr val="tx1">
                  <a:alpha val="9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44208" y="2247528"/>
            <a:ext cx="1981987" cy="826658"/>
            <a:chOff x="6444208" y="2247528"/>
            <a:chExt cx="1981987" cy="826658"/>
          </a:xfrm>
        </p:grpSpPr>
        <p:sp>
          <p:nvSpPr>
            <p:cNvPr id="31" name="TextBox 30"/>
            <p:cNvSpPr txBox="1"/>
            <p:nvPr/>
          </p:nvSpPr>
          <p:spPr>
            <a:xfrm>
              <a:off x="6444208" y="2247528"/>
              <a:ext cx="1944216" cy="3745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 b="1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/>
                <a:t>To see what this looks like, click on the </a:t>
              </a:r>
              <a:r>
                <a:rPr lang="en-GB" dirty="0" smtClean="0"/>
                <a:t>shot below</a:t>
              </a:r>
              <a:r>
                <a:rPr lang="en-GB" dirty="0"/>
                <a:t>.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618" y="2487602"/>
              <a:ext cx="363577" cy="586584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2020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6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6 L 0.17917 -0.13357 C 0.21684 -0.16366 0.27326 -0.17963 0.33177 -0.17963 C 0.39878 -0.17963 0.45208 -0.16366 0.48993 -0.13357 L 0.66944 3.7037E-6 " pathEditMode="relative" rAng="0" ptsTypes="AAAAA">
                                      <p:cBhvr>
                                        <p:cTn id="2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-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9" grpId="0" animBg="1"/>
      <p:bldP spid="24" grpId="0"/>
      <p:bldP spid="25" grpId="0" animBg="1"/>
      <p:bldP spid="25" grpId="1" animBg="1"/>
      <p:bldP spid="26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0" y="4621216"/>
            <a:ext cx="9144000" cy="2236784"/>
            <a:chOff x="0" y="5013176"/>
            <a:chExt cx="9144000" cy="184482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t="73022" r="4800" b="252"/>
            <a:stretch/>
          </p:blipFill>
          <p:spPr>
            <a:xfrm>
              <a:off x="0" y="5013176"/>
              <a:ext cx="9144000" cy="1844824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 rot="10800000" flipV="1">
              <a:off x="3" y="5014641"/>
              <a:ext cx="9143997" cy="1843359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4932040" y="3401081"/>
            <a:ext cx="3274799" cy="2692215"/>
          </a:xfrm>
          <a:prstGeom prst="roundRect">
            <a:avLst>
              <a:gd name="adj" fmla="val 90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969609" y="3577446"/>
            <a:ext cx="3274799" cy="915858"/>
            <a:chOff x="-230718" y="243987"/>
            <a:chExt cx="3276020" cy="916521"/>
          </a:xfrm>
        </p:grpSpPr>
        <p:pic>
          <p:nvPicPr>
            <p:cNvPr id="21" name="Picture 20" descr="http://images.clipart.com/thb/thb6/CL/artineed/sport_recreation/racket_sports_badminton_001/15809643.thb.jpg?0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58879" flipH="1" flipV="1">
              <a:off x="1428750" y="342900"/>
              <a:ext cx="371475" cy="3797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 Box 3288"/>
            <p:cNvSpPr txBox="1"/>
            <p:nvPr/>
          </p:nvSpPr>
          <p:spPr>
            <a:xfrm>
              <a:off x="-230718" y="447443"/>
              <a:ext cx="1552557" cy="29527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1100" dirty="0">
                  <a:effectLst/>
                  <a:latin typeface="Roboto Condensed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Air resistance</a:t>
              </a:r>
            </a:p>
          </p:txBody>
        </p:sp>
        <p:sp>
          <p:nvSpPr>
            <p:cNvPr id="24" name="Text Box 3289"/>
            <p:cNvSpPr txBox="1"/>
            <p:nvPr/>
          </p:nvSpPr>
          <p:spPr>
            <a:xfrm>
              <a:off x="1385878" y="829734"/>
              <a:ext cx="799203" cy="29527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1100" dirty="0">
                  <a:effectLst/>
                  <a:latin typeface="Roboto Condensed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Weight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1390650" y="428625"/>
              <a:ext cx="923925" cy="113665"/>
            </a:xfrm>
            <a:prstGeom prst="straightConnector1">
              <a:avLst/>
            </a:prstGeom>
            <a:ln w="1905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 Box 3291"/>
            <p:cNvSpPr txBox="1"/>
            <p:nvPr/>
          </p:nvSpPr>
          <p:spPr>
            <a:xfrm>
              <a:off x="2102962" y="243987"/>
              <a:ext cx="942340" cy="4000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100" i="1" dirty="0">
                  <a:effectLst/>
                  <a:latin typeface="Roboto Condensed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Flight direction</a:t>
              </a:r>
              <a:endParaRPr lang="en-GB" sz="1100" dirty="0">
                <a:effectLst/>
                <a:latin typeface="Roboto Condense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790575" y="495300"/>
              <a:ext cx="928370" cy="26670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781050" y="495300"/>
              <a:ext cx="933450" cy="11430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1714500" y="495300"/>
              <a:ext cx="0" cy="296208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781050" y="800100"/>
              <a:ext cx="946150" cy="0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81050" y="561975"/>
              <a:ext cx="9525" cy="219075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 Box 993"/>
            <p:cNvSpPr txBox="1"/>
            <p:nvPr/>
          </p:nvSpPr>
          <p:spPr>
            <a:xfrm>
              <a:off x="-13397" y="737604"/>
              <a:ext cx="933439" cy="42290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100" dirty="0">
                  <a:effectLst/>
                  <a:latin typeface="Roboto Condensed" panose="020000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Resultant force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79512" y="1466315"/>
            <a:ext cx="676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Here we will take a look at a free-body diagram of a shuttlecock in flight, to see how the forces affect its flight path.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9512" y="2315689"/>
            <a:ext cx="676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 flight path of a shuttlecock is described as non-parabolic. </a:t>
            </a:r>
            <a:endParaRPr lang="en-GB" dirty="0">
              <a:latin typeface="Roboto Condensed" panose="02000000000000000000" pitchFamily="2" charset="0"/>
            </a:endParaRPr>
          </a:p>
        </p:txBody>
      </p:sp>
      <p:pic>
        <p:nvPicPr>
          <p:cNvPr id="36" name="Picture 2" descr="Image result for shuttlecock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15797">
            <a:off x="727407" y="5308738"/>
            <a:ext cx="605705" cy="80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2773" y="4723492"/>
            <a:ext cx="32084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0000"/>
                </a:solidFill>
                <a:latin typeface="Roboto Condense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this </a:t>
            </a:r>
            <a:r>
              <a:rPr lang="en-GB" sz="1100" dirty="0" smtClean="0">
                <a:solidFill>
                  <a:srgbClr val="000000"/>
                </a:solidFill>
                <a:latin typeface="Roboto Condense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example, the force of air resistance is the greatest force acting on the projectile. This is due to the relatively low mass of the object and the high initial velocity.</a:t>
            </a:r>
          </a:p>
          <a:p>
            <a:endParaRPr lang="en-GB" sz="1100" dirty="0">
              <a:solidFill>
                <a:srgbClr val="000000"/>
              </a:solidFill>
              <a:latin typeface="Roboto Condensed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100" dirty="0" smtClean="0">
                <a:solidFill>
                  <a:srgbClr val="000000"/>
                </a:solidFill>
                <a:latin typeface="Roboto Condense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results in a non-parabolic flight path.</a:t>
            </a:r>
            <a:endParaRPr lang="en-GB" sz="1100" dirty="0">
              <a:solidFill>
                <a:srgbClr val="000000"/>
              </a:solidFill>
              <a:latin typeface="Roboto Condensed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156176" y="44624"/>
            <a:ext cx="2844316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Projectile motion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79512" y="-27384"/>
            <a:ext cx="822748" cy="561356"/>
            <a:chOff x="179512" y="-27384"/>
            <a:chExt cx="822748" cy="561356"/>
          </a:xfrm>
        </p:grpSpPr>
        <p:sp>
          <p:nvSpPr>
            <p:cNvPr id="46" name="TextBox 45">
              <a:hlinkClick r:id="" action="ppaction://noaction"/>
            </p:cNvPr>
            <p:cNvSpPr txBox="1"/>
            <p:nvPr/>
          </p:nvSpPr>
          <p:spPr>
            <a:xfrm>
              <a:off x="179512" y="-27384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47" name="Title 1"/>
            <p:cNvSpPr txBox="1">
              <a:spLocks/>
            </p:cNvSpPr>
            <p:nvPr/>
          </p:nvSpPr>
          <p:spPr>
            <a:xfrm>
              <a:off x="179512" y="173932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48" name="Title 1"/>
          <p:cNvSpPr txBox="1">
            <a:spLocks/>
          </p:cNvSpPr>
          <p:nvPr/>
        </p:nvSpPr>
        <p:spPr>
          <a:xfrm>
            <a:off x="107504" y="549500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Free-body diagrams</a:t>
            </a:r>
            <a:endParaRPr lang="en-GB" sz="5400" b="1" dirty="0">
              <a:solidFill>
                <a:schemeClr val="tx1">
                  <a:alpha val="9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72265" y="2146890"/>
            <a:ext cx="1653777" cy="851346"/>
            <a:chOff x="6972265" y="2146890"/>
            <a:chExt cx="1653777" cy="851346"/>
          </a:xfrm>
        </p:grpSpPr>
        <p:sp>
          <p:nvSpPr>
            <p:cNvPr id="38" name="TextBox 37"/>
            <p:cNvSpPr txBox="1"/>
            <p:nvPr/>
          </p:nvSpPr>
          <p:spPr>
            <a:xfrm>
              <a:off x="6972265" y="2146890"/>
              <a:ext cx="1487169" cy="5618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 b="1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/>
                <a:t>To see what this looks like, click on the shuttlecock below.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2465" y="2411652"/>
              <a:ext cx="363577" cy="586584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2020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23089" y="-32658"/>
            <a:ext cx="8540750" cy="6940550"/>
            <a:chOff x="583271" y="42867"/>
            <a:chExt cx="9232725" cy="7502525"/>
          </a:xfrm>
        </p:grpSpPr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4" name="Picture 53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54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5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9364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0.12084 -0.23889 L 0.21858 -0.34884 L 0.28368 -0.38287 L 0.33247 -0.36134 L 0.34532 -0.28843 L 0.35122 -0.11782 L 0.35469 0.00625 L 0.35921 0.06366 " pathEditMode="relative" rAng="0" ptsTypes="AAAAAAAAA">
                                      <p:cBhvr>
                                        <p:cTn id="1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1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0" y="4941168"/>
            <a:ext cx="9144000" cy="1916832"/>
            <a:chOff x="0" y="4941168"/>
            <a:chExt cx="9144000" cy="19168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t="73022" r="4800" b="252"/>
            <a:stretch/>
          </p:blipFill>
          <p:spPr>
            <a:xfrm>
              <a:off x="0" y="5013176"/>
              <a:ext cx="9144000" cy="1844824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 rot="10800000" flipV="1">
              <a:off x="2" y="4941168"/>
              <a:ext cx="9143997" cy="1916832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79512" y="1328896"/>
            <a:ext cx="676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Lets take a close look at the vector components of a parabolic flight, such as that of </a:t>
            </a:r>
            <a:r>
              <a:rPr lang="en-GB" dirty="0">
                <a:latin typeface="Roboto Condensed" panose="02000000000000000000" pitchFamily="2" charset="0"/>
              </a:rPr>
              <a:t>a</a:t>
            </a:r>
            <a:r>
              <a:rPr lang="en-GB" dirty="0" smtClean="0">
                <a:latin typeface="Roboto Condensed" panose="02000000000000000000" pitchFamily="2" charset="0"/>
              </a:rPr>
              <a:t> shot-put.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156176" y="44624"/>
            <a:ext cx="2844316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Projectile motion</a:t>
            </a:r>
            <a:endParaRPr lang="en-GB" sz="18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79512" y="-27384"/>
            <a:ext cx="822748" cy="561356"/>
            <a:chOff x="179512" y="-27384"/>
            <a:chExt cx="822748" cy="561356"/>
          </a:xfrm>
        </p:grpSpPr>
        <p:sp>
          <p:nvSpPr>
            <p:cNvPr id="46" name="TextBox 45">
              <a:hlinkClick r:id="" action="ppaction://noaction"/>
            </p:cNvPr>
            <p:cNvSpPr txBox="1"/>
            <p:nvPr/>
          </p:nvSpPr>
          <p:spPr>
            <a:xfrm>
              <a:off x="179512" y="-27384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47" name="Title 1"/>
            <p:cNvSpPr txBox="1">
              <a:spLocks/>
            </p:cNvSpPr>
            <p:nvPr/>
          </p:nvSpPr>
          <p:spPr>
            <a:xfrm>
              <a:off x="179512" y="173932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  <a:endPara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48" name="Title 1"/>
          <p:cNvSpPr txBox="1">
            <a:spLocks/>
          </p:cNvSpPr>
          <p:nvPr/>
        </p:nvSpPr>
        <p:spPr>
          <a:xfrm>
            <a:off x="107504" y="549500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Vector components of parabolic flight</a:t>
            </a:r>
            <a:endParaRPr lang="en-GB" sz="4400" b="1" dirty="0">
              <a:solidFill>
                <a:schemeClr val="tx1">
                  <a:alpha val="9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2427198" y="5082029"/>
            <a:ext cx="576064" cy="565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6195921" y="4975257"/>
            <a:ext cx="576064" cy="565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4440390" y="2790663"/>
            <a:ext cx="576064" cy="5656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79512" y="2098355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 projectile travels horizontally and vertically during this flight path, and each stage and the amount of horizontal and vertical motion can be drawn on a vector diagram. 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2915816" y="4293096"/>
            <a:ext cx="0" cy="857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2917796" y="5150610"/>
            <a:ext cx="430068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709326" y="3059664"/>
            <a:ext cx="430068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618517" y="3416839"/>
            <a:ext cx="0" cy="540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620497" y="3953048"/>
            <a:ext cx="430068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281984" y="3422916"/>
            <a:ext cx="0" cy="540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5283964" y="3453652"/>
            <a:ext cx="430068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5893870" y="4150935"/>
            <a:ext cx="0" cy="857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895850" y="4165778"/>
            <a:ext cx="430068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025216" y="4594692"/>
            <a:ext cx="1762405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ondensed" panose="02000000000000000000" pitchFamily="2" charset="0"/>
              </a:rPr>
              <a:t>Now gravity is much greater than mass and continues to increase size of vertical arrow.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108979" y="2935655"/>
            <a:ext cx="2088231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ondensed" panose="02000000000000000000" pitchFamily="2" charset="0"/>
              </a:rPr>
              <a:t>As gravity influences the flight path and is greater than mass, the vertical arrow points downwards.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235988" y="3683338"/>
            <a:ext cx="984868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ondensed" panose="02000000000000000000" pitchFamily="2" charset="0"/>
              </a:rPr>
              <a:t>No vertical arrow at top, as gravity is equal to mass.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512011" y="5324537"/>
            <a:ext cx="2394631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Roboto Condensed" panose="02000000000000000000" pitchFamily="2" charset="0"/>
              </a:rPr>
              <a:t>Air resistance is minimal, so remains constant throughout the whole flight. </a:t>
            </a:r>
            <a:r>
              <a:rPr lang="en-GB" sz="1400" dirty="0" smtClean="0">
                <a:latin typeface="Roboto Condensed" panose="02000000000000000000" pitchFamily="2" charset="0"/>
              </a:rPr>
              <a:t>So the horizontal arrow remains the same.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3347864" y="4293096"/>
            <a:ext cx="0" cy="843973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2915816" y="4293096"/>
            <a:ext cx="396000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318032" y="3945640"/>
            <a:ext cx="396000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5714032" y="3453652"/>
            <a:ext cx="0" cy="491988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929918" y="4977383"/>
            <a:ext cx="396000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6325918" y="4150935"/>
            <a:ext cx="0" cy="826448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Freeform 93"/>
          <p:cNvSpPr/>
          <p:nvPr/>
        </p:nvSpPr>
        <p:spPr>
          <a:xfrm>
            <a:off x="2825289" y="3056047"/>
            <a:ext cx="3607409" cy="2079479"/>
          </a:xfrm>
          <a:custGeom>
            <a:avLst/>
            <a:gdLst>
              <a:gd name="connsiteX0" fmla="*/ 0 w 3508745"/>
              <a:gd name="connsiteY0" fmla="*/ 1850067 h 1850067"/>
              <a:gd name="connsiteX1" fmla="*/ 1850066 w 3508745"/>
              <a:gd name="connsiteY1" fmla="*/ 1 h 1850067"/>
              <a:gd name="connsiteX2" fmla="*/ 3508745 w 3508745"/>
              <a:gd name="connsiteY2" fmla="*/ 1839434 h 185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08745" h="1850067">
                <a:moveTo>
                  <a:pt x="0" y="1850067"/>
                </a:moveTo>
                <a:cubicBezTo>
                  <a:pt x="632637" y="925920"/>
                  <a:pt x="1265275" y="1773"/>
                  <a:pt x="1850066" y="1"/>
                </a:cubicBezTo>
                <a:cubicBezTo>
                  <a:pt x="2434857" y="-1771"/>
                  <a:pt x="3508745" y="1839434"/>
                  <a:pt x="3508745" y="1839434"/>
                </a:cubicBezTo>
              </a:path>
            </a:pathLst>
          </a:cu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5" name="Straight Connector 94"/>
          <p:cNvCxnSpPr/>
          <p:nvPr/>
        </p:nvCxnSpPr>
        <p:spPr>
          <a:xfrm>
            <a:off x="4050565" y="3416839"/>
            <a:ext cx="0" cy="536209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3618517" y="3416839"/>
            <a:ext cx="396000" cy="0"/>
          </a:xfrm>
          <a:prstGeom prst="line">
            <a:avLst/>
          </a:prstGeom>
          <a:ln w="158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76359" y="4586760"/>
            <a:ext cx="1762405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ondensed" panose="02000000000000000000" pitchFamily="2" charset="0"/>
              </a:rPr>
              <a:t>Large vertical component, generated from muscular force of the athlete.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420188" y="2940199"/>
            <a:ext cx="2088231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ondensed" panose="02000000000000000000" pitchFamily="2" charset="0"/>
              </a:rPr>
              <a:t>As gravity influences the flight path, the vertical arrow reduces in magnitude (size).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465910" y="5856997"/>
            <a:ext cx="2248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ondensed" panose="02000000000000000000" pitchFamily="2" charset="0"/>
              </a:rPr>
              <a:t>By joining up the horizontal and vertical arrows you get the true flight path.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</a:t>
            </a:r>
            <a:r>
              <a:rPr lang="en-GB" sz="900" dirty="0" smtClean="0">
                <a:latin typeface="Roboto Condensed" panose="02000000000000000000" pitchFamily="2" charset="0"/>
              </a:rPr>
              <a:t>Education, 2020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723089" y="-32658"/>
            <a:ext cx="8540750" cy="6940550"/>
            <a:chOff x="583271" y="42867"/>
            <a:chExt cx="9232725" cy="7502525"/>
          </a:xfrm>
        </p:grpSpPr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5" name="Picture 5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5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4254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9" grpId="0" animBg="1"/>
      <p:bldP spid="98" grpId="0" animBg="1"/>
      <p:bldP spid="99" grpId="0" animBg="1"/>
      <p:bldP spid="10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3072</TotalTime>
  <Words>1349</Words>
  <Application>Microsoft Office PowerPoint</Application>
  <PresentationFormat>On-screen Show (4:3)</PresentationFormat>
  <Paragraphs>197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Lato Medium</vt:lpstr>
      <vt:lpstr>Lato Light</vt:lpstr>
      <vt:lpstr>Roboto Condensed</vt:lpstr>
      <vt:lpstr>Lato Heavy</vt:lpstr>
      <vt:lpstr>Aharoni</vt:lpstr>
      <vt:lpstr>Segoe Print</vt:lpstr>
      <vt:lpstr>Palatino Linotype</vt:lpstr>
      <vt:lpstr>Calibri</vt:lpstr>
      <vt:lpstr>Century Gothic</vt:lpstr>
      <vt:lpstr>Segoe UI</vt:lpstr>
      <vt:lpstr>Roboto Condensed Light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Anatomy and Exercise Physiology</dc:title>
  <dc:creator>Adam Howells</dc:creator>
  <cp:lastModifiedBy>Natasha Andrew</cp:lastModifiedBy>
  <cp:revision>332</cp:revision>
  <cp:lastPrinted>2018-07-11T11:06:19Z</cp:lastPrinted>
  <dcterms:created xsi:type="dcterms:W3CDTF">2016-05-10T20:25:22Z</dcterms:created>
  <dcterms:modified xsi:type="dcterms:W3CDTF">2023-05-17T12:41:30Z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12792398-B98E-49F0-8F71-AA1503C3F89E</vt:lpwstr>
  </property>
  <property fmtid="{D5CDD505-2E9C-101B-9397-08002B2CF9AE}" pid="3" name="ArticulatePath">
    <vt:lpwstr>6-9 Mechanics combined</vt:lpwstr>
  </property>
</Properties>
</file>