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279" r:id="rId4"/>
    <p:sldId id="281" r:id="rId5"/>
    <p:sldId id="259" r:id="rId6"/>
    <p:sldId id="282" r:id="rId7"/>
    <p:sldId id="272" r:id="rId8"/>
    <p:sldId id="273" r:id="rId9"/>
    <p:sldId id="266" r:id="rId10"/>
    <p:sldId id="261" r:id="rId11"/>
    <p:sldId id="262" r:id="rId12"/>
    <p:sldId id="267" r:id="rId13"/>
    <p:sldId id="264" r:id="rId14"/>
    <p:sldId id="263" r:id="rId15"/>
    <p:sldId id="268" r:id="rId16"/>
    <p:sldId id="269" r:id="rId17"/>
    <p:sldId id="265" r:id="rId18"/>
    <p:sldId id="274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276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iPod Classic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 </a:t>
            </a:r>
            <a:r>
              <a:rPr lang="en-GB" dirty="0" err="1"/>
              <a:t>ZigZag</a:t>
            </a:r>
            <a:r>
              <a:rPr lang="en-GB"/>
              <a:t> Education,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8F727-212B-4732-B718-E6AB3DCD5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7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4A9A92-518A-4352-A46E-FFC5534BBFC1}" type="datetimeFigureOut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DAB201-21AB-4CA4-ABC4-50761C13E6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45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10576F-1B20-4B64-9AB9-FAB238127BD9}" type="slidenum">
              <a:rPr lang="en-GB" smtClean="0">
                <a:latin typeface="Calibri" pitchFamily="34" charset="0"/>
              </a:rPr>
              <a:pPr/>
              <a:t>18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E4CAE07-3E75-40ED-A778-3434A9B73AFA}" type="slidenum">
              <a:rPr lang="en-GB" smtClean="0">
                <a:latin typeface="Calibri" pitchFamily="34" charset="0"/>
              </a:rPr>
              <a:pPr/>
              <a:t>3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2C632F-414B-47E4-8506-60DFCFD17B97}" type="slidenum">
              <a:rPr lang="en-GB" smtClean="0">
                <a:latin typeface="Calibri" pitchFamily="34" charset="0"/>
              </a:rPr>
              <a:pPr/>
              <a:t>7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B44FAC-5482-4D50-8FD1-DB7AB09B5DBC}" type="slidenum">
              <a:rPr lang="en-GB" smtClean="0">
                <a:latin typeface="Calibri" pitchFamily="34" charset="0"/>
              </a:rPr>
              <a:pPr/>
              <a:t>8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2B2CB-83C1-4352-8FB1-E239DDC4FBFB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98F452-500D-470D-8D4A-937CFE7D21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6F64-A2C4-42E9-B984-6177D5425E75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30D5-6115-4CDB-84E2-3C720F8FF6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5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63AC-7466-442B-80B3-261BD2D18C5B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27F-B47B-4682-8916-CD9A1CBA27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607B-5D2D-4363-991A-C6AC20AFA066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5024-7F24-4495-8097-4C29C04BF7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F88D7A-A57D-456B-B393-7453A09E97B5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BE284-5E7C-4775-BBC7-910C4E9F4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23EE-E06D-478D-BC61-C271CF6FBBE0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996F-B2C2-4C3A-AE68-824EB41D09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9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B799-A73F-4DBB-A15C-D36C4B459BA4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0280-2159-4E59-9326-AB0E27B45E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69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8A89-EEBB-4DE6-9E3E-F7C21054EDD1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CF1B-E7C3-4341-A103-C071BDB9D5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0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49CE8E-B0F2-4E65-A314-B662086D89D2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C929CA-5218-4EF8-9E30-9FFC198BFE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4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3C73E-EDFB-4065-BE5D-25741C671799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4B2F8-AC73-472E-B58E-D2E4074DFF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40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5A383-7813-4243-9BA6-4B3A274C98F2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6359B-F514-4C12-9681-BE2DAB9BB4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2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D407CDC-A071-4418-827E-13BF717D2A64}" type="datetime1">
              <a:rPr lang="en-GB"/>
              <a:pPr>
                <a:defRPr/>
              </a:pPr>
              <a:t>16/07/2013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1AFD2C0-9988-41BD-94BC-F758D6707B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745" r:id="rId3"/>
    <p:sldLayoutId id="2147483738" r:id="rId4"/>
    <p:sldLayoutId id="2147483739" r:id="rId5"/>
    <p:sldLayoutId id="2147483740" r:id="rId6"/>
    <p:sldLayoutId id="2147483746" r:id="rId7"/>
    <p:sldLayoutId id="2147483741" r:id="rId8"/>
    <p:sldLayoutId id="2147483747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D7860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7860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FF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FF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SketchUp</a:t>
            </a:r>
            <a:endParaRPr lang="en-GB" dirty="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827088" y="3860800"/>
            <a:ext cx="7623175" cy="8636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GB" sz="3600" smtClean="0">
                <a:solidFill>
                  <a:schemeClr val="tx1"/>
                </a:solidFill>
              </a:rPr>
              <a:t>The iPod Classic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28625" y="4941888"/>
            <a:ext cx="3014663" cy="1446212"/>
            <a:chOff x="323850" y="398463"/>
            <a:chExt cx="3014322" cy="1446580"/>
          </a:xfrm>
        </p:grpSpPr>
        <p:sp>
          <p:nvSpPr>
            <p:cNvPr id="2053" name="Text Box 6"/>
            <p:cNvSpPr txBox="1">
              <a:spLocks noChangeArrowheads="1"/>
            </p:cNvSpPr>
            <p:nvPr/>
          </p:nvSpPr>
          <p:spPr bwMode="auto">
            <a:xfrm>
              <a:off x="323850" y="398463"/>
              <a:ext cx="1847641" cy="369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b="1" dirty="0" smtClean="0">
                  <a:latin typeface="+mn-lt"/>
                </a:rPr>
                <a:t>Level of Difficulty</a:t>
              </a:r>
            </a:p>
          </p:txBody>
        </p:sp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323850" y="1198767"/>
              <a:ext cx="3014322" cy="6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b="1" dirty="0" smtClean="0">
                  <a:latin typeface="+mn-lt"/>
                </a:rPr>
                <a:t>Time</a:t>
              </a:r>
            </a:p>
            <a:p>
              <a:pPr eaLnBrk="1" hangingPunct="1">
                <a:defRPr/>
              </a:pPr>
              <a:r>
                <a:rPr lang="en-GB" dirty="0" smtClean="0">
                  <a:latin typeface="+mn-lt"/>
                </a:rPr>
                <a:t>Approximately 20–25 minutes</a:t>
              </a:r>
            </a:p>
          </p:txBody>
        </p:sp>
        <p:grpSp>
          <p:nvGrpSpPr>
            <p:cNvPr id="6155" name="Group 2"/>
            <p:cNvGrpSpPr>
              <a:grpSpLocks/>
            </p:cNvGrpSpPr>
            <p:nvPr/>
          </p:nvGrpSpPr>
          <p:grpSpPr bwMode="auto">
            <a:xfrm>
              <a:off x="395288" y="765175"/>
              <a:ext cx="2447925" cy="360363"/>
              <a:chOff x="395288" y="765175"/>
              <a:chExt cx="2447925" cy="360363"/>
            </a:xfrm>
          </p:grpSpPr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>
                <a:off x="395280" y="765268"/>
                <a:ext cx="431751" cy="360455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898460" y="765268"/>
                <a:ext cx="431751" cy="360455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>
                <a:off x="1906409" y="765268"/>
                <a:ext cx="431751" cy="360455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>
                <a:off x="2411177" y="765268"/>
                <a:ext cx="431751" cy="360455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1403228" y="765268"/>
                <a:ext cx="431751" cy="360455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 flipH="1">
            <a:off x="503238" y="3716338"/>
            <a:ext cx="8137525" cy="0"/>
          </a:xfrm>
          <a:prstGeom prst="line">
            <a:avLst/>
          </a:prstGeom>
          <a:ln w="3810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6734" r="27499" b="8453"/>
          <a:stretch>
            <a:fillRect/>
          </a:stretch>
        </p:blipFill>
        <p:spPr bwMode="auto">
          <a:xfrm>
            <a:off x="5786438" y="404813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868284-A3E0-419D-85D4-E40C14F90833}" type="slidenum">
              <a:rPr lang="en-GB" smtClean="0">
                <a:latin typeface="Calibri" pitchFamily="34" charset="0"/>
              </a:rPr>
              <a:pPr eaLnBrk="1" hangingPunct="1"/>
              <a:t>1</a:t>
            </a:fld>
            <a:endParaRPr lang="en-GB" smtClean="0">
              <a:latin typeface="Calibri" pitchFamily="3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323850" y="6567488"/>
            <a:ext cx="84963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tabLst>
                <a:tab pos="8315325" algn="r"/>
              </a:tabLst>
              <a:defRPr/>
            </a:pPr>
            <a:r>
              <a:rPr lang="en-GB" sz="1000" i="1" dirty="0" err="1" smtClean="0">
                <a:latin typeface="+mn-lt"/>
                <a:cs typeface="Times New Roman" pitchFamily="18" charset="0"/>
              </a:rPr>
              <a:t>Photocopiable</a:t>
            </a:r>
            <a:r>
              <a:rPr lang="en-GB" sz="1000" i="1" dirty="0" smtClean="0">
                <a:latin typeface="+mn-lt"/>
                <a:cs typeface="Times New Roman" pitchFamily="18" charset="0"/>
              </a:rPr>
              <a:t>/digital resources may only be copied by the purchasing institution on a single site and for their own use</a:t>
            </a:r>
            <a:r>
              <a:rPr lang="en-GB" sz="1000" dirty="0">
                <a:latin typeface="+mn-lt"/>
                <a:cs typeface="Times New Roman" pitchFamily="18" charset="0"/>
              </a:rPr>
              <a:t>	</a:t>
            </a:r>
            <a:r>
              <a:rPr lang="en-GB" sz="1000" dirty="0" smtClean="0">
                <a:latin typeface="+mn-lt"/>
              </a:rPr>
              <a:t>© </a:t>
            </a:r>
            <a:r>
              <a:rPr lang="en-GB" sz="1000" dirty="0" err="1" smtClean="0">
                <a:latin typeface="+mn-lt"/>
              </a:rPr>
              <a:t>ZigZag</a:t>
            </a:r>
            <a:r>
              <a:rPr lang="en-GB" sz="1000" dirty="0" smtClean="0">
                <a:latin typeface="+mn-lt"/>
              </a:rPr>
              <a:t> Education, 2013</a:t>
            </a:r>
            <a:r>
              <a:rPr lang="en-GB" sz="1000" dirty="0" smtClean="0">
                <a:latin typeface="+mn-lt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2639" r="55725" b="15344"/>
          <a:stretch>
            <a:fillRect/>
          </a:stretch>
        </p:blipFill>
        <p:spPr bwMode="auto">
          <a:xfrm>
            <a:off x="395288" y="1379538"/>
            <a:ext cx="1809750" cy="1582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308225" y="1379538"/>
            <a:ext cx="642937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16.	Select the </a:t>
            </a:r>
            <a:r>
              <a:rPr lang="en-GB" b="1" dirty="0" smtClean="0">
                <a:latin typeface="Calibri" pitchFamily="34" charset="0"/>
              </a:rPr>
              <a:t>Push/Pull</a:t>
            </a:r>
            <a:r>
              <a:rPr lang="en-GB" dirty="0" smtClean="0">
                <a:latin typeface="Calibri" pitchFamily="34" charset="0"/>
              </a:rPr>
              <a:t> tool and click on the shape. It should now be highlighted blue.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Pull up the shape to make it 3D, but do not click to stop it yet.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Instead, enter ’10’ and then click and this will make it 10 millimetres thick. The real size!</a:t>
            </a:r>
          </a:p>
        </p:txBody>
      </p:sp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395288" y="401638"/>
            <a:ext cx="8370887" cy="1082675"/>
            <a:chOff x="144463" y="115888"/>
            <a:chExt cx="8820150" cy="1141256"/>
          </a:xfrm>
        </p:grpSpPr>
        <p:pic>
          <p:nvPicPr>
            <p:cNvPr id="1537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87" b="89171"/>
            <a:stretch>
              <a:fillRect/>
            </a:stretch>
          </p:blipFill>
          <p:spPr bwMode="auto">
            <a:xfrm>
              <a:off x="144463" y="115888"/>
              <a:ext cx="882015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8" name="Line 9"/>
            <p:cNvSpPr>
              <a:spLocks noChangeShapeType="1"/>
            </p:cNvSpPr>
            <p:nvPr/>
          </p:nvSpPr>
          <p:spPr bwMode="auto">
            <a:xfrm flipH="1" flipV="1">
              <a:off x="3708400" y="908050"/>
              <a:ext cx="305683" cy="3490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395288" y="3068638"/>
            <a:ext cx="3382962" cy="3322637"/>
            <a:chOff x="323850" y="3357563"/>
            <a:chExt cx="3298635" cy="3240087"/>
          </a:xfrm>
        </p:grpSpPr>
        <p:pic>
          <p:nvPicPr>
            <p:cNvPr id="1537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82" b="43890"/>
            <a:stretch>
              <a:fillRect/>
            </a:stretch>
          </p:blipFill>
          <p:spPr bwMode="auto">
            <a:xfrm>
              <a:off x="323850" y="3357563"/>
              <a:ext cx="2786063" cy="3240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 flipH="1">
              <a:off x="2195512" y="4270651"/>
              <a:ext cx="1426973" cy="17507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3348038" y="3068638"/>
            <a:ext cx="5418137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17.	Now you want to be able to view your object straight on. To do this you are going to use the </a:t>
            </a:r>
            <a:r>
              <a:rPr lang="en-GB" b="1" dirty="0" smtClean="0">
                <a:latin typeface="Calibri" pitchFamily="34" charset="0"/>
              </a:rPr>
              <a:t>View</a:t>
            </a:r>
            <a:r>
              <a:rPr lang="en-GB" dirty="0" smtClean="0">
                <a:latin typeface="Calibri" pitchFamily="34" charset="0"/>
              </a:rPr>
              <a:t> toolbar.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Go to </a:t>
            </a:r>
            <a:r>
              <a:rPr lang="en-GB" b="1" dirty="0" smtClean="0">
                <a:latin typeface="Calibri" pitchFamily="34" charset="0"/>
              </a:rPr>
              <a:t>View</a:t>
            </a:r>
            <a:r>
              <a:rPr lang="en-GB" dirty="0" smtClean="0">
                <a:latin typeface="Calibri" pitchFamily="34" charset="0"/>
              </a:rPr>
              <a:t>, select </a:t>
            </a:r>
            <a:r>
              <a:rPr lang="en-GB" b="1" dirty="0" smtClean="0">
                <a:latin typeface="Calibri" pitchFamily="34" charset="0"/>
              </a:rPr>
              <a:t>Toolbars</a:t>
            </a:r>
            <a:r>
              <a:rPr lang="en-GB" dirty="0" smtClean="0">
                <a:latin typeface="Calibri" pitchFamily="34" charset="0"/>
              </a:rPr>
              <a:t> and then click on </a:t>
            </a:r>
            <a:r>
              <a:rPr lang="en-GB" b="1" dirty="0" smtClean="0">
                <a:latin typeface="Calibri" pitchFamily="34" charset="0"/>
              </a:rPr>
              <a:t>Views</a:t>
            </a:r>
            <a:r>
              <a:rPr lang="en-GB" dirty="0" smtClean="0">
                <a:latin typeface="Calibri" pitchFamily="34" charset="0"/>
              </a:rPr>
              <a:t>; this new set of tools will be next to your toolbar.</a:t>
            </a:r>
          </a:p>
        </p:txBody>
      </p:sp>
      <p:grpSp>
        <p:nvGrpSpPr>
          <p:cNvPr id="15367" name="Group 3"/>
          <p:cNvGrpSpPr>
            <a:grpSpLocks/>
          </p:cNvGrpSpPr>
          <p:nvPr/>
        </p:nvGrpSpPr>
        <p:grpSpPr bwMode="auto">
          <a:xfrm>
            <a:off x="3921125" y="4868863"/>
            <a:ext cx="1871663" cy="1079500"/>
            <a:chOff x="4643438" y="4653713"/>
            <a:chExt cx="1871662" cy="1078750"/>
          </a:xfrm>
        </p:grpSpPr>
        <p:pic>
          <p:nvPicPr>
            <p:cNvPr id="15373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2" t="6879" r="57942" b="84267"/>
            <a:stretch>
              <a:fillRect/>
            </a:stretch>
          </p:blipFill>
          <p:spPr bwMode="auto">
            <a:xfrm>
              <a:off x="4643438" y="5084763"/>
              <a:ext cx="1871662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5150706" y="4653713"/>
              <a:ext cx="288031" cy="6470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3333750" y="4545013"/>
            <a:ext cx="44307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18.</a:t>
            </a:r>
            <a:r>
              <a:rPr lang="en-GB" i="1">
                <a:latin typeface="Calibri" pitchFamily="34" charset="0"/>
              </a:rPr>
              <a:t>	</a:t>
            </a:r>
            <a:r>
              <a:rPr lang="en-GB">
                <a:latin typeface="Calibri" pitchFamily="34" charset="0"/>
              </a:rPr>
              <a:t>Click on this icon and you should see this.</a:t>
            </a:r>
          </a:p>
        </p:txBody>
      </p:sp>
      <p:grpSp>
        <p:nvGrpSpPr>
          <p:cNvPr id="15369" name="Group 17"/>
          <p:cNvGrpSpPr>
            <a:grpSpLocks/>
          </p:cNvGrpSpPr>
          <p:nvPr/>
        </p:nvGrpSpPr>
        <p:grpSpPr bwMode="auto">
          <a:xfrm>
            <a:off x="7451725" y="4868863"/>
            <a:ext cx="1222375" cy="1500187"/>
            <a:chOff x="4530" y="2985"/>
            <a:chExt cx="992" cy="1216"/>
          </a:xfrm>
        </p:grpSpPr>
        <p:pic>
          <p:nvPicPr>
            <p:cNvPr id="15371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0" t="10829" r="33589" b="5511"/>
            <a:stretch>
              <a:fillRect/>
            </a:stretch>
          </p:blipFill>
          <p:spPr bwMode="auto">
            <a:xfrm>
              <a:off x="4830" y="3113"/>
              <a:ext cx="692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>
              <a:off x="4530" y="2985"/>
              <a:ext cx="526" cy="5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95AB7D-9A54-4B0D-A429-59BE02C6128F}" type="slidenum">
              <a:rPr lang="en-GB" smtClean="0">
                <a:latin typeface="Calibri" pitchFamily="34" charset="0"/>
              </a:rPr>
              <a:pPr eaLnBrk="1" hangingPunct="1"/>
              <a:t>10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2236788" y="5480050"/>
            <a:ext cx="49133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23.	Select the </a:t>
            </a:r>
            <a:r>
              <a:rPr lang="en-GB" b="1" dirty="0" smtClean="0">
                <a:latin typeface="Calibri" pitchFamily="34" charset="0"/>
              </a:rPr>
              <a:t>Push/Pull</a:t>
            </a:r>
            <a:r>
              <a:rPr lang="en-GB" dirty="0" smtClean="0">
                <a:latin typeface="Calibri" pitchFamily="34" charset="0"/>
              </a:rPr>
              <a:t> tool.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Push the square down and type ‘1’.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This will recess the screen by 1 millimetre.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5586" r="26952" b="8464"/>
          <a:stretch>
            <a:fillRect/>
          </a:stretch>
        </p:blipFill>
        <p:spPr bwMode="auto">
          <a:xfrm>
            <a:off x="468313" y="460375"/>
            <a:ext cx="2690812" cy="214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260725" y="479425"/>
            <a:ext cx="51181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19.	Use the new </a:t>
            </a:r>
            <a:r>
              <a:rPr lang="en-GB" b="1" dirty="0" smtClean="0">
                <a:latin typeface="Calibri" pitchFamily="34" charset="0"/>
              </a:rPr>
              <a:t>Views </a:t>
            </a:r>
            <a:r>
              <a:rPr lang="en-GB" dirty="0" smtClean="0">
                <a:latin typeface="Calibri" pitchFamily="34" charset="0"/>
              </a:rPr>
              <a:t>toolbar to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switch back to a perspective view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OR just </a:t>
            </a:r>
            <a:r>
              <a:rPr lang="en-GB" b="1" dirty="0" smtClean="0">
                <a:latin typeface="Calibri" pitchFamily="34" charset="0"/>
              </a:rPr>
              <a:t>Orbit</a:t>
            </a:r>
            <a:r>
              <a:rPr lang="en-GB" dirty="0" smtClean="0">
                <a:latin typeface="Calibri" pitchFamily="34" charset="0"/>
              </a:rPr>
              <a:t> again.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20.	Now you are going to create the screen.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Use the </a:t>
            </a:r>
            <a:r>
              <a:rPr lang="en-GB" b="1" dirty="0" smtClean="0">
                <a:latin typeface="Calibri" pitchFamily="34" charset="0"/>
              </a:rPr>
              <a:t>Tape Measure</a:t>
            </a:r>
            <a:r>
              <a:rPr lang="en-GB" dirty="0" smtClean="0">
                <a:latin typeface="Calibri" pitchFamily="34" charset="0"/>
              </a:rPr>
              <a:t> tool to add some guidelines along the top and two sides of the block (as you did before).</a:t>
            </a:r>
          </a:p>
        </p:txBody>
      </p: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6516688" y="479425"/>
            <a:ext cx="2198687" cy="604838"/>
            <a:chOff x="1942" y="210"/>
            <a:chExt cx="1482" cy="408"/>
          </a:xfrm>
        </p:grpSpPr>
        <p:pic>
          <p:nvPicPr>
            <p:cNvPr id="1641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2" t="6879" r="57942" b="84267"/>
            <a:stretch>
              <a:fillRect/>
            </a:stretch>
          </p:blipFill>
          <p:spPr bwMode="auto">
            <a:xfrm>
              <a:off x="2245" y="210"/>
              <a:ext cx="1179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2" name="Line 8"/>
            <p:cNvSpPr>
              <a:spLocks noChangeShapeType="1"/>
            </p:cNvSpPr>
            <p:nvPr/>
          </p:nvSpPr>
          <p:spPr bwMode="auto">
            <a:xfrm>
              <a:off x="1942" y="354"/>
              <a:ext cx="345" cy="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0" name="Line 8"/>
          <p:cNvSpPr>
            <a:spLocks noChangeShapeType="1"/>
          </p:cNvSpPr>
          <p:nvPr/>
        </p:nvSpPr>
        <p:spPr bwMode="auto">
          <a:xfrm flipH="1" flipV="1">
            <a:off x="2216150" y="1738313"/>
            <a:ext cx="1481138" cy="336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4819" r="80119" b="90352"/>
          <a:stretch>
            <a:fillRect/>
          </a:stretch>
        </p:blipFill>
        <p:spPr bwMode="auto">
          <a:xfrm>
            <a:off x="8142288" y="1627188"/>
            <a:ext cx="573087" cy="606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2" name="Group 24"/>
          <p:cNvGrpSpPr>
            <a:grpSpLocks/>
          </p:cNvGrpSpPr>
          <p:nvPr/>
        </p:nvGrpSpPr>
        <p:grpSpPr bwMode="auto">
          <a:xfrm>
            <a:off x="468313" y="2744788"/>
            <a:ext cx="3095625" cy="900112"/>
            <a:chOff x="113" y="1842"/>
            <a:chExt cx="2087" cy="607"/>
          </a:xfrm>
        </p:grpSpPr>
        <p:pic>
          <p:nvPicPr>
            <p:cNvPr id="1640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11" b="89171"/>
            <a:stretch>
              <a:fillRect/>
            </a:stretch>
          </p:blipFill>
          <p:spPr bwMode="auto">
            <a:xfrm>
              <a:off x="113" y="1842"/>
              <a:ext cx="2087" cy="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0" name="Line 10"/>
            <p:cNvSpPr>
              <a:spLocks noChangeShapeType="1"/>
            </p:cNvSpPr>
            <p:nvPr/>
          </p:nvSpPr>
          <p:spPr bwMode="auto">
            <a:xfrm flipH="1" flipV="1">
              <a:off x="659" y="2251"/>
              <a:ext cx="279" cy="1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468313" y="3535363"/>
            <a:ext cx="56880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21.	Use the </a:t>
            </a:r>
            <a:r>
              <a:rPr lang="en-GB" b="1">
                <a:latin typeface="Calibri" pitchFamily="34" charset="0"/>
              </a:rPr>
              <a:t>Rectangle</a:t>
            </a:r>
            <a:r>
              <a:rPr lang="en-GB">
                <a:latin typeface="Calibri" pitchFamily="34" charset="0"/>
              </a:rPr>
              <a:t> tool to draw a rectangle starting from the corner of the guideline (look for the blue dot and the prompt </a:t>
            </a:r>
            <a:r>
              <a:rPr lang="en-GB" b="1">
                <a:latin typeface="Calibri" pitchFamily="34" charset="0"/>
              </a:rPr>
              <a:t>Centre</a:t>
            </a:r>
            <a:r>
              <a:rPr lang="en-GB">
                <a:latin typeface="Calibri" pitchFamily="34" charset="0"/>
              </a:rPr>
              <a:t>, shown at 1). Click somewhere on the other guideline (2) to form your screen. Use your own judgement to choose the size.</a:t>
            </a:r>
          </a:p>
        </p:txBody>
      </p:sp>
      <p:grpSp>
        <p:nvGrpSpPr>
          <p:cNvPr id="16394" name="Group 28"/>
          <p:cNvGrpSpPr>
            <a:grpSpLocks/>
          </p:cNvGrpSpPr>
          <p:nvPr/>
        </p:nvGrpSpPr>
        <p:grpSpPr bwMode="auto">
          <a:xfrm>
            <a:off x="6292850" y="2535238"/>
            <a:ext cx="2422525" cy="1974850"/>
            <a:chOff x="3969" y="1933"/>
            <a:chExt cx="1633" cy="1332"/>
          </a:xfrm>
        </p:grpSpPr>
        <p:pic>
          <p:nvPicPr>
            <p:cNvPr id="16402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1" t="20682" r="27501" b="17296"/>
            <a:stretch>
              <a:fillRect/>
            </a:stretch>
          </p:blipFill>
          <p:spPr bwMode="auto">
            <a:xfrm>
              <a:off x="3969" y="1979"/>
              <a:ext cx="1633" cy="128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403" name="Group 23"/>
            <p:cNvGrpSpPr>
              <a:grpSpLocks/>
            </p:cNvGrpSpPr>
            <p:nvPr/>
          </p:nvGrpSpPr>
          <p:grpSpPr bwMode="auto">
            <a:xfrm>
              <a:off x="4377" y="1933"/>
              <a:ext cx="499" cy="227"/>
              <a:chOff x="6191" y="1797"/>
              <a:chExt cx="499" cy="227"/>
            </a:xfrm>
          </p:grpSpPr>
          <p:sp>
            <p:nvSpPr>
              <p:cNvPr id="16407" name="Line 9"/>
              <p:cNvSpPr>
                <a:spLocks noChangeShapeType="1"/>
              </p:cNvSpPr>
              <p:nvPr/>
            </p:nvSpPr>
            <p:spPr bwMode="auto">
              <a:xfrm>
                <a:off x="6373" y="1933"/>
                <a:ext cx="317" cy="4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8" name="Oval 22"/>
              <p:cNvSpPr>
                <a:spLocks noChangeArrowheads="1"/>
              </p:cNvSpPr>
              <p:nvPr/>
            </p:nvSpPr>
            <p:spPr bwMode="auto">
              <a:xfrm>
                <a:off x="6191" y="1797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16404" name="Group 25"/>
            <p:cNvGrpSpPr>
              <a:grpSpLocks/>
            </p:cNvGrpSpPr>
            <p:nvPr/>
          </p:nvGrpSpPr>
          <p:grpSpPr bwMode="auto">
            <a:xfrm>
              <a:off x="5193" y="2750"/>
              <a:ext cx="409" cy="409"/>
              <a:chOff x="884" y="2114"/>
              <a:chExt cx="409" cy="409"/>
            </a:xfrm>
          </p:grpSpPr>
          <p:sp>
            <p:nvSpPr>
              <p:cNvPr id="16405" name="Line 9"/>
              <p:cNvSpPr>
                <a:spLocks noChangeShapeType="1"/>
              </p:cNvSpPr>
              <p:nvPr/>
            </p:nvSpPr>
            <p:spPr bwMode="auto">
              <a:xfrm flipH="1" flipV="1">
                <a:off x="884" y="2114"/>
                <a:ext cx="182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6" name="Oval 27"/>
              <p:cNvSpPr>
                <a:spLocks noChangeArrowheads="1"/>
              </p:cNvSpPr>
              <p:nvPr/>
            </p:nvSpPr>
            <p:spPr bwMode="auto">
              <a:xfrm>
                <a:off x="975" y="2296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6395" name="Group 2"/>
          <p:cNvGrpSpPr>
            <a:grpSpLocks/>
          </p:cNvGrpSpPr>
          <p:nvPr/>
        </p:nvGrpSpPr>
        <p:grpSpPr bwMode="auto">
          <a:xfrm>
            <a:off x="461963" y="5099050"/>
            <a:ext cx="2165350" cy="1285875"/>
            <a:chOff x="467544" y="4829231"/>
            <a:chExt cx="2614379" cy="1552097"/>
          </a:xfrm>
        </p:grpSpPr>
        <p:pic>
          <p:nvPicPr>
            <p:cNvPr id="1640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1" t="41344" r="32481" b="20267"/>
            <a:stretch>
              <a:fillRect/>
            </a:stretch>
          </p:blipFill>
          <p:spPr bwMode="auto">
            <a:xfrm>
              <a:off x="467544" y="4829231"/>
              <a:ext cx="1952101" cy="15520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1" name="Line 8"/>
            <p:cNvSpPr>
              <a:spLocks noChangeShapeType="1"/>
            </p:cNvSpPr>
            <p:nvPr/>
          </p:nvSpPr>
          <p:spPr bwMode="auto">
            <a:xfrm flipH="1" flipV="1">
              <a:off x="2082920" y="5300642"/>
              <a:ext cx="999003" cy="6785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39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t="5031" r="75308" b="90683"/>
          <a:stretch>
            <a:fillRect/>
          </a:stretch>
        </p:blipFill>
        <p:spPr bwMode="auto">
          <a:xfrm>
            <a:off x="6769100" y="5811838"/>
            <a:ext cx="539750" cy="479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2236788" y="5105400"/>
            <a:ext cx="24050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22.	Delete the guidelines.</a:t>
            </a:r>
          </a:p>
        </p:txBody>
      </p:sp>
      <p:pic>
        <p:nvPicPr>
          <p:cNvPr id="163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4817" r="82536" b="90352"/>
          <a:stretch>
            <a:fillRect/>
          </a:stretch>
        </p:blipFill>
        <p:spPr bwMode="auto">
          <a:xfrm>
            <a:off x="6769100" y="4975225"/>
            <a:ext cx="539750" cy="6080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6406F0-F698-45DF-AD5C-F0511C25F67D}" type="slidenum">
              <a:rPr lang="en-GB" smtClean="0">
                <a:latin typeface="Calibri" pitchFamily="34" charset="0"/>
              </a:rPr>
              <a:pPr eaLnBrk="1" hangingPunct="1"/>
              <a:t>11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t="22639" r="31374" b="12392"/>
          <a:stretch>
            <a:fillRect/>
          </a:stretch>
        </p:blipFill>
        <p:spPr bwMode="auto">
          <a:xfrm>
            <a:off x="450850" y="3789363"/>
            <a:ext cx="2203450" cy="2017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7" b="89171"/>
          <a:stretch>
            <a:fillRect/>
          </a:stretch>
        </p:blipFill>
        <p:spPr bwMode="auto">
          <a:xfrm>
            <a:off x="381000" y="404813"/>
            <a:ext cx="8343900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Line 7"/>
          <p:cNvSpPr>
            <a:spLocks noChangeShapeType="1"/>
          </p:cNvSpPr>
          <p:nvPr/>
        </p:nvSpPr>
        <p:spPr bwMode="auto">
          <a:xfrm flipH="1" flipV="1">
            <a:off x="1682750" y="1127125"/>
            <a:ext cx="1504950" cy="4302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770188" y="1485900"/>
            <a:ext cx="23574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24.	Select the </a:t>
            </a:r>
            <a:r>
              <a:rPr lang="en-GB" b="1">
                <a:latin typeface="Calibri" pitchFamily="34" charset="0"/>
              </a:rPr>
              <a:t>Circle</a:t>
            </a:r>
            <a:r>
              <a:rPr lang="en-GB">
                <a:latin typeface="Calibri" pitchFamily="34" charset="0"/>
              </a:rPr>
              <a:t> tool.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770188" y="1844675"/>
            <a:ext cx="595153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25.	To form the </a:t>
            </a:r>
            <a:r>
              <a:rPr lang="en-GB" dirty="0" smtClean="0">
                <a:latin typeface="Calibri" pitchFamily="34" charset="0"/>
              </a:rPr>
              <a:t>click wheel, </a:t>
            </a:r>
            <a:r>
              <a:rPr lang="en-GB" dirty="0" smtClean="0">
                <a:latin typeface="Calibri" pitchFamily="34" charset="0"/>
              </a:rPr>
              <a:t>first find the centre of the bottom edge of the screen by hovering the cursor over it. (look for the blue dot and </a:t>
            </a:r>
            <a:r>
              <a:rPr lang="en-GB" b="1" dirty="0" smtClean="0">
                <a:latin typeface="Calibri" pitchFamily="34" charset="0"/>
              </a:rPr>
              <a:t>Midpoint</a:t>
            </a:r>
            <a:r>
              <a:rPr lang="en-GB" dirty="0" smtClean="0">
                <a:latin typeface="Calibri" pitchFamily="34" charset="0"/>
              </a:rPr>
              <a:t> prompt).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Gently move the mouse away and a green dotted line will appear, showing you that you are still in line with the centre. 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26.	Use your judgement to place the circle’s centre and click.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Then drag out to form a circle and enter ’20’.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This will make the outside of the circle have a 20 millimetres radius.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27.	Then, making sure you start from the circle’s centre (look for the blue dot and prompt), draw the inner circle. 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Use the </a:t>
            </a:r>
            <a:r>
              <a:rPr lang="en-GB" b="1" dirty="0" smtClean="0">
                <a:latin typeface="Calibri" pitchFamily="34" charset="0"/>
              </a:rPr>
              <a:t>Push/Pull</a:t>
            </a:r>
            <a:r>
              <a:rPr lang="en-GB" dirty="0" smtClean="0">
                <a:latin typeface="Calibri" pitchFamily="34" charset="0"/>
              </a:rPr>
              <a:t> tool to pull the ring up by 1 mm.</a:t>
            </a: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1785938" y="4508500"/>
            <a:ext cx="1401762" cy="17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 flipH="1" flipV="1">
            <a:off x="1785938" y="4954588"/>
            <a:ext cx="1401762" cy="8524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457200" y="1844675"/>
            <a:ext cx="2730500" cy="1849438"/>
            <a:chOff x="158" y="981"/>
            <a:chExt cx="2057" cy="1393"/>
          </a:xfrm>
        </p:grpSpPr>
        <p:pic>
          <p:nvPicPr>
            <p:cNvPr id="17419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21" t="21658" r="30270" b="16341"/>
            <a:stretch>
              <a:fillRect/>
            </a:stretch>
          </p:blipFill>
          <p:spPr bwMode="auto">
            <a:xfrm>
              <a:off x="158" y="981"/>
              <a:ext cx="1659" cy="13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 flipH="1" flipV="1">
              <a:off x="1156" y="1661"/>
              <a:ext cx="1059" cy="40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995915-BC36-4A5F-B489-EA757C354311}" type="slidenum">
              <a:rPr lang="en-GB" smtClean="0">
                <a:latin typeface="Calibri" pitchFamily="34" charset="0"/>
              </a:rPr>
              <a:pPr eaLnBrk="1" hangingPunct="1"/>
              <a:t>12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6" b="9441"/>
          <a:stretch>
            <a:fillRect/>
          </a:stretch>
        </p:blipFill>
        <p:spPr bwMode="auto">
          <a:xfrm>
            <a:off x="465138" y="436563"/>
            <a:ext cx="1866900" cy="399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447925" y="431800"/>
            <a:ext cx="6280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28.	Now you are going to put your own picture on the screen.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To do this go to </a:t>
            </a:r>
            <a:r>
              <a:rPr lang="en-GB" b="1" dirty="0" smtClean="0">
                <a:latin typeface="Calibri" pitchFamily="34" charset="0"/>
              </a:rPr>
              <a:t>File</a:t>
            </a:r>
            <a:r>
              <a:rPr lang="en-GB" dirty="0" smtClean="0">
                <a:latin typeface="Calibri" pitchFamily="34" charset="0"/>
              </a:rPr>
              <a:t>, then </a:t>
            </a:r>
            <a:r>
              <a:rPr lang="en-GB" b="1" dirty="0" smtClean="0">
                <a:latin typeface="Calibri" pitchFamily="34" charset="0"/>
              </a:rPr>
              <a:t>Import</a:t>
            </a:r>
            <a:r>
              <a:rPr lang="en-GB" dirty="0" smtClean="0">
                <a:latin typeface="Calibri" pitchFamily="34" charset="0"/>
              </a:rPr>
              <a:t> and from your own files find a picture that you like.</a:t>
            </a:r>
          </a:p>
        </p:txBody>
      </p:sp>
      <p:sp>
        <p:nvSpPr>
          <p:cNvPr id="18436" name="Line 12"/>
          <p:cNvSpPr>
            <a:spLocks noChangeShapeType="1"/>
          </p:cNvSpPr>
          <p:nvPr/>
        </p:nvSpPr>
        <p:spPr bwMode="auto">
          <a:xfrm flipH="1">
            <a:off x="1222375" y="981075"/>
            <a:ext cx="1620838" cy="1382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2447925" y="1444625"/>
            <a:ext cx="24114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29.	You need to select this button, ‘Use as image’ and then click </a:t>
            </a:r>
            <a:r>
              <a:rPr lang="en-GB" b="1">
                <a:latin typeface="Calibri" pitchFamily="34" charset="0"/>
              </a:rPr>
              <a:t>Open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2447925" y="3825875"/>
            <a:ext cx="41402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30.	Then you need to rotate </a:t>
            </a:r>
            <a:r>
              <a:rPr lang="en-GB" i="1" dirty="0" smtClean="0">
                <a:latin typeface="Calibri" pitchFamily="34" charset="0"/>
              </a:rPr>
              <a:t>(using the mouse’s middle wheel)</a:t>
            </a:r>
            <a:r>
              <a:rPr lang="en-GB" dirty="0" smtClean="0">
                <a:latin typeface="Calibri" pitchFamily="34" charset="0"/>
              </a:rPr>
              <a:t> the iPod to get the image to start in this corner. </a:t>
            </a:r>
            <a:r>
              <a:rPr lang="en-GB" i="1" dirty="0" smtClean="0">
                <a:latin typeface="Calibri" pitchFamily="34" charset="0"/>
              </a:rPr>
              <a:t>Look for the bright green spot.</a:t>
            </a:r>
          </a:p>
          <a:p>
            <a:pPr eaLnBrk="1" hangingPunct="1">
              <a:defRPr/>
            </a:pPr>
            <a:endParaRPr lang="en-GB" i="1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31.	With the </a:t>
            </a:r>
            <a:r>
              <a:rPr lang="en-GB" dirty="0" smtClean="0">
                <a:latin typeface="Calibri" pitchFamily="34" charset="0"/>
              </a:rPr>
              <a:t>image still </a:t>
            </a:r>
            <a:r>
              <a:rPr lang="en-GB" dirty="0" smtClean="0">
                <a:latin typeface="Calibri" pitchFamily="34" charset="0"/>
              </a:rPr>
              <a:t>selected, use the mouse’s middle wheel to rotate so that you can select this opposite corner.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65138" y="4581525"/>
            <a:ext cx="2378075" cy="1817688"/>
            <a:chOff x="920095" y="4473678"/>
            <a:chExt cx="2543737" cy="1944474"/>
          </a:xfrm>
        </p:grpSpPr>
        <p:pic>
          <p:nvPicPr>
            <p:cNvPr id="1844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2" t="38390" r="22519" b="14391"/>
            <a:stretch>
              <a:fillRect/>
            </a:stretch>
          </p:blipFill>
          <p:spPr bwMode="auto">
            <a:xfrm>
              <a:off x="920095" y="4941168"/>
              <a:ext cx="2007821" cy="14769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 flipH="1">
              <a:off x="1979711" y="4473678"/>
              <a:ext cx="1484121" cy="861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40" name="Group 3"/>
          <p:cNvGrpSpPr>
            <a:grpSpLocks/>
          </p:cNvGrpSpPr>
          <p:nvPr/>
        </p:nvGrpSpPr>
        <p:grpSpPr bwMode="auto">
          <a:xfrm>
            <a:off x="6372201" y="4227513"/>
            <a:ext cx="2363813" cy="1987550"/>
            <a:chOff x="6151636" y="4251734"/>
            <a:chExt cx="2576333" cy="2166418"/>
          </a:xfrm>
        </p:grpSpPr>
        <p:pic>
          <p:nvPicPr>
            <p:cNvPr id="1844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0" t="27562" r="29161" b="13376"/>
            <a:stretch>
              <a:fillRect/>
            </a:stretch>
          </p:blipFill>
          <p:spPr bwMode="auto">
            <a:xfrm>
              <a:off x="6525116" y="4251734"/>
              <a:ext cx="2202853" cy="21664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8" name="Line 17"/>
            <p:cNvSpPr>
              <a:spLocks noChangeShapeType="1"/>
            </p:cNvSpPr>
            <p:nvPr/>
          </p:nvSpPr>
          <p:spPr bwMode="auto">
            <a:xfrm flipV="1">
              <a:off x="6151636" y="4596357"/>
              <a:ext cx="1474148" cy="8256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41" name="Group 2"/>
          <p:cNvGrpSpPr>
            <a:grpSpLocks/>
          </p:cNvGrpSpPr>
          <p:nvPr/>
        </p:nvGrpSpPr>
        <p:grpSpPr bwMode="auto">
          <a:xfrm>
            <a:off x="4500563" y="1479550"/>
            <a:ext cx="4227512" cy="2155825"/>
            <a:chOff x="4294282" y="1813026"/>
            <a:chExt cx="4227976" cy="2155790"/>
          </a:xfrm>
        </p:grpSpPr>
        <p:pic>
          <p:nvPicPr>
            <p:cNvPr id="1844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18703" r="24181" b="20267"/>
            <a:stretch>
              <a:fillRect/>
            </a:stretch>
          </p:blipFill>
          <p:spPr bwMode="auto">
            <a:xfrm>
              <a:off x="4940913" y="1813026"/>
              <a:ext cx="3581345" cy="21557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4294282" y="2538381"/>
              <a:ext cx="3332261" cy="5833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>
              <a:off x="4294283" y="3569539"/>
              <a:ext cx="1680500" cy="1715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2447925" y="2640013"/>
            <a:ext cx="24114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latin typeface="Calibri" pitchFamily="34" charset="0"/>
              </a:rPr>
              <a:t>The type of image will need to be a </a:t>
            </a:r>
            <a:r>
              <a:rPr lang="en-GB" b="1" i="1">
                <a:latin typeface="Calibri" pitchFamily="34" charset="0"/>
              </a:rPr>
              <a:t>JPEG</a:t>
            </a:r>
            <a:r>
              <a:rPr lang="en-GB" i="1">
                <a:latin typeface="Calibri" pitchFamily="34" charset="0"/>
              </a:rPr>
              <a:t> so make sure this is selected in the box.</a:t>
            </a:r>
          </a:p>
        </p:txBody>
      </p:sp>
      <p:sp>
        <p:nvSpPr>
          <p:cNvPr id="184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125D2E-C5A4-4F2E-B864-264EC4A90785}" type="slidenum">
              <a:rPr lang="en-GB" smtClean="0">
                <a:latin typeface="Calibri" pitchFamily="34" charset="0"/>
              </a:rPr>
              <a:pPr eaLnBrk="1" hangingPunct="1"/>
              <a:t>13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187450" y="460375"/>
            <a:ext cx="431958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32.	Now, again, you are going to add to your toolbars by selecting </a:t>
            </a:r>
            <a:r>
              <a:rPr lang="en-GB" b="1" dirty="0" smtClean="0">
                <a:latin typeface="Calibri" pitchFamily="34" charset="0"/>
              </a:rPr>
              <a:t>View</a:t>
            </a:r>
            <a:r>
              <a:rPr lang="en-GB" dirty="0" smtClean="0">
                <a:latin typeface="Calibri" pitchFamily="34" charset="0"/>
              </a:rPr>
              <a:t> then </a:t>
            </a:r>
            <a:r>
              <a:rPr lang="en-GB" b="1" dirty="0" smtClean="0">
                <a:latin typeface="Calibri" pitchFamily="34" charset="0"/>
              </a:rPr>
              <a:t>Toolbars</a:t>
            </a:r>
            <a:r>
              <a:rPr lang="en-GB" dirty="0" smtClean="0">
                <a:latin typeface="Calibri" pitchFamily="34" charset="0"/>
              </a:rPr>
              <a:t>, then </a:t>
            </a:r>
            <a:r>
              <a:rPr lang="en-GB" b="1" dirty="0" smtClean="0">
                <a:latin typeface="Calibri" pitchFamily="34" charset="0"/>
              </a:rPr>
              <a:t>Large Tool Set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It will give you a toolbar like this one on the left-hand side of your screen. 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33.	Next you are going to select the text tool. The one that is a capital ‘A’.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" r="95584" b="18317"/>
          <a:stretch>
            <a:fillRect/>
          </a:stretch>
        </p:blipFill>
        <p:spPr bwMode="auto">
          <a:xfrm>
            <a:off x="468313" y="404813"/>
            <a:ext cx="574675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Line 9"/>
          <p:cNvSpPr>
            <a:spLocks noChangeShapeType="1"/>
          </p:cNvSpPr>
          <p:nvPr/>
        </p:nvSpPr>
        <p:spPr bwMode="auto">
          <a:xfrm flipH="1">
            <a:off x="971550" y="2997200"/>
            <a:ext cx="1152525" cy="172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4500563" y="449263"/>
            <a:ext cx="4221162" cy="3740150"/>
            <a:chOff x="4644777" y="260350"/>
            <a:chExt cx="4221411" cy="3740144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88" b="44876"/>
            <a:stretch>
              <a:fillRect/>
            </a:stretch>
          </p:blipFill>
          <p:spPr bwMode="auto">
            <a:xfrm>
              <a:off x="5724897" y="260350"/>
              <a:ext cx="3141291" cy="3740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4" name="Line 9"/>
            <p:cNvSpPr>
              <a:spLocks noChangeShapeType="1"/>
            </p:cNvSpPr>
            <p:nvPr/>
          </p:nvSpPr>
          <p:spPr bwMode="auto">
            <a:xfrm flipV="1">
              <a:off x="4644777" y="957942"/>
              <a:ext cx="2736304" cy="498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9472BC-24C7-408B-9CE2-6C1ED044171E}" type="slidenum">
              <a:rPr lang="en-GB" smtClean="0">
                <a:latin typeface="Calibri" pitchFamily="34" charset="0"/>
              </a:rPr>
              <a:pPr eaLnBrk="1" hangingPunct="1"/>
              <a:t>14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t="29530" r="33035" b="10797"/>
          <a:stretch>
            <a:fillRect/>
          </a:stretch>
        </p:blipFill>
        <p:spPr bwMode="auto">
          <a:xfrm>
            <a:off x="395288" y="446088"/>
            <a:ext cx="2039937" cy="206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627313" y="446088"/>
            <a:ext cx="61214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34.	When the 3D text prompt box comes up, type ‘MENU’ and enter a value of 3 mm for its height and 1 mm to extrude (this means its thickness).</a:t>
            </a:r>
          </a:p>
          <a:p>
            <a:pPr eaLnBrk="1" hangingPunct="1">
              <a:defRPr/>
            </a:pPr>
            <a:endParaRPr lang="en-GB" dirty="0" smtClean="0">
              <a:latin typeface="Calibri" pitchFamily="34" charset="0"/>
            </a:endParaRPr>
          </a:p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35.	Place the 3D lettering on the </a:t>
            </a:r>
            <a:r>
              <a:rPr lang="en-GB" dirty="0" smtClean="0">
                <a:latin typeface="Calibri" pitchFamily="34" charset="0"/>
              </a:rPr>
              <a:t>click wheel.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95288" y="4818063"/>
            <a:ext cx="8353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36.	If you are not happy with its position, use the </a:t>
            </a:r>
            <a:r>
              <a:rPr lang="en-GB" b="1">
                <a:latin typeface="Calibri" pitchFamily="34" charset="0"/>
              </a:rPr>
              <a:t>Pick</a:t>
            </a:r>
            <a:r>
              <a:rPr lang="en-GB">
                <a:latin typeface="Calibri" pitchFamily="34" charset="0"/>
              </a:rPr>
              <a:t> tool to select it by drawing a box around it. This will highlight it again in blue.  Then use the </a:t>
            </a:r>
            <a:r>
              <a:rPr lang="en-GB" b="1">
                <a:latin typeface="Calibri" pitchFamily="34" charset="0"/>
              </a:rPr>
              <a:t>Move</a:t>
            </a:r>
            <a:r>
              <a:rPr lang="en-GB">
                <a:latin typeface="Calibri" pitchFamily="34" charset="0"/>
              </a:rPr>
              <a:t> tool to place it where you want. </a:t>
            </a:r>
            <a:r>
              <a:rPr lang="en-GB" i="1">
                <a:latin typeface="Calibri" pitchFamily="34" charset="0"/>
              </a:rPr>
              <a:t>You can move lots of things in this way.</a:t>
            </a:r>
          </a:p>
        </p:txBody>
      </p:sp>
      <p:grpSp>
        <p:nvGrpSpPr>
          <p:cNvPr id="20485" name="Group 1"/>
          <p:cNvGrpSpPr>
            <a:grpSpLocks/>
          </p:cNvGrpSpPr>
          <p:nvPr/>
        </p:nvGrpSpPr>
        <p:grpSpPr bwMode="auto">
          <a:xfrm>
            <a:off x="395288" y="3021013"/>
            <a:ext cx="8353425" cy="1841500"/>
            <a:chOff x="323850" y="2924175"/>
            <a:chExt cx="8820150" cy="1944688"/>
          </a:xfrm>
        </p:grpSpPr>
        <p:pic>
          <p:nvPicPr>
            <p:cNvPr id="2048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87" b="89171"/>
            <a:stretch>
              <a:fillRect/>
            </a:stretch>
          </p:blipFill>
          <p:spPr bwMode="auto">
            <a:xfrm>
              <a:off x="323850" y="2924175"/>
              <a:ext cx="882015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9" name="Line 11"/>
            <p:cNvSpPr>
              <a:spLocks noChangeShapeType="1"/>
            </p:cNvSpPr>
            <p:nvPr/>
          </p:nvSpPr>
          <p:spPr bwMode="auto">
            <a:xfrm flipH="1" flipV="1">
              <a:off x="611187" y="3644898"/>
              <a:ext cx="625126" cy="12239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0" name="Line 12"/>
            <p:cNvSpPr>
              <a:spLocks noChangeShapeType="1"/>
            </p:cNvSpPr>
            <p:nvPr/>
          </p:nvSpPr>
          <p:spPr bwMode="auto">
            <a:xfrm flipV="1">
              <a:off x="3635375" y="3644900"/>
              <a:ext cx="576263" cy="12239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6" name="Line 12"/>
          <p:cNvSpPr>
            <a:spLocks noChangeShapeType="1"/>
          </p:cNvSpPr>
          <p:nvPr/>
        </p:nvSpPr>
        <p:spPr bwMode="auto">
          <a:xfrm flipH="1" flipV="1">
            <a:off x="1763713" y="1382713"/>
            <a:ext cx="127635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E32639-060A-4EE8-80E9-C6E71447ABCF}" type="slidenum">
              <a:rPr lang="en-GB" smtClean="0">
                <a:latin typeface="Calibri" pitchFamily="34" charset="0"/>
              </a:rPr>
              <a:pPr eaLnBrk="1" hangingPunct="1"/>
              <a:t>15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390525" y="1484313"/>
            <a:ext cx="8358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37.	Some of you may be able to create these details for the </a:t>
            </a:r>
            <a:r>
              <a:rPr lang="en-GB" dirty="0" smtClean="0">
                <a:latin typeface="Calibri" pitchFamily="34" charset="0"/>
              </a:rPr>
              <a:t>click wheel by </a:t>
            </a:r>
            <a:r>
              <a:rPr lang="en-GB" dirty="0">
                <a:latin typeface="Calibri" pitchFamily="34" charset="0"/>
              </a:rPr>
              <a:t>using the</a:t>
            </a:r>
            <a:r>
              <a:rPr lang="en-GB" b="1" dirty="0">
                <a:latin typeface="Calibri" pitchFamily="34" charset="0"/>
              </a:rPr>
              <a:t> Line</a:t>
            </a:r>
            <a:r>
              <a:rPr lang="en-GB" dirty="0">
                <a:latin typeface="Calibri" pitchFamily="34" charset="0"/>
              </a:rPr>
              <a:t> tool carefully.</a:t>
            </a:r>
          </a:p>
        </p:txBody>
      </p:sp>
      <p:grpSp>
        <p:nvGrpSpPr>
          <p:cNvPr id="21507" name="Group 1"/>
          <p:cNvGrpSpPr>
            <a:grpSpLocks/>
          </p:cNvGrpSpPr>
          <p:nvPr/>
        </p:nvGrpSpPr>
        <p:grpSpPr bwMode="auto">
          <a:xfrm>
            <a:off x="396875" y="404813"/>
            <a:ext cx="8351838" cy="1152525"/>
            <a:chOff x="144463" y="260350"/>
            <a:chExt cx="8820150" cy="1216713"/>
          </a:xfrm>
        </p:grpSpPr>
        <p:pic>
          <p:nvPicPr>
            <p:cNvPr id="2151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87" b="89171"/>
            <a:stretch>
              <a:fillRect/>
            </a:stretch>
          </p:blipFill>
          <p:spPr bwMode="auto">
            <a:xfrm>
              <a:off x="144463" y="260350"/>
              <a:ext cx="882015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 flipH="1" flipV="1">
              <a:off x="900112" y="981075"/>
              <a:ext cx="155865" cy="4959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1989138" y="2205038"/>
            <a:ext cx="2535237" cy="1798637"/>
            <a:chOff x="179388" y="1628775"/>
            <a:chExt cx="2736850" cy="1943100"/>
          </a:xfrm>
        </p:grpSpPr>
        <p:pic>
          <p:nvPicPr>
            <p:cNvPr id="215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7" t="51187" r="35802" b="8453"/>
            <a:stretch>
              <a:fillRect/>
            </a:stretch>
          </p:blipFill>
          <p:spPr bwMode="auto">
            <a:xfrm>
              <a:off x="179388" y="1628775"/>
              <a:ext cx="1944687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 flipH="1">
              <a:off x="1258888" y="2095416"/>
              <a:ext cx="1657350" cy="10462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4502150" y="2373313"/>
            <a:ext cx="41608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38.	</a:t>
            </a:r>
            <a:r>
              <a:rPr lang="en-GB" i="1">
                <a:latin typeface="Calibri" pitchFamily="34" charset="0"/>
              </a:rPr>
              <a:t>Don’t forget to add a play button here!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524375" y="4122738"/>
            <a:ext cx="4248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39.	Then, use the </a:t>
            </a:r>
            <a:r>
              <a:rPr lang="en-GB" b="1" dirty="0" smtClean="0">
                <a:latin typeface="Calibri" pitchFamily="34" charset="0"/>
              </a:rPr>
              <a:t>Push/Pull</a:t>
            </a:r>
            <a:r>
              <a:rPr lang="en-GB" dirty="0" smtClean="0">
                <a:latin typeface="Calibri" pitchFamily="34" charset="0"/>
              </a:rPr>
              <a:t> tool to raise the details by 1 millimetre.</a:t>
            </a:r>
          </a:p>
          <a:p>
            <a:pPr marL="357188" eaLnBrk="1" hangingPunct="1">
              <a:defRPr/>
            </a:pPr>
            <a:r>
              <a:rPr lang="en-GB" i="1" dirty="0" smtClean="0">
                <a:latin typeface="Calibri" pitchFamily="34" charset="0"/>
              </a:rPr>
              <a:t>I’m halfway through this one!</a:t>
            </a:r>
          </a:p>
        </p:txBody>
      </p:sp>
      <p:grpSp>
        <p:nvGrpSpPr>
          <p:cNvPr id="21511" name="Group 3"/>
          <p:cNvGrpSpPr>
            <a:grpSpLocks/>
          </p:cNvGrpSpPr>
          <p:nvPr/>
        </p:nvGrpSpPr>
        <p:grpSpPr bwMode="auto">
          <a:xfrm>
            <a:off x="395288" y="4122738"/>
            <a:ext cx="4464050" cy="2262187"/>
            <a:chOff x="395288" y="3716338"/>
            <a:chExt cx="4892320" cy="2479675"/>
          </a:xfrm>
        </p:grpSpPr>
        <p:pic>
          <p:nvPicPr>
            <p:cNvPr id="215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9" t="30515" r="35248" b="22237"/>
            <a:stretch>
              <a:fillRect/>
            </a:stretch>
          </p:blipFill>
          <p:spPr bwMode="auto">
            <a:xfrm>
              <a:off x="395288" y="3716338"/>
              <a:ext cx="4392612" cy="24796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4" name="Line 14"/>
            <p:cNvSpPr>
              <a:spLocks noChangeShapeType="1"/>
            </p:cNvSpPr>
            <p:nvPr/>
          </p:nvSpPr>
          <p:spPr bwMode="auto">
            <a:xfrm flipH="1">
              <a:off x="2555875" y="4581525"/>
              <a:ext cx="2731733" cy="86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CC5DC8-37D1-4B5D-90AE-71331E7022E4}" type="slidenum">
              <a:rPr lang="en-GB" smtClean="0">
                <a:latin typeface="Calibri" pitchFamily="34" charset="0"/>
              </a:rPr>
              <a:pPr eaLnBrk="1" hangingPunct="1"/>
              <a:t>16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9" t="8859" r="16432" b="10423"/>
          <a:stretch>
            <a:fillRect/>
          </a:stretch>
        </p:blipFill>
        <p:spPr bwMode="auto">
          <a:xfrm>
            <a:off x="401638" y="2408238"/>
            <a:ext cx="3090862" cy="395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7" b="89171"/>
          <a:stretch>
            <a:fillRect/>
          </a:stretch>
        </p:blipFill>
        <p:spPr bwMode="auto">
          <a:xfrm>
            <a:off x="401638" y="476250"/>
            <a:ext cx="8347075" cy="87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Line 7"/>
          <p:cNvSpPr>
            <a:spLocks noChangeShapeType="1"/>
          </p:cNvSpPr>
          <p:nvPr/>
        </p:nvSpPr>
        <p:spPr bwMode="auto">
          <a:xfrm flipH="1" flipV="1">
            <a:off x="3321050" y="1236663"/>
            <a:ext cx="819150" cy="320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781425" y="1511300"/>
            <a:ext cx="49672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 startAt="40"/>
            </a:pPr>
            <a:r>
              <a:rPr lang="en-GB">
                <a:latin typeface="Calibri" pitchFamily="34" charset="0"/>
              </a:rPr>
              <a:t>Select the </a:t>
            </a:r>
            <a:r>
              <a:rPr lang="en-GB" b="1">
                <a:latin typeface="Calibri" pitchFamily="34" charset="0"/>
              </a:rPr>
              <a:t>Paint Bucket</a:t>
            </a:r>
            <a:r>
              <a:rPr lang="en-GB">
                <a:latin typeface="Calibri" pitchFamily="34" charset="0"/>
              </a:rPr>
              <a:t> tool and a colours menu will come up. </a:t>
            </a:r>
          </a:p>
          <a:p>
            <a:pPr eaLnBrk="1" hangingPunct="1">
              <a:buFontTx/>
              <a:buAutoNum type="arabicPeriod" startAt="40"/>
            </a:pPr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41.	Select your colour and then click on the bucket over the area that you want to colour.</a:t>
            </a:r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H="1" flipV="1">
            <a:off x="2876550" y="2679700"/>
            <a:ext cx="1263650" cy="10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A0D053-1338-4E5B-AA4D-70FC112C9A6A}" type="slidenum">
              <a:rPr lang="en-GB" smtClean="0">
                <a:latin typeface="Calibri" pitchFamily="34" charset="0"/>
              </a:rPr>
              <a:pPr eaLnBrk="1" hangingPunct="1"/>
              <a:t>17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419475" y="3933825"/>
            <a:ext cx="52990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 smtClean="0">
                <a:latin typeface="Calibri" pitchFamily="34" charset="0"/>
              </a:rPr>
              <a:t>Extensions:</a:t>
            </a:r>
          </a:p>
          <a:p>
            <a:pPr marL="182563" indent="-182563" eaLnBrk="1" hangingPunct="1">
              <a:buClr>
                <a:schemeClr val="accent2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en-GB" sz="1600" dirty="0" smtClean="0">
                <a:latin typeface="Calibri" pitchFamily="34" charset="0"/>
              </a:rPr>
              <a:t>Put other details on the iPod such as a charging socket, earphones, camera, new buttons and features, etc.</a:t>
            </a:r>
          </a:p>
          <a:p>
            <a:pPr marL="182563" indent="-182563" eaLnBrk="1" hangingPunct="1">
              <a:buClr>
                <a:schemeClr val="accent2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en-GB" sz="1600" dirty="0" smtClean="0">
                <a:latin typeface="Calibri" pitchFamily="34" charset="0"/>
              </a:rPr>
              <a:t>Experiment with colours and materials for rendering.</a:t>
            </a:r>
          </a:p>
          <a:p>
            <a:pPr marL="182563" indent="-182563" eaLnBrk="1" hangingPunct="1">
              <a:buClr>
                <a:schemeClr val="accent2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en-GB" sz="1600" dirty="0" smtClean="0">
                <a:latin typeface="Calibri" pitchFamily="34" charset="0"/>
              </a:rPr>
              <a:t>Design a completely different iPod for the future.</a:t>
            </a:r>
          </a:p>
          <a:p>
            <a:pPr marL="182563" indent="-182563" eaLnBrk="1" hangingPunct="1">
              <a:buClr>
                <a:schemeClr val="accent2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en-GB" sz="1600" dirty="0" smtClean="0">
                <a:latin typeface="Calibri" pitchFamily="34" charset="0"/>
              </a:rPr>
              <a:t>Design and draw a tablet computer.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4CFD2"/>
              </a:clrFrom>
              <a:clrTo>
                <a:srgbClr val="C4C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8707" r="26952" b="10439"/>
          <a:stretch>
            <a:fillRect/>
          </a:stretch>
        </p:blipFill>
        <p:spPr bwMode="auto">
          <a:xfrm>
            <a:off x="323850" y="3638550"/>
            <a:ext cx="3219450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6734" r="27499" b="8453"/>
          <a:stretch>
            <a:fillRect/>
          </a:stretch>
        </p:blipFill>
        <p:spPr bwMode="auto">
          <a:xfrm>
            <a:off x="4787900" y="407988"/>
            <a:ext cx="38290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439738" y="2154238"/>
            <a:ext cx="24844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The finished result!</a:t>
            </a: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138488" y="2205038"/>
            <a:ext cx="1649412" cy="344487"/>
          </a:xfrm>
          <a:prstGeom prst="rightArrow">
            <a:avLst>
              <a:gd name="adj1" fmla="val 50000"/>
              <a:gd name="adj2" fmla="val 898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AD63AE-A53B-4BAD-A055-04744E2E9FDB}" type="slidenum">
              <a:rPr lang="en-GB" smtClean="0">
                <a:latin typeface="Calibri" pitchFamily="34" charset="0"/>
              </a:rPr>
              <a:pPr eaLnBrk="1" hangingPunct="1"/>
              <a:t>18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539750" y="1989138"/>
            <a:ext cx="8183563" cy="3017837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Draw an iPod using real-life sizes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Use guidelines (construction lines)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Add and use other tool sets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Add 3D letters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Add your own photographs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GB" dirty="0"/>
              <a:t>Colour/render your design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183562" cy="1223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By the end of this tutorial you will be able to…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49448C-73C9-4459-89D8-99989A578294}" type="slidenum">
              <a:rPr lang="en-GB" smtClean="0">
                <a:latin typeface="Calibri" pitchFamily="34" charset="0"/>
              </a:rPr>
              <a:pPr eaLnBrk="1" hangingPunct="1"/>
              <a:t>2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446088" y="404813"/>
            <a:ext cx="8229600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Skills to be used in this project…</a:t>
            </a:r>
          </a:p>
        </p:txBody>
      </p:sp>
      <p:graphicFrame>
        <p:nvGraphicFramePr>
          <p:cNvPr id="37945" name="Group 57"/>
          <p:cNvGraphicFramePr>
            <a:graphicFrameLocks noGrp="1"/>
          </p:cNvGraphicFramePr>
          <p:nvPr>
            <p:ph type="tbl" idx="4294967295"/>
          </p:nvPr>
        </p:nvGraphicFramePr>
        <p:xfrm>
          <a:off x="503238" y="1341438"/>
          <a:ext cx="8137526" cy="3508377"/>
        </p:xfrm>
        <a:graphic>
          <a:graphicData uri="http://schemas.openxmlformats.org/drawingml/2006/table">
            <a:tbl>
              <a:tblPr/>
              <a:tblGrid>
                <a:gridCol w="4068763"/>
                <a:gridCol w="4068763"/>
              </a:tblGrid>
              <a:tr h="5181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Basic Skills</a:t>
                      </a:r>
                    </a:p>
                  </a:txBody>
                  <a:tcPr marL="91456" marR="91456" marT="45719" marB="4571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New and Higher Skills</a:t>
                      </a:r>
                    </a:p>
                  </a:txBody>
                  <a:tcPr marL="91456" marR="91456" marT="45719" marB="457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Zoom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Tape Measure tool for guidelines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Orbit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Arc tool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Pan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Move tool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Line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Use Views toolbar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Rectangle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Import photographs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Circle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Paint Bucket tool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Eraser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3D Text tool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Push/Pull tool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68313" y="5013325"/>
            <a:ext cx="82073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Basic skills</a:t>
            </a:r>
            <a:r>
              <a:rPr lang="en-GB">
                <a:latin typeface="Calibri" pitchFamily="34" charset="0"/>
              </a:rPr>
              <a:t> are those required to do very basic drawings and are detailed as part of this presentation.</a:t>
            </a:r>
          </a:p>
          <a:p>
            <a:pPr eaLnBrk="1" hangingPunct="1"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New and higher skills</a:t>
            </a:r>
            <a:r>
              <a:rPr lang="en-GB">
                <a:latin typeface="Calibri" pitchFamily="34" charset="0"/>
              </a:rPr>
              <a:t> may be new to the novice and are the focus for learning in this presentation.</a:t>
            </a:r>
          </a:p>
        </p:txBody>
      </p:sp>
      <p:sp>
        <p:nvSpPr>
          <p:cNvPr id="8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E5C6A-D1DF-4BCB-A006-8A6F0D8E2E63}" type="slidenum">
              <a:rPr lang="en-GB" smtClean="0">
                <a:latin typeface="Calibri" pitchFamily="34" charset="0"/>
              </a:rPr>
              <a:pPr eaLnBrk="1" hangingPunct="1"/>
              <a:t>3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0" b="39954"/>
          <a:stretch>
            <a:fillRect/>
          </a:stretch>
        </p:blipFill>
        <p:spPr bwMode="auto">
          <a:xfrm>
            <a:off x="395288" y="447675"/>
            <a:ext cx="2663825" cy="3125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28546" r="31927" b="27158"/>
          <a:stretch>
            <a:fillRect/>
          </a:stretch>
        </p:blipFill>
        <p:spPr bwMode="auto">
          <a:xfrm>
            <a:off x="395288" y="3717925"/>
            <a:ext cx="3889375" cy="273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348038" y="476250"/>
            <a:ext cx="540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1.	Once you have opened SketchUp, go to </a:t>
            </a:r>
            <a:r>
              <a:rPr lang="en-GB" b="1">
                <a:latin typeface="Calibri" pitchFamily="34" charset="0"/>
              </a:rPr>
              <a:t>Window</a:t>
            </a:r>
            <a:r>
              <a:rPr lang="en-GB">
                <a:latin typeface="Calibri" pitchFamily="34" charset="0"/>
              </a:rPr>
              <a:t> and select </a:t>
            </a:r>
            <a:r>
              <a:rPr lang="en-GB" b="1">
                <a:latin typeface="Calibri" pitchFamily="34" charset="0"/>
              </a:rPr>
              <a:t>Preferences</a:t>
            </a:r>
            <a:r>
              <a:rPr lang="en-GB">
                <a:latin typeface="Calibri" pitchFamily="34" charset="0"/>
              </a:rPr>
              <a:t>.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00563" y="3040063"/>
            <a:ext cx="4175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361950" eaLnBrk="1" hangingPunct="1">
              <a:defRPr/>
            </a:pPr>
            <a:r>
              <a:rPr lang="en-GB" dirty="0" smtClean="0">
                <a:latin typeface="Calibri" pitchFamily="34" charset="0"/>
              </a:rPr>
              <a:t>2.	Select </a:t>
            </a:r>
            <a:r>
              <a:rPr lang="en-GB" b="1" dirty="0" smtClean="0">
                <a:latin typeface="Calibri" pitchFamily="34" charset="0"/>
              </a:rPr>
              <a:t>Template</a:t>
            </a:r>
            <a:r>
              <a:rPr lang="en-GB" dirty="0" smtClean="0">
                <a:latin typeface="Calibri" pitchFamily="34" charset="0"/>
              </a:rPr>
              <a:t> and choose </a:t>
            </a:r>
            <a:r>
              <a:rPr lang="en-GB" b="1" dirty="0" smtClean="0">
                <a:latin typeface="Calibri" pitchFamily="34" charset="0"/>
              </a:rPr>
              <a:t>Metric Millimeters-3D</a:t>
            </a:r>
            <a:r>
              <a:rPr lang="en-GB" dirty="0" smtClean="0">
                <a:latin typeface="Calibri" pitchFamily="34" charset="0"/>
              </a:rPr>
              <a:t>. We are using this template because we are doing a product design.</a:t>
            </a:r>
          </a:p>
          <a:p>
            <a:pPr marL="361950" eaLnBrk="1" hangingPunct="1">
              <a:defRPr/>
            </a:pPr>
            <a:r>
              <a:rPr lang="en-GB" dirty="0" smtClean="0">
                <a:latin typeface="Calibri" pitchFamily="34" charset="0"/>
              </a:rPr>
              <a:t>Therefore, on some versions of </a:t>
            </a:r>
            <a:r>
              <a:rPr lang="en-GB" dirty="0" err="1" smtClean="0">
                <a:latin typeface="Calibri" pitchFamily="34" charset="0"/>
              </a:rPr>
              <a:t>SketchUp</a:t>
            </a:r>
            <a:r>
              <a:rPr lang="en-GB" dirty="0" smtClean="0">
                <a:latin typeface="Calibri" pitchFamily="34" charset="0"/>
              </a:rPr>
              <a:t> you will need to select </a:t>
            </a:r>
            <a:r>
              <a:rPr lang="en-GB" b="1" dirty="0" smtClean="0">
                <a:latin typeface="Calibri" pitchFamily="34" charset="0"/>
              </a:rPr>
              <a:t>Product Design &amp; Woodwork</a:t>
            </a:r>
            <a:r>
              <a:rPr lang="en-GB" dirty="0" smtClean="0">
                <a:latin typeface="Calibri" pitchFamily="34" charset="0"/>
              </a:rPr>
              <a:t>,</a:t>
            </a:r>
            <a:r>
              <a:rPr lang="en-GB" b="1" dirty="0" smtClean="0">
                <a:latin typeface="Calibri" pitchFamily="34" charset="0"/>
              </a:rPr>
              <a:t> Millimetres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n-GB" b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GB" b="1" i="1" dirty="0" smtClean="0">
                <a:latin typeface="Calibri" pitchFamily="34" charset="0"/>
              </a:rPr>
              <a:t>Note</a:t>
            </a:r>
            <a:r>
              <a:rPr lang="en-GB" i="1" dirty="0" smtClean="0">
                <a:latin typeface="Calibri" pitchFamily="34" charset="0"/>
              </a:rPr>
              <a:t>: It is often necessary to start a new file to use the new template.</a:t>
            </a:r>
          </a:p>
          <a:p>
            <a:pPr eaLnBrk="1" hangingPunct="1">
              <a:defRPr/>
            </a:pPr>
            <a:r>
              <a:rPr lang="en-GB" i="1" dirty="0" smtClean="0">
                <a:latin typeface="Calibri" pitchFamily="34" charset="0"/>
              </a:rPr>
              <a:t>Go to </a:t>
            </a:r>
            <a:r>
              <a:rPr lang="en-GB" b="1" i="1" dirty="0" smtClean="0">
                <a:latin typeface="Calibri" pitchFamily="34" charset="0"/>
              </a:rPr>
              <a:t>File</a:t>
            </a:r>
            <a:r>
              <a:rPr lang="en-GB" i="1" dirty="0" smtClean="0">
                <a:latin typeface="Calibri" pitchFamily="34" charset="0"/>
              </a:rPr>
              <a:t> then </a:t>
            </a:r>
            <a:r>
              <a:rPr lang="en-GB" b="1" i="1" dirty="0" smtClean="0">
                <a:latin typeface="Calibri" pitchFamily="34" charset="0"/>
              </a:rPr>
              <a:t>New</a:t>
            </a:r>
            <a:r>
              <a:rPr lang="en-GB" i="1" dirty="0" smtClean="0">
                <a:latin typeface="Calibri" pitchFamily="34" charset="0"/>
              </a:rPr>
              <a:t>.</a:t>
            </a:r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02DEEF-2FA0-439F-A6F2-9F1A211BFB85}" type="slidenum">
              <a:rPr lang="en-GB" smtClean="0">
                <a:latin typeface="Calibri" pitchFamily="34" charset="0"/>
              </a:rPr>
              <a:pPr eaLnBrk="1" hangingPunct="1"/>
              <a:t>4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133600"/>
            <a:ext cx="3411537" cy="191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464050"/>
            <a:ext cx="3411537" cy="191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14338" y="1449388"/>
            <a:ext cx="8315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3.	Now select the </a:t>
            </a:r>
            <a:r>
              <a:rPr lang="en-GB" b="1" dirty="0">
                <a:latin typeface="Calibri" pitchFamily="34" charset="0"/>
              </a:rPr>
              <a:t>Rectangle</a:t>
            </a:r>
            <a:r>
              <a:rPr lang="en-GB" dirty="0">
                <a:latin typeface="Calibri" pitchFamily="34" charset="0"/>
              </a:rPr>
              <a:t> tool and draw a rectangle on </a:t>
            </a:r>
            <a:r>
              <a:rPr lang="en-GB" dirty="0" smtClean="0">
                <a:latin typeface="Calibri" pitchFamily="34" charset="0"/>
              </a:rPr>
              <a:t>the base </a:t>
            </a:r>
            <a:r>
              <a:rPr lang="en-GB" dirty="0">
                <a:latin typeface="Calibri" pitchFamily="34" charset="0"/>
              </a:rPr>
              <a:t>by clicking and dragging the cursor diagonally.</a:t>
            </a:r>
          </a:p>
        </p:txBody>
      </p:sp>
      <p:grpSp>
        <p:nvGrpSpPr>
          <p:cNvPr id="10245" name="Group 1"/>
          <p:cNvGrpSpPr>
            <a:grpSpLocks/>
          </p:cNvGrpSpPr>
          <p:nvPr/>
        </p:nvGrpSpPr>
        <p:grpSpPr bwMode="auto">
          <a:xfrm>
            <a:off x="414338" y="412750"/>
            <a:ext cx="8315325" cy="1144588"/>
            <a:chOff x="144463" y="115888"/>
            <a:chExt cx="8820150" cy="1213565"/>
          </a:xfrm>
        </p:grpSpPr>
        <p:pic>
          <p:nvPicPr>
            <p:cNvPr id="1025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87" b="89171"/>
            <a:stretch>
              <a:fillRect/>
            </a:stretch>
          </p:blipFill>
          <p:spPr bwMode="auto">
            <a:xfrm>
              <a:off x="144463" y="115888"/>
              <a:ext cx="882015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1" name="Line 8"/>
            <p:cNvSpPr>
              <a:spLocks noChangeShapeType="1"/>
            </p:cNvSpPr>
            <p:nvPr/>
          </p:nvSpPr>
          <p:spPr bwMode="auto">
            <a:xfrm flipH="1" flipV="1">
              <a:off x="1187449" y="836613"/>
              <a:ext cx="766023" cy="4928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905250" y="2143125"/>
            <a:ext cx="4824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4.	</a:t>
            </a:r>
            <a:r>
              <a:rPr lang="en-GB">
                <a:latin typeface="Calibri" pitchFamily="34" charset="0"/>
              </a:rPr>
              <a:t>Once you have drawn the rectangle, DO NOT press enter. </a:t>
            </a:r>
            <a:r>
              <a:rPr lang="en-GB" dirty="0">
                <a:latin typeface="Calibri" pitchFamily="34" charset="0"/>
              </a:rPr>
              <a:t>Firstly, enter ‘62,103’ and then press Enter. </a:t>
            </a:r>
            <a:r>
              <a:rPr lang="en-GB" i="1" dirty="0">
                <a:latin typeface="Calibri" pitchFamily="34" charset="0"/>
              </a:rPr>
              <a:t>This gives the real-life size dimensions of the iPod.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905250" y="4464050"/>
            <a:ext cx="48244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5.	Your resized rectangle may look very small. Just place your mouse cursor over it and use the middle wheel to roll and zoom in on it.</a:t>
            </a:r>
          </a:p>
          <a:p>
            <a:pPr marL="357188" eaLnBrk="1" hangingPunct="1">
              <a:defRPr/>
            </a:pPr>
            <a:r>
              <a:rPr lang="en-GB" dirty="0" smtClean="0">
                <a:latin typeface="Calibri" pitchFamily="34" charset="0"/>
              </a:rPr>
              <a:t>Alternatively, use the </a:t>
            </a:r>
            <a:r>
              <a:rPr lang="en-GB" b="1" dirty="0" smtClean="0">
                <a:latin typeface="Calibri" pitchFamily="34" charset="0"/>
              </a:rPr>
              <a:t>Zoom</a:t>
            </a:r>
            <a:r>
              <a:rPr lang="en-GB" dirty="0" smtClean="0">
                <a:latin typeface="Calibri" pitchFamily="34" charset="0"/>
              </a:rPr>
              <a:t> tool on the toolbar.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3" t="5229" r="61583" b="90291"/>
          <a:stretch>
            <a:fillRect/>
          </a:stretch>
        </p:blipFill>
        <p:spPr bwMode="auto">
          <a:xfrm>
            <a:off x="4344988" y="5946775"/>
            <a:ext cx="454025" cy="4841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CA0933-0BF3-4C9E-B24F-6D972C70AC1F}" type="slidenum">
              <a:rPr lang="en-GB" smtClean="0">
                <a:latin typeface="Calibri" pitchFamily="34" charset="0"/>
              </a:rPr>
              <a:pPr eaLnBrk="1" hangingPunct="1"/>
              <a:t>5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7"/>
          <p:cNvGrpSpPr>
            <a:grpSpLocks/>
          </p:cNvGrpSpPr>
          <p:nvPr/>
        </p:nvGrpSpPr>
        <p:grpSpPr bwMode="auto">
          <a:xfrm>
            <a:off x="539750" y="836613"/>
            <a:ext cx="8183563" cy="2881312"/>
            <a:chOff x="385" y="2296"/>
            <a:chExt cx="5155" cy="1815"/>
          </a:xfrm>
        </p:grpSpPr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1094" y="2296"/>
              <a:ext cx="444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b="1" i="1">
                  <a:latin typeface="Calibri" pitchFamily="34" charset="0"/>
                </a:rPr>
                <a:t>Note:</a:t>
              </a:r>
              <a:r>
                <a:rPr lang="en-GB" i="1">
                  <a:latin typeface="Calibri" pitchFamily="34" charset="0"/>
                </a:rPr>
                <a:t> If you make a mistake at any time during this tutorial you can just go to </a:t>
              </a:r>
              <a:r>
                <a:rPr lang="en-GB" b="1" i="1">
                  <a:latin typeface="Calibri" pitchFamily="34" charset="0"/>
                </a:rPr>
                <a:t>Edit </a:t>
              </a:r>
              <a:r>
                <a:rPr lang="en-GB" i="1">
                  <a:latin typeface="Calibri" pitchFamily="34" charset="0"/>
                </a:rPr>
                <a:t>and choose </a:t>
              </a:r>
              <a:r>
                <a:rPr lang="en-GB" b="1" i="1">
                  <a:latin typeface="Calibri" pitchFamily="34" charset="0"/>
                </a:rPr>
                <a:t>Undo</a:t>
              </a:r>
              <a:r>
                <a:rPr lang="en-GB" i="1">
                  <a:latin typeface="Calibri" pitchFamily="34" charset="0"/>
                </a:rPr>
                <a:t> from the drop-down menu, or press the </a:t>
              </a:r>
              <a:r>
                <a:rPr lang="en-GB" b="1" i="1">
                  <a:latin typeface="Calibri" pitchFamily="34" charset="0"/>
                </a:rPr>
                <a:t>Alt</a:t>
              </a:r>
              <a:r>
                <a:rPr lang="en-GB" i="1">
                  <a:latin typeface="Calibri" pitchFamily="34" charset="0"/>
                </a:rPr>
                <a:t> and </a:t>
              </a:r>
              <a:r>
                <a:rPr lang="en-GB" b="1" i="1">
                  <a:latin typeface="Calibri" pitchFamily="34" charset="0"/>
                </a:rPr>
                <a:t>Backspace</a:t>
              </a:r>
              <a:r>
                <a:rPr lang="en-GB" i="1">
                  <a:latin typeface="Calibri" pitchFamily="34" charset="0"/>
                </a:rPr>
                <a:t> keys.</a:t>
              </a:r>
            </a:p>
          </p:txBody>
        </p:sp>
        <p:pic>
          <p:nvPicPr>
            <p:cNvPr id="11276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27" b="78343"/>
            <a:stretch>
              <a:fillRect/>
            </a:stretch>
          </p:blipFill>
          <p:spPr bwMode="auto">
            <a:xfrm>
              <a:off x="385" y="3113"/>
              <a:ext cx="4899" cy="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 flipH="1">
              <a:off x="930" y="2873"/>
              <a:ext cx="453" cy="5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3" t="5450" r="63464" b="90555"/>
          <a:stretch>
            <a:fillRect/>
          </a:stretch>
        </p:blipFill>
        <p:spPr bwMode="auto">
          <a:xfrm>
            <a:off x="7600950" y="4343400"/>
            <a:ext cx="787400" cy="669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Line 9"/>
          <p:cNvSpPr>
            <a:spLocks noChangeShapeType="1"/>
          </p:cNvSpPr>
          <p:nvPr/>
        </p:nvSpPr>
        <p:spPr bwMode="auto">
          <a:xfrm flipH="1" flipV="1">
            <a:off x="5219700" y="2781300"/>
            <a:ext cx="504825" cy="1296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 flipV="1">
            <a:off x="2916238" y="2781300"/>
            <a:ext cx="1798637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5264" r="65839" b="90573"/>
          <a:stretch>
            <a:fillRect/>
          </a:stretch>
        </p:blipFill>
        <p:spPr bwMode="auto">
          <a:xfrm>
            <a:off x="3074988" y="4343400"/>
            <a:ext cx="719137" cy="6635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539750" y="4078288"/>
            <a:ext cx="25400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latin typeface="Calibri" pitchFamily="34" charset="0"/>
              </a:rPr>
              <a:t>You can use the </a:t>
            </a:r>
            <a:r>
              <a:rPr lang="en-GB" b="1" i="1">
                <a:latin typeface="Calibri" pitchFamily="34" charset="0"/>
              </a:rPr>
              <a:t>Orbit</a:t>
            </a:r>
            <a:r>
              <a:rPr lang="en-GB" i="1">
                <a:latin typeface="Calibri" pitchFamily="34" charset="0"/>
              </a:rPr>
              <a:t> tool to change the angle that you are viewing your design from. You can do the same by pressing the middle wheel of your mouse.</a:t>
            </a:r>
          </a:p>
        </p:txBody>
      </p:sp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4854575" y="4078288"/>
            <a:ext cx="27559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latin typeface="Calibri" pitchFamily="34" charset="0"/>
              </a:rPr>
              <a:t>You can also use the </a:t>
            </a:r>
            <a:r>
              <a:rPr lang="en-GB" b="1" i="1">
                <a:latin typeface="Calibri" pitchFamily="34" charset="0"/>
              </a:rPr>
              <a:t>Pan</a:t>
            </a:r>
            <a:r>
              <a:rPr lang="en-GB" i="1">
                <a:latin typeface="Calibri" pitchFamily="34" charset="0"/>
              </a:rPr>
              <a:t> tool to grab and move your object around the screen.</a:t>
            </a:r>
          </a:p>
          <a:p>
            <a:pPr eaLnBrk="1" hangingPunct="1"/>
            <a:r>
              <a:rPr lang="en-GB" i="1">
                <a:latin typeface="Calibri" pitchFamily="34" charset="0"/>
              </a:rPr>
              <a:t>Alternatively, you can pan by pressing the </a:t>
            </a:r>
            <a:r>
              <a:rPr lang="en-GB" b="1" i="1">
                <a:latin typeface="Calibri" pitchFamily="34" charset="0"/>
              </a:rPr>
              <a:t>Shift</a:t>
            </a:r>
            <a:r>
              <a:rPr lang="en-GB" i="1">
                <a:latin typeface="Calibri" pitchFamily="34" charset="0"/>
              </a:rPr>
              <a:t> key </a:t>
            </a:r>
            <a:r>
              <a:rPr lang="en-GB" b="1" i="1">
                <a:latin typeface="Calibri" pitchFamily="34" charset="0"/>
              </a:rPr>
              <a:t>and</a:t>
            </a:r>
            <a:r>
              <a:rPr lang="en-GB" i="1">
                <a:latin typeface="Calibri" pitchFamily="34" charset="0"/>
              </a:rPr>
              <a:t> holding down the mouse's middle wheel.</a:t>
            </a:r>
          </a:p>
        </p:txBody>
      </p:sp>
      <p:sp>
        <p:nvSpPr>
          <p:cNvPr id="11273" name="Subtitle 2"/>
          <p:cNvSpPr>
            <a:spLocks/>
          </p:cNvSpPr>
          <p:nvPr/>
        </p:nvSpPr>
        <p:spPr bwMode="auto">
          <a:xfrm>
            <a:off x="611188" y="260350"/>
            <a:ext cx="8137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3200">
                <a:solidFill>
                  <a:srgbClr val="898989"/>
                </a:solidFill>
                <a:latin typeface="Calibri" pitchFamily="34" charset="0"/>
              </a:rPr>
              <a:t>Some useful tips…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6E7194-7F8E-44FC-AAFA-61244023FBDA}" type="slidenum">
              <a:rPr lang="en-GB" smtClean="0">
                <a:latin typeface="Calibri" pitchFamily="34" charset="0"/>
              </a:rPr>
              <a:pPr eaLnBrk="1" hangingPunct="1"/>
              <a:t>6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509963" y="425450"/>
            <a:ext cx="523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6.	Having zoomed in, your view should look more like this one.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4819" r="80119" b="90352"/>
          <a:stretch>
            <a:fillRect/>
          </a:stretch>
        </p:blipFill>
        <p:spPr bwMode="auto">
          <a:xfrm>
            <a:off x="4387850" y="2414588"/>
            <a:ext cx="612775" cy="649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2" name="Group 22"/>
          <p:cNvGrpSpPr>
            <a:grpSpLocks/>
          </p:cNvGrpSpPr>
          <p:nvPr/>
        </p:nvGrpSpPr>
        <p:grpSpPr bwMode="auto">
          <a:xfrm>
            <a:off x="395288" y="395288"/>
            <a:ext cx="3548062" cy="1882775"/>
            <a:chOff x="113" y="119"/>
            <a:chExt cx="2449" cy="1300"/>
          </a:xfrm>
        </p:grpSpPr>
        <p:pic>
          <p:nvPicPr>
            <p:cNvPr id="1230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8" t="3949" r="29709" b="25195"/>
            <a:stretch>
              <a:fillRect/>
            </a:stretch>
          </p:blipFill>
          <p:spPr bwMode="auto">
            <a:xfrm>
              <a:off x="113" y="119"/>
              <a:ext cx="2041" cy="1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05" name="Line 9"/>
            <p:cNvSpPr>
              <a:spLocks noChangeShapeType="1"/>
            </p:cNvSpPr>
            <p:nvPr/>
          </p:nvSpPr>
          <p:spPr bwMode="auto">
            <a:xfrm flipH="1">
              <a:off x="1746" y="527"/>
              <a:ext cx="816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95288" y="2349500"/>
            <a:ext cx="40227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7.	Select the </a:t>
            </a:r>
            <a:r>
              <a:rPr lang="en-GB" b="1">
                <a:latin typeface="Calibri" pitchFamily="34" charset="0"/>
              </a:rPr>
              <a:t>Tape Measure</a:t>
            </a:r>
            <a:r>
              <a:rPr lang="en-GB">
                <a:latin typeface="Calibri" pitchFamily="34" charset="0"/>
              </a:rPr>
              <a:t> tool from the toolbar. Click on the edge shown as 1 (look for the red dot). Move the cursor in from the edge and a guideline will appear. Type ‘8’ and this will set the guideline 8 mm from the edge.</a:t>
            </a:r>
          </a:p>
        </p:txBody>
      </p:sp>
      <p:grpSp>
        <p:nvGrpSpPr>
          <p:cNvPr id="12294" name="Group 21"/>
          <p:cNvGrpSpPr>
            <a:grpSpLocks/>
          </p:cNvGrpSpPr>
          <p:nvPr/>
        </p:nvGrpSpPr>
        <p:grpSpPr bwMode="auto">
          <a:xfrm>
            <a:off x="5102225" y="1462088"/>
            <a:ext cx="3600450" cy="2535237"/>
            <a:chOff x="3198" y="1117"/>
            <a:chExt cx="2403" cy="1692"/>
          </a:xfrm>
        </p:grpSpPr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25217" r="36908" b="25565"/>
            <a:stretch>
              <a:fillRect/>
            </a:stretch>
          </p:blipFill>
          <p:spPr bwMode="auto">
            <a:xfrm>
              <a:off x="3198" y="1117"/>
              <a:ext cx="2403" cy="16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301" name="Group 12"/>
            <p:cNvGrpSpPr>
              <a:grpSpLocks/>
            </p:cNvGrpSpPr>
            <p:nvPr/>
          </p:nvGrpSpPr>
          <p:grpSpPr bwMode="auto">
            <a:xfrm>
              <a:off x="3288" y="1435"/>
              <a:ext cx="363" cy="453"/>
              <a:chOff x="340" y="935"/>
              <a:chExt cx="363" cy="453"/>
            </a:xfrm>
          </p:grpSpPr>
          <p:sp>
            <p:nvSpPr>
              <p:cNvPr id="12302" name="Line 9"/>
              <p:cNvSpPr>
                <a:spLocks noChangeShapeType="1"/>
              </p:cNvSpPr>
              <p:nvPr/>
            </p:nvSpPr>
            <p:spPr bwMode="auto">
              <a:xfrm>
                <a:off x="521" y="1117"/>
                <a:ext cx="182" cy="27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3" name="Oval 14"/>
              <p:cNvSpPr>
                <a:spLocks noChangeArrowheads="1"/>
              </p:cNvSpPr>
              <p:nvPr/>
            </p:nvSpPr>
            <p:spPr bwMode="auto">
              <a:xfrm>
                <a:off x="340" y="935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latin typeface="Calibri" pitchFamily="34" charset="0"/>
                  </a:rPr>
                  <a:t>1</a:t>
                </a:r>
              </a:p>
            </p:txBody>
          </p:sp>
        </p:grpSp>
      </p:grpSp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3509963" y="4451350"/>
            <a:ext cx="5238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8.	Do this on the other three edges to make a margin all the way around the rectangle.</a:t>
            </a:r>
          </a:p>
        </p:txBody>
      </p:sp>
      <p:grpSp>
        <p:nvGrpSpPr>
          <p:cNvPr id="12296" name="Group 20"/>
          <p:cNvGrpSpPr>
            <a:grpSpLocks/>
          </p:cNvGrpSpPr>
          <p:nvPr/>
        </p:nvGrpSpPr>
        <p:grpSpPr bwMode="auto">
          <a:xfrm>
            <a:off x="415925" y="4437063"/>
            <a:ext cx="3435350" cy="2020887"/>
            <a:chOff x="113" y="2810"/>
            <a:chExt cx="2366" cy="1392"/>
          </a:xfrm>
        </p:grpSpPr>
        <p:pic>
          <p:nvPicPr>
            <p:cNvPr id="12298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t="26563" r="36908" b="26172"/>
            <a:stretch>
              <a:fillRect/>
            </a:stretch>
          </p:blipFill>
          <p:spPr bwMode="auto">
            <a:xfrm>
              <a:off x="113" y="2810"/>
              <a:ext cx="2087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9" name="Line 9"/>
            <p:cNvSpPr>
              <a:spLocks noChangeShapeType="1"/>
            </p:cNvSpPr>
            <p:nvPr/>
          </p:nvSpPr>
          <p:spPr bwMode="auto">
            <a:xfrm flipH="1">
              <a:off x="1519" y="3157"/>
              <a:ext cx="960" cy="3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19DBB4-2464-4CE2-85A3-E1C523CA48A5}" type="slidenum">
              <a:rPr lang="en-GB" smtClean="0">
                <a:latin typeface="Calibri" pitchFamily="34" charset="0"/>
              </a:rPr>
              <a:pPr eaLnBrk="1" hangingPunct="1"/>
              <a:t>7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395288" y="404813"/>
            <a:ext cx="8353425" cy="1079500"/>
            <a:chOff x="215900" y="115888"/>
            <a:chExt cx="8820150" cy="1140379"/>
          </a:xfrm>
        </p:grpSpPr>
        <p:pic>
          <p:nvPicPr>
            <p:cNvPr id="1333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87" b="89171"/>
            <a:stretch>
              <a:fillRect/>
            </a:stretch>
          </p:blipFill>
          <p:spPr bwMode="auto">
            <a:xfrm>
              <a:off x="215900" y="115888"/>
              <a:ext cx="8820150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4" name="Line 11"/>
            <p:cNvSpPr>
              <a:spLocks noChangeShapeType="1"/>
            </p:cNvSpPr>
            <p:nvPr/>
          </p:nvSpPr>
          <p:spPr bwMode="auto">
            <a:xfrm flipH="1" flipV="1">
              <a:off x="1908174" y="765175"/>
              <a:ext cx="1250778" cy="4910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3176588" y="1279525"/>
            <a:ext cx="5572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9.	Now select the </a:t>
            </a:r>
            <a:r>
              <a:rPr lang="en-GB" b="1">
                <a:latin typeface="Calibri" pitchFamily="34" charset="0"/>
              </a:rPr>
              <a:t>Arc</a:t>
            </a:r>
            <a:r>
              <a:rPr lang="en-GB">
                <a:latin typeface="Calibri" pitchFamily="34" charset="0"/>
              </a:rPr>
              <a:t> tool so that you can round the corners off.</a:t>
            </a:r>
          </a:p>
        </p:txBody>
      </p:sp>
      <p:grpSp>
        <p:nvGrpSpPr>
          <p:cNvPr id="13316" name="Group 21"/>
          <p:cNvGrpSpPr>
            <a:grpSpLocks/>
          </p:cNvGrpSpPr>
          <p:nvPr/>
        </p:nvGrpSpPr>
        <p:grpSpPr bwMode="auto">
          <a:xfrm>
            <a:off x="5219700" y="2832100"/>
            <a:ext cx="3522663" cy="1665288"/>
            <a:chOff x="3288" y="1979"/>
            <a:chExt cx="2268" cy="1072"/>
          </a:xfrm>
        </p:grpSpPr>
        <p:pic>
          <p:nvPicPr>
            <p:cNvPr id="1332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35439" r="49084" b="30121"/>
            <a:stretch>
              <a:fillRect/>
            </a:stretch>
          </p:blipFill>
          <p:spPr bwMode="auto">
            <a:xfrm>
              <a:off x="3288" y="1979"/>
              <a:ext cx="2268" cy="1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30" name="Group 10"/>
            <p:cNvGrpSpPr>
              <a:grpSpLocks/>
            </p:cNvGrpSpPr>
            <p:nvPr/>
          </p:nvGrpSpPr>
          <p:grpSpPr bwMode="auto">
            <a:xfrm>
              <a:off x="4876" y="2251"/>
              <a:ext cx="363" cy="453"/>
              <a:chOff x="340" y="935"/>
              <a:chExt cx="363" cy="453"/>
            </a:xfrm>
          </p:grpSpPr>
          <p:sp>
            <p:nvSpPr>
              <p:cNvPr id="13331" name="Line 9"/>
              <p:cNvSpPr>
                <a:spLocks noChangeShapeType="1"/>
              </p:cNvSpPr>
              <p:nvPr/>
            </p:nvSpPr>
            <p:spPr bwMode="auto">
              <a:xfrm>
                <a:off x="521" y="1117"/>
                <a:ext cx="182" cy="27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2" name="Oval 12"/>
              <p:cNvSpPr>
                <a:spLocks noChangeArrowheads="1"/>
              </p:cNvSpPr>
              <p:nvPr/>
            </p:nvSpPr>
            <p:spPr bwMode="auto">
              <a:xfrm>
                <a:off x="340" y="935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395288" y="1681163"/>
            <a:ext cx="2736850" cy="1466850"/>
            <a:chOff x="158" y="1117"/>
            <a:chExt cx="1724" cy="924"/>
          </a:xfrm>
        </p:grpSpPr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8" t="32118" r="51306" b="31467"/>
            <a:stretch>
              <a:fillRect/>
            </a:stretch>
          </p:blipFill>
          <p:spPr bwMode="auto">
            <a:xfrm>
              <a:off x="158" y="1117"/>
              <a:ext cx="1724" cy="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26" name="Group 13"/>
            <p:cNvGrpSpPr>
              <a:grpSpLocks/>
            </p:cNvGrpSpPr>
            <p:nvPr/>
          </p:nvGrpSpPr>
          <p:grpSpPr bwMode="auto">
            <a:xfrm>
              <a:off x="975" y="1389"/>
              <a:ext cx="363" cy="453"/>
              <a:chOff x="340" y="935"/>
              <a:chExt cx="363" cy="453"/>
            </a:xfrm>
          </p:grpSpPr>
          <p:sp>
            <p:nvSpPr>
              <p:cNvPr id="13327" name="Line 9"/>
              <p:cNvSpPr>
                <a:spLocks noChangeShapeType="1"/>
              </p:cNvSpPr>
              <p:nvPr/>
            </p:nvSpPr>
            <p:spPr bwMode="auto">
              <a:xfrm>
                <a:off x="521" y="1117"/>
                <a:ext cx="182" cy="27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8" name="Oval 15"/>
              <p:cNvSpPr>
                <a:spLocks noChangeArrowheads="1"/>
              </p:cNvSpPr>
              <p:nvPr/>
            </p:nvSpPr>
            <p:spPr bwMode="auto">
              <a:xfrm>
                <a:off x="340" y="935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>
                    <a:latin typeface="Calibri" pitchFamily="34" charset="0"/>
                  </a:rPr>
                  <a:t>1</a:t>
                </a:r>
              </a:p>
            </p:txBody>
          </p:sp>
        </p:grpSp>
      </p:grp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3176588" y="1844675"/>
            <a:ext cx="5565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10.	Click on the end of a guideline where it meets the edge (1). Look for the red cross and the prompt </a:t>
            </a:r>
            <a:r>
              <a:rPr lang="en-GB" b="1">
                <a:latin typeface="Calibri" pitchFamily="34" charset="0"/>
              </a:rPr>
              <a:t>Intersection</a:t>
            </a:r>
            <a:r>
              <a:rPr lang="en-GB">
                <a:latin typeface="Calibri" pitchFamily="34" charset="0"/>
              </a:rPr>
              <a:t> to appear.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395288" y="3213100"/>
            <a:ext cx="47450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11.	Now draw a line diagonally across the corner, to join with the other guideline’s end (2). Again, look for the red cross and </a:t>
            </a:r>
            <a:r>
              <a:rPr lang="en-GB" b="1">
                <a:latin typeface="Calibri" pitchFamily="34" charset="0"/>
              </a:rPr>
              <a:t>Intersection</a:t>
            </a:r>
            <a:r>
              <a:rPr lang="en-GB">
                <a:latin typeface="Calibri" pitchFamily="34" charset="0"/>
              </a:rPr>
              <a:t> to appear before clicking on it.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3563938" y="4652963"/>
            <a:ext cx="51784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7188" indent="-357188">
              <a:defRPr/>
            </a:pPr>
            <a:r>
              <a:rPr lang="en-GB" dirty="0">
                <a:latin typeface="Calibri" pitchFamily="34" charset="0"/>
                <a:cs typeface="Arial" pitchFamily="34" charset="0"/>
              </a:rPr>
              <a:t>12.	Now move the cursor towards the centre of the line you have just drawn and bend it outwards  a little. Then type ‘8’ and press Enter to give a radius of 8 mm.</a:t>
            </a:r>
          </a:p>
          <a:p>
            <a:pPr marL="342900" indent="14288">
              <a:defRPr/>
            </a:pPr>
            <a:r>
              <a:rPr lang="en-GB" b="1" i="1" dirty="0">
                <a:latin typeface="Calibri" pitchFamily="34" charset="0"/>
                <a:cs typeface="Arial" pitchFamily="34" charset="0"/>
              </a:rPr>
              <a:t>Tip:</a:t>
            </a:r>
            <a:r>
              <a:rPr lang="en-GB" i="1" dirty="0">
                <a:latin typeface="Calibri" pitchFamily="34" charset="0"/>
                <a:cs typeface="Arial" pitchFamily="34" charset="0"/>
              </a:rPr>
              <a:t> I find it useful to orbit so that I can see the rectangle directly from above.</a:t>
            </a:r>
          </a:p>
        </p:txBody>
      </p:sp>
      <p:grpSp>
        <p:nvGrpSpPr>
          <p:cNvPr id="13321" name="Group 25"/>
          <p:cNvGrpSpPr>
            <a:grpSpLocks/>
          </p:cNvGrpSpPr>
          <p:nvPr/>
        </p:nvGrpSpPr>
        <p:grpSpPr bwMode="auto">
          <a:xfrm>
            <a:off x="395288" y="4532313"/>
            <a:ext cx="3602037" cy="1892300"/>
            <a:chOff x="158" y="2931"/>
            <a:chExt cx="2468" cy="1297"/>
          </a:xfrm>
        </p:grpSpPr>
        <p:pic>
          <p:nvPicPr>
            <p:cNvPr id="1332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8" t="41341" r="50195" b="13390"/>
            <a:stretch>
              <a:fillRect/>
            </a:stretch>
          </p:blipFill>
          <p:spPr bwMode="auto">
            <a:xfrm>
              <a:off x="158" y="2931"/>
              <a:ext cx="2087" cy="1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4" name="Line 8"/>
            <p:cNvSpPr>
              <a:spLocks noChangeShapeType="1"/>
            </p:cNvSpPr>
            <p:nvPr/>
          </p:nvSpPr>
          <p:spPr bwMode="auto">
            <a:xfrm flipH="1">
              <a:off x="2064" y="3409"/>
              <a:ext cx="562" cy="6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E85020-E11C-4D99-9BD6-0FE9331E4C0B}" type="slidenum">
              <a:rPr lang="en-GB" smtClean="0">
                <a:latin typeface="Calibri" pitchFamily="34" charset="0"/>
              </a:rPr>
              <a:pPr eaLnBrk="1" hangingPunct="1"/>
              <a:t>8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3276600" y="404813"/>
            <a:ext cx="5473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57188" indent="-357188" eaLnBrk="1" hangingPunct="1">
              <a:defRPr/>
            </a:pPr>
            <a:r>
              <a:rPr lang="en-GB" dirty="0" smtClean="0">
                <a:latin typeface="Calibri" pitchFamily="34" charset="0"/>
              </a:rPr>
              <a:t>13.	Do the same at each corner of the rectangle, to form an arc at each corner.</a:t>
            </a:r>
          </a:p>
          <a:p>
            <a:pPr marL="357188" eaLnBrk="1" hangingPunct="1">
              <a:defRPr/>
            </a:pPr>
            <a:r>
              <a:rPr lang="en-GB" i="1" dirty="0" smtClean="0">
                <a:latin typeface="Calibri" pitchFamily="34" charset="0"/>
              </a:rPr>
              <a:t>It helps to orbit and pan the each corner as you do so.</a:t>
            </a:r>
          </a:p>
        </p:txBody>
      </p:sp>
      <p:grpSp>
        <p:nvGrpSpPr>
          <p:cNvPr id="14339" name="Group 15"/>
          <p:cNvGrpSpPr>
            <a:grpSpLocks/>
          </p:cNvGrpSpPr>
          <p:nvPr/>
        </p:nvGrpSpPr>
        <p:grpSpPr bwMode="auto">
          <a:xfrm>
            <a:off x="3240088" y="2441575"/>
            <a:ext cx="5510212" cy="1628775"/>
            <a:chOff x="2041" y="1538"/>
            <a:chExt cx="3471" cy="1026"/>
          </a:xfrm>
        </p:grpSpPr>
        <p:pic>
          <p:nvPicPr>
            <p:cNvPr id="1434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11" b="89171"/>
            <a:stretch>
              <a:fillRect/>
            </a:stretch>
          </p:blipFill>
          <p:spPr bwMode="auto">
            <a:xfrm>
              <a:off x="2041" y="1538"/>
              <a:ext cx="2313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 flipV="1">
              <a:off x="3152" y="1933"/>
              <a:ext cx="454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>
              <a:off x="2064" y="2160"/>
              <a:ext cx="34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57188" indent="-35718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pitchFamily="34" charset="0"/>
                </a:rPr>
                <a:t>14.	Use the </a:t>
              </a:r>
              <a:r>
                <a:rPr lang="en-GB" b="1">
                  <a:latin typeface="Calibri" pitchFamily="34" charset="0"/>
                </a:rPr>
                <a:t>Eraser</a:t>
              </a:r>
              <a:r>
                <a:rPr lang="en-GB">
                  <a:latin typeface="Calibri" pitchFamily="34" charset="0"/>
                </a:rPr>
                <a:t> tool to remove the unwanted corner lines and guidelines.</a:t>
              </a:r>
            </a:p>
          </p:txBody>
        </p:sp>
      </p:grp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21658" r="33589" b="17317"/>
          <a:stretch>
            <a:fillRect/>
          </a:stretch>
        </p:blipFill>
        <p:spPr bwMode="auto">
          <a:xfrm>
            <a:off x="395288" y="404813"/>
            <a:ext cx="2757487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21678" r="32480" b="18272"/>
          <a:stretch>
            <a:fillRect/>
          </a:stretch>
        </p:blipFill>
        <p:spPr bwMode="auto">
          <a:xfrm>
            <a:off x="395288" y="2444750"/>
            <a:ext cx="2757487" cy="182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95288" y="4354513"/>
            <a:ext cx="432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15.	This will leave you with a shape like this.</a:t>
            </a:r>
          </a:p>
        </p:txBody>
      </p:sp>
      <p:grpSp>
        <p:nvGrpSpPr>
          <p:cNvPr id="14343" name="Group 1"/>
          <p:cNvGrpSpPr>
            <a:grpSpLocks/>
          </p:cNvGrpSpPr>
          <p:nvPr/>
        </p:nvGrpSpPr>
        <p:grpSpPr bwMode="auto">
          <a:xfrm>
            <a:off x="4643438" y="4110038"/>
            <a:ext cx="4106862" cy="2333625"/>
            <a:chOff x="4620130" y="4221163"/>
            <a:chExt cx="4273045" cy="2428875"/>
          </a:xfrm>
        </p:grpSpPr>
        <p:pic>
          <p:nvPicPr>
            <p:cNvPr id="1434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" t="24609" r="55173" b="15720"/>
            <a:stretch>
              <a:fillRect/>
            </a:stretch>
          </p:blipFill>
          <p:spPr bwMode="auto">
            <a:xfrm>
              <a:off x="6011863" y="4221163"/>
              <a:ext cx="2881312" cy="24288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4620130" y="4711507"/>
              <a:ext cx="2039433" cy="8050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EAC0A1-99EF-4627-AA32-B34BEED89133}" type="slidenum">
              <a:rPr lang="en-GB" smtClean="0">
                <a:latin typeface="Calibri" pitchFamily="34" charset="0"/>
              </a:rPr>
              <a:pPr eaLnBrk="1" hangingPunct="1"/>
              <a:t>9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0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664D26"/>
      </a:accent1>
      <a:accent2>
        <a:srgbClr val="FFFF0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5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610</TotalTime>
  <Words>446</Words>
  <Application>Microsoft Office PowerPoint</Application>
  <PresentationFormat>On-screen Show (4:3)</PresentationFormat>
  <Paragraphs>141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SketchUp</vt:lpstr>
      <vt:lpstr>By the end of this tutorial you will be able to…</vt:lpstr>
      <vt:lpstr>Skills to be used in this project…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Samuel Ward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SketchUp</dc:title>
  <dc:creator>swalsh</dc:creator>
  <cp:lastModifiedBy>Jennifer Hooton</cp:lastModifiedBy>
  <cp:revision>44</cp:revision>
  <cp:lastPrinted>2013-07-08T11:45:22Z</cp:lastPrinted>
  <dcterms:created xsi:type="dcterms:W3CDTF">2012-05-14T07:16:08Z</dcterms:created>
  <dcterms:modified xsi:type="dcterms:W3CDTF">2013-07-16T13:27:54Z</dcterms:modified>
</cp:coreProperties>
</file>