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96" r:id="rId2"/>
    <p:sldId id="390" r:id="rId3"/>
    <p:sldId id="599" r:id="rId4"/>
    <p:sldId id="463" r:id="rId5"/>
    <p:sldId id="600" r:id="rId6"/>
    <p:sldId id="394" r:id="rId7"/>
    <p:sldId id="395" r:id="rId8"/>
    <p:sldId id="396" r:id="rId9"/>
    <p:sldId id="468" r:id="rId10"/>
    <p:sldId id="397" r:id="rId11"/>
    <p:sldId id="469" r:id="rId12"/>
    <p:sldId id="398" r:id="rId13"/>
    <p:sldId id="470" r:id="rId14"/>
    <p:sldId id="400" r:id="rId15"/>
    <p:sldId id="471" r:id="rId16"/>
    <p:sldId id="403" r:id="rId17"/>
    <p:sldId id="406" r:id="rId18"/>
    <p:sldId id="490" r:id="rId19"/>
    <p:sldId id="491" r:id="rId20"/>
    <p:sldId id="492" r:id="rId21"/>
    <p:sldId id="408" r:id="rId22"/>
    <p:sldId id="597" r:id="rId23"/>
    <p:sldId id="598" r:id="rId24"/>
    <p:sldId id="601" r:id="rId25"/>
  </p:sldIdLst>
  <p:sldSz cx="12192000" cy="6858000"/>
  <p:notesSz cx="6797675" cy="9926638"/>
  <p:embeddedFontLst>
    <p:embeddedFont>
      <p:font typeface="Adobe Fan Heiti Std B" panose="020B0700000000000000" pitchFamily="34" charset="-128"/>
      <p:bold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Palatino Linotype" panose="02040502050505030304" pitchFamily="18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PT Sans Narrow" panose="020B050602020302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95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10" autoAdjust="0"/>
    <p:restoredTop sz="90902" autoAdjust="0"/>
  </p:normalViewPr>
  <p:slideViewPr>
    <p:cSldViewPr>
      <p:cViewPr varScale="1">
        <p:scale>
          <a:sx n="117" d="100"/>
          <a:sy n="117" d="100"/>
        </p:scale>
        <p:origin x="30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226"/>
    </p:cViewPr>
  </p:sorterViewPr>
  <p:notesViewPr>
    <p:cSldViewPr>
      <p:cViewPr varScale="1">
        <p:scale>
          <a:sx n="59" d="100"/>
          <a:sy n="59" d="100"/>
        </p:scale>
        <p:origin x="3228" y="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/>
            </a:lvl1pPr>
          </a:lstStyle>
          <a:p>
            <a:pPr>
              <a:defRPr/>
            </a:pPr>
            <a:r>
              <a:rPr lang="en-GB" altLang="en-US" dirty="0" smtClean="0"/>
              <a:t>Culturing Microorganisms</a:t>
            </a:r>
            <a:endParaRPr lang="en-GB" altLang="en-US" dirty="0"/>
          </a:p>
        </p:txBody>
      </p:sp>
      <p:sp>
        <p:nvSpPr>
          <p:cNvPr id="521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r>
              <a:rPr lang="en-GB" altLang="en-US" sz="1200" dirty="0">
                <a:latin typeface="Arial" panose="020B0604020202020204" pitchFamily="34" charset="0"/>
              </a:rPr>
              <a:t>Page </a:t>
            </a:r>
            <a:fld id="{96409432-A24B-4F4F-BEED-894EE83755CB}" type="slidenum">
              <a:rPr lang="en-GB" altLang="en-US" sz="1200">
                <a:latin typeface="Arial" panose="020B0604020202020204" pitchFamily="34" charset="0"/>
              </a:rPr>
              <a:pPr>
                <a:defRPr/>
              </a:pPr>
              <a:t>‹#›</a:t>
            </a:fld>
            <a:r>
              <a:rPr lang="en-GB" altLang="en-US" sz="1200" dirty="0">
                <a:latin typeface="Arial" panose="020B0604020202020204" pitchFamily="34" charset="0"/>
              </a:rPr>
              <a:t> of 4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41" y="9428583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PowerPoints &amp; Worksheets</a:t>
            </a:r>
            <a:br>
              <a:rPr lang="en-GB" dirty="0"/>
            </a:br>
            <a:r>
              <a:rPr lang="en-GB" dirty="0"/>
              <a:t>for OCR A Biology: Module </a:t>
            </a:r>
            <a:r>
              <a:rPr lang="en-GB" dirty="0" smtClean="0"/>
              <a:t>6</a:t>
            </a:r>
            <a:endParaRPr lang="en-GB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GB" dirty="0"/>
              <a:t>© ZigZag Education, 2020</a:t>
            </a:r>
          </a:p>
        </p:txBody>
      </p:sp>
    </p:spTree>
    <p:extLst>
      <p:ext uri="{BB962C8B-B14F-4D97-AF65-F5344CB8AC3E}">
        <p14:creationId xmlns:p14="http://schemas.microsoft.com/office/powerpoint/2010/main" val="1335507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ECE4F1D-5A2A-4550-B582-D8417C79AB82}" type="datetime1">
              <a:rPr lang="en-US"/>
              <a:pPr>
                <a:defRPr/>
              </a:pPr>
              <a:t>10/2/2020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r>
              <a:rPr lang="en-GB" altLang="en-US" dirty="0"/>
              <a:t>Unit 215 Module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69D8D6C-4837-4E7C-904D-1CC8013A7E56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589701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F1DC7D5-01C5-482F-90F6-17494FEE12E3}" type="slidenum">
              <a:rPr lang="en-GB" altLang="en-US" sz="1200" smtClean="0"/>
              <a:pPr/>
              <a:t>1</a:t>
            </a:fld>
            <a:endParaRPr lang="en-GB" altLang="en-US" sz="1200" dirty="0" smtClean="0"/>
          </a:p>
        </p:txBody>
      </p:sp>
      <p:sp>
        <p:nvSpPr>
          <p:cNvPr id="614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6149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DD71C72-A2D2-49C1-B203-B1D686933ACB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15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FDEC49-7FCD-4B60-9358-55126B5ECD38}" type="slidenum">
              <a:rPr lang="en-GB" altLang="en-US" sz="1200" smtClean="0"/>
              <a:pPr/>
              <a:t>10</a:t>
            </a:fld>
            <a:endParaRPr lang="en-GB" altLang="en-US" sz="1200" dirty="0" smtClean="0"/>
          </a:p>
        </p:txBody>
      </p:sp>
      <p:sp>
        <p:nvSpPr>
          <p:cNvPr id="2457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6CCE9D-4D31-49CE-9D43-B7C222CE99F5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95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6AF783-9D02-4632-A4D0-F84F0730A529}" type="slidenum">
              <a:rPr lang="en-GB" altLang="en-US" sz="1200" smtClean="0"/>
              <a:pPr/>
              <a:t>11</a:t>
            </a:fld>
            <a:endParaRPr lang="en-GB" altLang="en-US" sz="1200" dirty="0" smtClean="0"/>
          </a:p>
        </p:txBody>
      </p:sp>
      <p:sp>
        <p:nvSpPr>
          <p:cNvPr id="2662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6629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E915438-1006-44E7-A402-588BBE8FCE6B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009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E7A9F5-98A1-4805-998D-39E6A6C979A9}" type="slidenum">
              <a:rPr lang="en-GB" altLang="en-US" sz="1200" smtClean="0"/>
              <a:pPr/>
              <a:t>12</a:t>
            </a:fld>
            <a:endParaRPr lang="en-GB" altLang="en-US" sz="1200" dirty="0" smtClean="0"/>
          </a:p>
        </p:txBody>
      </p:sp>
      <p:sp>
        <p:nvSpPr>
          <p:cNvPr id="2867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8677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1FC590-AF83-453D-946D-C544634BB57A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406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1B54022-19EB-4481-9888-FE7650ED8ADA}" type="slidenum">
              <a:rPr lang="en-GB" altLang="en-US" sz="1200" smtClean="0"/>
              <a:pPr/>
              <a:t>13</a:t>
            </a:fld>
            <a:endParaRPr lang="en-GB" altLang="en-US" sz="1200" dirty="0" smtClean="0"/>
          </a:p>
        </p:txBody>
      </p:sp>
      <p:sp>
        <p:nvSpPr>
          <p:cNvPr id="3072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0725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6D1EFED-4973-4E45-9F0C-A18488E3BA1B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01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69F2BFC-EB9C-4090-9059-62FEF4CF0728}" type="slidenum">
              <a:rPr lang="en-GB" altLang="en-US" sz="1200" smtClean="0"/>
              <a:pPr/>
              <a:t>14</a:t>
            </a:fld>
            <a:endParaRPr lang="en-GB" altLang="en-US" sz="1200" dirty="0" smtClean="0"/>
          </a:p>
        </p:txBody>
      </p:sp>
      <p:sp>
        <p:nvSpPr>
          <p:cNvPr id="3277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2773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128F03-522B-438B-BDEF-E5D1C05C2FF4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543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EC3C6AE-695B-4071-8515-5DB4CB847C44}" type="slidenum">
              <a:rPr lang="en-GB" altLang="en-US" sz="1200" smtClean="0"/>
              <a:pPr/>
              <a:t>15</a:t>
            </a:fld>
            <a:endParaRPr lang="en-GB" altLang="en-US" sz="1200" dirty="0" smtClean="0"/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7D0388C-D8C3-46E7-B373-1A5A845370BE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94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3FDC8E9-4EB8-4B32-AECC-D861B43F8F3E}" type="slidenum">
              <a:rPr lang="en-GB" altLang="en-US" sz="1200" smtClean="0"/>
              <a:pPr/>
              <a:t>16</a:t>
            </a:fld>
            <a:endParaRPr lang="en-GB" altLang="en-US" sz="1200" dirty="0" smtClean="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A76646B-B5B8-49E8-B62B-9BE64CF7850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01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D760061-8D2A-4756-A95E-A663BCD8B1CE}" type="slidenum">
              <a:rPr lang="en-GB" altLang="en-US" sz="1200" smtClean="0"/>
              <a:pPr/>
              <a:t>17</a:t>
            </a:fld>
            <a:endParaRPr lang="en-GB" altLang="en-US" sz="1200" dirty="0" smtClean="0"/>
          </a:p>
        </p:txBody>
      </p:sp>
      <p:sp>
        <p:nvSpPr>
          <p:cNvPr id="3891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8917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B1801E-2DDB-42C1-923A-65DA82E77005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579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47A8F7-9F93-475E-AAC2-C69BF0D39989}" type="slidenum">
              <a:rPr lang="en-GB" altLang="en-US" sz="1200" smtClean="0"/>
              <a:pPr/>
              <a:t>18</a:t>
            </a:fld>
            <a:endParaRPr lang="en-GB" altLang="en-US" sz="1200" dirty="0" smtClean="0"/>
          </a:p>
        </p:txBody>
      </p:sp>
      <p:sp>
        <p:nvSpPr>
          <p:cNvPr id="4096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0965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C4FA090-5F85-4C5D-9CD6-75F08ED39EFA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52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A86F23-84B7-4DFF-BA04-AB21D41D79F0}" type="slidenum">
              <a:rPr lang="en-GB" altLang="en-US" sz="1200" smtClean="0"/>
              <a:pPr/>
              <a:t>19</a:t>
            </a:fld>
            <a:endParaRPr lang="en-GB" altLang="en-US" sz="1200" dirty="0" smtClean="0"/>
          </a:p>
        </p:txBody>
      </p:sp>
      <p:sp>
        <p:nvSpPr>
          <p:cNvPr id="430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3013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C75140A-3F44-4A6A-AD39-FED055AE17A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141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F94EFB5-AC68-442B-B505-8FB4ACBEE970}" type="slidenum">
              <a:rPr lang="en-GB" altLang="en-US" sz="1200" smtClean="0"/>
              <a:pPr/>
              <a:t>2</a:t>
            </a:fld>
            <a:endParaRPr lang="en-GB" altLang="en-US" sz="1200" dirty="0" smtClean="0"/>
          </a:p>
        </p:txBody>
      </p:sp>
      <p:sp>
        <p:nvSpPr>
          <p:cNvPr id="819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8197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271C330-78C0-4E17-809F-04274716FE8C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2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FBE971-E7A8-459E-A73A-07A0401A49E4}" type="slidenum">
              <a:rPr lang="en-GB" altLang="en-US" sz="1200" smtClean="0"/>
              <a:pPr/>
              <a:t>20</a:t>
            </a:fld>
            <a:endParaRPr lang="en-GB" altLang="en-US" sz="1200" dirty="0" smtClean="0"/>
          </a:p>
        </p:txBody>
      </p:sp>
      <p:sp>
        <p:nvSpPr>
          <p:cNvPr id="4505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506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32EEF79-108D-47BB-AA7C-B2AF5EF88778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5282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B3B3E5-224E-4A55-9AEA-425FD498B6D3}" type="slidenum">
              <a:rPr lang="en-GB" altLang="en-US" sz="1200" smtClean="0"/>
              <a:pPr/>
              <a:t>21</a:t>
            </a:fld>
            <a:endParaRPr lang="en-GB" altLang="en-US" sz="1200" dirty="0" smtClean="0"/>
          </a:p>
        </p:txBody>
      </p:sp>
      <p:sp>
        <p:nvSpPr>
          <p:cNvPr id="4710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7109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9A9FE6C-7261-4A71-ADA0-75CF278EB653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06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EA94CB-F1C0-4550-8CCA-874D21593CCC}" type="slidenum">
              <a:rPr lang="en-GB" altLang="en-US" sz="1200" smtClean="0"/>
              <a:pPr/>
              <a:t>22</a:t>
            </a:fld>
            <a:endParaRPr lang="en-GB" altLang="en-US" sz="1200" dirty="0" smtClean="0"/>
          </a:p>
        </p:txBody>
      </p:sp>
      <p:sp>
        <p:nvSpPr>
          <p:cNvPr id="4915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49157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E403DB5-3077-4315-B788-D42A7167F4D1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7486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CE9E85-B517-40FE-B75C-6433E76AA7CA}" type="slidenum">
              <a:rPr lang="en-GB" altLang="en-US" sz="1200" smtClean="0"/>
              <a:pPr/>
              <a:t>23</a:t>
            </a:fld>
            <a:endParaRPr lang="en-GB" altLang="en-US" sz="1200" dirty="0" smtClean="0"/>
          </a:p>
        </p:txBody>
      </p:sp>
      <p:sp>
        <p:nvSpPr>
          <p:cNvPr id="5120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51205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4F61144-C6BF-4C8A-90BF-EA5D62F3E226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35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36C8C1-6091-4006-B8D9-3E8A6C7F7C57}" type="slidenum">
              <a:rPr lang="en-GB" altLang="en-US" sz="1200" smtClean="0"/>
              <a:pPr/>
              <a:t>3</a:t>
            </a:fld>
            <a:endParaRPr lang="en-GB" altLang="en-US" sz="1200" dirty="0" smtClean="0"/>
          </a:p>
        </p:txBody>
      </p:sp>
      <p:sp>
        <p:nvSpPr>
          <p:cNvPr id="1024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0245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0A2B7E5-090F-4EF6-8796-4E2DACEAC837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76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C53CD68-DD0D-44D0-A8F8-28896DD044B3}" type="slidenum">
              <a:rPr lang="en-GB" altLang="en-US" sz="1200" smtClean="0"/>
              <a:pPr/>
              <a:t>4</a:t>
            </a:fld>
            <a:endParaRPr lang="en-GB" altLang="en-US" sz="1200" dirty="0" smtClean="0"/>
          </a:p>
        </p:txBody>
      </p:sp>
      <p:sp>
        <p:nvSpPr>
          <p:cNvPr id="1229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2293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5F03B4D-773B-495D-AFB7-6FF51BD6A68F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16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3E821AF-4EB4-48FE-8C9C-0CCFDC3A5954}" type="slidenum">
              <a:rPr lang="en-GB" altLang="en-US" sz="1200" smtClean="0"/>
              <a:pPr/>
              <a:t>5</a:t>
            </a:fld>
            <a:endParaRPr lang="en-GB" altLang="en-US" sz="1200" dirty="0" smtClean="0"/>
          </a:p>
        </p:txBody>
      </p:sp>
      <p:sp>
        <p:nvSpPr>
          <p:cNvPr id="1433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4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4341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BA16C5-7D08-4D2B-8CA1-0EA66AB0CDD2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15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2A32E22-9D4F-43E6-BD9E-961F471E1C55}" type="slidenum">
              <a:rPr lang="en-GB" altLang="en-US" sz="1200" smtClean="0"/>
              <a:pPr/>
              <a:t>6</a:t>
            </a:fld>
            <a:endParaRPr lang="en-GB" altLang="en-US" sz="1200" dirty="0" smtClean="0"/>
          </a:p>
        </p:txBody>
      </p:sp>
      <p:sp>
        <p:nvSpPr>
          <p:cNvPr id="163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6389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3CDC28-885A-40DB-99DB-EA01D027057B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435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78C0B39-8628-41D1-A0C3-3613637C22A3}" type="slidenum">
              <a:rPr lang="en-GB" altLang="en-US" sz="1200" smtClean="0"/>
              <a:pPr/>
              <a:t>7</a:t>
            </a:fld>
            <a:endParaRPr lang="en-GB" altLang="en-US" sz="1200" dirty="0" smtClean="0"/>
          </a:p>
        </p:txBody>
      </p:sp>
      <p:sp>
        <p:nvSpPr>
          <p:cNvPr id="1843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18437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4F2D3A-C631-4292-B43C-49CDEB8DBE43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57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B7BB114-7B44-47F4-8D3C-6548F16994D7}" type="slidenum">
              <a:rPr lang="en-GB" altLang="en-US" sz="1200" smtClean="0"/>
              <a:pPr/>
              <a:t>8</a:t>
            </a:fld>
            <a:endParaRPr lang="en-GB" altLang="en-US" sz="1200" dirty="0" smtClean="0"/>
          </a:p>
        </p:txBody>
      </p:sp>
      <p:sp>
        <p:nvSpPr>
          <p:cNvPr id="2048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0485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A0BAAE1-EF35-469C-BCD8-A218A365D02B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33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7E525A-D559-4AB1-9D78-63B2E83A6E08}" type="slidenum">
              <a:rPr lang="en-GB" altLang="en-US" sz="1200" smtClean="0"/>
              <a:pPr/>
              <a:t>9</a:t>
            </a:fld>
            <a:endParaRPr lang="en-GB" altLang="en-US" sz="1200" dirty="0" smtClean="0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5F5716E-42C7-4726-B710-41E71A3C88DC}" type="slidenum">
              <a:rPr lang="en-GB" altLang="en-U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GB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2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60975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0732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99648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8382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676400"/>
            <a:ext cx="5080000" cy="4419600"/>
          </a:xfrm>
        </p:spPr>
        <p:txBody>
          <a:bodyPr/>
          <a:lstStyle/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76400"/>
            <a:ext cx="5080000" cy="44196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6514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210DB-4182-46B0-8704-439B940BC42C}" type="datetime1">
              <a:rPr lang="en-GB"/>
              <a:pPr>
                <a:defRPr/>
              </a:pPr>
              <a:t>02/10/2020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dirty="0"/>
              <a:t>Stephen  Kirk &amp; Phil Simpson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8881-4557-4E05-B732-CBE00D700C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4703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5978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852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419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4196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415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1102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73299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4159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9122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3698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 alt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  <p:sldLayoutId id="214748405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PT Sans Narrow" panose="020B0506020203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PT Sans Narrow" panose="020B0506020203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PT Sans Narrow" panose="020B0506020203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PT Sans Narrow" panose="020B0506020203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effectLst>
            <a:outerShdw blurRad="38100" dist="38100" dir="2700000" algn="tl">
              <a:srgbClr val="000000"/>
            </a:outerShdw>
          </a:effectLst>
          <a:latin typeface="PT Sans Narrow" panose="020B0506020203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bg2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27063" indent="-271463" algn="l" rtl="0" eaLnBrk="0" fontAlgn="base" hangingPunct="0">
        <a:spcBef>
          <a:spcPct val="20000"/>
        </a:spcBef>
        <a:spcAft>
          <a:spcPct val="0"/>
        </a:spcAft>
        <a:buSzPct val="50000"/>
        <a:buFont typeface="Courier New" panose="02070309020205020404" pitchFamily="49" charset="0"/>
        <a:buChar char="o"/>
        <a:defRPr sz="2200">
          <a:solidFill>
            <a:schemeClr val="bg2"/>
          </a:solidFill>
          <a:latin typeface="Calibri Light" panose="020F0302020204030204" pitchFamily="34" charset="0"/>
          <a:cs typeface="Calibri Light" panose="020F0302020204030204" pitchFamily="34" charset="0"/>
        </a:defRPr>
      </a:lvl2pPr>
      <a:lvl3pPr marL="900113" indent="-2730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bg2"/>
          </a:solidFill>
          <a:latin typeface="Calibri Light" panose="020F0302020204030204" pitchFamily="34" charset="0"/>
          <a:cs typeface="Calibri Light" panose="020F0302020204030204" pitchFamily="34" charset="0"/>
        </a:defRPr>
      </a:lvl3pPr>
      <a:lvl4pPr marL="1255713" indent="-355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bg2"/>
          </a:solidFill>
          <a:latin typeface="Calibri Light" panose="020F0302020204030204" pitchFamily="34" charset="0"/>
          <a:cs typeface="Calibri Light" panose="020F0302020204030204" pitchFamily="34" charset="0"/>
        </a:defRPr>
      </a:lvl4pPr>
      <a:lvl5pPr marL="1609725" indent="-354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bg2"/>
          </a:solidFill>
          <a:latin typeface="Calibri Light" panose="020F0302020204030204" pitchFamily="34" charset="0"/>
          <a:cs typeface="Calibri Light" panose="020F03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zigzageducation.co.uk/synopses/10029-theory-powerpoints-with-worksheets-ocr-a-level-biology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781175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7200" cap="small" dirty="0"/>
              <a:t>Culturing Microorganisms</a:t>
            </a:r>
          </a:p>
        </p:txBody>
      </p:sp>
      <p:sp>
        <p:nvSpPr>
          <p:cNvPr id="5123" name="TextBox 11"/>
          <p:cNvSpPr>
            <a:spLocks noChangeArrowheads="1"/>
          </p:cNvSpPr>
          <p:nvPr/>
        </p:nvSpPr>
        <p:spPr bwMode="auto">
          <a:xfrm>
            <a:off x="10762530" y="6583263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135560" y="3411539"/>
            <a:ext cx="8136000" cy="738187"/>
          </a:xfrm>
          <a:prstGeom prst="roundRect">
            <a:avLst>
              <a:gd name="adj" fmla="val 16186"/>
            </a:avLst>
          </a:prstGeom>
          <a:solidFill>
            <a:srgbClr val="FFDF79">
              <a:alpha val="86667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09800" y="3548063"/>
            <a:ext cx="791845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>
                <a:solidFill>
                  <a:schemeClr val="bg2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Courier New" panose="02070309020205020404" pitchFamily="49" charset="0"/>
              <a:buNone/>
              <a:defRPr sz="2200">
                <a:solidFill>
                  <a:schemeClr val="bg2"/>
                </a:solidFill>
                <a:effectLst/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bg2"/>
                </a:solidFill>
                <a:effectLst/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effectLst/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>
                <a:solidFill>
                  <a:schemeClr val="bg2"/>
                </a:solidFill>
                <a:effectLst/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1609725" indent="-1609725" algn="l" eaLnBrk="1" hangingPunct="1">
              <a:defRPr/>
            </a:pPr>
            <a:r>
              <a:rPr lang="en-GB" altLang="en-US" sz="3200" b="1" kern="0" dirty="0">
                <a:latin typeface="PT Sans Narrow" panose="020B0506020203020204" pitchFamily="34" charset="0"/>
              </a:rPr>
              <a:t>Learning Objectives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35560" y="4292600"/>
            <a:ext cx="8136000" cy="1368648"/>
          </a:xfrm>
          <a:prstGeom prst="roundRect">
            <a:avLst>
              <a:gd name="adj" fmla="val 3280"/>
            </a:avLst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2209800" y="4379914"/>
            <a:ext cx="820668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n-US" b="1" dirty="0">
                <a:ea typeface="Adobe Fan Heiti Std B" panose="020B0700000000000000" pitchFamily="34" charset="-128"/>
              </a:rPr>
              <a:t>The standard growth curve of microorganisms in closed culture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n-US" b="1" dirty="0">
                <a:ea typeface="Adobe Fan Heiti Std B" panose="020B0700000000000000" pitchFamily="34" charset="-128"/>
              </a:rPr>
              <a:t>How to maximise the yield of product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GB" altLang="en-US" b="1" dirty="0">
                <a:ea typeface="Adobe Fan Heiti Std B" panose="020B0700000000000000" pitchFamily="34" charset="-128"/>
              </a:rPr>
              <a:t>How to effectively culture microorganisms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609600"/>
            <a:ext cx="9070032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Continuous Culture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2207568" y="1676400"/>
            <a:ext cx="7776864" cy="4419600"/>
          </a:xfrm>
        </p:spPr>
        <p:txBody>
          <a:bodyPr/>
          <a:lstStyle/>
          <a:p>
            <a:pPr marL="266700" indent="-266700"/>
            <a:r>
              <a:rPr lang="en-GB" altLang="en-US" dirty="0" smtClean="0"/>
              <a:t>The microbe is cultured for extended periods of time </a:t>
            </a:r>
            <a:br>
              <a:rPr lang="en-GB" altLang="en-US" dirty="0" smtClean="0"/>
            </a:br>
            <a:r>
              <a:rPr lang="en-GB" altLang="en-US" dirty="0" smtClean="0"/>
              <a:t>(many weeks to months) </a:t>
            </a:r>
          </a:p>
          <a:p>
            <a:pPr marL="533400" lvl="1"/>
            <a:r>
              <a:rPr lang="en-GB" altLang="en-US" sz="2400" dirty="0" smtClean="0"/>
              <a:t>Throughout, nutrients are added and products </a:t>
            </a:r>
            <a:br>
              <a:rPr lang="en-GB" altLang="en-US" sz="2400" dirty="0" smtClean="0"/>
            </a:br>
            <a:r>
              <a:rPr lang="en-GB" altLang="en-US" sz="2400" dirty="0" smtClean="0"/>
              <a:t>are removed</a:t>
            </a:r>
          </a:p>
          <a:p>
            <a:pPr marL="266700" indent="-266700"/>
            <a:r>
              <a:rPr lang="en-GB" altLang="en-US" dirty="0" smtClean="0"/>
              <a:t>Want to hold the log/exponential growth stage so that products keep being produced rapidly</a:t>
            </a:r>
          </a:p>
          <a:p>
            <a:pPr marL="266700" indent="-266700"/>
            <a:r>
              <a:rPr lang="en-GB" altLang="en-US" dirty="0" smtClean="0"/>
              <a:t>Examples of continuous culture include: </a:t>
            </a:r>
          </a:p>
          <a:p>
            <a:pPr marL="533400" lvl="1" indent="-266700"/>
            <a:r>
              <a:rPr lang="en-GB" altLang="en-US" sz="2400" dirty="0" smtClean="0"/>
              <a:t>Human insulin production</a:t>
            </a:r>
          </a:p>
          <a:p>
            <a:pPr marL="533400" lvl="1" indent="-266700"/>
            <a:r>
              <a:rPr lang="en-GB" altLang="en-US" sz="2400" dirty="0" smtClean="0"/>
              <a:t>Growth of </a:t>
            </a:r>
            <a:r>
              <a:rPr lang="en-GB" altLang="en-US" sz="2400" i="1" dirty="0" smtClean="0"/>
              <a:t>Fusarium graminearum</a:t>
            </a:r>
            <a:r>
              <a:rPr lang="en-GB" altLang="en-US" sz="2400" dirty="0" smtClean="0"/>
              <a:t> </a:t>
            </a:r>
          </a:p>
          <a:p>
            <a:endParaRPr lang="en-GB" altLang="en-US" dirty="0" smtClean="0"/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0731822" y="660261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524000" y="0"/>
            <a:ext cx="9144000" cy="6864350"/>
            <a:chOff x="-117" y="3320"/>
            <a:chExt cx="12595" cy="9435"/>
          </a:xfrm>
        </p:grpSpPr>
        <p:sp>
          <p:nvSpPr>
            <p:cNvPr id="98307" name="Rectangle 3"/>
            <p:cNvSpPr>
              <a:spLocks noChangeArrowheads="1"/>
            </p:cNvSpPr>
            <p:nvPr/>
          </p:nvSpPr>
          <p:spPr bwMode="auto">
            <a:xfrm>
              <a:off x="-117" y="3320"/>
              <a:ext cx="12595" cy="94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8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8308" name="Text Box 4"/>
            <p:cNvSpPr txBox="1">
              <a:spLocks noChangeArrowheads="1"/>
            </p:cNvSpPr>
            <p:nvPr/>
          </p:nvSpPr>
          <p:spPr bwMode="auto">
            <a:xfrm>
              <a:off x="-56" y="12190"/>
              <a:ext cx="11193" cy="50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54000" rIns="54000">
              <a:spAutoFit/>
            </a:bodyPr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Pressure cycle fermenter used in the culture of </a:t>
              </a:r>
              <a:r>
                <a:rPr lang="en-GB" sz="1800" i="1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Fusarium</a:t>
              </a:r>
              <a:r>
                <a:rPr lang="en-GB" sz="18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for mycoprotein manufacture</a:t>
              </a:r>
              <a:endParaRPr lang="en-US" sz="18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25605" name="Group 5"/>
            <p:cNvGrpSpPr>
              <a:grpSpLocks/>
            </p:cNvGrpSpPr>
            <p:nvPr/>
          </p:nvGrpSpPr>
          <p:grpSpPr bwMode="auto">
            <a:xfrm>
              <a:off x="528" y="3453"/>
              <a:ext cx="10710" cy="8512"/>
              <a:chOff x="528" y="3453"/>
              <a:chExt cx="10710" cy="8512"/>
            </a:xfrm>
          </p:grpSpPr>
          <p:grpSp>
            <p:nvGrpSpPr>
              <p:cNvPr id="25606" name="Group 6"/>
              <p:cNvGrpSpPr>
                <a:grpSpLocks/>
              </p:cNvGrpSpPr>
              <p:nvPr/>
            </p:nvGrpSpPr>
            <p:grpSpPr bwMode="auto">
              <a:xfrm>
                <a:off x="7778" y="6153"/>
                <a:ext cx="3262" cy="1781"/>
                <a:chOff x="6746" y="4265"/>
                <a:chExt cx="3262" cy="1781"/>
              </a:xfrm>
            </p:grpSpPr>
            <p:sp>
              <p:nvSpPr>
                <p:cNvPr id="2566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6747" y="4264"/>
                  <a:ext cx="3260" cy="135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Degassed medium loses buoyancy and </a:t>
                  </a:r>
                  <a:r>
                    <a:rPr lang="en-US" altLang="en-US" sz="1800" dirty="0" smtClean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falls</a:t>
                  </a:r>
                  <a:endParaRPr lang="en-US" alt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cxnSp>
              <p:nvCxnSpPr>
                <p:cNvPr id="25668" name="AutoShape 8"/>
                <p:cNvCxnSpPr>
                  <a:cxnSpLocks noChangeShapeType="1"/>
                </p:cNvCxnSpPr>
                <p:nvPr/>
              </p:nvCxnSpPr>
              <p:spPr bwMode="auto">
                <a:xfrm>
                  <a:off x="8380" y="5595"/>
                  <a:ext cx="13" cy="45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669" name="AutoShape 9"/>
                <p:cNvCxnSpPr>
                  <a:cxnSpLocks noChangeShapeType="1"/>
                </p:cNvCxnSpPr>
                <p:nvPr/>
              </p:nvCxnSpPr>
              <p:spPr bwMode="auto">
                <a:xfrm>
                  <a:off x="8861" y="5595"/>
                  <a:ext cx="13" cy="45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670" name="AutoShape 10"/>
                <p:cNvCxnSpPr>
                  <a:cxnSpLocks noChangeShapeType="1"/>
                </p:cNvCxnSpPr>
                <p:nvPr/>
              </p:nvCxnSpPr>
              <p:spPr bwMode="auto">
                <a:xfrm>
                  <a:off x="7878" y="5595"/>
                  <a:ext cx="13" cy="45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5607" name="Group 11"/>
              <p:cNvGrpSpPr>
                <a:grpSpLocks/>
              </p:cNvGrpSpPr>
              <p:nvPr/>
            </p:nvGrpSpPr>
            <p:grpSpPr bwMode="auto">
              <a:xfrm>
                <a:off x="923" y="6845"/>
                <a:ext cx="3272" cy="1782"/>
                <a:chOff x="-25" y="5013"/>
                <a:chExt cx="3272" cy="1782"/>
              </a:xfrm>
            </p:grpSpPr>
            <p:cxnSp>
              <p:nvCxnSpPr>
                <p:cNvPr id="25663" name="AutoShape 12"/>
                <p:cNvCxnSpPr>
                  <a:cxnSpLocks noChangeShapeType="1"/>
                </p:cNvCxnSpPr>
                <p:nvPr/>
              </p:nvCxnSpPr>
              <p:spPr bwMode="auto">
                <a:xfrm flipV="1">
                  <a:off x="1625" y="5013"/>
                  <a:ext cx="0" cy="48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664" name="AutoShape 13"/>
                <p:cNvCxnSpPr>
                  <a:cxnSpLocks noChangeShapeType="1"/>
                </p:cNvCxnSpPr>
                <p:nvPr/>
              </p:nvCxnSpPr>
              <p:spPr bwMode="auto">
                <a:xfrm flipV="1">
                  <a:off x="2207" y="5013"/>
                  <a:ext cx="0" cy="48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5665" name="AutoShape 14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66" y="5013"/>
                  <a:ext cx="0" cy="48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5666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-24" y="5505"/>
                  <a:ext cx="3271" cy="12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Air aerates and provides uplift to mix medium and </a:t>
                  </a:r>
                  <a:r>
                    <a:rPr lang="en-US" altLang="en-US" sz="1800" dirty="0" smtClean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fungus</a:t>
                  </a:r>
                  <a:endParaRPr lang="en-US" alt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25608" name="Group 16"/>
              <p:cNvGrpSpPr>
                <a:grpSpLocks/>
              </p:cNvGrpSpPr>
              <p:nvPr/>
            </p:nvGrpSpPr>
            <p:grpSpPr bwMode="auto">
              <a:xfrm>
                <a:off x="3794" y="4643"/>
                <a:ext cx="4485" cy="7322"/>
                <a:chOff x="3794" y="4643"/>
                <a:chExt cx="4485" cy="7322"/>
              </a:xfrm>
            </p:grpSpPr>
            <p:grpSp>
              <p:nvGrpSpPr>
                <p:cNvPr id="25615" name="Group 17"/>
                <p:cNvGrpSpPr>
                  <a:grpSpLocks/>
                </p:cNvGrpSpPr>
                <p:nvPr/>
              </p:nvGrpSpPr>
              <p:grpSpPr bwMode="auto">
                <a:xfrm>
                  <a:off x="3794" y="4643"/>
                  <a:ext cx="4485" cy="6532"/>
                  <a:chOff x="7574" y="4643"/>
                  <a:chExt cx="4485" cy="6532"/>
                </a:xfrm>
              </p:grpSpPr>
              <p:sp>
                <p:nvSpPr>
                  <p:cNvPr id="98365" name="Freeform 18"/>
                  <p:cNvSpPr>
                    <a:spLocks/>
                  </p:cNvSpPr>
                  <p:nvPr/>
                </p:nvSpPr>
                <p:spPr bwMode="auto">
                  <a:xfrm>
                    <a:off x="7575" y="4642"/>
                    <a:ext cx="4485" cy="6533"/>
                  </a:xfrm>
                  <a:custGeom>
                    <a:avLst/>
                    <a:gdLst>
                      <a:gd name="T0" fmla="*/ 2221 w 4485"/>
                      <a:gd name="T1" fmla="*/ 0 h 6532"/>
                      <a:gd name="T2" fmla="*/ 2221 w 4485"/>
                      <a:gd name="T3" fmla="*/ 382 h 6532"/>
                      <a:gd name="T4" fmla="*/ 1207 w 4485"/>
                      <a:gd name="T5" fmla="*/ 397 h 6532"/>
                      <a:gd name="T6" fmla="*/ 1207 w 4485"/>
                      <a:gd name="T7" fmla="*/ 1552 h 6532"/>
                      <a:gd name="T8" fmla="*/ 585 w 4485"/>
                      <a:gd name="T9" fmla="*/ 2232 h 6532"/>
                      <a:gd name="T10" fmla="*/ 600 w 4485"/>
                      <a:gd name="T11" fmla="*/ 5639 h 6532"/>
                      <a:gd name="T12" fmla="*/ 30 w 4485"/>
                      <a:gd name="T13" fmla="*/ 5639 h 6532"/>
                      <a:gd name="T14" fmla="*/ 0 w 4485"/>
                      <a:gd name="T15" fmla="*/ 5836 h 6532"/>
                      <a:gd name="T16" fmla="*/ 570 w 4485"/>
                      <a:gd name="T17" fmla="*/ 5836 h 6532"/>
                      <a:gd name="T18" fmla="*/ 585 w 4485"/>
                      <a:gd name="T19" fmla="*/ 6532 h 6532"/>
                      <a:gd name="T20" fmla="*/ 3634 w 4485"/>
                      <a:gd name="T21" fmla="*/ 6532 h 6532"/>
                      <a:gd name="T22" fmla="*/ 3634 w 4485"/>
                      <a:gd name="T23" fmla="*/ 5190 h 6532"/>
                      <a:gd name="T24" fmla="*/ 4485 w 4485"/>
                      <a:gd name="T25" fmla="*/ 5190 h 6532"/>
                      <a:gd name="T26" fmla="*/ 4485 w 4485"/>
                      <a:gd name="T27" fmla="*/ 5016 h 6532"/>
                      <a:gd name="T28" fmla="*/ 3634 w 4485"/>
                      <a:gd name="T29" fmla="*/ 5016 h 6532"/>
                      <a:gd name="T30" fmla="*/ 3634 w 4485"/>
                      <a:gd name="T31" fmla="*/ 397 h 6532"/>
                      <a:gd name="T32" fmla="*/ 2507 w 4485"/>
                      <a:gd name="T33" fmla="*/ 397 h 6532"/>
                      <a:gd name="T34" fmla="*/ 2507 w 4485"/>
                      <a:gd name="T35" fmla="*/ 0 h 6532"/>
                      <a:gd name="T36" fmla="*/ 2221 w 4485"/>
                      <a:gd name="T37" fmla="*/ 0 h 6532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4485"/>
                      <a:gd name="T58" fmla="*/ 0 h 6532"/>
                      <a:gd name="T59" fmla="*/ 4485 w 4485"/>
                      <a:gd name="T60" fmla="*/ 6532 h 6532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4485" h="6532">
                        <a:moveTo>
                          <a:pt x="2221" y="0"/>
                        </a:moveTo>
                        <a:lnTo>
                          <a:pt x="2221" y="382"/>
                        </a:lnTo>
                        <a:lnTo>
                          <a:pt x="1207" y="397"/>
                        </a:lnTo>
                        <a:lnTo>
                          <a:pt x="1207" y="1552"/>
                        </a:lnTo>
                        <a:lnTo>
                          <a:pt x="585" y="2232"/>
                        </a:lnTo>
                        <a:lnTo>
                          <a:pt x="600" y="5639"/>
                        </a:lnTo>
                        <a:lnTo>
                          <a:pt x="30" y="5639"/>
                        </a:lnTo>
                        <a:lnTo>
                          <a:pt x="0" y="5836"/>
                        </a:lnTo>
                        <a:lnTo>
                          <a:pt x="570" y="5836"/>
                        </a:lnTo>
                        <a:lnTo>
                          <a:pt x="585" y="6532"/>
                        </a:lnTo>
                        <a:lnTo>
                          <a:pt x="3634" y="6532"/>
                        </a:lnTo>
                        <a:lnTo>
                          <a:pt x="3634" y="5190"/>
                        </a:lnTo>
                        <a:lnTo>
                          <a:pt x="4485" y="5190"/>
                        </a:lnTo>
                        <a:lnTo>
                          <a:pt x="4485" y="5016"/>
                        </a:lnTo>
                        <a:lnTo>
                          <a:pt x="3634" y="5016"/>
                        </a:lnTo>
                        <a:lnTo>
                          <a:pt x="3634" y="397"/>
                        </a:lnTo>
                        <a:lnTo>
                          <a:pt x="2507" y="397"/>
                        </a:lnTo>
                        <a:lnTo>
                          <a:pt x="2507" y="0"/>
                        </a:lnTo>
                        <a:lnTo>
                          <a:pt x="2221" y="0"/>
                        </a:lnTo>
                        <a:close/>
                      </a:path>
                    </a:pathLst>
                  </a:custGeom>
                  <a:solidFill>
                    <a:srgbClr val="FBD4B4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GB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66" name="Freeform 19"/>
                  <p:cNvSpPr>
                    <a:spLocks/>
                  </p:cNvSpPr>
                  <p:nvPr/>
                </p:nvSpPr>
                <p:spPr bwMode="auto">
                  <a:xfrm>
                    <a:off x="9160" y="5345"/>
                    <a:ext cx="1741" cy="4988"/>
                  </a:xfrm>
                  <a:custGeom>
                    <a:avLst/>
                    <a:gdLst>
                      <a:gd name="T0" fmla="*/ 0 w 1740"/>
                      <a:gd name="T1" fmla="*/ 0 h 4987"/>
                      <a:gd name="T2" fmla="*/ 1740 w 1740"/>
                      <a:gd name="T3" fmla="*/ 0 h 4987"/>
                      <a:gd name="T4" fmla="*/ 1740 w 1740"/>
                      <a:gd name="T5" fmla="*/ 4987 h 4987"/>
                      <a:gd name="T6" fmla="*/ 604 w 1740"/>
                      <a:gd name="T7" fmla="*/ 4987 h 4987"/>
                      <a:gd name="T8" fmla="*/ 664 w 1740"/>
                      <a:gd name="T9" fmla="*/ 1545 h 4987"/>
                      <a:gd name="T10" fmla="*/ 0 w 1740"/>
                      <a:gd name="T11" fmla="*/ 870 h 4987"/>
                      <a:gd name="T12" fmla="*/ 0 w 1740"/>
                      <a:gd name="T13" fmla="*/ 0 h 4987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40"/>
                      <a:gd name="T22" fmla="*/ 0 h 4987"/>
                      <a:gd name="T23" fmla="*/ 1740 w 1740"/>
                      <a:gd name="T24" fmla="*/ 4987 h 4987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40" h="4987">
                        <a:moveTo>
                          <a:pt x="0" y="0"/>
                        </a:moveTo>
                        <a:lnTo>
                          <a:pt x="1740" y="0"/>
                        </a:lnTo>
                        <a:lnTo>
                          <a:pt x="1740" y="4987"/>
                        </a:lnTo>
                        <a:lnTo>
                          <a:pt x="604" y="4987"/>
                        </a:lnTo>
                        <a:lnTo>
                          <a:pt x="664" y="1545"/>
                        </a:lnTo>
                        <a:lnTo>
                          <a:pt x="0" y="87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GB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grpSp>
              <p:nvGrpSpPr>
                <p:cNvPr id="25616" name="Group 20"/>
                <p:cNvGrpSpPr>
                  <a:grpSpLocks/>
                </p:cNvGrpSpPr>
                <p:nvPr/>
              </p:nvGrpSpPr>
              <p:grpSpPr bwMode="auto">
                <a:xfrm>
                  <a:off x="4591" y="9319"/>
                  <a:ext cx="2456" cy="856"/>
                  <a:chOff x="3559" y="7431"/>
                  <a:chExt cx="2456" cy="856"/>
                </a:xfrm>
              </p:grpSpPr>
              <p:grpSp>
                <p:nvGrpSpPr>
                  <p:cNvPr id="25657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3559" y="7526"/>
                    <a:ext cx="1644" cy="693"/>
                    <a:chOff x="3559" y="7526"/>
                    <a:chExt cx="1644" cy="693"/>
                  </a:xfrm>
                </p:grpSpPr>
                <p:sp>
                  <p:nvSpPr>
                    <p:cNvPr id="98363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3559" y="7526"/>
                      <a:ext cx="1644" cy="692"/>
                    </a:xfrm>
                    <a:custGeom>
                      <a:avLst/>
                      <a:gdLst>
                        <a:gd name="T0" fmla="*/ 1087 w 1644"/>
                        <a:gd name="T1" fmla="*/ 245 h 693"/>
                        <a:gd name="T2" fmla="*/ 1291 w 1644"/>
                        <a:gd name="T3" fmla="*/ 245 h 693"/>
                        <a:gd name="T4" fmla="*/ 1644 w 1644"/>
                        <a:gd name="T5" fmla="*/ 0 h 693"/>
                        <a:gd name="T6" fmla="*/ 1630 w 1644"/>
                        <a:gd name="T7" fmla="*/ 163 h 693"/>
                        <a:gd name="T8" fmla="*/ 1413 w 1644"/>
                        <a:gd name="T9" fmla="*/ 340 h 693"/>
                        <a:gd name="T10" fmla="*/ 1630 w 1644"/>
                        <a:gd name="T11" fmla="*/ 516 h 693"/>
                        <a:gd name="T12" fmla="*/ 1630 w 1644"/>
                        <a:gd name="T13" fmla="*/ 693 h 693"/>
                        <a:gd name="T14" fmla="*/ 1304 w 1644"/>
                        <a:gd name="T15" fmla="*/ 421 h 693"/>
                        <a:gd name="T16" fmla="*/ 0 w 1644"/>
                        <a:gd name="T17" fmla="*/ 422 h 693"/>
                        <a:gd name="T18" fmla="*/ 0 w 1644"/>
                        <a:gd name="T19" fmla="*/ 245 h 693"/>
                        <a:gd name="T20" fmla="*/ 218 w 1644"/>
                        <a:gd name="T21" fmla="*/ 245 h 693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644"/>
                        <a:gd name="T34" fmla="*/ 0 h 693"/>
                        <a:gd name="T35" fmla="*/ 1644 w 1644"/>
                        <a:gd name="T36" fmla="*/ 693 h 693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644" h="693">
                          <a:moveTo>
                            <a:pt x="1087" y="245"/>
                          </a:moveTo>
                          <a:lnTo>
                            <a:pt x="1291" y="245"/>
                          </a:lnTo>
                          <a:lnTo>
                            <a:pt x="1644" y="0"/>
                          </a:lnTo>
                          <a:lnTo>
                            <a:pt x="1630" y="163"/>
                          </a:lnTo>
                          <a:lnTo>
                            <a:pt x="1413" y="340"/>
                          </a:lnTo>
                          <a:lnTo>
                            <a:pt x="1630" y="516"/>
                          </a:lnTo>
                          <a:lnTo>
                            <a:pt x="1630" y="693"/>
                          </a:lnTo>
                          <a:lnTo>
                            <a:pt x="1304" y="421"/>
                          </a:lnTo>
                          <a:lnTo>
                            <a:pt x="0" y="422"/>
                          </a:lnTo>
                          <a:lnTo>
                            <a:pt x="0" y="245"/>
                          </a:lnTo>
                          <a:lnTo>
                            <a:pt x="218" y="245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1" hangingPunct="1">
                        <a:defRPr/>
                      </a:pPr>
                      <a:endPara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cxnSp>
                  <p:nvCxnSpPr>
                    <p:cNvPr id="25660" name="AutoShape 2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3749" y="7771"/>
                      <a:ext cx="924" cy="0"/>
                    </a:xfrm>
                    <a:prstGeom prst="straightConnector1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prstDash val="lgDash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</p:grpSp>
              <p:sp>
                <p:nvSpPr>
                  <p:cNvPr id="98362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122" y="7430"/>
                    <a:ext cx="894" cy="79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36000" tIns="72000" rIns="36000"/>
                  <a:lstStyle/>
                  <a:p>
                    <a:pPr algn="ctr" eaLnBrk="1" hangingPunct="1">
                      <a:defRPr/>
                    </a:pPr>
                    <a:r>
                      <a:rPr lang="en-US" sz="16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Sterile air </a:t>
                    </a:r>
                  </a:p>
                </p:txBody>
              </p:sp>
            </p:grpSp>
            <p:grpSp>
              <p:nvGrpSpPr>
                <p:cNvPr id="25617" name="Group 25"/>
                <p:cNvGrpSpPr>
                  <a:grpSpLocks/>
                </p:cNvGrpSpPr>
                <p:nvPr/>
              </p:nvGrpSpPr>
              <p:grpSpPr bwMode="auto">
                <a:xfrm>
                  <a:off x="4859" y="5125"/>
                  <a:ext cx="2195" cy="4461"/>
                  <a:chOff x="4859" y="3169"/>
                  <a:chExt cx="2195" cy="4461"/>
                </a:xfrm>
              </p:grpSpPr>
              <p:sp>
                <p:nvSpPr>
                  <p:cNvPr id="98325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5623" y="3179"/>
                    <a:ext cx="83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26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5102" y="3254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27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5212" y="3614"/>
                    <a:ext cx="83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28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5083" y="3932"/>
                    <a:ext cx="83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29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6972" y="3169"/>
                    <a:ext cx="83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0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6412" y="3179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1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5299" y="4438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2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5017" y="4438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3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862" y="4932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4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5083" y="5004"/>
                    <a:ext cx="83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5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5299" y="4918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6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5533" y="5089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7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4890" y="5582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8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5102" y="5497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39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5330" y="5571"/>
                    <a:ext cx="81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0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5564" y="5497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1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6154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2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6184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3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5295" y="6114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4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5533" y="6143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5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6692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6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6653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7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5295" y="6653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8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5533" y="6682"/>
                    <a:ext cx="85" cy="8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49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4862" y="7159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0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5074" y="7118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1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5299" y="7118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2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5540" y="7146"/>
                    <a:ext cx="83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3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4862" y="7408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4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5074" y="7395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5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5297" y="7395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6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5535" y="7395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7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4860" y="7546"/>
                    <a:ext cx="85" cy="8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8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5072" y="7535"/>
                    <a:ext cx="85" cy="8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59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5295" y="7535"/>
                    <a:ext cx="85" cy="8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60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5533" y="7535"/>
                    <a:ext cx="85" cy="8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grpSp>
              <p:nvGrpSpPr>
                <p:cNvPr id="25618" name="Group 62"/>
                <p:cNvGrpSpPr>
                  <a:grpSpLocks/>
                </p:cNvGrpSpPr>
                <p:nvPr/>
              </p:nvGrpSpPr>
              <p:grpSpPr bwMode="auto">
                <a:xfrm>
                  <a:off x="4296" y="10479"/>
                  <a:ext cx="3273" cy="1486"/>
                  <a:chOff x="3264" y="8591"/>
                  <a:chExt cx="3273" cy="1486"/>
                </a:xfrm>
              </p:grpSpPr>
              <p:sp>
                <p:nvSpPr>
                  <p:cNvPr id="98323" name="Freeform 63"/>
                  <p:cNvSpPr>
                    <a:spLocks/>
                  </p:cNvSpPr>
                  <p:nvPr/>
                </p:nvSpPr>
                <p:spPr bwMode="auto">
                  <a:xfrm>
                    <a:off x="4049" y="8591"/>
                    <a:ext cx="1502" cy="1292"/>
                  </a:xfrm>
                  <a:custGeom>
                    <a:avLst/>
                    <a:gdLst>
                      <a:gd name="T0" fmla="*/ 1345 w 1495"/>
                      <a:gd name="T1" fmla="*/ 1142 h 1291"/>
                      <a:gd name="T2" fmla="*/ 1006 w 1495"/>
                      <a:gd name="T3" fmla="*/ 272 h 1291"/>
                      <a:gd name="T4" fmla="*/ 788 w 1495"/>
                      <a:gd name="T5" fmla="*/ 693 h 1291"/>
                      <a:gd name="T6" fmla="*/ 394 w 1495"/>
                      <a:gd name="T7" fmla="*/ 272 h 1291"/>
                      <a:gd name="T8" fmla="*/ 109 w 1495"/>
                      <a:gd name="T9" fmla="*/ 1291 h 1291"/>
                      <a:gd name="T10" fmla="*/ 0 w 1495"/>
                      <a:gd name="T11" fmla="*/ 1250 h 1291"/>
                      <a:gd name="T12" fmla="*/ 354 w 1495"/>
                      <a:gd name="T13" fmla="*/ 0 h 1291"/>
                      <a:gd name="T14" fmla="*/ 788 w 1495"/>
                      <a:gd name="T15" fmla="*/ 490 h 1291"/>
                      <a:gd name="T16" fmla="*/ 1033 w 1495"/>
                      <a:gd name="T17" fmla="*/ 0 h 1291"/>
                      <a:gd name="T18" fmla="*/ 1495 w 1495"/>
                      <a:gd name="T19" fmla="*/ 1182 h 1291"/>
                      <a:gd name="T20" fmla="*/ 1345 w 1495"/>
                      <a:gd name="T21" fmla="*/ 1142 h 129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495"/>
                      <a:gd name="T34" fmla="*/ 0 h 1291"/>
                      <a:gd name="T35" fmla="*/ 1495 w 1495"/>
                      <a:gd name="T36" fmla="*/ 1291 h 129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495" h="1291">
                        <a:moveTo>
                          <a:pt x="1345" y="1142"/>
                        </a:moveTo>
                        <a:lnTo>
                          <a:pt x="1006" y="272"/>
                        </a:lnTo>
                        <a:lnTo>
                          <a:pt x="788" y="693"/>
                        </a:lnTo>
                        <a:lnTo>
                          <a:pt x="394" y="272"/>
                        </a:lnTo>
                        <a:lnTo>
                          <a:pt x="109" y="1291"/>
                        </a:lnTo>
                        <a:lnTo>
                          <a:pt x="0" y="1250"/>
                        </a:lnTo>
                        <a:lnTo>
                          <a:pt x="354" y="0"/>
                        </a:lnTo>
                        <a:lnTo>
                          <a:pt x="788" y="490"/>
                        </a:lnTo>
                        <a:lnTo>
                          <a:pt x="1033" y="0"/>
                        </a:lnTo>
                        <a:lnTo>
                          <a:pt x="1495" y="1182"/>
                        </a:lnTo>
                        <a:lnTo>
                          <a:pt x="1345" y="1142"/>
                        </a:lnTo>
                        <a:close/>
                      </a:path>
                    </a:pathLst>
                  </a:custGeom>
                  <a:solidFill>
                    <a:srgbClr val="B6DDE8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GB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8324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64" y="9468"/>
                    <a:ext cx="3273" cy="609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r>
                      <a:rPr lang="en-US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Heating or cooling coil</a:t>
                    </a:r>
                  </a:p>
                </p:txBody>
              </p:sp>
            </p:grpSp>
          </p:grpSp>
          <p:sp>
            <p:nvSpPr>
              <p:cNvPr id="98313" name="Text Box 65"/>
              <p:cNvSpPr txBox="1">
                <a:spLocks noChangeArrowheads="1"/>
              </p:cNvSpPr>
              <p:nvPr/>
            </p:nvSpPr>
            <p:spPr bwMode="auto">
              <a:xfrm>
                <a:off x="7947" y="8923"/>
                <a:ext cx="3291" cy="163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Nutrient medium added to replace that </a:t>
                </a:r>
                <a:r>
                  <a:rPr lang="en-US" sz="1800" dirty="0" smtClean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removed; must </a:t>
                </a:r>
                <a:r>
                  <a:rPr 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be </a:t>
                </a:r>
                <a:r>
                  <a:rPr lang="en-US" sz="1800" dirty="0" smtClean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sterile</a:t>
                </a:r>
                <a:endParaRPr lang="en-US" sz="18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cxnSp>
            <p:nvCxnSpPr>
              <p:cNvPr id="25610" name="AutoShape 66"/>
              <p:cNvCxnSpPr>
                <a:cxnSpLocks noChangeShapeType="1"/>
              </p:cNvCxnSpPr>
              <p:nvPr/>
            </p:nvCxnSpPr>
            <p:spPr bwMode="auto">
              <a:xfrm flipH="1">
                <a:off x="7301" y="9743"/>
                <a:ext cx="75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611" name="Text Box 67"/>
              <p:cNvSpPr txBox="1">
                <a:spLocks noChangeArrowheads="1"/>
              </p:cNvSpPr>
              <p:nvPr/>
            </p:nvSpPr>
            <p:spPr bwMode="auto">
              <a:xfrm>
                <a:off x="528" y="9602"/>
                <a:ext cx="3411" cy="17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Medium removed and fungus </a:t>
                </a:r>
                <a:r>
                  <a:rPr lang="en-US" altLang="en-US" sz="1800" dirty="0" smtClean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extracted; fungal </a:t>
                </a:r>
                <a:r>
                  <a:rPr lang="en-US" alt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filaments further </a:t>
                </a:r>
                <a:r>
                  <a:rPr lang="en-US" altLang="en-US" sz="1800" dirty="0" smtClean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processed</a:t>
                </a:r>
                <a:endParaRPr lang="en-US" altLang="en-US" sz="18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cxnSp>
            <p:nvCxnSpPr>
              <p:cNvPr id="25612" name="AutoShape 68"/>
              <p:cNvCxnSpPr>
                <a:cxnSpLocks noChangeShapeType="1"/>
              </p:cNvCxnSpPr>
              <p:nvPr/>
            </p:nvCxnSpPr>
            <p:spPr bwMode="auto">
              <a:xfrm flipH="1">
                <a:off x="3727" y="10392"/>
                <a:ext cx="769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613" name="Text Box 69"/>
              <p:cNvSpPr txBox="1">
                <a:spLocks noChangeArrowheads="1"/>
              </p:cNvSpPr>
              <p:nvPr/>
            </p:nvSpPr>
            <p:spPr bwMode="auto">
              <a:xfrm>
                <a:off x="4969" y="3453"/>
                <a:ext cx="2445" cy="12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Excess gas and waste CO</a:t>
                </a:r>
                <a:r>
                  <a:rPr lang="en-US" altLang="en-US" sz="1800" baseline="-250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2</a:t>
                </a:r>
                <a:r>
                  <a:rPr lang="en-US" alt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altLang="en-US" sz="1800" dirty="0" smtClean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removed</a:t>
                </a:r>
                <a:endParaRPr lang="en-US" altLang="en-US" sz="18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cxnSp>
            <p:nvCxnSpPr>
              <p:cNvPr id="25614" name="AutoShape 70"/>
              <p:cNvCxnSpPr>
                <a:cxnSpLocks noChangeShapeType="1"/>
              </p:cNvCxnSpPr>
              <p:nvPr/>
            </p:nvCxnSpPr>
            <p:spPr bwMode="auto">
              <a:xfrm flipV="1">
                <a:off x="6143" y="4535"/>
                <a:ext cx="13" cy="652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71" name="TextBox 11"/>
          <p:cNvSpPr>
            <a:spLocks noChangeArrowheads="1"/>
          </p:cNvSpPr>
          <p:nvPr/>
        </p:nvSpPr>
        <p:spPr bwMode="auto">
          <a:xfrm>
            <a:off x="10761414" y="6576175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72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5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7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2208213" y="1447800"/>
            <a:ext cx="7772400" cy="4672013"/>
          </a:xfrm>
        </p:spPr>
        <p:txBody>
          <a:bodyPr/>
          <a:lstStyle/>
          <a:p>
            <a:pPr marL="266700" indent="-266700"/>
            <a:r>
              <a:rPr lang="en-GB" altLang="en-US" sz="2300" i="1" dirty="0" smtClean="0"/>
              <a:t>Fusarium</a:t>
            </a:r>
            <a:r>
              <a:rPr lang="en-GB" altLang="en-US" sz="2300" dirty="0" smtClean="0"/>
              <a:t> has relatively simple nutrient requirements </a:t>
            </a:r>
          </a:p>
          <a:p>
            <a:pPr marL="266700" indent="-266700"/>
            <a:r>
              <a:rPr lang="en-GB" altLang="en-US" sz="2300" dirty="0" smtClean="0"/>
              <a:t>Feedstock is corn steep liquor, which is rich in sugars </a:t>
            </a:r>
          </a:p>
          <a:p>
            <a:pPr marL="533400" lvl="1"/>
            <a:r>
              <a:rPr lang="en-GB" altLang="en-US" sz="2300" dirty="0" smtClean="0"/>
              <a:t>Nitrogen, phosphate and trace elements are added so the fungus can make the carbohydrates, protein and nucleic acids it needs for growth </a:t>
            </a:r>
          </a:p>
          <a:p>
            <a:pPr marL="266700" indent="-266700"/>
            <a:r>
              <a:rPr lang="en-GB" altLang="en-US" sz="2300" i="1" dirty="0" smtClean="0"/>
              <a:t>Fusarium</a:t>
            </a:r>
            <a:r>
              <a:rPr lang="en-GB" altLang="en-US" sz="2300" dirty="0" smtClean="0"/>
              <a:t> is aerobic, and sterile air is used to provide the oxygen and the lift to mix the medium </a:t>
            </a:r>
          </a:p>
          <a:p>
            <a:pPr marL="266700" indent="-266700"/>
            <a:r>
              <a:rPr lang="en-GB" altLang="en-US" sz="2300" dirty="0" smtClean="0"/>
              <a:t>Conditions (temperature, pH, waste and nutrient levels) are monitored and adjusted as required</a:t>
            </a:r>
          </a:p>
          <a:p>
            <a:pPr marL="266700" indent="-266700"/>
            <a:r>
              <a:rPr lang="en-GB" altLang="en-US" sz="2300" dirty="0" smtClean="0"/>
              <a:t>Spent medium and fungus are removed continuously</a:t>
            </a:r>
          </a:p>
          <a:p>
            <a:pPr marL="266700" indent="-266700"/>
            <a:r>
              <a:rPr lang="en-GB" altLang="en-US" sz="2300" dirty="0" smtClean="0"/>
              <a:t>Fungus is separated and processed, reducing the nucleic acid (RNA) content and improving texturing and flavouring</a:t>
            </a:r>
          </a:p>
          <a:p>
            <a:endParaRPr lang="en-GB" altLang="en-US" sz="2300" dirty="0" smtClean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08212" y="609600"/>
            <a:ext cx="9069387" cy="838200"/>
          </a:xfrm>
        </p:spPr>
        <p:txBody>
          <a:bodyPr/>
          <a:lstStyle/>
          <a:p>
            <a:pPr>
              <a:defRPr/>
            </a:pPr>
            <a:r>
              <a:rPr lang="en-GB" altLang="en-US" i="1" dirty="0" smtClean="0"/>
              <a:t>Fusarium</a:t>
            </a:r>
            <a:r>
              <a:rPr lang="en-GB" altLang="en-US" dirty="0" smtClean="0"/>
              <a:t> Culture</a:t>
            </a:r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0762530" y="6621363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1"/>
          <p:cNvSpPr>
            <a:spLocks noChangeArrowheads="1"/>
          </p:cNvSpPr>
          <p:nvPr/>
        </p:nvSpPr>
        <p:spPr bwMode="auto">
          <a:xfrm>
            <a:off x="10744398" y="660261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graphicFrame>
        <p:nvGraphicFramePr>
          <p:cNvPr id="112685" name="Group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3455554"/>
              </p:ext>
            </p:extLst>
          </p:nvPr>
        </p:nvGraphicFramePr>
        <p:xfrm>
          <a:off x="2100009" y="620690"/>
          <a:ext cx="8028439" cy="5688628"/>
        </p:xfrm>
        <a:graphic>
          <a:graphicData uri="http://schemas.openxmlformats.org/drawingml/2006/table">
            <a:tbl>
              <a:tblPr/>
              <a:tblGrid>
                <a:gridCol w="1611263"/>
                <a:gridCol w="3208588"/>
                <a:gridCol w="3208588"/>
              </a:tblGrid>
              <a:tr h="362876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Calibri Light" panose="020F0302020204030204" pitchFamily="34" charset="0"/>
                        <a:ea typeface="Times New Roman" panose="02020603050405020304" pitchFamily="18" charset="0"/>
                        <a:cs typeface="Calibri Light" panose="020F0302020204030204" pitchFamily="34" charset="0"/>
                      </a:endParaRP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Batch culture</a:t>
                      </a:r>
                    </a:p>
                  </a:txBody>
                  <a:tcPr marL="63177" marR="63177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Continuous culture</a:t>
                      </a:r>
                    </a:p>
                  </a:txBody>
                  <a:tcPr marL="63177" marR="63177" marT="0" marB="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71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Type of metabolite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Generally secondary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Primary or biomass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71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Addition of nutrients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All added at the start of the fermentation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Added continuously to the fermenter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71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Removal of products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All removed (extracted) at the end of the fermentation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Extracted continuously from the fermenter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71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Growth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Aim to get through the exponential phase quickly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Aim to keep in the exponential phase throughout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71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Efficiency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Product only made towards end of fermentation; down time 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Product made continuously for extended periods of time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71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Example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Wine, beer, dairy, penicillin (fed-batch)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Quorn™ and human insulin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71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Advantages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Relatively easy to control; can obtain secondary metabolites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Extended fermentation period; less down time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719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Disadvantages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Fermenters are large; waste accumulates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Wingdings" panose="05000000000000000000" pitchFamily="2" charset="2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libri Light" panose="020F0302020204030204" pitchFamily="34" charset="0"/>
                          <a:ea typeface="Times New Roman" panose="02020603050405020304" pitchFamily="18" charset="0"/>
                          <a:cs typeface="Calibri Light" panose="020F0302020204030204" pitchFamily="34" charset="0"/>
                        </a:rPr>
                        <a:t>Controlling conditions and maintaining sterility</a:t>
                      </a:r>
                    </a:p>
                  </a:txBody>
                  <a:tcPr marL="63177" marR="63177" marT="0" marB="0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0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9067799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Primary and Secondary Metabolites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2209801" y="1676400"/>
            <a:ext cx="7630615" cy="4419600"/>
          </a:xfrm>
        </p:spPr>
        <p:txBody>
          <a:bodyPr/>
          <a:lstStyle/>
          <a:p>
            <a:pPr marL="266700" indent="-266700">
              <a:defRPr/>
            </a:pPr>
            <a:r>
              <a:rPr lang="en-GB" altLang="en-US" dirty="0" smtClean="0"/>
              <a:t>Primary metabolites are substances made by a cell during its normal growth </a:t>
            </a:r>
          </a:p>
          <a:p>
            <a:pPr marL="533400" lvl="1" indent="-266700">
              <a:defRPr/>
            </a:pPr>
            <a:r>
              <a:rPr lang="en-GB" altLang="en-US" sz="2400" dirty="0" smtClean="0"/>
              <a:t>e.g. proteins, carbohydrates, lipids and wastes routinely made by cells </a:t>
            </a:r>
          </a:p>
          <a:p>
            <a:pPr marL="266700" indent="-266700">
              <a:defRPr/>
            </a:pPr>
            <a:r>
              <a:rPr lang="en-GB" altLang="en-US" dirty="0" smtClean="0"/>
              <a:t>Secondary metabolites are usually </a:t>
            </a:r>
            <a:br>
              <a:rPr lang="en-GB" altLang="en-US" dirty="0" smtClean="0"/>
            </a:br>
            <a:r>
              <a:rPr lang="en-GB" altLang="en-US" dirty="0" smtClean="0"/>
              <a:t>produced in the later stages </a:t>
            </a:r>
            <a:br>
              <a:rPr lang="en-GB" altLang="en-US" dirty="0" smtClean="0"/>
            </a:br>
            <a:r>
              <a:rPr lang="en-GB" altLang="en-US" dirty="0" smtClean="0"/>
              <a:t>of growth by microbes </a:t>
            </a:r>
          </a:p>
          <a:p>
            <a:pPr marL="533400" lvl="1">
              <a:defRPr/>
            </a:pPr>
            <a:r>
              <a:rPr lang="en-GB" altLang="en-US" sz="2400" dirty="0" smtClean="0"/>
              <a:t>e.g. penicillin and other </a:t>
            </a:r>
            <a:br>
              <a:rPr lang="en-GB" altLang="en-US" sz="2400" dirty="0" smtClean="0"/>
            </a:br>
            <a:r>
              <a:rPr lang="en-GB" altLang="en-US" sz="2400" dirty="0" smtClean="0"/>
              <a:t>antibiotics are produced by </a:t>
            </a:r>
            <a:br>
              <a:rPr lang="en-GB" altLang="en-US" sz="2400" dirty="0" smtClean="0"/>
            </a:br>
            <a:r>
              <a:rPr lang="en-GB" altLang="en-US" sz="2400" dirty="0" smtClean="0"/>
              <a:t>ageing cultures when nutrients </a:t>
            </a:r>
            <a:br>
              <a:rPr lang="en-GB" altLang="en-US" sz="2400" dirty="0" smtClean="0"/>
            </a:br>
            <a:r>
              <a:rPr lang="en-GB" altLang="en-US" sz="2400" dirty="0" smtClean="0"/>
              <a:t>are in short supply </a:t>
            </a:r>
          </a:p>
          <a:p>
            <a:pPr marL="0" indent="0">
              <a:buNone/>
              <a:defRPr/>
            </a:pPr>
            <a:endParaRPr lang="en-GB" altLang="en-US" dirty="0" smtClean="0"/>
          </a:p>
        </p:txBody>
      </p:sp>
      <p:pic>
        <p:nvPicPr>
          <p:cNvPr id="31748" name="Picture 5" descr="File:Penicillium not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351" y="3140968"/>
            <a:ext cx="2673350" cy="257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7509938" y="5764212"/>
            <a:ext cx="267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i="1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Penicillium </a:t>
            </a:r>
            <a:r>
              <a:rPr lang="en-GB" altLang="en-US" sz="18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mould</a:t>
            </a:r>
          </a:p>
        </p:txBody>
      </p:sp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10762530" y="6608663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3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2"/>
          <p:cNvGrpSpPr>
            <a:grpSpLocks/>
          </p:cNvGrpSpPr>
          <p:nvPr/>
        </p:nvGrpSpPr>
        <p:grpSpPr bwMode="auto">
          <a:xfrm>
            <a:off x="1487488" y="-26988"/>
            <a:ext cx="9180513" cy="6884988"/>
            <a:chOff x="557" y="11701"/>
            <a:chExt cx="10526" cy="5247"/>
          </a:xfrm>
        </p:grpSpPr>
        <p:sp>
          <p:nvSpPr>
            <p:cNvPr id="103427" name="Rectangle 3"/>
            <p:cNvSpPr>
              <a:spLocks noChangeArrowheads="1"/>
            </p:cNvSpPr>
            <p:nvPr/>
          </p:nvSpPr>
          <p:spPr bwMode="auto">
            <a:xfrm>
              <a:off x="557" y="11701"/>
              <a:ext cx="10526" cy="524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8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33799" name="Group 4"/>
            <p:cNvGrpSpPr>
              <a:grpSpLocks/>
            </p:cNvGrpSpPr>
            <p:nvPr/>
          </p:nvGrpSpPr>
          <p:grpSpPr bwMode="auto">
            <a:xfrm>
              <a:off x="1013" y="12657"/>
              <a:ext cx="9674" cy="3298"/>
              <a:chOff x="908" y="12492"/>
              <a:chExt cx="9674" cy="3298"/>
            </a:xfrm>
          </p:grpSpPr>
          <p:grpSp>
            <p:nvGrpSpPr>
              <p:cNvPr id="33800" name="Group 5"/>
              <p:cNvGrpSpPr>
                <a:grpSpLocks/>
              </p:cNvGrpSpPr>
              <p:nvPr/>
            </p:nvGrpSpPr>
            <p:grpSpPr bwMode="auto">
              <a:xfrm>
                <a:off x="5779" y="12492"/>
                <a:ext cx="4803" cy="3298"/>
                <a:chOff x="5779" y="12492"/>
                <a:chExt cx="4803" cy="3298"/>
              </a:xfrm>
            </p:grpSpPr>
            <p:grpSp>
              <p:nvGrpSpPr>
                <p:cNvPr id="33815" name="Group 6"/>
                <p:cNvGrpSpPr>
                  <a:grpSpLocks/>
                </p:cNvGrpSpPr>
                <p:nvPr/>
              </p:nvGrpSpPr>
              <p:grpSpPr bwMode="auto">
                <a:xfrm>
                  <a:off x="5779" y="12492"/>
                  <a:ext cx="4803" cy="3298"/>
                  <a:chOff x="829" y="12492"/>
                  <a:chExt cx="4803" cy="3298"/>
                </a:xfrm>
              </p:grpSpPr>
              <p:sp>
                <p:nvSpPr>
                  <p:cNvPr id="103453" name="Freeform 7"/>
                  <p:cNvSpPr>
                    <a:spLocks/>
                  </p:cNvSpPr>
                  <p:nvPr/>
                </p:nvSpPr>
                <p:spPr bwMode="auto">
                  <a:xfrm>
                    <a:off x="1707" y="12828"/>
                    <a:ext cx="3318" cy="2594"/>
                  </a:xfrm>
                  <a:custGeom>
                    <a:avLst/>
                    <a:gdLst>
                      <a:gd name="T0" fmla="*/ 0 w 3780"/>
                      <a:gd name="T1" fmla="*/ 0 h 2595"/>
                      <a:gd name="T2" fmla="*/ 0 w 3780"/>
                      <a:gd name="T3" fmla="*/ 2595 h 2595"/>
                      <a:gd name="T4" fmla="*/ 3318 w 3780"/>
                      <a:gd name="T5" fmla="*/ 2595 h 2595"/>
                      <a:gd name="T6" fmla="*/ 0 60000 65536"/>
                      <a:gd name="T7" fmla="*/ 0 60000 65536"/>
                      <a:gd name="T8" fmla="*/ 0 60000 65536"/>
                      <a:gd name="T9" fmla="*/ 0 w 3780"/>
                      <a:gd name="T10" fmla="*/ 0 h 2595"/>
                      <a:gd name="T11" fmla="*/ 3780 w 3780"/>
                      <a:gd name="T12" fmla="*/ 2595 h 25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780" h="2595">
                        <a:moveTo>
                          <a:pt x="0" y="0"/>
                        </a:moveTo>
                        <a:lnTo>
                          <a:pt x="0" y="2595"/>
                        </a:lnTo>
                        <a:lnTo>
                          <a:pt x="3780" y="259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 type="stealth" w="med" len="med"/>
                    <a:tailEnd type="stealth" w="med" len="med"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GB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33825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37" y="15509"/>
                    <a:ext cx="1179" cy="28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54000" rIns="54000">
                    <a:spAutoFit/>
                  </a:bodyPr>
                  <a:lstStyle>
                    <a:lvl1pPr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Aft>
                        <a:spcPts val="1000"/>
                      </a:spcAft>
                    </a:pPr>
                    <a:r>
                      <a:rPr lang="en-GB" altLang="en-US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time/days</a:t>
                    </a:r>
                    <a:endParaRPr lang="en-US" alt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03455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29" y="12950"/>
                    <a:ext cx="760" cy="1844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vert270" wrap="none" lIns="54000" rIns="54000">
                    <a:spAutoFit/>
                  </a:bodyPr>
                  <a:lstStyle/>
                  <a:p>
                    <a:pPr eaLnBrk="1" hangingPunct="1">
                      <a:spcAft>
                        <a:spcPts val="0"/>
                      </a:spcAft>
                      <a:defRPr/>
                    </a:pPr>
                    <a:r>
                      <a: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dry mass / g </a:t>
                    </a:r>
                    <a:r>
                      <a:rPr lang="en-GB" sz="1800" dirty="0" smtClean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dm</a:t>
                    </a:r>
                    <a:r>
                      <a:rPr lang="en-GB" sz="1800" baseline="300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–</a:t>
                    </a:r>
                    <a:r>
                      <a:rPr lang="en-GB" sz="1800" baseline="30000" dirty="0" smtClean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3</a:t>
                    </a:r>
                    <a:endParaRPr lang="en-GB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  <a:p>
                    <a:pPr eaLnBrk="1" hangingPunct="1">
                      <a:spcAft>
                        <a:spcPts val="0"/>
                      </a:spcAft>
                      <a:defRPr/>
                    </a:pPr>
                    <a:r>
                      <a: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yield / international units</a:t>
                    </a: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33827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63" y="12492"/>
                    <a:ext cx="3969" cy="28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54000" rIns="54000">
                    <a:spAutoFit/>
                  </a:bodyPr>
                  <a:lstStyle>
                    <a:lvl1pPr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Aft>
                        <a:spcPts val="1000"/>
                      </a:spcAft>
                    </a:pPr>
                    <a:r>
                      <a:rPr lang="en-GB" altLang="en-US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Secondary metabolite, e.g. penicillin</a:t>
                    </a:r>
                    <a:endParaRPr lang="en-US" alt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sp>
              <p:nvSpPr>
                <p:cNvPr id="103445" name="Freeform 11"/>
                <p:cNvSpPr>
                  <a:spLocks/>
                </p:cNvSpPr>
                <p:nvPr/>
              </p:nvSpPr>
              <p:spPr bwMode="auto">
                <a:xfrm>
                  <a:off x="6662" y="13416"/>
                  <a:ext cx="3285" cy="1868"/>
                </a:xfrm>
                <a:custGeom>
                  <a:avLst/>
                  <a:gdLst>
                    <a:gd name="T0" fmla="*/ 0 w 3289"/>
                    <a:gd name="T1" fmla="*/ 1870 h 2127"/>
                    <a:gd name="T2" fmla="*/ 375 w 3289"/>
                    <a:gd name="T3" fmla="*/ 1817 h 2127"/>
                    <a:gd name="T4" fmla="*/ 870 w 3289"/>
                    <a:gd name="T5" fmla="*/ 1369 h 2127"/>
                    <a:gd name="T6" fmla="*/ 1680 w 3289"/>
                    <a:gd name="T7" fmla="*/ 235 h 2127"/>
                    <a:gd name="T8" fmla="*/ 2127 w 3289"/>
                    <a:gd name="T9" fmla="*/ 37 h 2127"/>
                    <a:gd name="T10" fmla="*/ 2880 w 3289"/>
                    <a:gd name="T11" fmla="*/ 11 h 2127"/>
                    <a:gd name="T12" fmla="*/ 3289 w 3289"/>
                    <a:gd name="T13" fmla="*/ 90 h 212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89"/>
                    <a:gd name="T22" fmla="*/ 0 h 2127"/>
                    <a:gd name="T23" fmla="*/ 3289 w 3289"/>
                    <a:gd name="T24" fmla="*/ 2127 h 212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89" h="2127">
                      <a:moveTo>
                        <a:pt x="0" y="2127"/>
                      </a:moveTo>
                      <a:lnTo>
                        <a:pt x="375" y="2067"/>
                      </a:lnTo>
                      <a:cubicBezTo>
                        <a:pt x="520" y="1972"/>
                        <a:pt x="653" y="1857"/>
                        <a:pt x="870" y="1557"/>
                      </a:cubicBezTo>
                      <a:cubicBezTo>
                        <a:pt x="1087" y="1257"/>
                        <a:pt x="1471" y="519"/>
                        <a:pt x="1680" y="267"/>
                      </a:cubicBezTo>
                      <a:cubicBezTo>
                        <a:pt x="1889" y="15"/>
                        <a:pt x="1927" y="84"/>
                        <a:pt x="2127" y="42"/>
                      </a:cubicBezTo>
                      <a:cubicBezTo>
                        <a:pt x="2327" y="0"/>
                        <a:pt x="2686" y="2"/>
                        <a:pt x="2880" y="12"/>
                      </a:cubicBezTo>
                      <a:cubicBezTo>
                        <a:pt x="3074" y="22"/>
                        <a:pt x="3181" y="62"/>
                        <a:pt x="3289" y="10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03446" name="Freeform 12"/>
                <p:cNvSpPr>
                  <a:spLocks/>
                </p:cNvSpPr>
                <p:nvPr/>
              </p:nvSpPr>
              <p:spPr bwMode="auto">
                <a:xfrm>
                  <a:off x="8069" y="12990"/>
                  <a:ext cx="1815" cy="2432"/>
                </a:xfrm>
                <a:custGeom>
                  <a:avLst/>
                  <a:gdLst>
                    <a:gd name="T0" fmla="*/ 0 w 1815"/>
                    <a:gd name="T1" fmla="*/ 2430 h 2572"/>
                    <a:gd name="T2" fmla="*/ 150 w 1815"/>
                    <a:gd name="T3" fmla="*/ 2217 h 2572"/>
                    <a:gd name="T4" fmla="*/ 270 w 1815"/>
                    <a:gd name="T5" fmla="*/ 1891 h 2572"/>
                    <a:gd name="T6" fmla="*/ 705 w 1815"/>
                    <a:gd name="T7" fmla="*/ 644 h 2572"/>
                    <a:gd name="T8" fmla="*/ 1215 w 1815"/>
                    <a:gd name="T9" fmla="*/ 106 h 2572"/>
                    <a:gd name="T10" fmla="*/ 1815 w 1815"/>
                    <a:gd name="T11" fmla="*/ 7 h 25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15"/>
                    <a:gd name="T19" fmla="*/ 0 h 2572"/>
                    <a:gd name="T20" fmla="*/ 1815 w 1815"/>
                    <a:gd name="T21" fmla="*/ 2572 h 257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15" h="2572">
                      <a:moveTo>
                        <a:pt x="0" y="2572"/>
                      </a:moveTo>
                      <a:lnTo>
                        <a:pt x="150" y="2347"/>
                      </a:lnTo>
                      <a:cubicBezTo>
                        <a:pt x="195" y="2252"/>
                        <a:pt x="178" y="2279"/>
                        <a:pt x="270" y="2002"/>
                      </a:cubicBezTo>
                      <a:cubicBezTo>
                        <a:pt x="362" y="1725"/>
                        <a:pt x="548" y="997"/>
                        <a:pt x="705" y="682"/>
                      </a:cubicBezTo>
                      <a:cubicBezTo>
                        <a:pt x="862" y="367"/>
                        <a:pt x="1030" y="224"/>
                        <a:pt x="1215" y="112"/>
                      </a:cubicBezTo>
                      <a:cubicBezTo>
                        <a:pt x="1400" y="0"/>
                        <a:pt x="1715" y="24"/>
                        <a:pt x="1815" y="7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lg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grpSp>
              <p:nvGrpSpPr>
                <p:cNvPr id="33818" name="Group 13"/>
                <p:cNvGrpSpPr>
                  <a:grpSpLocks/>
                </p:cNvGrpSpPr>
                <p:nvPr/>
              </p:nvGrpSpPr>
              <p:grpSpPr bwMode="auto">
                <a:xfrm>
                  <a:off x="8549" y="14370"/>
                  <a:ext cx="1405" cy="283"/>
                  <a:chOff x="3030" y="14210"/>
                  <a:chExt cx="1405" cy="283"/>
                </a:xfrm>
              </p:grpSpPr>
              <p:sp>
                <p:nvSpPr>
                  <p:cNvPr id="103451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60" y="14212"/>
                    <a:ext cx="1075" cy="28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54000" rIns="54000">
                    <a:spAutoFit/>
                  </a:bodyPr>
                  <a:lstStyle/>
                  <a:p>
                    <a:pPr eaLnBrk="1" hangingPunct="1">
                      <a:spcAft>
                        <a:spcPts val="1000"/>
                      </a:spcAft>
                      <a:defRPr/>
                    </a:pPr>
                    <a:r>
                      <a: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penicillin</a:t>
                    </a: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cxnSp>
                <p:nvCxnSpPr>
                  <p:cNvPr id="33823" name="AutoShape 15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3030" y="14210"/>
                    <a:ext cx="340" cy="16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3819" name="Group 16"/>
                <p:cNvGrpSpPr>
                  <a:grpSpLocks/>
                </p:cNvGrpSpPr>
                <p:nvPr/>
              </p:nvGrpSpPr>
              <p:grpSpPr bwMode="auto">
                <a:xfrm>
                  <a:off x="6855" y="13491"/>
                  <a:ext cx="1259" cy="516"/>
                  <a:chOff x="6855" y="13491"/>
                  <a:chExt cx="1259" cy="516"/>
                </a:xfrm>
              </p:grpSpPr>
              <p:sp>
                <p:nvSpPr>
                  <p:cNvPr id="103449" name="Text Box 1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855" y="13491"/>
                    <a:ext cx="1259" cy="28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54000" rIns="54000">
                    <a:spAutoFit/>
                  </a:bodyPr>
                  <a:lstStyle/>
                  <a:p>
                    <a:pPr eaLnBrk="1" hangingPunct="1">
                      <a:spcAft>
                        <a:spcPts val="1000"/>
                      </a:spcAft>
                      <a:defRPr/>
                    </a:pPr>
                    <a:r>
                      <a:rPr lang="en-GB" sz="1800" i="1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Penicillium</a:t>
                    </a: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cxnSp>
                <p:nvCxnSpPr>
                  <p:cNvPr id="33821" name="AutoShape 1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7597" y="13842"/>
                    <a:ext cx="383" cy="16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33801" name="Group 19"/>
              <p:cNvGrpSpPr>
                <a:grpSpLocks/>
              </p:cNvGrpSpPr>
              <p:nvPr/>
            </p:nvGrpSpPr>
            <p:grpSpPr bwMode="auto">
              <a:xfrm>
                <a:off x="908" y="12492"/>
                <a:ext cx="4294" cy="3298"/>
                <a:chOff x="908" y="12492"/>
                <a:chExt cx="4294" cy="3298"/>
              </a:xfrm>
            </p:grpSpPr>
            <p:grpSp>
              <p:nvGrpSpPr>
                <p:cNvPr id="33802" name="Group 20"/>
                <p:cNvGrpSpPr>
                  <a:grpSpLocks/>
                </p:cNvGrpSpPr>
                <p:nvPr/>
              </p:nvGrpSpPr>
              <p:grpSpPr bwMode="auto">
                <a:xfrm>
                  <a:off x="908" y="12492"/>
                  <a:ext cx="4294" cy="3298"/>
                  <a:chOff x="908" y="12492"/>
                  <a:chExt cx="4294" cy="3298"/>
                </a:xfrm>
              </p:grpSpPr>
              <p:sp>
                <p:nvSpPr>
                  <p:cNvPr id="103440" name="Freeform 21"/>
                  <p:cNvSpPr>
                    <a:spLocks/>
                  </p:cNvSpPr>
                  <p:nvPr/>
                </p:nvSpPr>
                <p:spPr bwMode="auto">
                  <a:xfrm>
                    <a:off x="1708" y="12828"/>
                    <a:ext cx="3318" cy="2594"/>
                  </a:xfrm>
                  <a:custGeom>
                    <a:avLst/>
                    <a:gdLst>
                      <a:gd name="T0" fmla="*/ 0 w 3780"/>
                      <a:gd name="T1" fmla="*/ 0 h 2595"/>
                      <a:gd name="T2" fmla="*/ 0 w 3780"/>
                      <a:gd name="T3" fmla="*/ 2595 h 2595"/>
                      <a:gd name="T4" fmla="*/ 3318 w 3780"/>
                      <a:gd name="T5" fmla="*/ 2595 h 2595"/>
                      <a:gd name="T6" fmla="*/ 0 60000 65536"/>
                      <a:gd name="T7" fmla="*/ 0 60000 65536"/>
                      <a:gd name="T8" fmla="*/ 0 60000 65536"/>
                      <a:gd name="T9" fmla="*/ 0 w 3780"/>
                      <a:gd name="T10" fmla="*/ 0 h 2595"/>
                      <a:gd name="T11" fmla="*/ 3780 w 3780"/>
                      <a:gd name="T12" fmla="*/ 2595 h 2595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3780" h="2595">
                        <a:moveTo>
                          <a:pt x="0" y="0"/>
                        </a:moveTo>
                        <a:lnTo>
                          <a:pt x="0" y="2595"/>
                        </a:lnTo>
                        <a:lnTo>
                          <a:pt x="3780" y="259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 type="stealth" w="med" len="med"/>
                    <a:tailEnd type="stealth" w="med" len="med"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GB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33812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39" y="15509"/>
                    <a:ext cx="1179" cy="28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54000" rIns="54000">
                    <a:spAutoFit/>
                  </a:bodyPr>
                  <a:lstStyle>
                    <a:lvl1pPr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Aft>
                        <a:spcPts val="1000"/>
                      </a:spcAft>
                    </a:pPr>
                    <a:r>
                      <a:rPr lang="en-GB" altLang="en-US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time/days</a:t>
                    </a:r>
                    <a:endParaRPr lang="en-US" alt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03442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908" y="12905"/>
                    <a:ext cx="760" cy="1560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vert270" wrap="none" lIns="54000" rIns="54000">
                    <a:spAutoFit/>
                  </a:bodyPr>
                  <a:lstStyle/>
                  <a:p>
                    <a:pPr eaLnBrk="1" hangingPunct="1">
                      <a:spcAft>
                        <a:spcPts val="0"/>
                      </a:spcAft>
                      <a:defRPr/>
                    </a:pPr>
                    <a:r>
                      <a: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growth / cell number</a:t>
                    </a:r>
                  </a:p>
                  <a:p>
                    <a:pPr eaLnBrk="1" hangingPunct="1">
                      <a:spcAft>
                        <a:spcPts val="0"/>
                      </a:spcAft>
                      <a:defRPr/>
                    </a:pPr>
                    <a:r>
                      <a: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yield / % ethanol</a:t>
                    </a: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33814" name="Text Box 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651" y="12492"/>
                    <a:ext cx="3551" cy="28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54000" rIns="54000">
                    <a:spAutoFit/>
                  </a:bodyPr>
                  <a:lstStyle>
                    <a:lvl1pPr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Aft>
                        <a:spcPts val="1000"/>
                      </a:spcAft>
                    </a:pPr>
                    <a:r>
                      <a:rPr lang="en-GB" altLang="en-US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Primary metabolite, e.g. ethanol</a:t>
                    </a:r>
                    <a:endParaRPr lang="en-US" alt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sp>
              <p:nvSpPr>
                <p:cNvPr id="103432" name="Freeform 25"/>
                <p:cNvSpPr>
                  <a:spLocks/>
                </p:cNvSpPr>
                <p:nvPr/>
              </p:nvSpPr>
              <p:spPr bwMode="auto">
                <a:xfrm>
                  <a:off x="1713" y="13278"/>
                  <a:ext cx="3285" cy="2006"/>
                </a:xfrm>
                <a:custGeom>
                  <a:avLst/>
                  <a:gdLst>
                    <a:gd name="T0" fmla="*/ 0 w 3289"/>
                    <a:gd name="T1" fmla="*/ 2007 h 2127"/>
                    <a:gd name="T2" fmla="*/ 375 w 3289"/>
                    <a:gd name="T3" fmla="*/ 1950 h 2127"/>
                    <a:gd name="T4" fmla="*/ 870 w 3289"/>
                    <a:gd name="T5" fmla="*/ 1469 h 2127"/>
                    <a:gd name="T6" fmla="*/ 1680 w 3289"/>
                    <a:gd name="T7" fmla="*/ 252 h 2127"/>
                    <a:gd name="T8" fmla="*/ 2127 w 3289"/>
                    <a:gd name="T9" fmla="*/ 40 h 2127"/>
                    <a:gd name="T10" fmla="*/ 2880 w 3289"/>
                    <a:gd name="T11" fmla="*/ 11 h 2127"/>
                    <a:gd name="T12" fmla="*/ 3289 w 3289"/>
                    <a:gd name="T13" fmla="*/ 96 h 212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89"/>
                    <a:gd name="T22" fmla="*/ 0 h 2127"/>
                    <a:gd name="T23" fmla="*/ 3289 w 3289"/>
                    <a:gd name="T24" fmla="*/ 2127 h 212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89" h="2127">
                      <a:moveTo>
                        <a:pt x="0" y="2127"/>
                      </a:moveTo>
                      <a:lnTo>
                        <a:pt x="375" y="2067"/>
                      </a:lnTo>
                      <a:cubicBezTo>
                        <a:pt x="520" y="1972"/>
                        <a:pt x="653" y="1857"/>
                        <a:pt x="870" y="1557"/>
                      </a:cubicBezTo>
                      <a:cubicBezTo>
                        <a:pt x="1087" y="1257"/>
                        <a:pt x="1471" y="519"/>
                        <a:pt x="1680" y="267"/>
                      </a:cubicBezTo>
                      <a:cubicBezTo>
                        <a:pt x="1889" y="15"/>
                        <a:pt x="1927" y="84"/>
                        <a:pt x="2127" y="42"/>
                      </a:cubicBezTo>
                      <a:cubicBezTo>
                        <a:pt x="2327" y="0"/>
                        <a:pt x="2686" y="2"/>
                        <a:pt x="2880" y="12"/>
                      </a:cubicBezTo>
                      <a:cubicBezTo>
                        <a:pt x="3074" y="22"/>
                        <a:pt x="3181" y="62"/>
                        <a:pt x="3289" y="102"/>
                      </a:cubicBez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103433" name="Freeform 26"/>
                <p:cNvSpPr>
                  <a:spLocks/>
                </p:cNvSpPr>
                <p:nvPr/>
              </p:nvSpPr>
              <p:spPr bwMode="auto">
                <a:xfrm>
                  <a:off x="1695" y="13399"/>
                  <a:ext cx="3254" cy="1995"/>
                </a:xfrm>
                <a:custGeom>
                  <a:avLst/>
                  <a:gdLst>
                    <a:gd name="T0" fmla="*/ 0 w 3255"/>
                    <a:gd name="T1" fmla="*/ 1993 h 2112"/>
                    <a:gd name="T2" fmla="*/ 435 w 3255"/>
                    <a:gd name="T3" fmla="*/ 1951 h 2112"/>
                    <a:gd name="T4" fmla="*/ 930 w 3255"/>
                    <a:gd name="T5" fmla="*/ 1469 h 2112"/>
                    <a:gd name="T6" fmla="*/ 1740 w 3255"/>
                    <a:gd name="T7" fmla="*/ 252 h 2112"/>
                    <a:gd name="T8" fmla="*/ 2187 w 3255"/>
                    <a:gd name="T9" fmla="*/ 40 h 2112"/>
                    <a:gd name="T10" fmla="*/ 2940 w 3255"/>
                    <a:gd name="T11" fmla="*/ 11 h 2112"/>
                    <a:gd name="T12" fmla="*/ 3255 w 3255"/>
                    <a:gd name="T13" fmla="*/ 40 h 21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55"/>
                    <a:gd name="T22" fmla="*/ 0 h 2112"/>
                    <a:gd name="T23" fmla="*/ 3255 w 3255"/>
                    <a:gd name="T24" fmla="*/ 2112 h 21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55" h="2112">
                      <a:moveTo>
                        <a:pt x="0" y="2112"/>
                      </a:moveTo>
                      <a:lnTo>
                        <a:pt x="435" y="2067"/>
                      </a:lnTo>
                      <a:cubicBezTo>
                        <a:pt x="590" y="1975"/>
                        <a:pt x="713" y="1857"/>
                        <a:pt x="930" y="1557"/>
                      </a:cubicBezTo>
                      <a:cubicBezTo>
                        <a:pt x="1147" y="1257"/>
                        <a:pt x="1531" y="519"/>
                        <a:pt x="1740" y="267"/>
                      </a:cubicBezTo>
                      <a:cubicBezTo>
                        <a:pt x="1949" y="15"/>
                        <a:pt x="1987" y="84"/>
                        <a:pt x="2187" y="42"/>
                      </a:cubicBezTo>
                      <a:cubicBezTo>
                        <a:pt x="2387" y="0"/>
                        <a:pt x="2762" y="12"/>
                        <a:pt x="2940" y="12"/>
                      </a:cubicBezTo>
                      <a:cubicBezTo>
                        <a:pt x="3118" y="12"/>
                        <a:pt x="3190" y="36"/>
                        <a:pt x="3255" y="42"/>
                      </a:cubicBezTo>
                    </a:path>
                  </a:pathLst>
                </a:custGeom>
                <a:noFill/>
                <a:ln w="9525" cap="flat">
                  <a:solidFill>
                    <a:srgbClr val="000000"/>
                  </a:solidFill>
                  <a:prstDash val="lgDash"/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grpSp>
              <p:nvGrpSpPr>
                <p:cNvPr id="33805" name="Group 27"/>
                <p:cNvGrpSpPr>
                  <a:grpSpLocks/>
                </p:cNvGrpSpPr>
                <p:nvPr/>
              </p:nvGrpSpPr>
              <p:grpSpPr bwMode="auto">
                <a:xfrm>
                  <a:off x="1986" y="13582"/>
                  <a:ext cx="1044" cy="410"/>
                  <a:chOff x="1986" y="13522"/>
                  <a:chExt cx="1044" cy="410"/>
                </a:xfrm>
              </p:grpSpPr>
              <p:sp>
                <p:nvSpPr>
                  <p:cNvPr id="103438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86" y="13522"/>
                    <a:ext cx="679" cy="28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54000" rIns="54000">
                    <a:spAutoFit/>
                  </a:bodyPr>
                  <a:lstStyle/>
                  <a:p>
                    <a:pPr eaLnBrk="1" hangingPunct="1">
                      <a:spcAft>
                        <a:spcPts val="1000"/>
                      </a:spcAft>
                      <a:defRPr/>
                    </a:pPr>
                    <a:r>
                      <a: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yeast</a:t>
                    </a: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cxnSp>
                <p:nvCxnSpPr>
                  <p:cNvPr id="33810" name="AutoShape 2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647" y="13767"/>
                    <a:ext cx="383" cy="165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33806" name="Group 30"/>
                <p:cNvGrpSpPr>
                  <a:grpSpLocks/>
                </p:cNvGrpSpPr>
                <p:nvPr/>
              </p:nvGrpSpPr>
              <p:grpSpPr bwMode="auto">
                <a:xfrm>
                  <a:off x="3030" y="14370"/>
                  <a:ext cx="1270" cy="283"/>
                  <a:chOff x="3030" y="14210"/>
                  <a:chExt cx="1270" cy="283"/>
                </a:xfrm>
              </p:grpSpPr>
              <p:sp>
                <p:nvSpPr>
                  <p:cNvPr id="103436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62" y="14212"/>
                    <a:ext cx="938" cy="28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54000" rIns="54000">
                    <a:spAutoFit/>
                  </a:bodyPr>
                  <a:lstStyle/>
                  <a:p>
                    <a:pPr eaLnBrk="1" hangingPunct="1">
                      <a:spcAft>
                        <a:spcPts val="1000"/>
                      </a:spcAft>
                      <a:defRPr/>
                    </a:pPr>
                    <a:r>
                      <a: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ethanol</a:t>
                    </a: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cxnSp>
                <p:nvCxnSpPr>
                  <p:cNvPr id="33808" name="AutoShape 32"/>
                  <p:cNvCxnSpPr>
                    <a:cxnSpLocks noChangeShapeType="1"/>
                  </p:cNvCxnSpPr>
                  <p:nvPr/>
                </p:nvCxnSpPr>
                <p:spPr bwMode="auto">
                  <a:xfrm flipH="1" flipV="1">
                    <a:off x="3030" y="14210"/>
                    <a:ext cx="340" cy="160"/>
                  </a:xfrm>
                  <a:prstGeom prst="straightConnector1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</p:grpSp>
      </p:grpSp>
      <p:sp>
        <p:nvSpPr>
          <p:cNvPr id="33795" name="TextBox 1"/>
          <p:cNvSpPr txBox="1">
            <a:spLocks noChangeArrowheads="1"/>
          </p:cNvSpPr>
          <p:nvPr/>
        </p:nvSpPr>
        <p:spPr bwMode="auto">
          <a:xfrm>
            <a:off x="2571750" y="188913"/>
            <a:ext cx="69802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b="1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Relationship between growth and yield of product</a:t>
            </a:r>
          </a:p>
        </p:txBody>
      </p:sp>
      <p:sp>
        <p:nvSpPr>
          <p:cNvPr id="33796" name="TextBox 2"/>
          <p:cNvSpPr txBox="1">
            <a:spLocks noChangeArrowheads="1"/>
          </p:cNvSpPr>
          <p:nvPr/>
        </p:nvSpPr>
        <p:spPr bwMode="auto">
          <a:xfrm>
            <a:off x="2533650" y="5805489"/>
            <a:ext cx="36004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Yield matches the growth curve – primary metabolites are made as a result of normal </a:t>
            </a:r>
            <a:r>
              <a:rPr lang="en-GB" altLang="en-US" sz="18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growth</a:t>
            </a:r>
            <a:endParaRPr lang="en-GB" altLang="en-US" sz="1800" dirty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3797" name="TextBox 34"/>
          <p:cNvSpPr txBox="1">
            <a:spLocks noChangeArrowheads="1"/>
          </p:cNvSpPr>
          <p:nvPr/>
        </p:nvSpPr>
        <p:spPr bwMode="auto">
          <a:xfrm>
            <a:off x="6750051" y="5661025"/>
            <a:ext cx="3598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Secondary metabolites are only produced in significant quantities in the stationary phase as they are made by an ageing </a:t>
            </a:r>
            <a:r>
              <a:rPr lang="en-GB" altLang="en-US" sz="1800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culture </a:t>
            </a:r>
            <a:endParaRPr lang="en-GB" altLang="en-US" sz="1800" dirty="0">
              <a:solidFill>
                <a:schemeClr val="bg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6" name="TextBox 11"/>
          <p:cNvSpPr>
            <a:spLocks noChangeArrowheads="1"/>
          </p:cNvSpPr>
          <p:nvPr/>
        </p:nvSpPr>
        <p:spPr bwMode="auto">
          <a:xfrm>
            <a:off x="10762530" y="660013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37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0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2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609600"/>
            <a:ext cx="9070032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Maximising Yield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2207568" y="1676400"/>
            <a:ext cx="7632848" cy="4419600"/>
          </a:xfrm>
        </p:spPr>
        <p:txBody>
          <a:bodyPr/>
          <a:lstStyle/>
          <a:p>
            <a:pPr marL="266700" indent="-266700"/>
            <a:r>
              <a:rPr lang="en-GB" altLang="en-US" sz="2200" dirty="0" smtClean="0"/>
              <a:t>Industrialists want to get the best possible yield, for the least cost or effort</a:t>
            </a:r>
          </a:p>
          <a:p>
            <a:pPr marL="266700" indent="-266700"/>
            <a:r>
              <a:rPr lang="en-GB" altLang="en-US" sz="2200" dirty="0" smtClean="0"/>
              <a:t>Achieved by manipulating and maintaining growing conditions in the fermenter</a:t>
            </a:r>
          </a:p>
          <a:p>
            <a:pPr marL="266700" indent="-266700"/>
            <a:r>
              <a:rPr lang="en-GB" altLang="en-US" sz="2200" dirty="0" smtClean="0"/>
              <a:t>Control technology associated with fermenters manages factors such as:</a:t>
            </a:r>
          </a:p>
          <a:p>
            <a:pPr marL="533400" lvl="1"/>
            <a:r>
              <a:rPr lang="en-GB" altLang="en-US" dirty="0" smtClean="0"/>
              <a:t>Temperature – increased temperature increases growth to a certain point; exceeding optimum may denature enzymes</a:t>
            </a:r>
          </a:p>
          <a:p>
            <a:pPr marL="533400" lvl="1"/>
            <a:r>
              <a:rPr lang="en-GB" altLang="en-US" dirty="0" smtClean="0"/>
              <a:t>O</a:t>
            </a:r>
            <a:r>
              <a:rPr lang="en-GB" altLang="en-US" baseline="-25000" dirty="0" smtClean="0"/>
              <a:t>2</a:t>
            </a:r>
            <a:r>
              <a:rPr lang="en-GB" altLang="en-US" dirty="0" smtClean="0"/>
              <a:t> – needed for aerobic conditions</a:t>
            </a:r>
          </a:p>
          <a:p>
            <a:pPr marL="533400" lvl="1"/>
            <a:r>
              <a:rPr lang="en-GB" altLang="en-US" dirty="0" smtClean="0"/>
              <a:t>pH – enzyme activity affected away from optimum</a:t>
            </a:r>
          </a:p>
          <a:p>
            <a:pPr marL="533400" lvl="1"/>
            <a:r>
              <a:rPr lang="en-GB" altLang="en-US" dirty="0" smtClean="0"/>
              <a:t>Nutrient concentration – nutrients needed for growth; when in short supply, secondary metabolites may be produced</a:t>
            </a:r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0761290" y="6600155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8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8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8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568" y="609600"/>
            <a:ext cx="9070032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Asepsis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2207568" y="1676400"/>
            <a:ext cx="7848872" cy="4419600"/>
          </a:xfrm>
        </p:spPr>
        <p:txBody>
          <a:bodyPr/>
          <a:lstStyle/>
          <a:p>
            <a:pPr marL="266700" indent="-266700"/>
            <a:r>
              <a:rPr lang="en-GB" altLang="en-US" sz="2100" dirty="0" smtClean="0"/>
              <a:t>Means a culture contains no microbes other than those that are being cultured, i.e. there is no contamination </a:t>
            </a:r>
          </a:p>
          <a:p>
            <a:pPr marL="266700" indent="-266700"/>
            <a:r>
              <a:rPr lang="en-GB" altLang="en-US" sz="2100" dirty="0" smtClean="0"/>
              <a:t>Essentially aseptic technique involves: </a:t>
            </a:r>
          </a:p>
          <a:p>
            <a:pPr marL="533400" lvl="1"/>
            <a:r>
              <a:rPr lang="en-GB" altLang="en-US" sz="2100" dirty="0" smtClean="0"/>
              <a:t>Sterilising all equipment and media (before and after use)</a:t>
            </a:r>
          </a:p>
          <a:p>
            <a:pPr marL="533400" lvl="1"/>
            <a:r>
              <a:rPr lang="en-GB" altLang="en-US" sz="2100" dirty="0" smtClean="0"/>
              <a:t>Wearing clean, protective clothing (to prevent contamination of the culture and the operative)</a:t>
            </a:r>
          </a:p>
          <a:p>
            <a:pPr marL="266700" indent="-266700"/>
            <a:r>
              <a:rPr lang="en-GB" altLang="en-US" sz="2100" dirty="0" smtClean="0"/>
              <a:t>On a small scale in the laboratory, or in the production of starter cultures, this is relatively simple</a:t>
            </a:r>
          </a:p>
          <a:p>
            <a:pPr marL="266700" indent="-266700"/>
            <a:r>
              <a:rPr lang="en-GB" altLang="en-US" sz="2100" dirty="0" smtClean="0"/>
              <a:t>Important to avoid:</a:t>
            </a:r>
          </a:p>
          <a:p>
            <a:pPr marL="533400" lvl="1"/>
            <a:r>
              <a:rPr lang="en-GB" altLang="en-US" sz="2100" dirty="0" smtClean="0"/>
              <a:t>Potential harm</a:t>
            </a:r>
          </a:p>
          <a:p>
            <a:pPr marL="533400" lvl="1"/>
            <a:r>
              <a:rPr lang="en-GB" altLang="en-US" sz="2100" dirty="0" smtClean="0"/>
              <a:t>Loss of a complete batch or product run, which can be very costly</a:t>
            </a:r>
          </a:p>
          <a:p>
            <a:endParaRPr lang="en-GB" altLang="en-US" sz="2100" dirty="0" smtClean="0"/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0762530" y="6608663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2209800" y="1557338"/>
            <a:ext cx="7772400" cy="4419600"/>
          </a:xfrm>
        </p:spPr>
        <p:txBody>
          <a:bodyPr/>
          <a:lstStyle/>
          <a:p>
            <a:pPr marL="266700" indent="-266700"/>
            <a:r>
              <a:rPr lang="en-GB" altLang="en-US" sz="2100" dirty="0" smtClean="0"/>
              <a:t>Minimise potential risk to operatives:</a:t>
            </a:r>
          </a:p>
          <a:p>
            <a:pPr marL="533400" lvl="1"/>
            <a:r>
              <a:rPr lang="en-GB" altLang="en-US" sz="2100" dirty="0" smtClean="0"/>
              <a:t>Avoid culturing pathogens inadvertently</a:t>
            </a:r>
          </a:p>
          <a:p>
            <a:pPr marL="533400" lvl="1"/>
            <a:r>
              <a:rPr lang="en-GB" altLang="en-US" sz="2100" dirty="0" smtClean="0"/>
              <a:t>Avoid infection by intentionally produced pathogens, e.g. during vaccine manufacture</a:t>
            </a:r>
          </a:p>
          <a:p>
            <a:pPr marL="266700" indent="-266700"/>
            <a:r>
              <a:rPr lang="en-GB" altLang="en-US" sz="2100" dirty="0" smtClean="0"/>
              <a:t>Minimise potential risk to consumers:</a:t>
            </a:r>
          </a:p>
          <a:p>
            <a:pPr marL="533400" lvl="1"/>
            <a:r>
              <a:rPr lang="en-GB" altLang="en-US" sz="2100" dirty="0" smtClean="0"/>
              <a:t>Avoid pathogens or contaminants that produce harmful metabolites if the product is used as a medicine or for food</a:t>
            </a:r>
          </a:p>
          <a:p>
            <a:pPr marL="266700" indent="-266700"/>
            <a:r>
              <a:rPr lang="en-GB" altLang="en-US" sz="2100" dirty="0" smtClean="0"/>
              <a:t>Avoid spoiling the product:</a:t>
            </a:r>
          </a:p>
          <a:p>
            <a:pPr marL="533400" lvl="1"/>
            <a:r>
              <a:rPr lang="en-GB" altLang="en-US" sz="2100" dirty="0" smtClean="0"/>
              <a:t>Contaminating microbe may produce different metabolites</a:t>
            </a:r>
          </a:p>
          <a:p>
            <a:pPr marL="533400" lvl="1"/>
            <a:r>
              <a:rPr lang="en-GB" altLang="en-US" sz="2100" dirty="0" smtClean="0"/>
              <a:t>Could reduce profit – might require more downstream processing to remove the unwanted metabolites, and whole batch might be unusable and have to be disposed of</a:t>
            </a:r>
          </a:p>
          <a:p>
            <a:pPr marL="266700" indent="-266700"/>
            <a:r>
              <a:rPr lang="en-GB" altLang="en-US" sz="2100" dirty="0" smtClean="0"/>
              <a:t>Avoid yield reduction, which reduces profitability</a:t>
            </a:r>
          </a:p>
          <a:p>
            <a:endParaRPr lang="en-GB" altLang="en-US" sz="2100" dirty="0" smtClean="0"/>
          </a:p>
          <a:p>
            <a:endParaRPr lang="en-GB" altLang="en-US" sz="2100" dirty="0" smtClean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9067800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Importance of Asepsis</a:t>
            </a:r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0762530" y="660261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9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9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2209801" y="1676400"/>
            <a:ext cx="5758407" cy="4419600"/>
          </a:xfrm>
        </p:spPr>
        <p:txBody>
          <a:bodyPr/>
          <a:lstStyle/>
          <a:p>
            <a:pPr marL="266700" indent="-266700"/>
            <a:r>
              <a:rPr lang="en-GB" altLang="en-US" sz="2200" dirty="0" smtClean="0"/>
              <a:t>Autoclaving at 120 °C for 20 minutes: </a:t>
            </a:r>
          </a:p>
          <a:p>
            <a:pPr marL="533400" lvl="1"/>
            <a:r>
              <a:rPr lang="en-GB" altLang="en-US" dirty="0" smtClean="0"/>
              <a:t>Kills all pathogens and their resistant spores, like a giant pressure cooker</a:t>
            </a:r>
          </a:p>
          <a:p>
            <a:pPr marL="533400" lvl="1"/>
            <a:r>
              <a:rPr lang="en-GB" altLang="en-US" dirty="0" smtClean="0"/>
              <a:t>Used for media and glassware and can be used on disposable equipment, e.g. plastic Petri dishes and syringes after use</a:t>
            </a:r>
          </a:p>
          <a:p>
            <a:pPr marL="266700" indent="-266700"/>
            <a:r>
              <a:rPr lang="en-GB" altLang="en-US" sz="2200" dirty="0" smtClean="0"/>
              <a:t>Flaming:</a:t>
            </a:r>
          </a:p>
          <a:p>
            <a:pPr marL="533400" lvl="1"/>
            <a:r>
              <a:rPr lang="en-GB" altLang="en-US" dirty="0" smtClean="0"/>
              <a:t>Inoculating loops before and after use</a:t>
            </a:r>
          </a:p>
          <a:p>
            <a:pPr marL="533400" lvl="1"/>
            <a:r>
              <a:rPr lang="en-GB" altLang="en-US" dirty="0" smtClean="0"/>
              <a:t>Necks of culture bottles before dispensing the culture</a:t>
            </a:r>
          </a:p>
          <a:p>
            <a:pPr marL="266700" indent="-266700"/>
            <a:r>
              <a:rPr lang="en-GB" altLang="en-US" sz="2200" dirty="0" smtClean="0"/>
              <a:t>Dipping in alcohol and flaming, e.g. glass spreaders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9067799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Sterilisation</a:t>
            </a:r>
          </a:p>
        </p:txBody>
      </p:sp>
      <p:pic>
        <p:nvPicPr>
          <p:cNvPr id="6" name="Picture 8" descr="C:\Phil\Micro Photos\flaming loo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03" y="606399"/>
            <a:ext cx="1656000" cy="16701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:\level 3 Biology\Prac Skills\Spread Plate\flame spre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03" y="4330389"/>
            <a:ext cx="1656000" cy="18424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90" name="Picture 6" descr="E:\Stephens stuff\Level 3\A Biology\Prac Skills\Prac Demonstration\flame bott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504" y="2377113"/>
            <a:ext cx="1656000" cy="179755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1"/>
          <p:cNvSpPr>
            <a:spLocks noChangeArrowheads="1"/>
          </p:cNvSpPr>
          <p:nvPr/>
        </p:nvSpPr>
        <p:spPr bwMode="auto">
          <a:xfrm>
            <a:off x="10737850" y="6629995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5" name="Picture 14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64" y="609600"/>
            <a:ext cx="9063036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Standard Growth Curve of a Microbe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2063552" y="1676400"/>
            <a:ext cx="9063036" cy="4419600"/>
          </a:xfrm>
        </p:spPr>
        <p:txBody>
          <a:bodyPr/>
          <a:lstStyle/>
          <a:p>
            <a:pPr marL="266700" indent="-266700"/>
            <a:r>
              <a:rPr lang="en-GB" altLang="en-US" sz="2100" dirty="0" smtClean="0"/>
              <a:t>Sigmoid growth curve when microbes are introduced into an </a:t>
            </a:r>
            <a:br>
              <a:rPr lang="en-GB" altLang="en-US" sz="2100" dirty="0" smtClean="0"/>
            </a:br>
            <a:r>
              <a:rPr lang="en-GB" altLang="en-US" sz="2100" dirty="0" smtClean="0"/>
              <a:t>environment with:</a:t>
            </a:r>
          </a:p>
          <a:p>
            <a:pPr marL="533400" lvl="1"/>
            <a:r>
              <a:rPr lang="en-GB" altLang="en-US" sz="2100" dirty="0" smtClean="0"/>
              <a:t>No competitors</a:t>
            </a:r>
          </a:p>
          <a:p>
            <a:pPr marL="533400" lvl="1"/>
            <a:r>
              <a:rPr lang="en-GB" altLang="en-US" sz="2100" dirty="0" smtClean="0"/>
              <a:t>No predators</a:t>
            </a:r>
          </a:p>
          <a:p>
            <a:pPr marL="533400" lvl="1"/>
            <a:r>
              <a:rPr lang="en-GB" altLang="en-US" sz="2100" dirty="0" smtClean="0"/>
              <a:t>Ample (non-limiting) resources</a:t>
            </a:r>
          </a:p>
          <a:p>
            <a:pPr marL="533400" lvl="1"/>
            <a:r>
              <a:rPr lang="en-GB" altLang="en-US" sz="2100" dirty="0" smtClean="0"/>
              <a:t>Nothing added or taken away (</a:t>
            </a:r>
            <a:r>
              <a:rPr lang="en-GB" altLang="en-US" sz="2100" b="1" dirty="0" smtClean="0"/>
              <a:t>closed culture</a:t>
            </a:r>
            <a:r>
              <a:rPr lang="en-GB" altLang="en-US" sz="2100" dirty="0" smtClean="0"/>
              <a:t>)</a:t>
            </a:r>
          </a:p>
        </p:txBody>
      </p:sp>
      <p:pic>
        <p:nvPicPr>
          <p:cNvPr id="7172" name="Picture 5" descr="File:Saccharomyces cerevisiae SAB colonies 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23" y="4184651"/>
            <a:ext cx="20256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63552" y="4005064"/>
            <a:ext cx="52546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2706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001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255713" indent="-355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609725" indent="-354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266700" indent="-266700">
              <a:defRPr/>
            </a:pPr>
            <a:r>
              <a:rPr lang="en-GB" altLang="en-US" sz="2100" kern="0" dirty="0"/>
              <a:t>In some cases, number of microbes can double every </a:t>
            </a:r>
            <a:r>
              <a:rPr lang="en-GB" altLang="en-US" sz="2100" kern="0" dirty="0" smtClean="0"/>
              <a:t>20–30 minutes</a:t>
            </a:r>
            <a:endParaRPr lang="en-GB" altLang="en-US" sz="2100" kern="0" dirty="0"/>
          </a:p>
          <a:p>
            <a:pPr marL="266700" indent="-266700">
              <a:defRPr/>
            </a:pPr>
            <a:r>
              <a:rPr lang="en-GB" altLang="en-US" sz="2100" kern="0" dirty="0"/>
              <a:t>In log phase, number of individuals,   </a:t>
            </a:r>
            <a:r>
              <a:rPr lang="en-GB" altLang="en-US" sz="2100" kern="0" dirty="0" smtClean="0"/>
              <a:t/>
            </a:r>
            <a:br>
              <a:rPr lang="en-GB" altLang="en-US" sz="2100" kern="0" dirty="0" smtClean="0"/>
            </a:br>
            <a:r>
              <a:rPr lang="en-GB" altLang="en-US" sz="2100" kern="0" dirty="0" smtClean="0"/>
              <a:t>N </a:t>
            </a:r>
            <a:r>
              <a:rPr lang="en-GB" altLang="en-US" sz="2100" kern="0" dirty="0"/>
              <a:t>= N</a:t>
            </a:r>
            <a:r>
              <a:rPr lang="en-GB" altLang="en-US" sz="2100" kern="0" baseline="-25000" dirty="0"/>
              <a:t>0</a:t>
            </a:r>
            <a:r>
              <a:rPr lang="en-GB" altLang="en-US" sz="2100" kern="0" dirty="0"/>
              <a:t> </a:t>
            </a:r>
            <a:r>
              <a:rPr lang="en-GB" altLang="en-US" sz="2100" kern="0" dirty="0">
                <a:sym typeface="Symbol" panose="05050102010706020507" pitchFamily="18" charset="2"/>
              </a:rPr>
              <a:t> 2</a:t>
            </a:r>
            <a:r>
              <a:rPr lang="en-GB" altLang="en-US" sz="2100" kern="0" baseline="30000" dirty="0">
                <a:sym typeface="Symbol" panose="05050102010706020507" pitchFamily="18" charset="2"/>
              </a:rPr>
              <a:t>n</a:t>
            </a:r>
            <a:r>
              <a:rPr lang="en-GB" altLang="en-US" sz="2100" kern="0" dirty="0">
                <a:sym typeface="Symbol" panose="05050102010706020507" pitchFamily="18" charset="2"/>
              </a:rPr>
              <a:t>, where N</a:t>
            </a:r>
            <a:r>
              <a:rPr lang="en-GB" altLang="en-US" sz="2100" kern="0" baseline="-25000" dirty="0">
                <a:sym typeface="Symbol" panose="05050102010706020507" pitchFamily="18" charset="2"/>
              </a:rPr>
              <a:t>0</a:t>
            </a:r>
            <a:r>
              <a:rPr lang="en-GB" altLang="en-US" sz="2100" kern="0" dirty="0">
                <a:sym typeface="Symbol" panose="05050102010706020507" pitchFamily="18" charset="2"/>
              </a:rPr>
              <a:t> is initial population and n is number of </a:t>
            </a:r>
            <a:r>
              <a:rPr lang="en-GB" altLang="en-US" sz="2100" kern="0" dirty="0" smtClean="0">
                <a:sym typeface="Symbol" panose="05050102010706020507" pitchFamily="18" charset="2"/>
              </a:rPr>
              <a:t>replications</a:t>
            </a:r>
            <a:endParaRPr lang="en-GB" altLang="en-US" sz="2100" kern="0" dirty="0"/>
          </a:p>
        </p:txBody>
      </p:sp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7666831" y="3424019"/>
            <a:ext cx="26056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i="1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Yeast grown in a closed culture with </a:t>
            </a:r>
            <a:r>
              <a:rPr lang="en-GB" altLang="en-US" sz="1800" i="1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2 % </a:t>
            </a:r>
            <a:r>
              <a:rPr lang="en-GB" altLang="en-US" sz="1800" i="1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glucose</a:t>
            </a:r>
          </a:p>
        </p:txBody>
      </p:sp>
      <p:sp>
        <p:nvSpPr>
          <p:cNvPr id="7" name="TextBox 11"/>
          <p:cNvSpPr>
            <a:spLocks noChangeArrowheads="1"/>
          </p:cNvSpPr>
          <p:nvPr/>
        </p:nvSpPr>
        <p:spPr bwMode="auto">
          <a:xfrm>
            <a:off x="10762530" y="660261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4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5807008" cy="4419600"/>
          </a:xfrm>
        </p:spPr>
        <p:txBody>
          <a:bodyPr/>
          <a:lstStyle/>
          <a:p>
            <a:pPr marL="266700" indent="-266700"/>
            <a:r>
              <a:rPr lang="en-GB" altLang="en-US" sz="2100" dirty="0" smtClean="0"/>
              <a:t>Using disposable sterile equipment, e.g. swabs, Petri dishes, syringes, pipettes</a:t>
            </a:r>
          </a:p>
          <a:p>
            <a:pPr marL="266700" indent="-266700"/>
            <a:r>
              <a:rPr lang="en-GB" altLang="en-US" sz="2100" dirty="0" smtClean="0"/>
              <a:t>Using safety fillers / dispensers for pipettes</a:t>
            </a:r>
          </a:p>
          <a:p>
            <a:pPr marL="266700" indent="-266700"/>
            <a:r>
              <a:rPr lang="en-GB" altLang="en-US" sz="2100" dirty="0" smtClean="0"/>
              <a:t>Placing used equipment in a suitable discard container, before appropriate disposal</a:t>
            </a:r>
          </a:p>
          <a:p>
            <a:pPr marL="266700" indent="-266700"/>
            <a:r>
              <a:rPr lang="en-GB" altLang="en-US" sz="2100" dirty="0" smtClean="0"/>
              <a:t>Inoculating media and transferring cultures in a special inoculating hood or in a fume cupboard</a:t>
            </a:r>
          </a:p>
          <a:p>
            <a:pPr marL="266700" indent="-266700"/>
            <a:r>
              <a:rPr lang="en-GB" altLang="en-US" sz="2100" dirty="0" smtClean="0"/>
              <a:t>Cleaning all surfaces before and after use with a suitable disinfectant such as VirKon™ or an alternative, e.g. 10 % sodium chlorate (I)</a:t>
            </a:r>
          </a:p>
          <a:p>
            <a:pPr marL="266700" indent="-266700"/>
            <a:r>
              <a:rPr lang="en-GB" altLang="en-US" sz="2100" dirty="0" smtClean="0"/>
              <a:t>Wearing clean laboratory coat, latex gloves, hairnet and face mask as appropriate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2209800" y="620713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T Sans Narrow" panose="020B0506020203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T Sans Narrow" panose="020B0506020203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T Sans Narrow" panose="020B0506020203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T Sans Narrow" panose="020B0506020203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kern="0" dirty="0"/>
              <a:t>Other Key Elements</a:t>
            </a:r>
          </a:p>
        </p:txBody>
      </p:sp>
      <p:pic>
        <p:nvPicPr>
          <p:cNvPr id="5" name="Picture 5" descr="C:\Phil\Micro Photos\Virk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479" y="4022569"/>
            <a:ext cx="1670050" cy="17065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Phil\Micro Photos\safety filler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29" y="1039813"/>
            <a:ext cx="1587500" cy="18018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1"/>
          <p:cNvSpPr>
            <a:spLocks noChangeArrowheads="1"/>
          </p:cNvSpPr>
          <p:nvPr/>
        </p:nvSpPr>
        <p:spPr bwMode="auto">
          <a:xfrm>
            <a:off x="10762530" y="660261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4" name="Picture 1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5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0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0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0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2140024" y="1700213"/>
            <a:ext cx="7772400" cy="4419600"/>
          </a:xfrm>
        </p:spPr>
        <p:txBody>
          <a:bodyPr/>
          <a:lstStyle/>
          <a:p>
            <a:pPr marL="266700" indent="-266700"/>
            <a:r>
              <a:rPr lang="en-GB" altLang="en-US" sz="2100" dirty="0" smtClean="0"/>
              <a:t>Sterilising media and equipment is more difficult on a large scale and generally includes:</a:t>
            </a:r>
          </a:p>
          <a:p>
            <a:pPr marL="533400" lvl="1"/>
            <a:r>
              <a:rPr lang="en-GB" altLang="en-US" sz="2100" dirty="0" smtClean="0"/>
              <a:t>Using high-pressure steam to clean and sterilise fermenters and feed pipes just before use</a:t>
            </a:r>
          </a:p>
          <a:p>
            <a:pPr marL="533400" lvl="1"/>
            <a:r>
              <a:rPr lang="en-GB" altLang="en-US" sz="2100" dirty="0" smtClean="0"/>
              <a:t>Making fermenters and feed pipes out of stainless steel – the smooth surface doesn’t hold residues and is not affected by harsh sterilisation techniques (steam and/or chemicals)</a:t>
            </a:r>
          </a:p>
          <a:p>
            <a:pPr marL="533400" lvl="1"/>
            <a:r>
              <a:rPr lang="en-GB" altLang="en-US" sz="2100" dirty="0" smtClean="0"/>
              <a:t>Sterilising media, nutrients and gases before introduction into the fermenter by passing through a steam steriliser or microbiological filter to remove contaminating microbes</a:t>
            </a:r>
          </a:p>
          <a:p>
            <a:pPr marL="533400" lvl="1"/>
            <a:r>
              <a:rPr lang="en-GB" altLang="en-US" sz="2100" dirty="0" smtClean="0"/>
              <a:t>Positive air pressure from the fermenter room to the outside</a:t>
            </a:r>
          </a:p>
          <a:p>
            <a:pPr marL="533400" lvl="1"/>
            <a:r>
              <a:rPr lang="en-GB" altLang="en-US" sz="2100" dirty="0" smtClean="0"/>
              <a:t>Wearing protective clothing, e.g. overalls and overboots, latex gloves, hairnet and face mask as appropriate</a:t>
            </a:r>
          </a:p>
          <a:p>
            <a:endParaRPr lang="en-GB" altLang="en-US" sz="2100" dirty="0" smtClean="0"/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2135559" y="692150"/>
            <a:ext cx="762915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ans Narrow" panose="020B05060202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T Sans Narrow" panose="020B0506020203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T Sans Narrow" panose="020B0506020203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T Sans Narrow" panose="020B0506020203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T Sans Narrow" panose="020B0506020203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kern="0" dirty="0"/>
              <a:t>Asepsis on an Industrial Scale</a:t>
            </a:r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0737850" y="660261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0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0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96000" y="115891"/>
            <a:ext cx="9000000" cy="6669087"/>
          </a:xfrm>
          <a:prstGeom prst="roundRect">
            <a:avLst>
              <a:gd name="adj" fmla="val 1852"/>
            </a:avLst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75520" y="223838"/>
            <a:ext cx="84209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/>
                <a:latin typeface="PT Sans Narrow" panose="020B05060202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5400" kern="0" dirty="0"/>
              <a:t>Questions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75520" y="1160463"/>
            <a:ext cx="8208269" cy="6445250"/>
          </a:xfrm>
        </p:spPr>
        <p:txBody>
          <a:bodyPr/>
          <a:lstStyle/>
          <a:p>
            <a:pPr marL="355600" indent="-355600">
              <a:buNone/>
            </a:pPr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Q. State the difference </a:t>
            </a:r>
            <a:r>
              <a:rPr lang="en-GB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between </a:t>
            </a:r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primary </a:t>
            </a:r>
            <a:r>
              <a:rPr lang="en-GB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metabolites and secondary metabolites.</a:t>
            </a:r>
            <a:endParaRPr lang="en-GB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55600">
              <a:buNone/>
            </a:pPr>
            <a:endParaRPr lang="en-GB" alt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55600">
              <a:buNone/>
            </a:pPr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Q. Suggest why </a:t>
            </a:r>
            <a:r>
              <a:rPr lang="en-GB" alt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Penicillium</a:t>
            </a:r>
            <a:r>
              <a:rPr lang="en-GB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produces penicillin when it is in an ageing culture and nutrients are in short supply.</a:t>
            </a:r>
          </a:p>
        </p:txBody>
      </p:sp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10704512" y="6583263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93250" y="3573016"/>
            <a:ext cx="879523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93250" y="2132856"/>
            <a:ext cx="879523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3250" y="1164779"/>
            <a:ext cx="879523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8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596000" y="115891"/>
            <a:ext cx="9000000" cy="6669087"/>
          </a:xfrm>
          <a:prstGeom prst="roundRect">
            <a:avLst>
              <a:gd name="adj" fmla="val 1852"/>
            </a:avLst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775520" y="223838"/>
            <a:ext cx="84209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2"/>
                </a:solidFill>
                <a:effectLst/>
                <a:latin typeface="PT Sans Narrow" panose="020B050602020302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5400" kern="0" dirty="0"/>
              <a:t>Answers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75520" y="1160463"/>
            <a:ext cx="8640960" cy="3636962"/>
          </a:xfrm>
        </p:spPr>
        <p:txBody>
          <a:bodyPr/>
          <a:lstStyle/>
          <a:p>
            <a:pPr marL="355600" indent="-355600">
              <a:buNone/>
            </a:pPr>
            <a:r>
              <a:rPr lang="en-GB" altLang="en-US" b="1" dirty="0" smtClean="0"/>
              <a:t>Q. 	State the difference between primary metabolites and secondary metabolites.</a:t>
            </a:r>
          </a:p>
          <a:p>
            <a:pPr marL="355600" indent="-355600">
              <a:buNone/>
            </a:pPr>
            <a:r>
              <a:rPr lang="en-GB" altLang="en-US" sz="2000" dirty="0" smtClean="0"/>
              <a:t>A. 	Primary metabolites are produced by cells during their normal growth, whereas secondary metabolites are produced in the later stages of growth by ageing cultures.</a:t>
            </a:r>
          </a:p>
          <a:p>
            <a:pPr marL="355600" indent="-355600">
              <a:buNone/>
            </a:pPr>
            <a:endParaRPr lang="en-GB" altLang="en-US" b="1" dirty="0" smtClean="0"/>
          </a:p>
          <a:p>
            <a:pPr marL="355600" indent="-355600">
              <a:buNone/>
            </a:pPr>
            <a:r>
              <a:rPr lang="en-GB" altLang="en-US" b="1" dirty="0" smtClean="0"/>
              <a:t>Q. 	Suggest why </a:t>
            </a:r>
            <a:r>
              <a:rPr lang="en-GB" altLang="en-US" b="1" i="1" dirty="0" smtClean="0"/>
              <a:t>Penicillium</a:t>
            </a:r>
            <a:r>
              <a:rPr lang="en-GB" altLang="en-US" b="1" dirty="0" smtClean="0"/>
              <a:t> produces penicillin when it is in an ageing culture and nutrients are in short supply.</a:t>
            </a:r>
          </a:p>
          <a:p>
            <a:pPr marL="355600" indent="-355600">
              <a:buNone/>
            </a:pPr>
            <a:r>
              <a:rPr lang="en-GB" altLang="en-US" sz="2000" dirty="0" smtClean="0"/>
              <a:t>A. 	Penicillin inhibits the growth of competitors when nutrients are in short supply.</a:t>
            </a:r>
          </a:p>
        </p:txBody>
      </p:sp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10737850" y="6583263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693250" y="1160463"/>
            <a:ext cx="879523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75520" y="3284984"/>
            <a:ext cx="879523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93250" y="4725144"/>
            <a:ext cx="8795238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8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532063" y="2013933"/>
            <a:ext cx="7127875" cy="2830135"/>
            <a:chOff x="971600" y="2247255"/>
            <a:chExt cx="7128792" cy="2830594"/>
          </a:xfrm>
        </p:grpSpPr>
        <p:sp>
          <p:nvSpPr>
            <p:cNvPr id="5" name="TextBox 4"/>
            <p:cNvSpPr txBox="1"/>
            <p:nvPr/>
          </p:nvSpPr>
          <p:spPr>
            <a:xfrm>
              <a:off x="971600" y="2247255"/>
              <a:ext cx="7128792" cy="58429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 kern="0" dirty="0">
                  <a:solidFill>
                    <a:srgbClr val="000000"/>
                  </a:solidFill>
                  <a:latin typeface="Arial"/>
                </a:rPr>
                <a:t>Preview presentation ends here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71600" y="3507934"/>
              <a:ext cx="7128792" cy="1569915"/>
            </a:xfrm>
            <a:prstGeom prst="rect">
              <a:avLst/>
            </a:prstGeom>
            <a:solidFill>
              <a:schemeClr val="tx1"/>
            </a:solidFill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4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This is a limited inspection copy.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24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>
                <a:defRPr/>
              </a:pPr>
              <a:r>
                <a:rPr lang="en-GB" sz="24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For more details, and to purchase the resource, </a:t>
              </a:r>
              <a:br>
                <a:rPr lang="en-GB" sz="24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24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please visit </a:t>
              </a:r>
              <a:r>
                <a:rPr lang="en-GB" sz="2400" dirty="0">
                  <a:solidFill>
                    <a:schemeClr val="bg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hlinkClick r:id="rId2"/>
                </a:rPr>
                <a:t>zigzageducation.co.uk  </a:t>
              </a:r>
              <a:endParaRPr lang="en-GB" sz="2400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" name="Straight Connector 19"/>
            <p:cNvCxnSpPr>
              <a:cxnSpLocks noChangeShapeType="1"/>
            </p:cNvCxnSpPr>
            <p:nvPr/>
          </p:nvCxnSpPr>
          <p:spPr bwMode="auto">
            <a:xfrm>
              <a:off x="971600" y="2996952"/>
              <a:ext cx="7128792" cy="0"/>
            </a:xfrm>
            <a:prstGeom prst="line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475" y="4997451"/>
            <a:ext cx="11334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9874250" y="4368801"/>
            <a:ext cx="14319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upright="1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b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COPYRIGHT</a:t>
            </a:r>
            <a:endParaRPr lang="en-GB" sz="1100" kern="0" dirty="0">
              <a:solidFill>
                <a:sysClr val="windowText" lastClr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b="1" kern="0" dirty="0">
                <a:solidFill>
                  <a:sysClr val="windowText" lastClr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PROTECTED</a:t>
            </a:r>
            <a:endParaRPr lang="en-GB" sz="1100" kern="0" dirty="0">
              <a:solidFill>
                <a:sysClr val="windowText" lastClr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500" b="1" kern="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en-GB" sz="1100" kern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6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609600"/>
            <a:ext cx="9142040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Stages of a Growth Curve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2135560" y="1676400"/>
            <a:ext cx="7920880" cy="4419600"/>
          </a:xfrm>
        </p:spPr>
        <p:txBody>
          <a:bodyPr/>
          <a:lstStyle/>
          <a:p>
            <a:pPr marL="266700" indent="-266700"/>
            <a:r>
              <a:rPr lang="en-GB" altLang="en-US" b="1" dirty="0" smtClean="0"/>
              <a:t>Lag phase: </a:t>
            </a:r>
            <a:r>
              <a:rPr lang="en-GB" altLang="en-US" dirty="0"/>
              <a:t>m</a:t>
            </a:r>
            <a:r>
              <a:rPr lang="en-GB" altLang="en-US" dirty="0" smtClean="0"/>
              <a:t>icrobes are coming out of dormancy, manufacturing enzymes and adjusting to conditions</a:t>
            </a:r>
            <a:endParaRPr lang="en-US" altLang="en-US" dirty="0" smtClean="0"/>
          </a:p>
          <a:p>
            <a:pPr marL="266700" indent="-266700"/>
            <a:r>
              <a:rPr lang="en-GB" altLang="en-US" b="1" dirty="0" smtClean="0"/>
              <a:t>Log/exponential phase:</a:t>
            </a:r>
            <a:r>
              <a:rPr lang="en-GB" altLang="en-US" dirty="0" smtClean="0"/>
              <a:t> nutrients readily available and wastes not limiting; with a short generation time, reproduction rate is at its maximum for the conditions</a:t>
            </a:r>
          </a:p>
          <a:p>
            <a:pPr marL="266700" indent="-266700"/>
            <a:r>
              <a:rPr lang="en-GB" altLang="en-US" b="1" dirty="0" smtClean="0"/>
              <a:t>Stationary phase: </a:t>
            </a:r>
            <a:r>
              <a:rPr lang="en-GB" altLang="en-US" dirty="0"/>
              <a:t>p</a:t>
            </a:r>
            <a:r>
              <a:rPr lang="en-GB" altLang="en-US" dirty="0" smtClean="0"/>
              <a:t>opulation stable – nutrient shortage and accumulation of toxic wastes, so production of new cells equals death of old cells</a:t>
            </a:r>
            <a:endParaRPr lang="en-US" altLang="en-US" dirty="0" smtClean="0"/>
          </a:p>
          <a:p>
            <a:pPr marL="266700" indent="-266700"/>
            <a:r>
              <a:rPr lang="en-GB" altLang="en-US" b="1" dirty="0" smtClean="0"/>
              <a:t>Death phase: </a:t>
            </a:r>
            <a:r>
              <a:rPr lang="en-GB" altLang="en-US" dirty="0"/>
              <a:t>l</a:t>
            </a:r>
            <a:r>
              <a:rPr lang="en-GB" altLang="en-US" dirty="0" smtClean="0"/>
              <a:t>ack of nutrients and build-up of toxic waste means death exceeds production of new cells and population may drop to zero</a:t>
            </a:r>
            <a:endParaRPr lang="en-US" altLang="en-US" dirty="0" smtClean="0"/>
          </a:p>
          <a:p>
            <a:endParaRPr lang="en-GB" altLang="en-US" dirty="0" smtClean="0">
              <a:solidFill>
                <a:srgbClr val="00B050"/>
              </a:solidFill>
            </a:endParaRPr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0723190" y="6595963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16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4998" name="Freeform 6"/>
          <p:cNvSpPr>
            <a:spLocks/>
          </p:cNvSpPr>
          <p:nvPr/>
        </p:nvSpPr>
        <p:spPr bwMode="auto">
          <a:xfrm>
            <a:off x="2322513" y="1390650"/>
            <a:ext cx="5668962" cy="4667250"/>
          </a:xfrm>
          <a:custGeom>
            <a:avLst/>
            <a:gdLst>
              <a:gd name="T0" fmla="*/ 0 w 2780"/>
              <a:gd name="T1" fmla="*/ 4910 h 2652"/>
              <a:gd name="T2" fmla="*/ 567 w 2780"/>
              <a:gd name="T3" fmla="*/ 4829 h 2652"/>
              <a:gd name="T4" fmla="*/ 1172 w 2780"/>
              <a:gd name="T5" fmla="*/ 4512 h 2652"/>
              <a:gd name="T6" fmla="*/ 1777 w 2780"/>
              <a:gd name="T7" fmla="*/ 3557 h 2652"/>
              <a:gd name="T8" fmla="*/ 2959 w 2780"/>
              <a:gd name="T9" fmla="*/ 874 h 2652"/>
              <a:gd name="T10" fmla="*/ 3541 w 2780"/>
              <a:gd name="T11" fmla="*/ 281 h 2652"/>
              <a:gd name="T12" fmla="*/ 4169 w 2780"/>
              <a:gd name="T13" fmla="*/ 59 h 2652"/>
              <a:gd name="T14" fmla="*/ 4707 w 2780"/>
              <a:gd name="T15" fmla="*/ 22 h 2652"/>
              <a:gd name="T16" fmla="*/ 5200 w 2780"/>
              <a:gd name="T17" fmla="*/ 59 h 2652"/>
              <a:gd name="T18" fmla="*/ 5713 w 2780"/>
              <a:gd name="T19" fmla="*/ 376 h 2652"/>
              <a:gd name="T20" fmla="*/ 6016 w 2780"/>
              <a:gd name="T21" fmla="*/ 1648 h 2652"/>
              <a:gd name="T22" fmla="*/ 6231 w 2780"/>
              <a:gd name="T23" fmla="*/ 2725 h 265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80"/>
              <a:gd name="T37" fmla="*/ 0 h 2652"/>
              <a:gd name="T38" fmla="*/ 2780 w 2780"/>
              <a:gd name="T39" fmla="*/ 2652 h 265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80" h="2652">
                <a:moveTo>
                  <a:pt x="0" y="2652"/>
                </a:moveTo>
                <a:cubicBezTo>
                  <a:pt x="42" y="2641"/>
                  <a:pt x="166" y="2644"/>
                  <a:pt x="253" y="2608"/>
                </a:cubicBezTo>
                <a:cubicBezTo>
                  <a:pt x="340" y="2572"/>
                  <a:pt x="433" y="2551"/>
                  <a:pt x="523" y="2437"/>
                </a:cubicBezTo>
                <a:cubicBezTo>
                  <a:pt x="613" y="2322"/>
                  <a:pt x="660" y="2248"/>
                  <a:pt x="793" y="1921"/>
                </a:cubicBezTo>
                <a:cubicBezTo>
                  <a:pt x="926" y="1594"/>
                  <a:pt x="1189" y="767"/>
                  <a:pt x="1320" y="472"/>
                </a:cubicBezTo>
                <a:cubicBezTo>
                  <a:pt x="1451" y="177"/>
                  <a:pt x="1490" y="225"/>
                  <a:pt x="1580" y="152"/>
                </a:cubicBezTo>
                <a:cubicBezTo>
                  <a:pt x="1670" y="79"/>
                  <a:pt x="1773" y="55"/>
                  <a:pt x="1860" y="32"/>
                </a:cubicBezTo>
                <a:cubicBezTo>
                  <a:pt x="1947" y="9"/>
                  <a:pt x="2023" y="12"/>
                  <a:pt x="2100" y="12"/>
                </a:cubicBezTo>
                <a:cubicBezTo>
                  <a:pt x="2177" y="12"/>
                  <a:pt x="2245" y="0"/>
                  <a:pt x="2320" y="32"/>
                </a:cubicBezTo>
                <a:cubicBezTo>
                  <a:pt x="2395" y="64"/>
                  <a:pt x="2488" y="60"/>
                  <a:pt x="2549" y="203"/>
                </a:cubicBezTo>
                <a:cubicBezTo>
                  <a:pt x="2610" y="346"/>
                  <a:pt x="2646" y="679"/>
                  <a:pt x="2684" y="890"/>
                </a:cubicBezTo>
                <a:cubicBezTo>
                  <a:pt x="2722" y="1101"/>
                  <a:pt x="2760" y="1351"/>
                  <a:pt x="2780" y="1472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 eaLnBrk="1" hangingPunct="1">
              <a:defRPr/>
            </a:pPr>
            <a:endParaRPr lang="en-GB" sz="160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11268" name="Group 20"/>
          <p:cNvGrpSpPr>
            <a:grpSpLocks/>
          </p:cNvGrpSpPr>
          <p:nvPr/>
        </p:nvGrpSpPr>
        <p:grpSpPr bwMode="auto">
          <a:xfrm>
            <a:off x="1728788" y="844550"/>
            <a:ext cx="7212012" cy="5837238"/>
            <a:chOff x="204716" y="844062"/>
            <a:chExt cx="7211478" cy="5837141"/>
          </a:xfrm>
        </p:grpSpPr>
        <p:sp>
          <p:nvSpPr>
            <p:cNvPr id="84997" name="Freeform 5"/>
            <p:cNvSpPr>
              <a:spLocks/>
            </p:cNvSpPr>
            <p:nvPr/>
          </p:nvSpPr>
          <p:spPr bwMode="auto">
            <a:xfrm>
              <a:off x="761887" y="844062"/>
              <a:ext cx="6654307" cy="5445035"/>
            </a:xfrm>
            <a:custGeom>
              <a:avLst/>
              <a:gdLst>
                <a:gd name="T0" fmla="*/ 0 w 3420"/>
                <a:gd name="T1" fmla="*/ 0 h 3240"/>
                <a:gd name="T2" fmla="*/ 0 w 3420"/>
                <a:gd name="T3" fmla="*/ 5728 h 3240"/>
                <a:gd name="T4" fmla="*/ 7313 w 3420"/>
                <a:gd name="T5" fmla="*/ 5728 h 3240"/>
                <a:gd name="T6" fmla="*/ 0 60000 65536"/>
                <a:gd name="T7" fmla="*/ 0 60000 65536"/>
                <a:gd name="T8" fmla="*/ 0 60000 65536"/>
                <a:gd name="T9" fmla="*/ 0 w 3420"/>
                <a:gd name="T10" fmla="*/ 0 h 3240"/>
                <a:gd name="T11" fmla="*/ 3420 w 3420"/>
                <a:gd name="T12" fmla="*/ 3240 h 3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20" h="3240">
                  <a:moveTo>
                    <a:pt x="0" y="0"/>
                  </a:moveTo>
                  <a:lnTo>
                    <a:pt x="0" y="3240"/>
                  </a:lnTo>
                  <a:lnTo>
                    <a:pt x="3420" y="32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 type="stealth" w="med" len="med"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  <p:sp>
          <p:nvSpPr>
            <p:cNvPr id="84999" name="Text Box 7"/>
            <p:cNvSpPr txBox="1">
              <a:spLocks noChangeArrowheads="1"/>
            </p:cNvSpPr>
            <p:nvPr/>
          </p:nvSpPr>
          <p:spPr bwMode="auto">
            <a:xfrm>
              <a:off x="4566843" y="6309734"/>
              <a:ext cx="2792205" cy="3714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time after inoculation / hours</a:t>
              </a:r>
              <a:endParaRPr 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5000" name="Text Box 8"/>
            <p:cNvSpPr txBox="1">
              <a:spLocks noChangeArrowheads="1"/>
            </p:cNvSpPr>
            <p:nvPr/>
          </p:nvSpPr>
          <p:spPr bwMode="auto">
            <a:xfrm>
              <a:off x="204716" y="925806"/>
              <a:ext cx="514066" cy="3223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vert270"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population size / number of cells</a:t>
              </a:r>
              <a:endParaRPr 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087939" y="142875"/>
            <a:ext cx="5329237" cy="1242073"/>
            <a:chOff x="4910" y="8944"/>
            <a:chExt cx="5857" cy="1307"/>
          </a:xfrm>
        </p:grpSpPr>
        <p:sp>
          <p:nvSpPr>
            <p:cNvPr id="85011" name="Text Box 10"/>
            <p:cNvSpPr txBox="1">
              <a:spLocks noChangeArrowheads="1"/>
            </p:cNvSpPr>
            <p:nvPr/>
          </p:nvSpPr>
          <p:spPr bwMode="auto">
            <a:xfrm>
              <a:off x="4910" y="8944"/>
              <a:ext cx="5857" cy="11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b="1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Stationary phase</a:t>
              </a:r>
            </a:p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Population stable – growth = </a:t>
              </a:r>
              <a:r>
                <a:rPr lang="en-GB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death</a:t>
              </a:r>
            </a:p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Nutrient </a:t>
              </a:r>
              <a:r>
                <a:rPr lang="en-GB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shortage, toxic wastes </a:t>
              </a:r>
              <a:r>
                <a:rPr lang="en-GB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accumulate</a:t>
              </a:r>
              <a:endParaRPr 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1280" name="AutoShape 11"/>
            <p:cNvCxnSpPr>
              <a:cxnSpLocks noChangeShapeType="1"/>
            </p:cNvCxnSpPr>
            <p:nvPr/>
          </p:nvCxnSpPr>
          <p:spPr bwMode="auto">
            <a:xfrm flipH="1">
              <a:off x="6334" y="10072"/>
              <a:ext cx="101" cy="179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821613" y="2781310"/>
            <a:ext cx="2544762" cy="1387392"/>
            <a:chOff x="7915" y="11720"/>
            <a:chExt cx="2797" cy="1460"/>
          </a:xfrm>
        </p:grpSpPr>
        <p:sp>
          <p:nvSpPr>
            <p:cNvPr id="11277" name="Text Box 13"/>
            <p:cNvSpPr txBox="1">
              <a:spLocks noChangeArrowheads="1"/>
            </p:cNvSpPr>
            <p:nvPr/>
          </p:nvSpPr>
          <p:spPr bwMode="auto">
            <a:xfrm>
              <a:off x="8404" y="11720"/>
              <a:ext cx="2308" cy="146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GB" altLang="en-US" sz="1600" b="1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Death phase</a:t>
              </a:r>
            </a:p>
            <a:p>
              <a:pPr eaLnBrk="1" hangingPunct="1">
                <a:spcAft>
                  <a:spcPts val="1000"/>
                </a:spcAft>
              </a:pPr>
              <a:r>
                <a:rPr lang="en-GB" altLang="en-US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Death &gt; </a:t>
              </a:r>
              <a:r>
                <a:rPr lang="en-GB" altLang="en-US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growth</a:t>
              </a:r>
              <a:endParaRPr lang="en-GB" alt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eaLnBrk="1" hangingPunct="1">
                <a:spcAft>
                  <a:spcPts val="1000"/>
                </a:spcAft>
              </a:pPr>
              <a:r>
                <a:rPr lang="en-GB" altLang="en-US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Lack of nutrients and </a:t>
              </a:r>
              <a:r>
                <a:rPr lang="en-GB" altLang="en-US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build-up </a:t>
              </a:r>
              <a:r>
                <a:rPr lang="en-GB" altLang="en-US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of toxic </a:t>
              </a:r>
              <a:r>
                <a:rPr lang="en-GB" altLang="en-US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waste</a:t>
              </a:r>
              <a:endParaRPr lang="en-US" alt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1278" name="AutoShape 14"/>
            <p:cNvCxnSpPr>
              <a:cxnSpLocks noChangeShapeType="1"/>
            </p:cNvCxnSpPr>
            <p:nvPr/>
          </p:nvCxnSpPr>
          <p:spPr bwMode="auto">
            <a:xfrm flipH="1" flipV="1">
              <a:off x="7915" y="11939"/>
              <a:ext cx="489" cy="198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4375150" y="3833814"/>
            <a:ext cx="3213100" cy="2332037"/>
            <a:chOff x="4127" y="12827"/>
            <a:chExt cx="3531" cy="2453"/>
          </a:xfrm>
        </p:grpSpPr>
        <p:sp>
          <p:nvSpPr>
            <p:cNvPr id="11275" name="Text Box 16"/>
            <p:cNvSpPr txBox="1">
              <a:spLocks noChangeArrowheads="1"/>
            </p:cNvSpPr>
            <p:nvPr/>
          </p:nvSpPr>
          <p:spPr bwMode="auto">
            <a:xfrm>
              <a:off x="4127" y="13179"/>
              <a:ext cx="3531" cy="210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en-GB" altLang="en-US" sz="1600" b="1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Log/exponential </a:t>
              </a:r>
              <a:r>
                <a:rPr lang="en-GB" altLang="en-US" sz="1600" b="1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phase</a:t>
              </a:r>
            </a:p>
            <a:p>
              <a:pPr eaLnBrk="1" hangingPunct="1">
                <a:spcAft>
                  <a:spcPts val="1000"/>
                </a:spcAft>
              </a:pPr>
              <a:r>
                <a:rPr lang="en-GB" altLang="en-US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Nutrients readily available and wastes not </a:t>
              </a:r>
              <a:r>
                <a:rPr lang="en-GB" altLang="en-US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limiting</a:t>
              </a:r>
              <a:endParaRPr lang="en-GB" alt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eaLnBrk="1" hangingPunct="1">
                <a:spcAft>
                  <a:spcPts val="1000"/>
                </a:spcAft>
              </a:pPr>
              <a:r>
                <a:rPr lang="en-GB" altLang="en-US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Short generation </a:t>
              </a:r>
              <a:r>
                <a:rPr lang="en-GB" altLang="en-US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time</a:t>
              </a:r>
              <a:endParaRPr lang="en-GB" alt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eaLnBrk="1" hangingPunct="1">
                <a:spcAft>
                  <a:spcPts val="1000"/>
                </a:spcAft>
              </a:pPr>
              <a:r>
                <a:rPr lang="en-GB" altLang="en-US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Growth &gt; </a:t>
              </a:r>
              <a:r>
                <a:rPr lang="en-GB" altLang="en-US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death</a:t>
              </a:r>
              <a:endParaRPr lang="en-GB" alt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eaLnBrk="1" hangingPunct="1">
                <a:spcAft>
                  <a:spcPts val="1000"/>
                </a:spcAft>
              </a:pPr>
              <a:r>
                <a:rPr lang="en-GB" altLang="en-US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Reproduction rate at </a:t>
              </a:r>
              <a:r>
                <a:rPr lang="en-GB" altLang="en-US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maximum</a:t>
              </a:r>
              <a:endParaRPr lang="en-GB" alt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cxnSp>
          <p:nvCxnSpPr>
            <p:cNvPr id="11276" name="AutoShape 17"/>
            <p:cNvCxnSpPr>
              <a:cxnSpLocks noChangeShapeType="1"/>
            </p:cNvCxnSpPr>
            <p:nvPr/>
          </p:nvCxnSpPr>
          <p:spPr bwMode="auto">
            <a:xfrm>
              <a:off x="4127" y="12827"/>
              <a:ext cx="1078" cy="352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2443163" y="2421326"/>
            <a:ext cx="1739900" cy="3496874"/>
            <a:chOff x="2004" y="11341"/>
            <a:chExt cx="1911" cy="3680"/>
          </a:xfrm>
        </p:grpSpPr>
        <p:sp>
          <p:nvSpPr>
            <p:cNvPr id="85005" name="Text Box 19"/>
            <p:cNvSpPr txBox="1">
              <a:spLocks noChangeArrowheads="1"/>
            </p:cNvSpPr>
            <p:nvPr/>
          </p:nvSpPr>
          <p:spPr bwMode="auto">
            <a:xfrm>
              <a:off x="2004" y="11341"/>
              <a:ext cx="1911" cy="167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b="1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Lag phase</a:t>
              </a:r>
            </a:p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Microbes coming out of </a:t>
              </a:r>
              <a:r>
                <a:rPr lang="en-GB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dormancy</a:t>
              </a:r>
              <a:endParaRPr lang="en-GB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eaLnBrk="1" hangingPunct="1">
                <a:spcAft>
                  <a:spcPts val="1000"/>
                </a:spcAft>
                <a:defRPr/>
              </a:pPr>
              <a:r>
                <a:rPr lang="en-GB" sz="16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Manufacturing </a:t>
              </a:r>
              <a:r>
                <a:rPr lang="en-GB" sz="1600" dirty="0" smtClean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enzymes </a:t>
              </a:r>
              <a:endParaRPr lang="en-US" sz="16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85006" name="Freeform 20"/>
            <p:cNvSpPr>
              <a:spLocks/>
            </p:cNvSpPr>
            <p:nvPr/>
          </p:nvSpPr>
          <p:spPr bwMode="auto">
            <a:xfrm>
              <a:off x="2220" y="13020"/>
              <a:ext cx="269" cy="2001"/>
            </a:xfrm>
            <a:custGeom>
              <a:avLst/>
              <a:gdLst>
                <a:gd name="T0" fmla="*/ 0 w 269"/>
                <a:gd name="T1" fmla="*/ 0 h 2361"/>
                <a:gd name="T2" fmla="*/ 269 w 269"/>
                <a:gd name="T3" fmla="*/ 2001 h 2361"/>
                <a:gd name="T4" fmla="*/ 0 60000 65536"/>
                <a:gd name="T5" fmla="*/ 0 60000 65536"/>
                <a:gd name="T6" fmla="*/ 0 w 269"/>
                <a:gd name="T7" fmla="*/ 0 h 2361"/>
                <a:gd name="T8" fmla="*/ 269 w 269"/>
                <a:gd name="T9" fmla="*/ 2361 h 236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9" h="2361">
                  <a:moveTo>
                    <a:pt x="0" y="0"/>
                  </a:moveTo>
                  <a:lnTo>
                    <a:pt x="269" y="236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GB" sz="1600" dirty="0">
                <a:solidFill>
                  <a:schemeClr val="bg2"/>
                </a:solidFill>
                <a:latin typeface="+mn-lt"/>
              </a:endParaRPr>
            </a:p>
          </p:txBody>
        </p:sp>
      </p:grpSp>
      <p:sp>
        <p:nvSpPr>
          <p:cNvPr id="20" name="TextBox 11"/>
          <p:cNvSpPr>
            <a:spLocks noChangeArrowheads="1"/>
          </p:cNvSpPr>
          <p:nvPr/>
        </p:nvSpPr>
        <p:spPr bwMode="auto">
          <a:xfrm>
            <a:off x="10762530" y="6629995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21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4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9067799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Serial Dilutions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09801" y="1676400"/>
            <a:ext cx="7599011" cy="4419600"/>
          </a:xfrm>
        </p:spPr>
        <p:txBody>
          <a:bodyPr/>
          <a:lstStyle/>
          <a:p>
            <a:pPr marL="266700" indent="-266700"/>
            <a:r>
              <a:rPr lang="en-GB" altLang="en-US" sz="2200" dirty="0" smtClean="0"/>
              <a:t>It can be impossible to count colonies in a broth that is </a:t>
            </a:r>
            <a:br>
              <a:rPr lang="en-GB" altLang="en-US" sz="2200" dirty="0" smtClean="0"/>
            </a:br>
            <a:r>
              <a:rPr lang="en-GB" altLang="en-US" sz="2200" dirty="0" smtClean="0"/>
              <a:t>too concentrated </a:t>
            </a:r>
            <a:endParaRPr lang="en-US" altLang="en-US" sz="2200" dirty="0" smtClean="0"/>
          </a:p>
          <a:p>
            <a:pPr marL="266700" indent="-266700"/>
            <a:r>
              <a:rPr lang="en-GB" altLang="en-US" sz="2200" dirty="0" smtClean="0"/>
              <a:t>Serial dilutions are used to make it easier to count the number of colonies in order to determine rate of growth</a:t>
            </a:r>
          </a:p>
          <a:p>
            <a:pPr marL="266700" indent="-266700"/>
            <a:r>
              <a:rPr lang="en-GB" altLang="en-US" sz="2200" dirty="0" smtClean="0"/>
              <a:t>Repeated dilutions by a factor of 10 </a:t>
            </a:r>
            <a:br>
              <a:rPr lang="en-GB" altLang="en-US" sz="2200" dirty="0" smtClean="0"/>
            </a:br>
            <a:r>
              <a:rPr lang="en-GB" altLang="en-US" sz="2200" dirty="0" smtClean="0"/>
              <a:t>(adding 9 cm</a:t>
            </a:r>
            <a:r>
              <a:rPr lang="en-GB" altLang="en-US" sz="2200" baseline="30000" dirty="0" smtClean="0"/>
              <a:t>3</a:t>
            </a:r>
            <a:r>
              <a:rPr lang="en-GB" altLang="en-US" sz="2200" dirty="0" smtClean="0"/>
              <a:t> distilled water to a </a:t>
            </a:r>
            <a:br>
              <a:rPr lang="en-GB" altLang="en-US" sz="2200" dirty="0" smtClean="0"/>
            </a:br>
            <a:r>
              <a:rPr lang="en-GB" altLang="en-US" sz="2200" dirty="0" smtClean="0"/>
              <a:t>sample of 1 cm</a:t>
            </a:r>
            <a:r>
              <a:rPr lang="en-GB" altLang="en-US" sz="2200" baseline="30000" dirty="0" smtClean="0"/>
              <a:t>3</a:t>
            </a:r>
            <a:r>
              <a:rPr lang="en-GB" altLang="en-US" sz="2200" dirty="0" smtClean="0"/>
              <a:t> broth) eventually </a:t>
            </a:r>
            <a:br>
              <a:rPr lang="en-GB" altLang="en-US" sz="2200" dirty="0" smtClean="0"/>
            </a:br>
            <a:r>
              <a:rPr lang="en-GB" altLang="en-US" sz="2200" dirty="0" smtClean="0"/>
              <a:t>produce a culture easy to count</a:t>
            </a:r>
          </a:p>
          <a:p>
            <a:pPr marL="266700" indent="-266700"/>
            <a:r>
              <a:rPr lang="en-GB" altLang="en-US" sz="2200" dirty="0" smtClean="0"/>
              <a:t>Can be used to investigate the </a:t>
            </a:r>
            <a:br>
              <a:rPr lang="en-GB" altLang="en-US" sz="2200" dirty="0" smtClean="0"/>
            </a:br>
            <a:r>
              <a:rPr lang="en-GB" altLang="en-US" sz="2200" dirty="0" smtClean="0"/>
              <a:t>effect of factors on growth – by</a:t>
            </a:r>
            <a:br>
              <a:rPr lang="en-GB" altLang="en-US" sz="2200" dirty="0" smtClean="0"/>
            </a:br>
            <a:r>
              <a:rPr lang="en-GB" altLang="en-US" sz="2200" dirty="0" smtClean="0"/>
              <a:t>changing temperature, pH, etc.</a:t>
            </a:r>
          </a:p>
          <a:p>
            <a:endParaRPr lang="en-GB" altLang="en-US" sz="2200" dirty="0" smtClean="0">
              <a:solidFill>
                <a:srgbClr val="00B050"/>
              </a:solidFill>
            </a:endParaRPr>
          </a:p>
        </p:txBody>
      </p:sp>
      <p:pic>
        <p:nvPicPr>
          <p:cNvPr id="13316" name="Picture 2" descr="File:Plaque assay dilution ser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062" y="4175125"/>
            <a:ext cx="3105150" cy="18637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Box 2"/>
          <p:cNvSpPr txBox="1">
            <a:spLocks noChangeArrowheads="1"/>
          </p:cNvSpPr>
          <p:nvPr/>
        </p:nvSpPr>
        <p:spPr bwMode="auto">
          <a:xfrm>
            <a:off x="6856062" y="3377505"/>
            <a:ext cx="2952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1800" i="1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Serial dilution of viral </a:t>
            </a:r>
            <a:r>
              <a:rPr lang="en-GB" altLang="en-US" sz="1800" i="1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GB" altLang="en-US" sz="1800" i="1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GB" altLang="en-US" sz="1800" i="1" dirty="0" smtClean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plaque </a:t>
            </a:r>
            <a:r>
              <a:rPr lang="en-GB" altLang="en-US" sz="1800" i="1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growths</a:t>
            </a:r>
          </a:p>
        </p:txBody>
      </p:sp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10729150" y="660261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3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609600"/>
            <a:ext cx="9142040" cy="8382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Fermentation</a:t>
            </a:r>
            <a:endParaRPr lang="en-GB" dirty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279576" y="1676400"/>
            <a:ext cx="7704856" cy="4419600"/>
          </a:xfrm>
        </p:spPr>
        <p:txBody>
          <a:bodyPr/>
          <a:lstStyle/>
          <a:p>
            <a:pPr marL="266700" indent="-266700"/>
            <a:r>
              <a:rPr lang="en-GB" altLang="en-US" sz="2300" dirty="0" smtClean="0"/>
              <a:t>Industrially, microbes are grown in fermentation tanks or fermenters (sometimes called bioreactors) </a:t>
            </a:r>
          </a:p>
          <a:p>
            <a:pPr marL="266700" indent="-266700"/>
            <a:r>
              <a:rPr lang="en-GB" altLang="en-US" sz="2300" dirty="0" smtClean="0"/>
              <a:t>The process of growing them is called fermentation irrespective of whether fermentation in its biological meaning is actually occurring </a:t>
            </a:r>
          </a:p>
          <a:p>
            <a:pPr marL="533400" lvl="1"/>
            <a:r>
              <a:rPr lang="en-GB" altLang="en-US" sz="2300" dirty="0" smtClean="0"/>
              <a:t>Fermentation traditionally used to describe anaerobic growth and ethanol production from anaerobic respiration </a:t>
            </a:r>
          </a:p>
          <a:p>
            <a:pPr marL="533400" lvl="1"/>
            <a:r>
              <a:rPr lang="en-GB" altLang="en-US" sz="2300" dirty="0" smtClean="0"/>
              <a:t>Now generally used for the culture of any microbe, whether it is aerobic or anaerobic </a:t>
            </a:r>
          </a:p>
          <a:p>
            <a:pPr marL="266700" indent="-266700"/>
            <a:r>
              <a:rPr lang="en-GB" altLang="en-US" sz="2300" dirty="0" smtClean="0"/>
              <a:t>It is possible to grow microbes in batch culture, fed-batch culture and continuous culture</a:t>
            </a:r>
          </a:p>
          <a:p>
            <a:endParaRPr lang="en-GB" altLang="en-US" sz="2300" dirty="0" smtClean="0"/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0737850" y="6597352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609600"/>
            <a:ext cx="9067799" cy="838200"/>
          </a:xfrm>
        </p:spPr>
        <p:txBody>
          <a:bodyPr/>
          <a:lstStyle/>
          <a:p>
            <a:pPr>
              <a:defRPr/>
            </a:pPr>
            <a:r>
              <a:rPr lang="en-GB" altLang="en-US" dirty="0" smtClean="0"/>
              <a:t>Batch Culture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09801" y="1676400"/>
            <a:ext cx="5757863" cy="4419600"/>
          </a:xfrm>
        </p:spPr>
        <p:txBody>
          <a:bodyPr/>
          <a:lstStyle/>
          <a:p>
            <a:pPr marL="266700" indent="-266700"/>
            <a:r>
              <a:rPr lang="en-GB" altLang="en-US" sz="2100" dirty="0" smtClean="0"/>
              <a:t>A starter culture containing actively growing </a:t>
            </a:r>
            <a:br>
              <a:rPr lang="en-GB" altLang="en-US" sz="2100" dirty="0" smtClean="0"/>
            </a:br>
            <a:r>
              <a:rPr lang="en-GB" altLang="en-US" sz="2100" dirty="0" smtClean="0"/>
              <a:t>cells is added to nutrient medium in a </a:t>
            </a:r>
            <a:br>
              <a:rPr lang="en-GB" altLang="en-US" sz="2100" dirty="0" smtClean="0"/>
            </a:br>
            <a:r>
              <a:rPr lang="en-GB" altLang="en-US" sz="2100" dirty="0" smtClean="0"/>
              <a:t>fermenter and allowed to grow </a:t>
            </a:r>
          </a:p>
          <a:p>
            <a:pPr marL="266700" indent="-266700"/>
            <a:r>
              <a:rPr lang="en-GB" altLang="en-US" sz="2100" dirty="0" smtClean="0"/>
              <a:t>Nutrients not added during the </a:t>
            </a:r>
            <a:br>
              <a:rPr lang="en-GB" altLang="en-US" sz="2100" dirty="0" smtClean="0"/>
            </a:br>
            <a:r>
              <a:rPr lang="en-GB" altLang="en-US" sz="2100" dirty="0" smtClean="0"/>
              <a:t>fermentation, though conditions may be adjusted, e.g. pH and oxygen </a:t>
            </a:r>
          </a:p>
          <a:p>
            <a:pPr marL="266700" indent="-266700"/>
            <a:r>
              <a:rPr lang="en-GB" altLang="en-US" sz="2100" dirty="0" smtClean="0"/>
              <a:t>Want to reach the stationary phase as </a:t>
            </a:r>
            <a:br>
              <a:rPr lang="en-GB" altLang="en-US" sz="2100" dirty="0" smtClean="0"/>
            </a:br>
            <a:r>
              <a:rPr lang="en-GB" altLang="en-US" sz="2100" dirty="0" smtClean="0"/>
              <a:t>rapidly as possible to start producing </a:t>
            </a:r>
            <a:br>
              <a:rPr lang="en-GB" altLang="en-US" sz="2100" dirty="0" smtClean="0"/>
            </a:br>
            <a:r>
              <a:rPr lang="en-GB" altLang="en-US" sz="2100" dirty="0" smtClean="0"/>
              <a:t>secondary metabolites</a:t>
            </a:r>
          </a:p>
          <a:p>
            <a:pPr marL="266700" indent="-266700"/>
            <a:r>
              <a:rPr lang="en-GB" altLang="en-US" sz="2100" dirty="0" smtClean="0"/>
              <a:t>After a fixed fermentation period (4</a:t>
            </a:r>
            <a:r>
              <a:rPr lang="en-GB" altLang="en-US" sz="2100" dirty="0" smtClean="0">
                <a:cs typeface="Arial" panose="020B0604020202020204" pitchFamily="34" charset="0"/>
              </a:rPr>
              <a:t>–</a:t>
            </a:r>
            <a:r>
              <a:rPr lang="en-GB" altLang="en-US" sz="2100" dirty="0" smtClean="0"/>
              <a:t>10 days) the tank is emptied and the products extracted</a:t>
            </a:r>
          </a:p>
          <a:p>
            <a:pPr marL="266700" indent="-266700"/>
            <a:r>
              <a:rPr lang="en-GB" altLang="en-US" sz="2100" i="1" dirty="0" smtClean="0"/>
              <a:t>Examples: </a:t>
            </a:r>
            <a:r>
              <a:rPr lang="en-GB" altLang="en-US" sz="2100" dirty="0" smtClean="0"/>
              <a:t>wine, beer, dairy production</a:t>
            </a:r>
          </a:p>
          <a:p>
            <a:endParaRPr lang="en-GB" altLang="en-US" sz="2100" dirty="0" smtClean="0"/>
          </a:p>
        </p:txBody>
      </p:sp>
      <p:pic>
        <p:nvPicPr>
          <p:cNvPr id="17412" name="Picture 5" descr="File:Blue Mountain Brewery beer fermentation ta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685800"/>
            <a:ext cx="2243137" cy="2989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Box 2"/>
          <p:cNvSpPr txBox="1">
            <a:spLocks noChangeArrowheads="1"/>
          </p:cNvSpPr>
          <p:nvPr/>
        </p:nvSpPr>
        <p:spPr bwMode="auto">
          <a:xfrm>
            <a:off x="7608614" y="3769519"/>
            <a:ext cx="2098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800" i="1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Fermentation tank</a:t>
            </a:r>
          </a:p>
        </p:txBody>
      </p:sp>
      <p:sp>
        <p:nvSpPr>
          <p:cNvPr id="6" name="TextBox 11"/>
          <p:cNvSpPr>
            <a:spLocks noChangeArrowheads="1"/>
          </p:cNvSpPr>
          <p:nvPr/>
        </p:nvSpPr>
        <p:spPr bwMode="auto">
          <a:xfrm>
            <a:off x="10737850" y="660261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3" name="Picture 1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5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28000" y="527962"/>
            <a:ext cx="8136000" cy="5871923"/>
          </a:xfrm>
          <a:prstGeom prst="roundRect">
            <a:avLst>
              <a:gd name="adj" fmla="val 823"/>
            </a:avLst>
          </a:prstGeom>
          <a:solidFill>
            <a:schemeClr val="tx1">
              <a:alpha val="8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libri Light" panose="020F03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5560" y="609600"/>
            <a:ext cx="9142040" cy="8382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Fed-batch Culture</a:t>
            </a:r>
            <a:endParaRPr lang="en-GB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2135560" y="1676400"/>
            <a:ext cx="7776864" cy="4419600"/>
          </a:xfrm>
        </p:spPr>
        <p:txBody>
          <a:bodyPr/>
          <a:lstStyle/>
          <a:p>
            <a:pPr marL="266700" indent="-266700"/>
            <a:r>
              <a:rPr lang="en-GB" altLang="en-US" dirty="0" smtClean="0"/>
              <a:t>Sometimes not possible to add all the nutrients that are needed during the course of the fermentation at the start </a:t>
            </a:r>
          </a:p>
          <a:p>
            <a:pPr marL="533400" lvl="1"/>
            <a:r>
              <a:rPr lang="en-GB" altLang="en-US" sz="2400" dirty="0" smtClean="0"/>
              <a:t>Concentration may be so great that osmotic stress </a:t>
            </a:r>
            <a:br>
              <a:rPr lang="en-GB" altLang="en-US" sz="2400" dirty="0" smtClean="0"/>
            </a:br>
            <a:r>
              <a:rPr lang="en-GB" altLang="en-US" sz="2400" dirty="0" smtClean="0"/>
              <a:t>might limit the fermentation or even prevent it </a:t>
            </a:r>
            <a:br>
              <a:rPr lang="en-GB" altLang="en-US" sz="2400" dirty="0" smtClean="0"/>
            </a:br>
            <a:r>
              <a:rPr lang="en-GB" altLang="en-US" sz="2400" dirty="0" smtClean="0"/>
              <a:t>from happening </a:t>
            </a:r>
          </a:p>
          <a:p>
            <a:pPr marL="266700" indent="-266700"/>
            <a:r>
              <a:rPr lang="en-GB" altLang="en-US" dirty="0" smtClean="0"/>
              <a:t>Sometimes necessary to top up nutrients if long fermentation is required, e.g. with penicillin production </a:t>
            </a:r>
          </a:p>
          <a:p>
            <a:pPr marL="533400" lvl="1"/>
            <a:r>
              <a:rPr lang="en-GB" altLang="en-US" sz="2400" dirty="0" smtClean="0"/>
              <a:t>Penicillin is a secondary metabolite only made by an ageing</a:t>
            </a:r>
            <a:r>
              <a:rPr lang="en-GB" altLang="en-US" sz="2400" i="1" dirty="0" smtClean="0"/>
              <a:t> Penicillium </a:t>
            </a:r>
            <a:r>
              <a:rPr lang="en-GB" altLang="en-US" sz="2400" dirty="0" smtClean="0"/>
              <a:t>culture</a:t>
            </a:r>
          </a:p>
          <a:p>
            <a:pPr marL="266700" indent="-266700"/>
            <a:r>
              <a:rPr lang="en-GB" altLang="en-US" dirty="0" smtClean="0"/>
              <a:t>If nutrients are topped up like this, the fermentation is a ‘fed-batch culture’</a:t>
            </a:r>
          </a:p>
          <a:p>
            <a:endParaRPr lang="en-GB" altLang="en-US" dirty="0" smtClean="0"/>
          </a:p>
        </p:txBody>
      </p:sp>
      <p:sp>
        <p:nvSpPr>
          <p:cNvPr id="4" name="TextBox 11"/>
          <p:cNvSpPr>
            <a:spLocks noChangeArrowheads="1"/>
          </p:cNvSpPr>
          <p:nvPr/>
        </p:nvSpPr>
        <p:spPr bwMode="auto">
          <a:xfrm>
            <a:off x="10704512" y="6602611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524000" y="0"/>
            <a:ext cx="9144000" cy="6864350"/>
            <a:chOff x="302" y="7143"/>
            <a:chExt cx="11181" cy="8958"/>
          </a:xfrm>
        </p:grpSpPr>
        <p:sp>
          <p:nvSpPr>
            <p:cNvPr id="96259" name="Rectangle 3"/>
            <p:cNvSpPr>
              <a:spLocks noChangeArrowheads="1"/>
            </p:cNvSpPr>
            <p:nvPr/>
          </p:nvSpPr>
          <p:spPr bwMode="auto">
            <a:xfrm>
              <a:off x="302" y="7143"/>
              <a:ext cx="11181" cy="89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eaLnBrk="1" hangingPunct="1">
                <a:defRPr/>
              </a:pPr>
              <a:endParaRPr lang="en-US" sz="18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96260" name="Text Box 4"/>
            <p:cNvSpPr txBox="1">
              <a:spLocks noChangeArrowheads="1"/>
            </p:cNvSpPr>
            <p:nvPr/>
          </p:nvSpPr>
          <p:spPr bwMode="auto">
            <a:xfrm>
              <a:off x="352" y="15600"/>
              <a:ext cx="10001" cy="48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54000" rIns="54000">
              <a:spAutoFit/>
            </a:bodyPr>
            <a:lstStyle/>
            <a:p>
              <a:pPr eaLnBrk="1" hangingPunct="1">
                <a:spcAft>
                  <a:spcPts val="1000"/>
                </a:spcAft>
                <a:defRPr/>
              </a:pPr>
              <a:r>
                <a:rPr lang="en-GB" sz="18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Batch fermenter, typical of that used in culture of </a:t>
              </a:r>
              <a:r>
                <a:rPr lang="en-GB" sz="1800" i="1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Penicillium</a:t>
              </a:r>
              <a:r>
                <a:rPr lang="en-GB" sz="1800" dirty="0">
                  <a:solidFill>
                    <a:schemeClr val="bg2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for antibiotic manufacture</a:t>
              </a:r>
              <a:endParaRPr lang="en-US" sz="1800" dirty="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grpSp>
          <p:nvGrpSpPr>
            <p:cNvPr id="21509" name="Group 5"/>
            <p:cNvGrpSpPr>
              <a:grpSpLocks/>
            </p:cNvGrpSpPr>
            <p:nvPr/>
          </p:nvGrpSpPr>
          <p:grpSpPr bwMode="auto">
            <a:xfrm>
              <a:off x="785" y="7263"/>
              <a:ext cx="9555" cy="8103"/>
              <a:chOff x="785" y="7263"/>
              <a:chExt cx="9555" cy="8103"/>
            </a:xfrm>
          </p:grpSpPr>
          <p:grpSp>
            <p:nvGrpSpPr>
              <p:cNvPr id="21510" name="Group 6"/>
              <p:cNvGrpSpPr>
                <a:grpSpLocks/>
              </p:cNvGrpSpPr>
              <p:nvPr/>
            </p:nvGrpSpPr>
            <p:grpSpPr bwMode="auto">
              <a:xfrm>
                <a:off x="8220" y="11762"/>
                <a:ext cx="2120" cy="1208"/>
                <a:chOff x="8220" y="11762"/>
                <a:chExt cx="2120" cy="1208"/>
              </a:xfrm>
            </p:grpSpPr>
            <p:cxnSp>
              <p:nvCxnSpPr>
                <p:cNvPr id="21577" name="AutoShape 7"/>
                <p:cNvCxnSpPr>
                  <a:cxnSpLocks noChangeShapeType="1"/>
                </p:cNvCxnSpPr>
                <p:nvPr/>
              </p:nvCxnSpPr>
              <p:spPr bwMode="auto">
                <a:xfrm flipH="1">
                  <a:off x="8301" y="12587"/>
                  <a:ext cx="214" cy="38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9633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8220" y="11761"/>
                  <a:ext cx="2120" cy="839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Filter or steam steriliser for air</a:t>
                  </a:r>
                </a:p>
              </p:txBody>
            </p:sp>
          </p:grpSp>
          <p:grpSp>
            <p:nvGrpSpPr>
              <p:cNvPr id="21511" name="Group 9"/>
              <p:cNvGrpSpPr>
                <a:grpSpLocks/>
              </p:cNvGrpSpPr>
              <p:nvPr/>
            </p:nvGrpSpPr>
            <p:grpSpPr bwMode="auto">
              <a:xfrm>
                <a:off x="2018" y="7263"/>
                <a:ext cx="2998" cy="1405"/>
                <a:chOff x="2018" y="7263"/>
                <a:chExt cx="2998" cy="1405"/>
              </a:xfrm>
            </p:grpSpPr>
            <p:sp>
              <p:nvSpPr>
                <p:cNvPr id="9632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2018" y="7263"/>
                  <a:ext cx="2984" cy="8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Entry port for medium and starter culture</a:t>
                  </a:r>
                </a:p>
              </p:txBody>
            </p:sp>
            <p:cxnSp>
              <p:nvCxnSpPr>
                <p:cNvPr id="21576" name="AutoShape 11"/>
                <p:cNvCxnSpPr>
                  <a:cxnSpLocks noChangeShapeType="1"/>
                </p:cNvCxnSpPr>
                <p:nvPr/>
              </p:nvCxnSpPr>
              <p:spPr bwMode="auto">
                <a:xfrm>
                  <a:off x="4807" y="8100"/>
                  <a:ext cx="155" cy="56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2" name="Group 12"/>
              <p:cNvGrpSpPr>
                <a:grpSpLocks/>
              </p:cNvGrpSpPr>
              <p:nvPr/>
            </p:nvGrpSpPr>
            <p:grpSpPr bwMode="auto">
              <a:xfrm>
                <a:off x="1314" y="8483"/>
                <a:ext cx="3312" cy="838"/>
                <a:chOff x="1314" y="8483"/>
                <a:chExt cx="3312" cy="838"/>
              </a:xfrm>
            </p:grpSpPr>
            <p:sp>
              <p:nvSpPr>
                <p:cNvPr id="963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342" y="8483"/>
                  <a:ext cx="3050" cy="8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Entry port for pH and nutrient adjustment</a:t>
                  </a:r>
                </a:p>
              </p:txBody>
            </p:sp>
            <p:sp>
              <p:nvSpPr>
                <p:cNvPr id="96326" name="Freeform 14"/>
                <p:cNvSpPr>
                  <a:spLocks/>
                </p:cNvSpPr>
                <p:nvPr/>
              </p:nvSpPr>
              <p:spPr bwMode="auto">
                <a:xfrm>
                  <a:off x="4382" y="8794"/>
                  <a:ext cx="248" cy="427"/>
                </a:xfrm>
                <a:custGeom>
                  <a:avLst/>
                  <a:gdLst>
                    <a:gd name="T0" fmla="*/ 0 w 256"/>
                    <a:gd name="T1" fmla="*/ 0 h 450"/>
                    <a:gd name="T2" fmla="*/ 121 w 256"/>
                    <a:gd name="T3" fmla="*/ 0 h 450"/>
                    <a:gd name="T4" fmla="*/ 245 w 256"/>
                    <a:gd name="T5" fmla="*/ 427 h 450"/>
                    <a:gd name="T6" fmla="*/ 0 60000 65536"/>
                    <a:gd name="T7" fmla="*/ 0 60000 65536"/>
                    <a:gd name="T8" fmla="*/ 0 60000 65536"/>
                    <a:gd name="T9" fmla="*/ 0 w 256"/>
                    <a:gd name="T10" fmla="*/ 0 h 450"/>
                    <a:gd name="T11" fmla="*/ 256 w 256"/>
                    <a:gd name="T12" fmla="*/ 450 h 45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56" h="450">
                      <a:moveTo>
                        <a:pt x="0" y="0"/>
                      </a:moveTo>
                      <a:lnTo>
                        <a:pt x="126" y="0"/>
                      </a:lnTo>
                      <a:lnTo>
                        <a:pt x="256" y="450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21513" name="Group 15"/>
              <p:cNvGrpSpPr>
                <a:grpSpLocks/>
              </p:cNvGrpSpPr>
              <p:nvPr/>
            </p:nvGrpSpPr>
            <p:grpSpPr bwMode="auto">
              <a:xfrm>
                <a:off x="785" y="10442"/>
                <a:ext cx="2903" cy="1547"/>
                <a:chOff x="785" y="10442"/>
                <a:chExt cx="2903" cy="1547"/>
              </a:xfrm>
            </p:grpSpPr>
            <p:sp>
              <p:nvSpPr>
                <p:cNvPr id="2157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785" y="10441"/>
                  <a:ext cx="2885" cy="8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r>
                    <a:rPr lang="en-US" alt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Monitoring array for pH, temperature, etc.</a:t>
                  </a:r>
                </a:p>
              </p:txBody>
            </p:sp>
            <p:cxnSp>
              <p:nvCxnSpPr>
                <p:cNvPr id="21572" name="AutoShape 17"/>
                <p:cNvCxnSpPr>
                  <a:cxnSpLocks noChangeShapeType="1"/>
                </p:cNvCxnSpPr>
                <p:nvPr/>
              </p:nvCxnSpPr>
              <p:spPr bwMode="auto">
                <a:xfrm>
                  <a:off x="2634" y="11279"/>
                  <a:ext cx="263" cy="71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4" name="Group 18"/>
              <p:cNvGrpSpPr>
                <a:grpSpLocks/>
              </p:cNvGrpSpPr>
              <p:nvPr/>
            </p:nvGrpSpPr>
            <p:grpSpPr bwMode="auto">
              <a:xfrm>
                <a:off x="2429" y="8228"/>
                <a:ext cx="6559" cy="6897"/>
                <a:chOff x="2429" y="8228"/>
                <a:chExt cx="6559" cy="6897"/>
              </a:xfrm>
            </p:grpSpPr>
            <p:sp>
              <p:nvSpPr>
                <p:cNvPr id="96281" name="Freeform 19"/>
                <p:cNvSpPr>
                  <a:spLocks/>
                </p:cNvSpPr>
                <p:nvPr/>
              </p:nvSpPr>
              <p:spPr bwMode="auto">
                <a:xfrm>
                  <a:off x="4402" y="8483"/>
                  <a:ext cx="2964" cy="6642"/>
                </a:xfrm>
                <a:custGeom>
                  <a:avLst/>
                  <a:gdLst>
                    <a:gd name="T0" fmla="*/ 604 w 3094"/>
                    <a:gd name="T1" fmla="*/ 0 h 7020"/>
                    <a:gd name="T2" fmla="*/ 805 w 3094"/>
                    <a:gd name="T3" fmla="*/ 823 h 7020"/>
                    <a:gd name="T4" fmla="*/ 1509 w 3094"/>
                    <a:gd name="T5" fmla="*/ 766 h 7020"/>
                    <a:gd name="T6" fmla="*/ 2964 w 3094"/>
                    <a:gd name="T7" fmla="*/ 1022 h 7020"/>
                    <a:gd name="T8" fmla="*/ 2964 w 3094"/>
                    <a:gd name="T9" fmla="*/ 5265 h 7020"/>
                    <a:gd name="T10" fmla="*/ 1638 w 3094"/>
                    <a:gd name="T11" fmla="*/ 5549 h 7020"/>
                    <a:gd name="T12" fmla="*/ 1624 w 3094"/>
                    <a:gd name="T13" fmla="*/ 6642 h 7020"/>
                    <a:gd name="T14" fmla="*/ 1437 w 3094"/>
                    <a:gd name="T15" fmla="*/ 6642 h 7020"/>
                    <a:gd name="T16" fmla="*/ 1451 w 3094"/>
                    <a:gd name="T17" fmla="*/ 5549 h 7020"/>
                    <a:gd name="T18" fmla="*/ 14 w 3094"/>
                    <a:gd name="T19" fmla="*/ 5251 h 7020"/>
                    <a:gd name="T20" fmla="*/ 0 w 3094"/>
                    <a:gd name="T21" fmla="*/ 951 h 7020"/>
                    <a:gd name="T22" fmla="*/ 201 w 3094"/>
                    <a:gd name="T23" fmla="*/ 894 h 7020"/>
                    <a:gd name="T24" fmla="*/ 129 w 3094"/>
                    <a:gd name="T25" fmla="*/ 596 h 7020"/>
                    <a:gd name="T26" fmla="*/ 259 w 3094"/>
                    <a:gd name="T27" fmla="*/ 568 h 7020"/>
                    <a:gd name="T28" fmla="*/ 345 w 3094"/>
                    <a:gd name="T29" fmla="*/ 880 h 7020"/>
                    <a:gd name="T30" fmla="*/ 632 w 3094"/>
                    <a:gd name="T31" fmla="*/ 837 h 7020"/>
                    <a:gd name="T32" fmla="*/ 431 w 3094"/>
                    <a:gd name="T33" fmla="*/ 43 h 70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4"/>
                    <a:gd name="T52" fmla="*/ 0 h 7020"/>
                    <a:gd name="T53" fmla="*/ 3094 w 3094"/>
                    <a:gd name="T54" fmla="*/ 7020 h 70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4" h="7020">
                      <a:moveTo>
                        <a:pt x="630" y="0"/>
                      </a:moveTo>
                      <a:lnTo>
                        <a:pt x="840" y="870"/>
                      </a:lnTo>
                      <a:lnTo>
                        <a:pt x="1575" y="810"/>
                      </a:lnTo>
                      <a:lnTo>
                        <a:pt x="3094" y="1080"/>
                      </a:lnTo>
                      <a:lnTo>
                        <a:pt x="3094" y="5565"/>
                      </a:lnTo>
                      <a:lnTo>
                        <a:pt x="1710" y="5865"/>
                      </a:lnTo>
                      <a:lnTo>
                        <a:pt x="1695" y="7020"/>
                      </a:lnTo>
                      <a:lnTo>
                        <a:pt x="1500" y="7020"/>
                      </a:lnTo>
                      <a:lnTo>
                        <a:pt x="1515" y="5865"/>
                      </a:lnTo>
                      <a:lnTo>
                        <a:pt x="15" y="5550"/>
                      </a:lnTo>
                      <a:lnTo>
                        <a:pt x="0" y="1005"/>
                      </a:lnTo>
                      <a:lnTo>
                        <a:pt x="210" y="945"/>
                      </a:lnTo>
                      <a:lnTo>
                        <a:pt x="135" y="630"/>
                      </a:lnTo>
                      <a:lnTo>
                        <a:pt x="270" y="600"/>
                      </a:lnTo>
                      <a:lnTo>
                        <a:pt x="360" y="930"/>
                      </a:lnTo>
                      <a:lnTo>
                        <a:pt x="660" y="885"/>
                      </a:lnTo>
                      <a:lnTo>
                        <a:pt x="450" y="45"/>
                      </a:lnTo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GB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grpSp>
              <p:nvGrpSpPr>
                <p:cNvPr id="21530" name="Group 20"/>
                <p:cNvGrpSpPr>
                  <a:grpSpLocks/>
                </p:cNvGrpSpPr>
                <p:nvPr/>
              </p:nvGrpSpPr>
              <p:grpSpPr bwMode="auto">
                <a:xfrm>
                  <a:off x="2429" y="8228"/>
                  <a:ext cx="6559" cy="6045"/>
                  <a:chOff x="2429" y="8228"/>
                  <a:chExt cx="6559" cy="6045"/>
                </a:xfrm>
              </p:grpSpPr>
              <p:grpSp>
                <p:nvGrpSpPr>
                  <p:cNvPr id="21532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429" y="8228"/>
                    <a:ext cx="6559" cy="6045"/>
                    <a:chOff x="2429" y="8228"/>
                    <a:chExt cx="6559" cy="6045"/>
                  </a:xfrm>
                </p:grpSpPr>
                <p:sp>
                  <p:nvSpPr>
                    <p:cNvPr id="96296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4382" y="10016"/>
                      <a:ext cx="2984" cy="4073"/>
                    </a:xfrm>
                    <a:custGeom>
                      <a:avLst/>
                      <a:gdLst>
                        <a:gd name="T0" fmla="*/ 20 w 3115"/>
                        <a:gd name="T1" fmla="*/ 0 h 4305"/>
                        <a:gd name="T2" fmla="*/ 2984 w 3115"/>
                        <a:gd name="T3" fmla="*/ 0 h 4305"/>
                        <a:gd name="T4" fmla="*/ 2984 w 3115"/>
                        <a:gd name="T5" fmla="*/ 3761 h 4305"/>
                        <a:gd name="T6" fmla="*/ 1540 w 3115"/>
                        <a:gd name="T7" fmla="*/ 4073 h 4305"/>
                        <a:gd name="T8" fmla="*/ 0 w 3115"/>
                        <a:gd name="T9" fmla="*/ 3761 h 4305"/>
                        <a:gd name="T10" fmla="*/ 20 w 3115"/>
                        <a:gd name="T11" fmla="*/ 0 h 430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3115"/>
                        <a:gd name="T19" fmla="*/ 0 h 4305"/>
                        <a:gd name="T20" fmla="*/ 3115 w 3115"/>
                        <a:gd name="T21" fmla="*/ 4305 h 430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3115" h="4305">
                          <a:moveTo>
                            <a:pt x="21" y="0"/>
                          </a:moveTo>
                          <a:lnTo>
                            <a:pt x="3115" y="0"/>
                          </a:lnTo>
                          <a:lnTo>
                            <a:pt x="3115" y="3975"/>
                          </a:lnTo>
                          <a:lnTo>
                            <a:pt x="1608" y="4305"/>
                          </a:lnTo>
                          <a:lnTo>
                            <a:pt x="0" y="3975"/>
                          </a:lnTo>
                          <a:lnTo>
                            <a:pt x="21" y="0"/>
                          </a:lnTo>
                          <a:close/>
                        </a:path>
                      </a:pathLst>
                    </a:custGeom>
                    <a:solidFill>
                      <a:srgbClr val="FBD4B4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1" hangingPunct="1">
                        <a:defRPr/>
                      </a:pPr>
                      <a:endPara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sp>
                  <p:nvSpPr>
                    <p:cNvPr id="96297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3536" y="9780"/>
                      <a:ext cx="4686" cy="4494"/>
                    </a:xfrm>
                    <a:custGeom>
                      <a:avLst/>
                      <a:gdLst>
                        <a:gd name="T0" fmla="*/ 3830 w 4686"/>
                        <a:gd name="T1" fmla="*/ 15 h 4493"/>
                        <a:gd name="T2" fmla="*/ 4070 w 4686"/>
                        <a:gd name="T3" fmla="*/ 195 h 4493"/>
                        <a:gd name="T4" fmla="*/ 4067 w 4686"/>
                        <a:gd name="T5" fmla="*/ 605 h 4493"/>
                        <a:gd name="T6" fmla="*/ 4686 w 4686"/>
                        <a:gd name="T7" fmla="*/ 605 h 4493"/>
                        <a:gd name="T8" fmla="*/ 4686 w 4686"/>
                        <a:gd name="T9" fmla="*/ 747 h 4493"/>
                        <a:gd name="T10" fmla="*/ 4067 w 4686"/>
                        <a:gd name="T11" fmla="*/ 747 h 4493"/>
                        <a:gd name="T12" fmla="*/ 4067 w 4686"/>
                        <a:gd name="T13" fmla="*/ 4167 h 4493"/>
                        <a:gd name="T14" fmla="*/ 2484 w 4686"/>
                        <a:gd name="T15" fmla="*/ 4493 h 4493"/>
                        <a:gd name="T16" fmla="*/ 2344 w 4686"/>
                        <a:gd name="T17" fmla="*/ 4493 h 4493"/>
                        <a:gd name="T18" fmla="*/ 638 w 4686"/>
                        <a:gd name="T19" fmla="*/ 4110 h 4493"/>
                        <a:gd name="T20" fmla="*/ 643 w 4686"/>
                        <a:gd name="T21" fmla="*/ 3812 h 4493"/>
                        <a:gd name="T22" fmla="*/ 0 w 4686"/>
                        <a:gd name="T23" fmla="*/ 3812 h 4493"/>
                        <a:gd name="T24" fmla="*/ 0 w 4686"/>
                        <a:gd name="T25" fmla="*/ 3585 h 4493"/>
                        <a:gd name="T26" fmla="*/ 643 w 4686"/>
                        <a:gd name="T27" fmla="*/ 3585 h 4493"/>
                        <a:gd name="T28" fmla="*/ 665 w 4686"/>
                        <a:gd name="T29" fmla="*/ 195 h 4493"/>
                        <a:gd name="T30" fmla="*/ 875 w 4686"/>
                        <a:gd name="T31" fmla="*/ 0 h 4493"/>
                        <a:gd name="T32" fmla="*/ 880 w 4686"/>
                        <a:gd name="T33" fmla="*/ 3954 h 4493"/>
                        <a:gd name="T34" fmla="*/ 2303 w 4686"/>
                        <a:gd name="T35" fmla="*/ 4252 h 4493"/>
                        <a:gd name="T36" fmla="*/ 2490 w 4686"/>
                        <a:gd name="T37" fmla="*/ 4252 h 4493"/>
                        <a:gd name="T38" fmla="*/ 3830 w 4686"/>
                        <a:gd name="T39" fmla="*/ 3954 h 4493"/>
                        <a:gd name="T40" fmla="*/ 3830 w 4686"/>
                        <a:gd name="T41" fmla="*/ 15 h 449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4686"/>
                        <a:gd name="T64" fmla="*/ 0 h 4493"/>
                        <a:gd name="T65" fmla="*/ 4686 w 4686"/>
                        <a:gd name="T66" fmla="*/ 4493 h 449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4686" h="4493">
                          <a:moveTo>
                            <a:pt x="3830" y="15"/>
                          </a:moveTo>
                          <a:lnTo>
                            <a:pt x="4070" y="195"/>
                          </a:lnTo>
                          <a:lnTo>
                            <a:pt x="4067" y="605"/>
                          </a:lnTo>
                          <a:lnTo>
                            <a:pt x="4686" y="605"/>
                          </a:lnTo>
                          <a:lnTo>
                            <a:pt x="4686" y="747"/>
                          </a:lnTo>
                          <a:lnTo>
                            <a:pt x="4067" y="747"/>
                          </a:lnTo>
                          <a:lnTo>
                            <a:pt x="4067" y="4167"/>
                          </a:lnTo>
                          <a:lnTo>
                            <a:pt x="2484" y="4493"/>
                          </a:lnTo>
                          <a:lnTo>
                            <a:pt x="2344" y="4493"/>
                          </a:lnTo>
                          <a:lnTo>
                            <a:pt x="638" y="4110"/>
                          </a:lnTo>
                          <a:lnTo>
                            <a:pt x="643" y="3812"/>
                          </a:lnTo>
                          <a:lnTo>
                            <a:pt x="0" y="3812"/>
                          </a:lnTo>
                          <a:lnTo>
                            <a:pt x="0" y="3585"/>
                          </a:lnTo>
                          <a:lnTo>
                            <a:pt x="643" y="3585"/>
                          </a:lnTo>
                          <a:lnTo>
                            <a:pt x="665" y="195"/>
                          </a:lnTo>
                          <a:lnTo>
                            <a:pt x="875" y="0"/>
                          </a:lnTo>
                          <a:lnTo>
                            <a:pt x="880" y="3954"/>
                          </a:lnTo>
                          <a:lnTo>
                            <a:pt x="2303" y="4252"/>
                          </a:lnTo>
                          <a:lnTo>
                            <a:pt x="2490" y="4252"/>
                          </a:lnTo>
                          <a:lnTo>
                            <a:pt x="3830" y="3954"/>
                          </a:lnTo>
                          <a:lnTo>
                            <a:pt x="3830" y="15"/>
                          </a:lnTo>
                          <a:close/>
                        </a:path>
                      </a:pathLst>
                    </a:custGeom>
                    <a:solidFill>
                      <a:srgbClr val="B8CCE4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algn="ctr" eaLnBrk="1" hangingPunct="1">
                        <a:defRPr/>
                      </a:pPr>
                      <a:endParaRPr lang="en-GB" sz="1800" dirty="0">
                        <a:solidFill>
                          <a:schemeClr val="bg2"/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p:txBody>
                </p:sp>
                <p:grpSp>
                  <p:nvGrpSpPr>
                    <p:cNvPr id="21546" name="Group 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51" y="12982"/>
                      <a:ext cx="4137" cy="624"/>
                      <a:chOff x="4429" y="7755"/>
                      <a:chExt cx="4319" cy="660"/>
                    </a:xfrm>
                  </p:grpSpPr>
                  <p:grpSp>
                    <p:nvGrpSpPr>
                      <p:cNvPr id="21567" name="Group 2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429" y="7995"/>
                        <a:ext cx="4319" cy="195"/>
                        <a:chOff x="4426" y="7995"/>
                        <a:chExt cx="4319" cy="195"/>
                      </a:xfrm>
                    </p:grpSpPr>
                    <p:sp>
                      <p:nvSpPr>
                        <p:cNvPr id="96321" name="Freeform 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427" y="8010"/>
                          <a:ext cx="4319" cy="180"/>
                        </a:xfrm>
                        <a:custGeom>
                          <a:avLst/>
                          <a:gdLst>
                            <a:gd name="T0" fmla="*/ 1726 w 4319"/>
                            <a:gd name="T1" fmla="*/ 0 h 180"/>
                            <a:gd name="T2" fmla="*/ 3187 w 4319"/>
                            <a:gd name="T3" fmla="*/ 0 h 180"/>
                            <a:gd name="T4" fmla="*/ 4313 w 4319"/>
                            <a:gd name="T5" fmla="*/ 0 h 180"/>
                            <a:gd name="T6" fmla="*/ 4319 w 4319"/>
                            <a:gd name="T7" fmla="*/ 180 h 180"/>
                            <a:gd name="T8" fmla="*/ 3187 w 4319"/>
                            <a:gd name="T9" fmla="*/ 180 h 180"/>
                            <a:gd name="T10" fmla="*/ 0 w 4319"/>
                            <a:gd name="T11" fmla="*/ 180 h 180"/>
                            <a:gd name="T12" fmla="*/ 0 w 4319"/>
                            <a:gd name="T13" fmla="*/ 0 h 180"/>
                            <a:gd name="T14" fmla="*/ 554 w 4319"/>
                            <a:gd name="T15" fmla="*/ 0 h 180"/>
                            <a:gd name="T16" fmla="*/ 0 60000 65536"/>
                            <a:gd name="T17" fmla="*/ 0 60000 65536"/>
                            <a:gd name="T18" fmla="*/ 0 60000 65536"/>
                            <a:gd name="T19" fmla="*/ 0 60000 65536"/>
                            <a:gd name="T20" fmla="*/ 0 60000 65536"/>
                            <a:gd name="T21" fmla="*/ 0 60000 65536"/>
                            <a:gd name="T22" fmla="*/ 0 60000 65536"/>
                            <a:gd name="T23" fmla="*/ 0 60000 65536"/>
                            <a:gd name="T24" fmla="*/ 0 w 4319"/>
                            <a:gd name="T25" fmla="*/ 0 h 180"/>
                            <a:gd name="T26" fmla="*/ 4319 w 4319"/>
                            <a:gd name="T27" fmla="*/ 180 h 180"/>
                          </a:gdLst>
                          <a:ahLst/>
                          <a:cxnLst>
                            <a:cxn ang="T16">
                              <a:pos x="T0" y="T1"/>
                            </a:cxn>
                            <a:cxn ang="T17">
                              <a:pos x="T2" y="T3"/>
                            </a:cxn>
                            <a:cxn ang="T18">
                              <a:pos x="T4" y="T5"/>
                            </a:cxn>
                            <a:cxn ang="T19">
                              <a:pos x="T6" y="T7"/>
                            </a:cxn>
                            <a:cxn ang="T20">
                              <a:pos x="T8" y="T9"/>
                            </a:cxn>
                            <a:cxn ang="T21">
                              <a:pos x="T10" y="T11"/>
                            </a:cxn>
                            <a:cxn ang="T22">
                              <a:pos x="T12" y="T13"/>
                            </a:cxn>
                            <a:cxn ang="T23">
                              <a:pos x="T14" y="T15"/>
                            </a:cxn>
                          </a:cxnLst>
                          <a:rect l="T24" t="T25" r="T26" b="T27"/>
                          <a:pathLst>
                            <a:path w="4319" h="180">
                              <a:moveTo>
                                <a:pt x="1726" y="0"/>
                              </a:moveTo>
                              <a:lnTo>
                                <a:pt x="3187" y="0"/>
                              </a:lnTo>
                              <a:lnTo>
                                <a:pt x="4313" y="0"/>
                              </a:lnTo>
                              <a:lnTo>
                                <a:pt x="4319" y="180"/>
                              </a:lnTo>
                              <a:lnTo>
                                <a:pt x="3187" y="180"/>
                              </a:lnTo>
                              <a:lnTo>
                                <a:pt x="0" y="180"/>
                              </a:lnTo>
                              <a:lnTo>
                                <a:pt x="0" y="0"/>
                              </a:lnTo>
                              <a:lnTo>
                                <a:pt x="554" y="0"/>
                              </a:lnTo>
                            </a:path>
                          </a:pathLst>
                        </a:cu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1" hangingPunct="1">
                            <a:defRPr/>
                          </a:pPr>
                          <a:endParaRPr lang="en-GB" sz="1800" dirty="0">
                            <a:solidFill>
                              <a:schemeClr val="bg2"/>
                            </a:solidFill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p:txBody>
                    </p:sp>
                    <p:cxnSp>
                      <p:nvCxnSpPr>
                        <p:cNvPr id="21570" name="AutoShape 27"/>
                        <p:cNvCxnSpPr>
                          <a:cxnSpLocks noChangeShapeType="1"/>
                        </p:cNvCxnSpPr>
                        <p:nvPr/>
                      </p:nvCxnSpPr>
                      <p:spPr bwMode="auto">
                        <a:xfrm>
                          <a:off x="4862" y="7995"/>
                          <a:ext cx="1455" cy="0"/>
                        </a:xfrm>
                        <a:prstGeom prst="straightConnector1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prstDash val="lgDash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</p:cxnSp>
                  </p:grpSp>
                  <p:sp>
                    <p:nvSpPr>
                      <p:cNvPr id="96320" name="Rectangle 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695" y="7756"/>
                        <a:ext cx="707" cy="66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1" hangingPunct="1">
                          <a:defRPr/>
                        </a:pPr>
                        <a:endParaRPr lang="en-US" sz="1800" dirty="0">
                          <a:solidFill>
                            <a:schemeClr val="bg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547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006" y="8228"/>
                      <a:ext cx="1789" cy="4754"/>
                      <a:chOff x="4591" y="2730"/>
                      <a:chExt cx="1868" cy="5025"/>
                    </a:xfrm>
                  </p:grpSpPr>
                  <p:sp>
                    <p:nvSpPr>
                      <p:cNvPr id="96307" name="Rectangle 3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39" y="2731"/>
                        <a:ext cx="596" cy="69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1" hangingPunct="1">
                          <a:defRPr/>
                        </a:pPr>
                        <a:endParaRPr lang="en-US" sz="1800" dirty="0">
                          <a:solidFill>
                            <a:schemeClr val="bg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</p:txBody>
                  </p:sp>
                  <p:grpSp>
                    <p:nvGrpSpPr>
                      <p:cNvPr id="21556" name="Group 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591" y="3420"/>
                        <a:ext cx="1868" cy="4335"/>
                        <a:chOff x="4591" y="3420"/>
                        <a:chExt cx="1868" cy="4335"/>
                      </a:xfrm>
                    </p:grpSpPr>
                    <p:grpSp>
                      <p:nvGrpSpPr>
                        <p:cNvPr id="21557" name="Group 3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602" y="4995"/>
                          <a:ext cx="1857" cy="270"/>
                          <a:chOff x="3781" y="4350"/>
                          <a:chExt cx="2534" cy="270"/>
                        </a:xfrm>
                      </p:grpSpPr>
                      <p:sp>
                        <p:nvSpPr>
                          <p:cNvPr id="96317" name="AutoShape 33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5400000">
                            <a:off x="5505" y="3871"/>
                            <a:ext cx="331" cy="1289"/>
                          </a:xfrm>
                          <a:custGeom>
                            <a:avLst/>
                            <a:gdLst>
                              <a:gd name="T0" fmla="*/ 3 w 21600"/>
                              <a:gd name="T1" fmla="*/ 39 h 21600"/>
                              <a:gd name="T2" fmla="*/ 2 w 21600"/>
                              <a:gd name="T3" fmla="*/ 77 h 21600"/>
                              <a:gd name="T4" fmla="*/ 0 w 21600"/>
                              <a:gd name="T5" fmla="*/ 39 h 21600"/>
                              <a:gd name="T6" fmla="*/ 2 w 21600"/>
                              <a:gd name="T7" fmla="*/ 0 h 21600"/>
                              <a:gd name="T8" fmla="*/ 0 60000 65536"/>
                              <a:gd name="T9" fmla="*/ 0 60000 65536"/>
                              <a:gd name="T10" fmla="*/ 0 60000 65536"/>
                              <a:gd name="T11" fmla="*/ 0 60000 65536"/>
                              <a:gd name="T12" fmla="*/ 4480 w 21600"/>
                              <a:gd name="T13" fmla="*/ 4504 h 21600"/>
                              <a:gd name="T14" fmla="*/ 17120 w 21600"/>
                              <a:gd name="T15" fmla="*/ 17096 h 21600"/>
                            </a:gdLst>
                            <a:ahLst/>
                            <a:cxnLst>
                              <a:cxn ang="T8">
                                <a:pos x="T0" y="T1"/>
                              </a:cxn>
                              <a:cxn ang="T9">
                                <a:pos x="T2" y="T3"/>
                              </a:cxn>
                              <a:cxn ang="T10">
                                <a:pos x="T4" y="T5"/>
                              </a:cxn>
                              <a:cxn ang="T11">
                                <a:pos x="T6" y="T7"/>
                              </a:cxn>
                            </a:cxnLst>
                            <a:rect l="T12" t="T13" r="T14" b="T15"/>
                            <a:pathLst>
                              <a:path w="21600" h="21600">
                                <a:moveTo>
                                  <a:pt x="0" y="0"/>
                                </a:moveTo>
                                <a:lnTo>
                                  <a:pt x="5400" y="21600"/>
                                </a:lnTo>
                                <a:lnTo>
                                  <a:pt x="16200" y="21600"/>
                                </a:lnTo>
                                <a:lnTo>
                                  <a:pt x="2160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algn="ctr" eaLnBrk="1" hangingPunct="1">
                              <a:defRPr/>
                            </a:pPr>
                            <a:endParaRPr lang="en-GB" sz="1800" dirty="0">
                              <a:solidFill>
                                <a:schemeClr val="bg2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318" name="AutoShape 3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6200000" flipH="1">
                            <a:off x="4261" y="3871"/>
                            <a:ext cx="331" cy="1289"/>
                          </a:xfrm>
                          <a:custGeom>
                            <a:avLst/>
                            <a:gdLst>
                              <a:gd name="T0" fmla="*/ 3 w 21600"/>
                              <a:gd name="T1" fmla="*/ 39 h 21600"/>
                              <a:gd name="T2" fmla="*/ 2 w 21600"/>
                              <a:gd name="T3" fmla="*/ 77 h 21600"/>
                              <a:gd name="T4" fmla="*/ 0 w 21600"/>
                              <a:gd name="T5" fmla="*/ 39 h 21600"/>
                              <a:gd name="T6" fmla="*/ 2 w 21600"/>
                              <a:gd name="T7" fmla="*/ 0 h 21600"/>
                              <a:gd name="T8" fmla="*/ 0 60000 65536"/>
                              <a:gd name="T9" fmla="*/ 0 60000 65536"/>
                              <a:gd name="T10" fmla="*/ 0 60000 65536"/>
                              <a:gd name="T11" fmla="*/ 0 60000 65536"/>
                              <a:gd name="T12" fmla="*/ 4480 w 21600"/>
                              <a:gd name="T13" fmla="*/ 4504 h 21600"/>
                              <a:gd name="T14" fmla="*/ 17120 w 21600"/>
                              <a:gd name="T15" fmla="*/ 17096 h 21600"/>
                            </a:gdLst>
                            <a:ahLst/>
                            <a:cxnLst>
                              <a:cxn ang="T8">
                                <a:pos x="T0" y="T1"/>
                              </a:cxn>
                              <a:cxn ang="T9">
                                <a:pos x="T2" y="T3"/>
                              </a:cxn>
                              <a:cxn ang="T10">
                                <a:pos x="T4" y="T5"/>
                              </a:cxn>
                              <a:cxn ang="T11">
                                <a:pos x="T6" y="T7"/>
                              </a:cxn>
                            </a:cxnLst>
                            <a:rect l="T12" t="T13" r="T14" b="T15"/>
                            <a:pathLst>
                              <a:path w="21600" h="21600">
                                <a:moveTo>
                                  <a:pt x="0" y="0"/>
                                </a:moveTo>
                                <a:lnTo>
                                  <a:pt x="5400" y="21600"/>
                                </a:lnTo>
                                <a:lnTo>
                                  <a:pt x="16200" y="21600"/>
                                </a:lnTo>
                                <a:lnTo>
                                  <a:pt x="2160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algn="ctr" eaLnBrk="1" hangingPunct="1">
                              <a:defRPr/>
                            </a:pPr>
                            <a:endParaRPr lang="en-GB" sz="1800" dirty="0">
                              <a:solidFill>
                                <a:schemeClr val="bg2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558" name="Group 3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591" y="6090"/>
                          <a:ext cx="1857" cy="270"/>
                          <a:chOff x="3781" y="4350"/>
                          <a:chExt cx="2534" cy="270"/>
                        </a:xfrm>
                      </p:grpSpPr>
                      <p:sp>
                        <p:nvSpPr>
                          <p:cNvPr id="96315" name="AutoShape 36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5400000">
                            <a:off x="5547" y="3895"/>
                            <a:ext cx="256" cy="1289"/>
                          </a:xfrm>
                          <a:custGeom>
                            <a:avLst/>
                            <a:gdLst>
                              <a:gd name="T0" fmla="*/ 3 w 21600"/>
                              <a:gd name="T1" fmla="*/ 39 h 21600"/>
                              <a:gd name="T2" fmla="*/ 2 w 21600"/>
                              <a:gd name="T3" fmla="*/ 77 h 21600"/>
                              <a:gd name="T4" fmla="*/ 0 w 21600"/>
                              <a:gd name="T5" fmla="*/ 39 h 21600"/>
                              <a:gd name="T6" fmla="*/ 2 w 21600"/>
                              <a:gd name="T7" fmla="*/ 0 h 21600"/>
                              <a:gd name="T8" fmla="*/ 0 60000 65536"/>
                              <a:gd name="T9" fmla="*/ 0 60000 65536"/>
                              <a:gd name="T10" fmla="*/ 0 60000 65536"/>
                              <a:gd name="T11" fmla="*/ 0 60000 65536"/>
                              <a:gd name="T12" fmla="*/ 4480 w 21600"/>
                              <a:gd name="T13" fmla="*/ 4504 h 21600"/>
                              <a:gd name="T14" fmla="*/ 17120 w 21600"/>
                              <a:gd name="T15" fmla="*/ 17096 h 21600"/>
                            </a:gdLst>
                            <a:ahLst/>
                            <a:cxnLst>
                              <a:cxn ang="T8">
                                <a:pos x="T0" y="T1"/>
                              </a:cxn>
                              <a:cxn ang="T9">
                                <a:pos x="T2" y="T3"/>
                              </a:cxn>
                              <a:cxn ang="T10">
                                <a:pos x="T4" y="T5"/>
                              </a:cxn>
                              <a:cxn ang="T11">
                                <a:pos x="T6" y="T7"/>
                              </a:cxn>
                            </a:cxnLst>
                            <a:rect l="T12" t="T13" r="T14" b="T15"/>
                            <a:pathLst>
                              <a:path w="21600" h="21600">
                                <a:moveTo>
                                  <a:pt x="0" y="0"/>
                                </a:moveTo>
                                <a:lnTo>
                                  <a:pt x="5400" y="21600"/>
                                </a:lnTo>
                                <a:lnTo>
                                  <a:pt x="16200" y="21600"/>
                                </a:lnTo>
                                <a:lnTo>
                                  <a:pt x="2160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algn="ctr" eaLnBrk="1" hangingPunct="1">
                              <a:defRPr/>
                            </a:pPr>
                            <a:endParaRPr lang="en-GB" sz="1800" dirty="0">
                              <a:solidFill>
                                <a:schemeClr val="bg2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316" name="AutoShape 3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6200000" flipH="1">
                            <a:off x="4318" y="3898"/>
                            <a:ext cx="254" cy="1281"/>
                          </a:xfrm>
                          <a:custGeom>
                            <a:avLst/>
                            <a:gdLst>
                              <a:gd name="T0" fmla="*/ 3 w 21600"/>
                              <a:gd name="T1" fmla="*/ 39 h 21600"/>
                              <a:gd name="T2" fmla="*/ 2 w 21600"/>
                              <a:gd name="T3" fmla="*/ 77 h 21600"/>
                              <a:gd name="T4" fmla="*/ 0 w 21600"/>
                              <a:gd name="T5" fmla="*/ 39 h 21600"/>
                              <a:gd name="T6" fmla="*/ 2 w 21600"/>
                              <a:gd name="T7" fmla="*/ 0 h 21600"/>
                              <a:gd name="T8" fmla="*/ 0 60000 65536"/>
                              <a:gd name="T9" fmla="*/ 0 60000 65536"/>
                              <a:gd name="T10" fmla="*/ 0 60000 65536"/>
                              <a:gd name="T11" fmla="*/ 0 60000 65536"/>
                              <a:gd name="T12" fmla="*/ 4480 w 21600"/>
                              <a:gd name="T13" fmla="*/ 4504 h 21600"/>
                              <a:gd name="T14" fmla="*/ 17120 w 21600"/>
                              <a:gd name="T15" fmla="*/ 17096 h 21600"/>
                            </a:gdLst>
                            <a:ahLst/>
                            <a:cxnLst>
                              <a:cxn ang="T8">
                                <a:pos x="T0" y="T1"/>
                              </a:cxn>
                              <a:cxn ang="T9">
                                <a:pos x="T2" y="T3"/>
                              </a:cxn>
                              <a:cxn ang="T10">
                                <a:pos x="T4" y="T5"/>
                              </a:cxn>
                              <a:cxn ang="T11">
                                <a:pos x="T6" y="T7"/>
                              </a:cxn>
                            </a:cxnLst>
                            <a:rect l="T12" t="T13" r="T14" b="T15"/>
                            <a:pathLst>
                              <a:path w="21600" h="21600">
                                <a:moveTo>
                                  <a:pt x="0" y="0"/>
                                </a:moveTo>
                                <a:lnTo>
                                  <a:pt x="5400" y="21600"/>
                                </a:lnTo>
                                <a:lnTo>
                                  <a:pt x="16200" y="21600"/>
                                </a:lnTo>
                                <a:lnTo>
                                  <a:pt x="2160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algn="ctr" eaLnBrk="1" hangingPunct="1">
                              <a:defRPr/>
                            </a:pPr>
                            <a:endParaRPr lang="en-GB" sz="1800" dirty="0">
                              <a:solidFill>
                                <a:schemeClr val="bg2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1559" name="Group 3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591" y="7245"/>
                          <a:ext cx="1857" cy="270"/>
                          <a:chOff x="3781" y="4350"/>
                          <a:chExt cx="2534" cy="270"/>
                        </a:xfrm>
                      </p:grpSpPr>
                      <p:sp>
                        <p:nvSpPr>
                          <p:cNvPr id="96313" name="AutoShape 39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5400000">
                            <a:off x="5537" y="3841"/>
                            <a:ext cx="269" cy="1289"/>
                          </a:xfrm>
                          <a:custGeom>
                            <a:avLst/>
                            <a:gdLst>
                              <a:gd name="T0" fmla="*/ 3 w 21600"/>
                              <a:gd name="T1" fmla="*/ 39 h 21600"/>
                              <a:gd name="T2" fmla="*/ 2 w 21600"/>
                              <a:gd name="T3" fmla="*/ 77 h 21600"/>
                              <a:gd name="T4" fmla="*/ 0 w 21600"/>
                              <a:gd name="T5" fmla="*/ 39 h 21600"/>
                              <a:gd name="T6" fmla="*/ 2 w 21600"/>
                              <a:gd name="T7" fmla="*/ 0 h 21600"/>
                              <a:gd name="T8" fmla="*/ 0 60000 65536"/>
                              <a:gd name="T9" fmla="*/ 0 60000 65536"/>
                              <a:gd name="T10" fmla="*/ 0 60000 65536"/>
                              <a:gd name="T11" fmla="*/ 0 60000 65536"/>
                              <a:gd name="T12" fmla="*/ 4480 w 21600"/>
                              <a:gd name="T13" fmla="*/ 4504 h 21600"/>
                              <a:gd name="T14" fmla="*/ 17120 w 21600"/>
                              <a:gd name="T15" fmla="*/ 17096 h 21600"/>
                            </a:gdLst>
                            <a:ahLst/>
                            <a:cxnLst>
                              <a:cxn ang="T8">
                                <a:pos x="T0" y="T1"/>
                              </a:cxn>
                              <a:cxn ang="T9">
                                <a:pos x="T2" y="T3"/>
                              </a:cxn>
                              <a:cxn ang="T10">
                                <a:pos x="T4" y="T5"/>
                              </a:cxn>
                              <a:cxn ang="T11">
                                <a:pos x="T6" y="T7"/>
                              </a:cxn>
                            </a:cxnLst>
                            <a:rect l="T12" t="T13" r="T14" b="T15"/>
                            <a:pathLst>
                              <a:path w="21600" h="21600">
                                <a:moveTo>
                                  <a:pt x="0" y="0"/>
                                </a:moveTo>
                                <a:lnTo>
                                  <a:pt x="5400" y="21600"/>
                                </a:lnTo>
                                <a:lnTo>
                                  <a:pt x="16200" y="21600"/>
                                </a:lnTo>
                                <a:lnTo>
                                  <a:pt x="2160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algn="ctr" eaLnBrk="1" hangingPunct="1">
                              <a:defRPr/>
                            </a:pPr>
                            <a:endParaRPr lang="en-GB" sz="1800" dirty="0">
                              <a:solidFill>
                                <a:schemeClr val="bg2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endParaRPr>
                          </a:p>
                        </p:txBody>
                      </p:sp>
                      <p:sp>
                        <p:nvSpPr>
                          <p:cNvPr id="96314" name="AutoShape 40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 rot="16200000" flipH="1">
                            <a:off x="4295" y="3841"/>
                            <a:ext cx="269" cy="1289"/>
                          </a:xfrm>
                          <a:custGeom>
                            <a:avLst/>
                            <a:gdLst>
                              <a:gd name="T0" fmla="*/ 3 w 21600"/>
                              <a:gd name="T1" fmla="*/ 39 h 21600"/>
                              <a:gd name="T2" fmla="*/ 2 w 21600"/>
                              <a:gd name="T3" fmla="*/ 77 h 21600"/>
                              <a:gd name="T4" fmla="*/ 0 w 21600"/>
                              <a:gd name="T5" fmla="*/ 39 h 21600"/>
                              <a:gd name="T6" fmla="*/ 2 w 21600"/>
                              <a:gd name="T7" fmla="*/ 0 h 21600"/>
                              <a:gd name="T8" fmla="*/ 0 60000 65536"/>
                              <a:gd name="T9" fmla="*/ 0 60000 65536"/>
                              <a:gd name="T10" fmla="*/ 0 60000 65536"/>
                              <a:gd name="T11" fmla="*/ 0 60000 65536"/>
                              <a:gd name="T12" fmla="*/ 4480 w 21600"/>
                              <a:gd name="T13" fmla="*/ 4504 h 21600"/>
                              <a:gd name="T14" fmla="*/ 17120 w 21600"/>
                              <a:gd name="T15" fmla="*/ 17096 h 21600"/>
                            </a:gdLst>
                            <a:ahLst/>
                            <a:cxnLst>
                              <a:cxn ang="T8">
                                <a:pos x="T0" y="T1"/>
                              </a:cxn>
                              <a:cxn ang="T9">
                                <a:pos x="T2" y="T3"/>
                              </a:cxn>
                              <a:cxn ang="T10">
                                <a:pos x="T4" y="T5"/>
                              </a:cxn>
                              <a:cxn ang="T11">
                                <a:pos x="T6" y="T7"/>
                              </a:cxn>
                            </a:cxnLst>
                            <a:rect l="T12" t="T13" r="T14" b="T15"/>
                            <a:pathLst>
                              <a:path w="21600" h="21600">
                                <a:moveTo>
                                  <a:pt x="0" y="0"/>
                                </a:moveTo>
                                <a:lnTo>
                                  <a:pt x="5400" y="21600"/>
                                </a:lnTo>
                                <a:lnTo>
                                  <a:pt x="16200" y="21600"/>
                                </a:lnTo>
                                <a:lnTo>
                                  <a:pt x="2160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pPr algn="ctr" eaLnBrk="1" hangingPunct="1">
                              <a:defRPr/>
                            </a:pPr>
                            <a:endParaRPr lang="en-GB" sz="1800" dirty="0">
                              <a:solidFill>
                                <a:schemeClr val="bg2"/>
                              </a:solidFill>
                              <a:latin typeface="Calibri Light" panose="020F0302020204030204" pitchFamily="34" charset="0"/>
                              <a:cs typeface="Calibri Light" panose="020F0302020204030204" pitchFamily="34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96312" name="Rectangle 4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504" y="3420"/>
                          <a:ext cx="83" cy="433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pPr algn="ctr" eaLnBrk="1" hangingPunct="1">
                            <a:defRPr/>
                          </a:pPr>
                          <a:endParaRPr lang="en-US" sz="1800" dirty="0">
                            <a:solidFill>
                              <a:schemeClr val="bg2"/>
                            </a:solidFill>
                            <a:latin typeface="Calibri Light" panose="020F0302020204030204" pitchFamily="34" charset="0"/>
                            <a:cs typeface="Calibri Light" panose="020F0302020204030204" pitchFamily="34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1548" name="Group 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429" y="11988"/>
                      <a:ext cx="2198" cy="511"/>
                      <a:chOff x="1901" y="6705"/>
                      <a:chExt cx="2294" cy="540"/>
                    </a:xfrm>
                  </p:grpSpPr>
                  <p:sp>
                    <p:nvSpPr>
                      <p:cNvPr id="96301" name="Rectangle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02" y="6706"/>
                        <a:ext cx="893" cy="6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1" hangingPunct="1">
                          <a:defRPr/>
                        </a:pPr>
                        <a:endParaRPr lang="en-US" sz="1800" dirty="0">
                          <a:solidFill>
                            <a:schemeClr val="bg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</p:txBody>
                  </p:sp>
                  <p:sp>
                    <p:nvSpPr>
                      <p:cNvPr id="96302" name="Rectangle 4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95" y="6918"/>
                        <a:ext cx="1400" cy="11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1" hangingPunct="1">
                          <a:defRPr/>
                        </a:pPr>
                        <a:endParaRPr lang="en-US" sz="1800" dirty="0">
                          <a:solidFill>
                            <a:schemeClr val="bg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</p:txBody>
                  </p:sp>
                  <p:sp>
                    <p:nvSpPr>
                      <p:cNvPr id="96303" name="Oval 4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81" y="6811"/>
                        <a:ext cx="227" cy="201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1" hangingPunct="1">
                          <a:defRPr/>
                        </a:pPr>
                        <a:endParaRPr lang="en-US" sz="1800" dirty="0">
                          <a:solidFill>
                            <a:schemeClr val="bg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</p:txBody>
                  </p:sp>
                  <p:sp>
                    <p:nvSpPr>
                      <p:cNvPr id="96304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236" y="6811"/>
                        <a:ext cx="209" cy="201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1" hangingPunct="1">
                          <a:defRPr/>
                        </a:pPr>
                        <a:endParaRPr lang="en-US" sz="1800" dirty="0">
                          <a:solidFill>
                            <a:schemeClr val="bg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</p:txBody>
                  </p:sp>
                  <p:sp>
                    <p:nvSpPr>
                      <p:cNvPr id="96305" name="Oval 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91" y="6811"/>
                        <a:ext cx="209" cy="201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1" hangingPunct="1">
                          <a:defRPr/>
                        </a:pPr>
                        <a:endParaRPr lang="en-US" sz="1800" dirty="0">
                          <a:solidFill>
                            <a:schemeClr val="bg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</p:txBody>
                  </p:sp>
                  <p:sp>
                    <p:nvSpPr>
                      <p:cNvPr id="96306" name="Rectangle 4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981" y="7082"/>
                        <a:ext cx="719" cy="11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algn="ctr" eaLnBrk="1" hangingPunct="1">
                          <a:defRPr/>
                        </a:pPr>
                        <a:endParaRPr lang="en-US" sz="1800" dirty="0">
                          <a:solidFill>
                            <a:schemeClr val="bg2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endParaRPr>
                      </a:p>
                    </p:txBody>
                  </p:sp>
                </p:grpSp>
              </p:grpSp>
              <p:sp>
                <p:nvSpPr>
                  <p:cNvPr id="96285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5405" y="12983"/>
                    <a:ext cx="113" cy="11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86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5493" y="11054"/>
                    <a:ext cx="116" cy="11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87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5766" y="13066"/>
                    <a:ext cx="113" cy="11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88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6267" y="12993"/>
                    <a:ext cx="113" cy="11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89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5291" y="12223"/>
                    <a:ext cx="116" cy="11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9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6364" y="12076"/>
                    <a:ext cx="113" cy="11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91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4904" y="11875"/>
                    <a:ext cx="113" cy="11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9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6795" y="11166"/>
                    <a:ext cx="113" cy="11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93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6153" y="11763"/>
                    <a:ext cx="116" cy="11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94" name="Oval 58"/>
                  <p:cNvSpPr>
                    <a:spLocks noChangeArrowheads="1"/>
                  </p:cNvSpPr>
                  <p:nvPr/>
                </p:nvSpPr>
                <p:spPr bwMode="auto">
                  <a:xfrm>
                    <a:off x="5607" y="11877"/>
                    <a:ext cx="113" cy="11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96295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6267" y="10940"/>
                    <a:ext cx="113" cy="11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1" hangingPunct="1">
                      <a:defRPr/>
                    </a:pPr>
                    <a:endPara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</p:grpSp>
            <p:sp>
              <p:nvSpPr>
                <p:cNvPr id="96283" name="AutoShape 60"/>
                <p:cNvSpPr>
                  <a:spLocks noChangeArrowheads="1"/>
                </p:cNvSpPr>
                <p:nvPr/>
              </p:nvSpPr>
              <p:spPr bwMode="auto">
                <a:xfrm>
                  <a:off x="5807" y="14276"/>
                  <a:ext cx="281" cy="298"/>
                </a:xfrm>
                <a:prstGeom prst="flowChartSummingJunction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endParaRPr 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21515" name="Group 61"/>
              <p:cNvGrpSpPr>
                <a:grpSpLocks/>
              </p:cNvGrpSpPr>
              <p:nvPr/>
            </p:nvGrpSpPr>
            <p:grpSpPr bwMode="auto">
              <a:xfrm>
                <a:off x="2899" y="14529"/>
                <a:ext cx="2907" cy="837"/>
                <a:chOff x="2899" y="14529"/>
                <a:chExt cx="2907" cy="837"/>
              </a:xfrm>
            </p:grpSpPr>
            <p:sp>
              <p:nvSpPr>
                <p:cNvPr id="96279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2899" y="14529"/>
                  <a:ext cx="2489" cy="8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Drain valve to empty tank at end</a:t>
                  </a:r>
                </a:p>
              </p:txBody>
            </p:sp>
            <p:cxnSp>
              <p:nvCxnSpPr>
                <p:cNvPr id="21528" name="AutoShape 6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397" y="14529"/>
                  <a:ext cx="409" cy="31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6" name="Group 64"/>
              <p:cNvGrpSpPr>
                <a:grpSpLocks/>
              </p:cNvGrpSpPr>
              <p:nvPr/>
            </p:nvGrpSpPr>
            <p:grpSpPr bwMode="auto">
              <a:xfrm>
                <a:off x="6533" y="8569"/>
                <a:ext cx="3325" cy="1873"/>
                <a:chOff x="6533" y="8569"/>
                <a:chExt cx="3325" cy="1873"/>
              </a:xfrm>
            </p:grpSpPr>
            <p:sp>
              <p:nvSpPr>
                <p:cNvPr id="96277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7739" y="8568"/>
                  <a:ext cx="2127" cy="83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Paddle or impellor blades</a:t>
                  </a:r>
                </a:p>
              </p:txBody>
            </p:sp>
            <p:cxnSp>
              <p:nvCxnSpPr>
                <p:cNvPr id="21526" name="AutoShape 66"/>
                <p:cNvCxnSpPr>
                  <a:cxnSpLocks noChangeShapeType="1"/>
                </p:cNvCxnSpPr>
                <p:nvPr/>
              </p:nvCxnSpPr>
              <p:spPr bwMode="auto">
                <a:xfrm flipH="1">
                  <a:off x="6533" y="9023"/>
                  <a:ext cx="1205" cy="141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7" name="Group 67"/>
              <p:cNvGrpSpPr>
                <a:grpSpLocks/>
              </p:cNvGrpSpPr>
              <p:nvPr/>
            </p:nvGrpSpPr>
            <p:grpSpPr bwMode="auto">
              <a:xfrm>
                <a:off x="6071" y="7263"/>
                <a:ext cx="2815" cy="1306"/>
                <a:chOff x="6071" y="7263"/>
                <a:chExt cx="2815" cy="1306"/>
              </a:xfrm>
            </p:grpSpPr>
            <p:sp>
              <p:nvSpPr>
                <p:cNvPr id="96275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6582" y="7263"/>
                  <a:ext cx="2304" cy="8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Motor to turn the paddle blades</a:t>
                  </a:r>
                </a:p>
              </p:txBody>
            </p:sp>
            <p:cxnSp>
              <p:nvCxnSpPr>
                <p:cNvPr id="21524" name="AutoShape 69"/>
                <p:cNvCxnSpPr>
                  <a:cxnSpLocks noChangeShapeType="1"/>
                </p:cNvCxnSpPr>
                <p:nvPr/>
              </p:nvCxnSpPr>
              <p:spPr bwMode="auto">
                <a:xfrm flipH="1">
                  <a:off x="6071" y="7944"/>
                  <a:ext cx="510" cy="62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8" name="Group 70"/>
              <p:cNvGrpSpPr>
                <a:grpSpLocks/>
              </p:cNvGrpSpPr>
              <p:nvPr/>
            </p:nvGrpSpPr>
            <p:grpSpPr bwMode="auto">
              <a:xfrm>
                <a:off x="6019" y="13393"/>
                <a:ext cx="3924" cy="1718"/>
                <a:chOff x="6019" y="13393"/>
                <a:chExt cx="3924" cy="1718"/>
              </a:xfrm>
            </p:grpSpPr>
            <p:sp>
              <p:nvSpPr>
                <p:cNvPr id="96273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7475" y="14274"/>
                  <a:ext cx="2456" cy="837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en-US" sz="1800" dirty="0" smtClean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Sparge </a:t>
                  </a:r>
                  <a:r>
                    <a:rPr lang="en-US" sz="1800" dirty="0">
                      <a:solidFill>
                        <a:schemeClr val="bg2"/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pipe to aerate and mix</a:t>
                  </a:r>
                </a:p>
              </p:txBody>
            </p:sp>
            <p:cxnSp>
              <p:nvCxnSpPr>
                <p:cNvPr id="21522" name="AutoShape 72"/>
                <p:cNvCxnSpPr>
                  <a:cxnSpLocks noChangeShapeType="1"/>
                </p:cNvCxnSpPr>
                <p:nvPr/>
              </p:nvCxnSpPr>
              <p:spPr bwMode="auto">
                <a:xfrm flipH="1" flipV="1">
                  <a:off x="6019" y="13393"/>
                  <a:ext cx="1459" cy="102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96271" name="Text Box 73"/>
              <p:cNvSpPr txBox="1">
                <a:spLocks noChangeArrowheads="1"/>
              </p:cNvSpPr>
              <p:nvPr/>
            </p:nvSpPr>
            <p:spPr bwMode="auto">
              <a:xfrm>
                <a:off x="8136" y="10016"/>
                <a:ext cx="2120" cy="8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Water jacket outlet</a:t>
                </a:r>
              </a:p>
            </p:txBody>
          </p:sp>
          <p:sp>
            <p:nvSpPr>
              <p:cNvPr id="96272" name="Text Box 74"/>
              <p:cNvSpPr txBox="1">
                <a:spLocks noChangeArrowheads="1"/>
              </p:cNvSpPr>
              <p:nvPr/>
            </p:nvSpPr>
            <p:spPr bwMode="auto">
              <a:xfrm>
                <a:off x="1568" y="13054"/>
                <a:ext cx="2120" cy="837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en-US" sz="1800" dirty="0">
                    <a:solidFill>
                      <a:schemeClr val="bg2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Water jacket inlet</a:t>
                </a:r>
              </a:p>
            </p:txBody>
          </p:sp>
        </p:grpSp>
      </p:grpSp>
      <p:sp>
        <p:nvSpPr>
          <p:cNvPr id="75" name="TextBox 11"/>
          <p:cNvSpPr>
            <a:spLocks noChangeArrowheads="1"/>
          </p:cNvSpPr>
          <p:nvPr/>
        </p:nvSpPr>
        <p:spPr bwMode="auto">
          <a:xfrm>
            <a:off x="10719755" y="6597352"/>
            <a:ext cx="1454150" cy="255389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SzPct val="50000"/>
              <a:buFont typeface="Courier New" panose="02070309020205020404" pitchFamily="49" charset="0"/>
              <a:buChar char="o"/>
              <a:defRPr sz="22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bg2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900" dirty="0">
                <a:latin typeface="Calibri" panose="020F0502020204030204" pitchFamily="34" charset="0"/>
              </a:rPr>
              <a:t>© ZigZag Education, 2020 </a:t>
            </a:r>
          </a:p>
        </p:txBody>
      </p:sp>
      <p:grpSp>
        <p:nvGrpSpPr>
          <p:cNvPr id="76" name="Group 9"/>
          <p:cNvGrpSpPr>
            <a:grpSpLocks/>
          </p:cNvGrpSpPr>
          <p:nvPr/>
        </p:nvGrpSpPr>
        <p:grpSpPr bwMode="auto">
          <a:xfrm>
            <a:off x="995829" y="-279400"/>
            <a:ext cx="11196172" cy="7502525"/>
            <a:chOff x="-1379963" y="42867"/>
            <a:chExt cx="11195960" cy="7502525"/>
          </a:xfrm>
        </p:grpSpPr>
        <p:sp>
          <p:nvSpPr>
            <p:cNvPr id="77" name="Rectangle 76"/>
            <p:cNvSpPr>
              <a:spLocks noChangeArrowheads="1"/>
            </p:cNvSpPr>
            <p:nvPr/>
          </p:nvSpPr>
          <p:spPr bwMode="auto">
            <a:xfrm>
              <a:off x="4051800" y="42867"/>
              <a:ext cx="5764197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Text Box 15"/>
            <p:cNvSpPr txBox="1">
              <a:spLocks noChangeArrowheads="1"/>
            </p:cNvSpPr>
            <p:nvPr/>
          </p:nvSpPr>
          <p:spPr bwMode="auto">
            <a:xfrm>
              <a:off x="5481879" y="322267"/>
              <a:ext cx="1108054" cy="661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79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" name="Text Box 17"/>
            <p:cNvSpPr txBox="1">
              <a:spLocks noChangeArrowheads="1"/>
            </p:cNvSpPr>
            <p:nvPr/>
          </p:nvSpPr>
          <p:spPr bwMode="auto">
            <a:xfrm>
              <a:off x="7430028" y="4783142"/>
              <a:ext cx="1431898" cy="63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81" name="Picture 14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322267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15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2865485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16" descr="sample_front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-1379963" y="5122948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</TotalTime>
  <Words>1722</Words>
  <Application>Microsoft Office PowerPoint</Application>
  <PresentationFormat>Widescreen</PresentationFormat>
  <Paragraphs>364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Adobe Fan Heiti Std B</vt:lpstr>
      <vt:lpstr>Times New Roman</vt:lpstr>
      <vt:lpstr>Wingdings</vt:lpstr>
      <vt:lpstr>Arial</vt:lpstr>
      <vt:lpstr>Symbol</vt:lpstr>
      <vt:lpstr>Calibri Light</vt:lpstr>
      <vt:lpstr>Palatino Linotype</vt:lpstr>
      <vt:lpstr>Century Gothic</vt:lpstr>
      <vt:lpstr>PT Sans Narrow</vt:lpstr>
      <vt:lpstr>Courier New</vt:lpstr>
      <vt:lpstr>Calibri</vt:lpstr>
      <vt:lpstr>Default Design</vt:lpstr>
      <vt:lpstr>Culturing Microorganisms</vt:lpstr>
      <vt:lpstr>Standard Growth Curve of a Microbe</vt:lpstr>
      <vt:lpstr>Stages of a Growth Curve</vt:lpstr>
      <vt:lpstr>PowerPoint Presentation</vt:lpstr>
      <vt:lpstr>Serial Dilutions</vt:lpstr>
      <vt:lpstr>Fermentation</vt:lpstr>
      <vt:lpstr>Batch Culture</vt:lpstr>
      <vt:lpstr>Fed-batch Culture</vt:lpstr>
      <vt:lpstr>PowerPoint Presentation</vt:lpstr>
      <vt:lpstr>Continuous Culture</vt:lpstr>
      <vt:lpstr>PowerPoint Presentation</vt:lpstr>
      <vt:lpstr>Fusarium Culture</vt:lpstr>
      <vt:lpstr>PowerPoint Presentation</vt:lpstr>
      <vt:lpstr>Primary and Secondary Metabolites</vt:lpstr>
      <vt:lpstr>PowerPoint Presentation</vt:lpstr>
      <vt:lpstr>Maximising Yield</vt:lpstr>
      <vt:lpstr>Asepsis</vt:lpstr>
      <vt:lpstr>Importance of Asepsis</vt:lpstr>
      <vt:lpstr>Sterilisation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private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Simpson</dc:creator>
  <cp:lastModifiedBy>Francesca Andrews</cp:lastModifiedBy>
  <cp:revision>337</cp:revision>
  <dcterms:created xsi:type="dcterms:W3CDTF">2007-04-22T09:27:40Z</dcterms:created>
  <dcterms:modified xsi:type="dcterms:W3CDTF">2020-10-02T09:55:05Z</dcterms:modified>
</cp:coreProperties>
</file>