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413" r:id="rId3"/>
    <p:sldId id="464" r:id="rId4"/>
    <p:sldId id="527" r:id="rId5"/>
    <p:sldId id="470" r:id="rId6"/>
    <p:sldId id="465" r:id="rId7"/>
    <p:sldId id="473" r:id="rId8"/>
    <p:sldId id="474" r:id="rId9"/>
    <p:sldId id="466" r:id="rId10"/>
    <p:sldId id="471" r:id="rId11"/>
    <p:sldId id="472" r:id="rId12"/>
    <p:sldId id="511" r:id="rId13"/>
    <p:sldId id="505" r:id="rId14"/>
    <p:sldId id="499" r:id="rId15"/>
    <p:sldId id="506" r:id="rId16"/>
    <p:sldId id="500" r:id="rId17"/>
    <p:sldId id="507" r:id="rId18"/>
    <p:sldId id="613" r:id="rId19"/>
    <p:sldId id="400" r:id="rId20"/>
    <p:sldId id="614" r:id="rId21"/>
    <p:sldId id="615" r:id="rId22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PT Sans Narrow" panose="020B0506020203020204" pitchFamily="34" charset="0"/>
      <p:regular r:id="rId29"/>
      <p:bold r:id="rId30"/>
    </p:embeddedFont>
    <p:embeddedFont>
      <p:font typeface="Palatino Linotype" panose="02040502050505030304" pitchFamily="18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Adobe Fan Heiti Std B" panose="020B0700000000000000" pitchFamily="34" charset="-128"/>
      <p:bold r:id="rId41"/>
    </p:embeddedFont>
  </p:embeddedFontLst>
  <p:custDataLst>
    <p:tags r:id="rId42"/>
  </p:custData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FFEBCC"/>
    <a:srgbClr val="7670CA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979" autoAdjust="0"/>
    <p:restoredTop sz="90929"/>
  </p:normalViewPr>
  <p:slideViewPr>
    <p:cSldViewPr>
      <p:cViewPr varScale="1">
        <p:scale>
          <a:sx n="58" d="100"/>
          <a:sy n="58" d="100"/>
        </p:scale>
        <p:origin x="78" y="1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972"/>
    </p:cViewPr>
  </p:sorterViewPr>
  <p:notesViewPr>
    <p:cSldViewPr>
      <p:cViewPr varScale="1">
        <p:scale>
          <a:sx n="76" d="100"/>
          <a:sy n="76" d="100"/>
        </p:scale>
        <p:origin x="3306" y="14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3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sz="1100" dirty="0">
                <a:latin typeface="+mn-lt"/>
              </a:rPr>
              <a:t>Receptors and Neurons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sz="1100" dirty="0">
                <a:latin typeface="+mn-lt"/>
              </a:rPr>
              <a:t>Page </a:t>
            </a:r>
            <a:fld id="{CC05F223-1C44-4F81-ACE5-361AE0608173}" type="slidenum">
              <a:rPr lang="en-GB" sz="1100">
                <a:latin typeface="+mn-lt"/>
              </a:rPr>
              <a:pPr/>
              <a:t>‹#›</a:t>
            </a:fld>
            <a:r>
              <a:rPr lang="en-GB" sz="1100" dirty="0">
                <a:latin typeface="+mn-lt"/>
              </a:rPr>
              <a:t> of 4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3542853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sz="1100" dirty="0" smtClean="0">
                <a:latin typeface="+mn-lt"/>
              </a:rPr>
              <a:t>PowerPoints &amp; Worksheets</a:t>
            </a:r>
            <a:br>
              <a:rPr lang="en-GB" sz="1100" dirty="0" smtClean="0">
                <a:latin typeface="+mn-lt"/>
              </a:rPr>
            </a:br>
            <a:r>
              <a:rPr lang="en-GB" sz="1100" dirty="0" smtClean="0">
                <a:latin typeface="+mn-lt"/>
              </a:rPr>
              <a:t>for </a:t>
            </a:r>
            <a:r>
              <a:rPr lang="en-GB" sz="1100" dirty="0">
                <a:latin typeface="+mn-lt"/>
              </a:rPr>
              <a:t>OCR A Biology: Module </a:t>
            </a:r>
            <a:r>
              <a:rPr lang="en-GB" sz="1100" dirty="0" smtClean="0">
                <a:latin typeface="+mn-lt"/>
              </a:rPr>
              <a:t>5</a:t>
            </a:r>
            <a:endParaRPr lang="en-GB" sz="1100" dirty="0">
              <a:latin typeface="+mn-lt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GB" sz="1100" dirty="0">
                <a:latin typeface="+mn-lt"/>
              </a:rPr>
              <a:t>© ZigZag Education, </a:t>
            </a:r>
            <a:r>
              <a:rPr lang="en-GB" sz="1100" dirty="0" smtClean="0">
                <a:latin typeface="+mn-lt"/>
              </a:rPr>
              <a:t>2020</a:t>
            </a:r>
            <a:endParaRPr lang="en-GB" sz="1100" dirty="0">
              <a:latin typeface="+mn-lt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601059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FD3B3EF-1375-4B43-AF49-7B462F0EF0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4BEF8A-DD5A-4092-A558-1245860665B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2A3AD40-3D12-4518-BF4E-9D0CFAB79917}" type="datetimeFigureOut">
              <a:rPr lang="en-US"/>
              <a:pPr>
                <a:defRPr/>
              </a:pPr>
              <a:t>3/2/2020</a:t>
            </a:fld>
            <a:endParaRPr lang="en-GB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BDEA9C90-E461-4E8D-A254-8AC13B607B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DF5CF514-8876-4E66-93CF-B6D2600275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D5CAFE-9E36-46A0-BA11-43EC1BE6AF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F8F329-89D9-4353-ABB7-B7391959F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9EFBE14-5915-4513-87F3-51F8424E969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037716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6">
            <a:extLst>
              <a:ext uri="{FF2B5EF4-FFF2-40B4-BE49-F238E27FC236}">
                <a16:creationId xmlns:a16="http://schemas.microsoft.com/office/drawing/2014/main" xmlns="" id="{4305F6DC-19AD-4CEC-ABF2-A6039FC9BB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74C794-D696-438B-AEDA-93B925A6AF05}" type="slidenum">
              <a:rPr lang="en-GB" altLang="en-US" sz="1200" smtClean="0"/>
              <a:pPr/>
              <a:t>1</a:t>
            </a:fld>
            <a:endParaRPr lang="en-GB" altLang="en-US" sz="1200"/>
          </a:p>
        </p:txBody>
      </p:sp>
      <p:sp>
        <p:nvSpPr>
          <p:cNvPr id="5123" name="Slide Image Placeholder 1">
            <a:extLst>
              <a:ext uri="{FF2B5EF4-FFF2-40B4-BE49-F238E27FC236}">
                <a16:creationId xmlns:a16="http://schemas.microsoft.com/office/drawing/2014/main" xmlns="" id="{859CC475-6689-4F2A-A644-C88543E9E1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4" name="Notes Placeholder 2">
            <a:extLst>
              <a:ext uri="{FF2B5EF4-FFF2-40B4-BE49-F238E27FC236}">
                <a16:creationId xmlns:a16="http://schemas.microsoft.com/office/drawing/2014/main" xmlns="" id="{E49E67F7-C74E-4F4A-86AB-B2CE1FEC11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5" name="Slide Number Placeholder 3">
            <a:extLst>
              <a:ext uri="{FF2B5EF4-FFF2-40B4-BE49-F238E27FC236}">
                <a16:creationId xmlns:a16="http://schemas.microsoft.com/office/drawing/2014/main" xmlns="" id="{61A34582-D068-407E-B293-4D8BCE0086E7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BBBA8AD-C909-45DB-9C81-CC9E0FC9942C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002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6">
            <a:extLst>
              <a:ext uri="{FF2B5EF4-FFF2-40B4-BE49-F238E27FC236}">
                <a16:creationId xmlns:a16="http://schemas.microsoft.com/office/drawing/2014/main" xmlns="" id="{F066EB90-F9A7-49E4-BA77-4B68FE1EE4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461890-F19E-440B-86B2-F3C96258EAD9}" type="slidenum">
              <a:rPr lang="en-GB" altLang="en-US" sz="1200" smtClean="0"/>
              <a:pPr/>
              <a:t>10</a:t>
            </a:fld>
            <a:endParaRPr lang="en-GB" altLang="en-US" sz="1200"/>
          </a:p>
        </p:txBody>
      </p:sp>
      <p:sp>
        <p:nvSpPr>
          <p:cNvPr id="23555" name="Slide Image Placeholder 1">
            <a:extLst>
              <a:ext uri="{FF2B5EF4-FFF2-40B4-BE49-F238E27FC236}">
                <a16:creationId xmlns:a16="http://schemas.microsoft.com/office/drawing/2014/main" xmlns="" id="{25D07B5F-843A-4889-AC8C-5B6130A1CC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Notes Placeholder 2">
            <a:extLst>
              <a:ext uri="{FF2B5EF4-FFF2-40B4-BE49-F238E27FC236}">
                <a16:creationId xmlns:a16="http://schemas.microsoft.com/office/drawing/2014/main" xmlns="" id="{1BD16E86-DA2F-48BF-8354-3819D93422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3557" name="Slide Number Placeholder 3">
            <a:extLst>
              <a:ext uri="{FF2B5EF4-FFF2-40B4-BE49-F238E27FC236}">
                <a16:creationId xmlns:a16="http://schemas.microsoft.com/office/drawing/2014/main" xmlns="" id="{2994A39E-0509-422B-8B6E-69325147C957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FD04A6-84C1-426E-8318-FF0AE35CD51D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637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>
            <a:extLst>
              <a:ext uri="{FF2B5EF4-FFF2-40B4-BE49-F238E27FC236}">
                <a16:creationId xmlns:a16="http://schemas.microsoft.com/office/drawing/2014/main" xmlns="" id="{254A0C89-9E26-41EB-BF24-ED92053EC9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65335CD-E2B6-4FCE-8DFE-5B3127729FD7}" type="slidenum">
              <a:rPr lang="en-GB" altLang="en-US" sz="1200" smtClean="0"/>
              <a:pPr/>
              <a:t>11</a:t>
            </a:fld>
            <a:endParaRPr lang="en-GB" altLang="en-US" sz="1200"/>
          </a:p>
        </p:txBody>
      </p:sp>
      <p:sp>
        <p:nvSpPr>
          <p:cNvPr id="25603" name="Slide Image Placeholder 1">
            <a:extLst>
              <a:ext uri="{FF2B5EF4-FFF2-40B4-BE49-F238E27FC236}">
                <a16:creationId xmlns:a16="http://schemas.microsoft.com/office/drawing/2014/main" xmlns="" id="{C887F5F1-C960-472C-AF51-0B5788CB1E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Notes Placeholder 2">
            <a:extLst>
              <a:ext uri="{FF2B5EF4-FFF2-40B4-BE49-F238E27FC236}">
                <a16:creationId xmlns:a16="http://schemas.microsoft.com/office/drawing/2014/main" xmlns="" id="{F70322B2-6178-4763-B27D-99676A0B92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5605" name="Slide Number Placeholder 3">
            <a:extLst>
              <a:ext uri="{FF2B5EF4-FFF2-40B4-BE49-F238E27FC236}">
                <a16:creationId xmlns:a16="http://schemas.microsoft.com/office/drawing/2014/main" xmlns="" id="{E07DE4F8-4185-4C6B-8257-A64382720800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E4DE840-F6CD-4E8D-A7B3-DEE1D05AF986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51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6">
            <a:extLst>
              <a:ext uri="{FF2B5EF4-FFF2-40B4-BE49-F238E27FC236}">
                <a16:creationId xmlns:a16="http://schemas.microsoft.com/office/drawing/2014/main" xmlns="" id="{4B12B331-E900-4AC7-A2B4-29DC9A639A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4335F76-C8FA-497E-B3F9-79FF60DE268E}" type="slidenum">
              <a:rPr lang="en-GB" altLang="en-US" sz="1200" smtClean="0"/>
              <a:pPr/>
              <a:t>12</a:t>
            </a:fld>
            <a:endParaRPr lang="en-GB" altLang="en-US" sz="1200"/>
          </a:p>
        </p:txBody>
      </p:sp>
      <p:sp>
        <p:nvSpPr>
          <p:cNvPr id="27651" name="Slide Image Placeholder 1">
            <a:extLst>
              <a:ext uri="{FF2B5EF4-FFF2-40B4-BE49-F238E27FC236}">
                <a16:creationId xmlns:a16="http://schemas.microsoft.com/office/drawing/2014/main" xmlns="" id="{CC2B0400-19C1-46B5-ADF7-815AAD3856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Notes Placeholder 2">
            <a:extLst>
              <a:ext uri="{FF2B5EF4-FFF2-40B4-BE49-F238E27FC236}">
                <a16:creationId xmlns:a16="http://schemas.microsoft.com/office/drawing/2014/main" xmlns="" id="{B56A793C-4BBE-4F9B-9679-C3D47570EC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7653" name="Slide Number Placeholder 3">
            <a:extLst>
              <a:ext uri="{FF2B5EF4-FFF2-40B4-BE49-F238E27FC236}">
                <a16:creationId xmlns:a16="http://schemas.microsoft.com/office/drawing/2014/main" xmlns="" id="{A16900A4-6192-42C1-83CB-BF0E787030BF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94DC31D-C0FC-4C2D-BF04-2F9F00DDD362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78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6">
            <a:extLst>
              <a:ext uri="{FF2B5EF4-FFF2-40B4-BE49-F238E27FC236}">
                <a16:creationId xmlns:a16="http://schemas.microsoft.com/office/drawing/2014/main" xmlns="" id="{EA3527D1-F184-4148-9AA5-B38DE52783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FF7DB5-AD9B-4E0F-B551-5C2349EF88A6}" type="slidenum">
              <a:rPr lang="en-GB" altLang="en-US" sz="1200" smtClean="0"/>
              <a:pPr/>
              <a:t>13</a:t>
            </a:fld>
            <a:endParaRPr lang="en-GB" altLang="en-US" sz="1200"/>
          </a:p>
        </p:txBody>
      </p:sp>
      <p:sp>
        <p:nvSpPr>
          <p:cNvPr id="29699" name="Slide Image Placeholder 1">
            <a:extLst>
              <a:ext uri="{FF2B5EF4-FFF2-40B4-BE49-F238E27FC236}">
                <a16:creationId xmlns:a16="http://schemas.microsoft.com/office/drawing/2014/main" xmlns="" id="{101C48B5-FF2A-4687-85A6-C9C7B80E68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Notes Placeholder 2">
            <a:extLst>
              <a:ext uri="{FF2B5EF4-FFF2-40B4-BE49-F238E27FC236}">
                <a16:creationId xmlns:a16="http://schemas.microsoft.com/office/drawing/2014/main" xmlns="" id="{3DEC3F1A-6C4E-421F-9594-D9A8182BA9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9701" name="Slide Number Placeholder 3">
            <a:extLst>
              <a:ext uri="{FF2B5EF4-FFF2-40B4-BE49-F238E27FC236}">
                <a16:creationId xmlns:a16="http://schemas.microsoft.com/office/drawing/2014/main" xmlns="" id="{72EBC545-CDFC-4AA3-8621-6D2801F3F83C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33CBE96-458B-4DAD-9DBF-1B677AD3D379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552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6">
            <a:extLst>
              <a:ext uri="{FF2B5EF4-FFF2-40B4-BE49-F238E27FC236}">
                <a16:creationId xmlns:a16="http://schemas.microsoft.com/office/drawing/2014/main" xmlns="" id="{86A23804-B3C3-4878-A1C1-F62AF12BD2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C2BBB7-060B-43B6-BD98-57F81ED29A8C}" type="slidenum">
              <a:rPr lang="en-GB" altLang="en-US" sz="1200" smtClean="0"/>
              <a:pPr/>
              <a:t>14</a:t>
            </a:fld>
            <a:endParaRPr lang="en-GB" altLang="en-US" sz="1200"/>
          </a:p>
        </p:txBody>
      </p:sp>
      <p:sp>
        <p:nvSpPr>
          <p:cNvPr id="31747" name="Slide Image Placeholder 1">
            <a:extLst>
              <a:ext uri="{FF2B5EF4-FFF2-40B4-BE49-F238E27FC236}">
                <a16:creationId xmlns:a16="http://schemas.microsoft.com/office/drawing/2014/main" xmlns="" id="{3F9ECF99-22BC-47A2-AA1D-6681247525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Notes Placeholder 2">
            <a:extLst>
              <a:ext uri="{FF2B5EF4-FFF2-40B4-BE49-F238E27FC236}">
                <a16:creationId xmlns:a16="http://schemas.microsoft.com/office/drawing/2014/main" xmlns="" id="{7495AAFD-22A4-466D-8625-097BB942DD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9" name="Slide Number Placeholder 3">
            <a:extLst>
              <a:ext uri="{FF2B5EF4-FFF2-40B4-BE49-F238E27FC236}">
                <a16:creationId xmlns:a16="http://schemas.microsoft.com/office/drawing/2014/main" xmlns="" id="{8949D80B-103A-44A3-A02A-3C6DB112173F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46FBA3B-0E14-4ED5-A571-2B96A40E0A44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904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6">
            <a:extLst>
              <a:ext uri="{FF2B5EF4-FFF2-40B4-BE49-F238E27FC236}">
                <a16:creationId xmlns:a16="http://schemas.microsoft.com/office/drawing/2014/main" xmlns="" id="{EBDB5C5D-D823-41A6-8DF1-A910BCAF4B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2FA473B-8A5E-4A0B-8024-B20489D5E400}" type="slidenum">
              <a:rPr lang="en-GB" altLang="en-US" sz="1200" smtClean="0"/>
              <a:pPr/>
              <a:t>15</a:t>
            </a:fld>
            <a:endParaRPr lang="en-GB" altLang="en-US" sz="1200"/>
          </a:p>
        </p:txBody>
      </p:sp>
      <p:sp>
        <p:nvSpPr>
          <p:cNvPr id="33795" name="Slide Image Placeholder 1">
            <a:extLst>
              <a:ext uri="{FF2B5EF4-FFF2-40B4-BE49-F238E27FC236}">
                <a16:creationId xmlns:a16="http://schemas.microsoft.com/office/drawing/2014/main" xmlns="" id="{8181B19F-2114-4E88-AB6C-19315ED26A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Notes Placeholder 2">
            <a:extLst>
              <a:ext uri="{FF2B5EF4-FFF2-40B4-BE49-F238E27FC236}">
                <a16:creationId xmlns:a16="http://schemas.microsoft.com/office/drawing/2014/main" xmlns="" id="{8568406E-32BE-419F-B96B-6C00A772DC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3797" name="Slide Number Placeholder 3">
            <a:extLst>
              <a:ext uri="{FF2B5EF4-FFF2-40B4-BE49-F238E27FC236}">
                <a16:creationId xmlns:a16="http://schemas.microsoft.com/office/drawing/2014/main" xmlns="" id="{FDE2FB4C-B2D3-41CB-9BFE-2E4A18D41400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138242A-DAFA-4CF8-898A-70C0AC172FE4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211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6">
            <a:extLst>
              <a:ext uri="{FF2B5EF4-FFF2-40B4-BE49-F238E27FC236}">
                <a16:creationId xmlns:a16="http://schemas.microsoft.com/office/drawing/2014/main" xmlns="" id="{7F8D66D0-B3D4-42E7-9B31-98C3E36D28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93BAC2-C478-42CD-B758-812E734B2432}" type="slidenum">
              <a:rPr lang="en-GB" altLang="en-US" sz="1200" smtClean="0"/>
              <a:pPr/>
              <a:t>16</a:t>
            </a:fld>
            <a:endParaRPr lang="en-GB" altLang="en-US" sz="1200"/>
          </a:p>
        </p:txBody>
      </p:sp>
      <p:sp>
        <p:nvSpPr>
          <p:cNvPr id="35843" name="Slide Image Placeholder 1">
            <a:extLst>
              <a:ext uri="{FF2B5EF4-FFF2-40B4-BE49-F238E27FC236}">
                <a16:creationId xmlns:a16="http://schemas.microsoft.com/office/drawing/2014/main" xmlns="" id="{F2B62639-09F0-4488-895E-A6488B7604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Notes Placeholder 2">
            <a:extLst>
              <a:ext uri="{FF2B5EF4-FFF2-40B4-BE49-F238E27FC236}">
                <a16:creationId xmlns:a16="http://schemas.microsoft.com/office/drawing/2014/main" xmlns="" id="{2AA44414-3BEE-474B-B11D-5864453150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5845" name="Slide Number Placeholder 3">
            <a:extLst>
              <a:ext uri="{FF2B5EF4-FFF2-40B4-BE49-F238E27FC236}">
                <a16:creationId xmlns:a16="http://schemas.microsoft.com/office/drawing/2014/main" xmlns="" id="{A5A4D5B3-F35D-4FC2-8D71-AFB35038F138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778DCE2-3804-4B0E-8DD0-E44B4ED880E5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66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6">
            <a:extLst>
              <a:ext uri="{FF2B5EF4-FFF2-40B4-BE49-F238E27FC236}">
                <a16:creationId xmlns:a16="http://schemas.microsoft.com/office/drawing/2014/main" xmlns="" id="{AE256E70-B45A-4936-B8BB-D64309DF16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E46275-7571-481B-93BF-B62F7BF557D1}" type="slidenum">
              <a:rPr lang="en-GB" altLang="en-US" sz="1200" smtClean="0"/>
              <a:pPr/>
              <a:t>17</a:t>
            </a:fld>
            <a:endParaRPr lang="en-GB" altLang="en-US" sz="1200"/>
          </a:p>
        </p:txBody>
      </p:sp>
      <p:sp>
        <p:nvSpPr>
          <p:cNvPr id="37891" name="Slide Image Placeholder 1">
            <a:extLst>
              <a:ext uri="{FF2B5EF4-FFF2-40B4-BE49-F238E27FC236}">
                <a16:creationId xmlns:a16="http://schemas.microsoft.com/office/drawing/2014/main" xmlns="" id="{495E51DF-0949-404C-AABC-774CDC291E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Notes Placeholder 2">
            <a:extLst>
              <a:ext uri="{FF2B5EF4-FFF2-40B4-BE49-F238E27FC236}">
                <a16:creationId xmlns:a16="http://schemas.microsoft.com/office/drawing/2014/main" xmlns="" id="{DF51406C-3257-4BFD-A92E-5464D3AC4B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7893" name="Slide Number Placeholder 3">
            <a:extLst>
              <a:ext uri="{FF2B5EF4-FFF2-40B4-BE49-F238E27FC236}">
                <a16:creationId xmlns:a16="http://schemas.microsoft.com/office/drawing/2014/main" xmlns="" id="{2F028F13-C28D-40A8-953C-D7E114C88ABE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795C2E-C1C4-483F-9768-F0FDF1E2FBF5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381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6">
            <a:extLst>
              <a:ext uri="{FF2B5EF4-FFF2-40B4-BE49-F238E27FC236}">
                <a16:creationId xmlns:a16="http://schemas.microsoft.com/office/drawing/2014/main" xmlns="" id="{4F6233DB-D1A7-405E-BF52-BFD2B42D70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FCBB50-C39B-452A-B567-2D00EC2FEF34}" type="slidenum">
              <a:rPr lang="en-GB" altLang="en-US" sz="1200" smtClean="0"/>
              <a:pPr/>
              <a:t>18</a:t>
            </a:fld>
            <a:endParaRPr lang="en-GB" altLang="en-US" sz="1200"/>
          </a:p>
        </p:txBody>
      </p:sp>
      <p:sp>
        <p:nvSpPr>
          <p:cNvPr id="39939" name="Slide Image Placeholder 1">
            <a:extLst>
              <a:ext uri="{FF2B5EF4-FFF2-40B4-BE49-F238E27FC236}">
                <a16:creationId xmlns:a16="http://schemas.microsoft.com/office/drawing/2014/main" xmlns="" id="{639FBF3A-7E45-4429-90D4-26C0744C56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Notes Placeholder 2">
            <a:extLst>
              <a:ext uri="{FF2B5EF4-FFF2-40B4-BE49-F238E27FC236}">
                <a16:creationId xmlns:a16="http://schemas.microsoft.com/office/drawing/2014/main" xmlns="" id="{B5EE8164-EDE9-4AA9-8B83-5F36A57B5C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9941" name="Slide Number Placeholder 3">
            <a:extLst>
              <a:ext uri="{FF2B5EF4-FFF2-40B4-BE49-F238E27FC236}">
                <a16:creationId xmlns:a16="http://schemas.microsoft.com/office/drawing/2014/main" xmlns="" id="{77A47076-9FD6-49B9-8C53-9F23169BF251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A50521D-DBBE-4ED9-8D61-D5FEA99E7512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82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6">
            <a:extLst>
              <a:ext uri="{FF2B5EF4-FFF2-40B4-BE49-F238E27FC236}">
                <a16:creationId xmlns:a16="http://schemas.microsoft.com/office/drawing/2014/main" xmlns="" id="{52C0994D-F013-4C13-A533-6D0D30536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C071EC-D5C3-47F7-BDBC-077DD1D30DFC}" type="slidenum">
              <a:rPr lang="en-GB" altLang="en-US" sz="1200" smtClean="0"/>
              <a:pPr/>
              <a:t>19</a:t>
            </a:fld>
            <a:endParaRPr lang="en-GB" altLang="en-US" sz="1200"/>
          </a:p>
        </p:txBody>
      </p:sp>
      <p:sp>
        <p:nvSpPr>
          <p:cNvPr id="41987" name="Slide Image Placeholder 1">
            <a:extLst>
              <a:ext uri="{FF2B5EF4-FFF2-40B4-BE49-F238E27FC236}">
                <a16:creationId xmlns:a16="http://schemas.microsoft.com/office/drawing/2014/main" xmlns="" id="{935C3973-39D9-46A8-A59F-94CFDAF946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Notes Placeholder 2">
            <a:extLst>
              <a:ext uri="{FF2B5EF4-FFF2-40B4-BE49-F238E27FC236}">
                <a16:creationId xmlns:a16="http://schemas.microsoft.com/office/drawing/2014/main" xmlns="" id="{5BCCC71C-1E7B-4885-AEC8-2827812777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989" name="Slide Number Placeholder 3">
            <a:extLst>
              <a:ext uri="{FF2B5EF4-FFF2-40B4-BE49-F238E27FC236}">
                <a16:creationId xmlns:a16="http://schemas.microsoft.com/office/drawing/2014/main" xmlns="" id="{8696326E-D563-45BC-8744-1CBDC223B44F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E8A7652-D58F-43C2-8515-1CF048866EF6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174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6">
            <a:extLst>
              <a:ext uri="{FF2B5EF4-FFF2-40B4-BE49-F238E27FC236}">
                <a16:creationId xmlns:a16="http://schemas.microsoft.com/office/drawing/2014/main" xmlns="" id="{73514028-27F2-49E8-A18B-A53511EC25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664EEDF-7968-48AB-BBD2-225BDFB3AC26}" type="slidenum">
              <a:rPr lang="en-GB" altLang="en-US" sz="1200" smtClean="0"/>
              <a:pPr/>
              <a:t>2</a:t>
            </a:fld>
            <a:endParaRPr lang="en-GB" altLang="en-US" sz="1200"/>
          </a:p>
        </p:txBody>
      </p:sp>
      <p:sp>
        <p:nvSpPr>
          <p:cNvPr id="7171" name="Slide Image Placeholder 1">
            <a:extLst>
              <a:ext uri="{FF2B5EF4-FFF2-40B4-BE49-F238E27FC236}">
                <a16:creationId xmlns:a16="http://schemas.microsoft.com/office/drawing/2014/main" xmlns="" id="{05F6C74C-EAA1-4FB2-9B2E-D2FB894EE9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Notes Placeholder 2">
            <a:extLst>
              <a:ext uri="{FF2B5EF4-FFF2-40B4-BE49-F238E27FC236}">
                <a16:creationId xmlns:a16="http://schemas.microsoft.com/office/drawing/2014/main" xmlns="" id="{34E4350B-DBA3-4B21-B892-A7CF0E92A2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173" name="Slide Number Placeholder 3">
            <a:extLst>
              <a:ext uri="{FF2B5EF4-FFF2-40B4-BE49-F238E27FC236}">
                <a16:creationId xmlns:a16="http://schemas.microsoft.com/office/drawing/2014/main" xmlns="" id="{D0AEABC1-0021-4FC7-A655-C01CD4F81FBD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2EB18B-8EDE-40E5-B5BE-902DC2F6E9AF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385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6">
            <a:extLst>
              <a:ext uri="{FF2B5EF4-FFF2-40B4-BE49-F238E27FC236}">
                <a16:creationId xmlns:a16="http://schemas.microsoft.com/office/drawing/2014/main" xmlns="" id="{A5853291-C3D3-4FFD-9A1C-9B738A99FE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DDD5D7D-1B46-4202-B06E-0F013D98A08C}" type="slidenum">
              <a:rPr lang="en-GB" altLang="en-US" sz="1200" smtClean="0"/>
              <a:pPr/>
              <a:t>20</a:t>
            </a:fld>
            <a:endParaRPr lang="en-GB" altLang="en-US" sz="1200"/>
          </a:p>
        </p:txBody>
      </p:sp>
      <p:sp>
        <p:nvSpPr>
          <p:cNvPr id="44035" name="Slide Image Placeholder 1">
            <a:extLst>
              <a:ext uri="{FF2B5EF4-FFF2-40B4-BE49-F238E27FC236}">
                <a16:creationId xmlns:a16="http://schemas.microsoft.com/office/drawing/2014/main" xmlns="" id="{8A9805F2-61F9-4A2E-BBD8-8B203E1FD8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Notes Placeholder 2">
            <a:extLst>
              <a:ext uri="{FF2B5EF4-FFF2-40B4-BE49-F238E27FC236}">
                <a16:creationId xmlns:a16="http://schemas.microsoft.com/office/drawing/2014/main" xmlns="" id="{079E52AB-9923-4581-87CC-9665E13B43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4037" name="Slide Number Placeholder 3">
            <a:extLst>
              <a:ext uri="{FF2B5EF4-FFF2-40B4-BE49-F238E27FC236}">
                <a16:creationId xmlns:a16="http://schemas.microsoft.com/office/drawing/2014/main" xmlns="" id="{E56EC0CF-EB5E-4613-9FBA-D211F2C16867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25766D-AC21-45D1-A570-88E77A9462BF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093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6">
            <a:extLst>
              <a:ext uri="{FF2B5EF4-FFF2-40B4-BE49-F238E27FC236}">
                <a16:creationId xmlns:a16="http://schemas.microsoft.com/office/drawing/2014/main" xmlns="" id="{E01F41E6-3E6D-4759-98FD-C0A34BAD4E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628DFA8-D60C-4E86-8DA7-853C82B9F2D6}" type="slidenum">
              <a:rPr lang="en-GB" altLang="en-US" sz="1200" smtClean="0"/>
              <a:pPr/>
              <a:t>3</a:t>
            </a:fld>
            <a:endParaRPr lang="en-GB" altLang="en-US" sz="1200"/>
          </a:p>
        </p:txBody>
      </p:sp>
      <p:sp>
        <p:nvSpPr>
          <p:cNvPr id="9219" name="Slide Image Placeholder 1">
            <a:extLst>
              <a:ext uri="{FF2B5EF4-FFF2-40B4-BE49-F238E27FC236}">
                <a16:creationId xmlns:a16="http://schemas.microsoft.com/office/drawing/2014/main" xmlns="" id="{30F22553-9C02-47DF-8FCD-A396F7751C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Notes Placeholder 2">
            <a:extLst>
              <a:ext uri="{FF2B5EF4-FFF2-40B4-BE49-F238E27FC236}">
                <a16:creationId xmlns:a16="http://schemas.microsoft.com/office/drawing/2014/main" xmlns="" id="{52EDBCD6-E2B1-4D54-A675-6C1B9E1D42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221" name="Slide Number Placeholder 3">
            <a:extLst>
              <a:ext uri="{FF2B5EF4-FFF2-40B4-BE49-F238E27FC236}">
                <a16:creationId xmlns:a16="http://schemas.microsoft.com/office/drawing/2014/main" xmlns="" id="{244D31DC-4236-48C1-98B0-4B7DCBC624BB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B0055EC-B2C3-4A56-B114-64909CA18533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86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6">
            <a:extLst>
              <a:ext uri="{FF2B5EF4-FFF2-40B4-BE49-F238E27FC236}">
                <a16:creationId xmlns:a16="http://schemas.microsoft.com/office/drawing/2014/main" xmlns="" id="{2E3AA55A-C518-45DF-8B48-614D9712ED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EA846E-2349-4C81-86A2-FAD5A967349C}" type="slidenum">
              <a:rPr lang="en-GB" altLang="en-US" sz="1200" smtClean="0"/>
              <a:pPr/>
              <a:t>4</a:t>
            </a:fld>
            <a:endParaRPr lang="en-GB" altLang="en-US" sz="1200"/>
          </a:p>
        </p:txBody>
      </p:sp>
      <p:sp>
        <p:nvSpPr>
          <p:cNvPr id="11267" name="Slide Image Placeholder 1">
            <a:extLst>
              <a:ext uri="{FF2B5EF4-FFF2-40B4-BE49-F238E27FC236}">
                <a16:creationId xmlns:a16="http://schemas.microsoft.com/office/drawing/2014/main" xmlns="" id="{B04B0120-8CD3-4DBF-A659-DB88BD75AB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Notes Placeholder 2">
            <a:extLst>
              <a:ext uri="{FF2B5EF4-FFF2-40B4-BE49-F238E27FC236}">
                <a16:creationId xmlns:a16="http://schemas.microsoft.com/office/drawing/2014/main" xmlns="" id="{3B557B96-F594-4321-8026-A9FD2A1C1B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269" name="Slide Number Placeholder 3">
            <a:extLst>
              <a:ext uri="{FF2B5EF4-FFF2-40B4-BE49-F238E27FC236}">
                <a16:creationId xmlns:a16="http://schemas.microsoft.com/office/drawing/2014/main" xmlns="" id="{4A9B99E2-7306-4428-8D6C-01947BE7A380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7995F22-9E91-4067-8CA2-89F19FF4A677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682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6">
            <a:extLst>
              <a:ext uri="{FF2B5EF4-FFF2-40B4-BE49-F238E27FC236}">
                <a16:creationId xmlns:a16="http://schemas.microsoft.com/office/drawing/2014/main" xmlns="" id="{62DF6527-A278-4A18-A2B5-9BBF35ACA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62B5799-789C-4A06-A329-BBDE2C976F65}" type="slidenum">
              <a:rPr lang="en-GB" altLang="en-US" sz="1200" smtClean="0"/>
              <a:pPr/>
              <a:t>5</a:t>
            </a:fld>
            <a:endParaRPr lang="en-GB" altLang="en-US" sz="1200"/>
          </a:p>
        </p:txBody>
      </p:sp>
      <p:sp>
        <p:nvSpPr>
          <p:cNvPr id="13315" name="Slide Image Placeholder 1">
            <a:extLst>
              <a:ext uri="{FF2B5EF4-FFF2-40B4-BE49-F238E27FC236}">
                <a16:creationId xmlns:a16="http://schemas.microsoft.com/office/drawing/2014/main" xmlns="" id="{11EF6A04-B81F-460C-9060-F8B76C5813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Notes Placeholder 2">
            <a:extLst>
              <a:ext uri="{FF2B5EF4-FFF2-40B4-BE49-F238E27FC236}">
                <a16:creationId xmlns:a16="http://schemas.microsoft.com/office/drawing/2014/main" xmlns="" id="{F5C99D7B-8F0B-418A-9C43-10ECB4E433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3317" name="Slide Number Placeholder 3">
            <a:extLst>
              <a:ext uri="{FF2B5EF4-FFF2-40B4-BE49-F238E27FC236}">
                <a16:creationId xmlns:a16="http://schemas.microsoft.com/office/drawing/2014/main" xmlns="" id="{FF963788-872A-4346-8E80-F642A83ACFD7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4E447C7-99B5-493F-ADE8-88E0D85003FA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45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6">
            <a:extLst>
              <a:ext uri="{FF2B5EF4-FFF2-40B4-BE49-F238E27FC236}">
                <a16:creationId xmlns:a16="http://schemas.microsoft.com/office/drawing/2014/main" xmlns="" id="{F2D3B4A0-C73F-46CF-9D19-67225D6D56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952A7F-8FC6-4218-99BF-4FD30C8E0E7C}" type="slidenum">
              <a:rPr lang="en-GB" altLang="en-US" sz="1200" smtClean="0"/>
              <a:pPr/>
              <a:t>6</a:t>
            </a:fld>
            <a:endParaRPr lang="en-GB" altLang="en-US" sz="1200"/>
          </a:p>
        </p:txBody>
      </p:sp>
      <p:sp>
        <p:nvSpPr>
          <p:cNvPr id="15363" name="Slide Image Placeholder 1">
            <a:extLst>
              <a:ext uri="{FF2B5EF4-FFF2-40B4-BE49-F238E27FC236}">
                <a16:creationId xmlns:a16="http://schemas.microsoft.com/office/drawing/2014/main" xmlns="" id="{45CB02CD-1AFF-4E21-9AE3-703895AA1A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Notes Placeholder 2">
            <a:extLst>
              <a:ext uri="{FF2B5EF4-FFF2-40B4-BE49-F238E27FC236}">
                <a16:creationId xmlns:a16="http://schemas.microsoft.com/office/drawing/2014/main" xmlns="" id="{3F57819C-8306-4982-B4CB-2571EB6769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5" name="Slide Number Placeholder 3">
            <a:extLst>
              <a:ext uri="{FF2B5EF4-FFF2-40B4-BE49-F238E27FC236}">
                <a16:creationId xmlns:a16="http://schemas.microsoft.com/office/drawing/2014/main" xmlns="" id="{94E85C0E-BD16-474E-A6DB-131F9D477773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727654-AB61-423A-9DA4-00C2103A29F0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993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6">
            <a:extLst>
              <a:ext uri="{FF2B5EF4-FFF2-40B4-BE49-F238E27FC236}">
                <a16:creationId xmlns:a16="http://schemas.microsoft.com/office/drawing/2014/main" xmlns="" id="{9A2C7354-D5E4-4CA9-9505-FBEA1B0F41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9AC422-A99A-453C-B383-F7CFC8FF2789}" type="slidenum">
              <a:rPr lang="en-GB" altLang="en-US" sz="1200" smtClean="0"/>
              <a:pPr/>
              <a:t>7</a:t>
            </a:fld>
            <a:endParaRPr lang="en-GB" altLang="en-US" sz="1200"/>
          </a:p>
        </p:txBody>
      </p:sp>
      <p:sp>
        <p:nvSpPr>
          <p:cNvPr id="17411" name="Slide Image Placeholder 1">
            <a:extLst>
              <a:ext uri="{FF2B5EF4-FFF2-40B4-BE49-F238E27FC236}">
                <a16:creationId xmlns:a16="http://schemas.microsoft.com/office/drawing/2014/main" xmlns="" id="{8295850F-61E2-4F36-8291-7B303BD343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Notes Placeholder 2">
            <a:extLst>
              <a:ext uri="{FF2B5EF4-FFF2-40B4-BE49-F238E27FC236}">
                <a16:creationId xmlns:a16="http://schemas.microsoft.com/office/drawing/2014/main" xmlns="" id="{8870C967-CA93-4B51-95AE-34AAB3701F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7413" name="Slide Number Placeholder 3">
            <a:extLst>
              <a:ext uri="{FF2B5EF4-FFF2-40B4-BE49-F238E27FC236}">
                <a16:creationId xmlns:a16="http://schemas.microsoft.com/office/drawing/2014/main" xmlns="" id="{EFAF1E45-1BC4-4989-A554-1DDAB20988D8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67E3B7A-32F8-439B-8B82-8CA4BD9764F1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836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6">
            <a:extLst>
              <a:ext uri="{FF2B5EF4-FFF2-40B4-BE49-F238E27FC236}">
                <a16:creationId xmlns:a16="http://schemas.microsoft.com/office/drawing/2014/main" xmlns="" id="{6B5F0003-21F3-497D-91C0-FEB4E401E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5D1578-A0A6-4A01-8F06-E0B35E2682A9}" type="slidenum">
              <a:rPr lang="en-GB" altLang="en-US" sz="1200" smtClean="0"/>
              <a:pPr/>
              <a:t>8</a:t>
            </a:fld>
            <a:endParaRPr lang="en-GB" altLang="en-US" sz="1200"/>
          </a:p>
        </p:txBody>
      </p:sp>
      <p:sp>
        <p:nvSpPr>
          <p:cNvPr id="19459" name="Slide Image Placeholder 1">
            <a:extLst>
              <a:ext uri="{FF2B5EF4-FFF2-40B4-BE49-F238E27FC236}">
                <a16:creationId xmlns:a16="http://schemas.microsoft.com/office/drawing/2014/main" xmlns="" id="{B5261945-765C-4114-9599-116142CBF5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Notes Placeholder 2">
            <a:extLst>
              <a:ext uri="{FF2B5EF4-FFF2-40B4-BE49-F238E27FC236}">
                <a16:creationId xmlns:a16="http://schemas.microsoft.com/office/drawing/2014/main" xmlns="" id="{C9837445-5A94-41EC-985A-FEA8A44D4E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9461" name="Slide Number Placeholder 3">
            <a:extLst>
              <a:ext uri="{FF2B5EF4-FFF2-40B4-BE49-F238E27FC236}">
                <a16:creationId xmlns:a16="http://schemas.microsoft.com/office/drawing/2014/main" xmlns="" id="{E6C078C7-2440-4ADC-9829-074A328C63C2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A72F3F1-0340-4C12-9814-599104E1B1AB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87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6">
            <a:extLst>
              <a:ext uri="{FF2B5EF4-FFF2-40B4-BE49-F238E27FC236}">
                <a16:creationId xmlns:a16="http://schemas.microsoft.com/office/drawing/2014/main" xmlns="" id="{41E453AC-95B0-4709-BEA0-74E7B714C9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DAF441D-E1F0-4C3B-AD1C-6DD07B6CAEB1}" type="slidenum">
              <a:rPr lang="en-GB" altLang="en-US" sz="1200" smtClean="0"/>
              <a:pPr/>
              <a:t>9</a:t>
            </a:fld>
            <a:endParaRPr lang="en-GB" altLang="en-US" sz="1200"/>
          </a:p>
        </p:txBody>
      </p:sp>
      <p:sp>
        <p:nvSpPr>
          <p:cNvPr id="21507" name="Slide Image Placeholder 1">
            <a:extLst>
              <a:ext uri="{FF2B5EF4-FFF2-40B4-BE49-F238E27FC236}">
                <a16:creationId xmlns:a16="http://schemas.microsoft.com/office/drawing/2014/main" xmlns="" id="{5BAE2560-93B8-4B18-9240-347CF4C125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Notes Placeholder 2">
            <a:extLst>
              <a:ext uri="{FF2B5EF4-FFF2-40B4-BE49-F238E27FC236}">
                <a16:creationId xmlns:a16="http://schemas.microsoft.com/office/drawing/2014/main" xmlns="" id="{FF3DD7AD-2BA2-49A2-8372-2E5BC42851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1509" name="Slide Number Placeholder 3">
            <a:extLst>
              <a:ext uri="{FF2B5EF4-FFF2-40B4-BE49-F238E27FC236}">
                <a16:creationId xmlns:a16="http://schemas.microsoft.com/office/drawing/2014/main" xmlns="" id="{AA20208D-3A50-4C5C-A3DF-77888DA6B58F}"/>
              </a:ext>
            </a:extLst>
          </p:cNvPr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FF82C5E-B0D9-46DC-9ACB-5EF1C6A902A5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898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7200" cap="small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8705267-1121-4D6B-8A05-D6D7C48DC7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461A4-8EF5-4795-BB4D-68E85093713C}" type="datetimeFigureOut">
              <a:rPr lang="en-US" altLang="en-US"/>
              <a:pPr>
                <a:defRPr/>
              </a:pPr>
              <a:t>3/2/2020</a:t>
            </a:fld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F4D4923-F7B0-4180-8CC0-5B7CD012FB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A91D826-AFD3-4CE6-9C68-0DDAA0218A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A1C67-130A-4BDA-8CAB-59775BF503D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0219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3F1D081-84B2-4385-8F38-5D8C52D642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FA07E-DFB1-4D5E-A39C-C50635F054D2}" type="datetimeFigureOut">
              <a:rPr lang="en-US" altLang="en-US"/>
              <a:pPr>
                <a:defRPr/>
              </a:pPr>
              <a:t>3/2/2020</a:t>
            </a:fld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34D412F-D6C7-4EF4-9723-51EE1D5A3B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8BBA5F9-798B-422F-A96B-BC28F9DF13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79FFA-95FB-4D0F-98E8-8F29998B8DF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96118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11F1832-DD32-4DA4-AE5D-E9F374E482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D3C6A-C113-4EA2-AEA2-B022BEF0D39F}" type="datetimeFigureOut">
              <a:rPr lang="en-US" altLang="en-US"/>
              <a:pPr>
                <a:defRPr/>
              </a:pPr>
              <a:t>3/2/2020</a:t>
            </a:fld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234F9CB-267A-40DA-8B7E-0BE344A68C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D0C1FAB-839A-418A-B693-E0ADE82B11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CC5FE-D8E7-4829-BC1B-BA152C51AE16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30354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/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4EF5A84-2EB3-458B-AE67-93CE6AD52E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EFBCF-349C-4043-96EA-51922BE06351}" type="datetimeFigureOut">
              <a:rPr lang="en-US" altLang="en-US"/>
              <a:pPr>
                <a:defRPr/>
              </a:pPr>
              <a:t>3/2/2020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B9110C3-A8E2-4C6A-BF63-A4F2E6D225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436DED-FBC5-47D9-A57A-7A830E3ADD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BBD4F-38A1-4BBE-A2D0-B217EB7FB866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1227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F5E28B3-3E27-4E91-9D11-354868BB0A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32F75-7A6D-4D1B-BF5B-F387B5017F11}" type="datetimeFigureOut">
              <a:rPr lang="en-US" altLang="en-US"/>
              <a:pPr>
                <a:defRPr/>
              </a:pPr>
              <a:t>3/2/2020</a:t>
            </a:fld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B7CFCAC-6D70-483D-B5FC-EFC179F258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7350103-F297-4E37-880D-3686A2822A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D6D36-577E-48B1-9E31-9414D4B74C12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75470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F2562FA-70D4-476A-9A9B-6311862C89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232B5-C253-4FB8-9D0D-6C706CDE2533}" type="datetimeFigureOut">
              <a:rPr lang="en-US" altLang="en-US"/>
              <a:pPr>
                <a:defRPr/>
              </a:pPr>
              <a:t>3/2/2020</a:t>
            </a:fld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183EE4F-A16A-4225-AB86-FB9AC08143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DCBFD0A-B8C5-4D5F-B202-B0CE6265D6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D24D1-E9A1-4C8F-B92B-64D0480BA02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7540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79CECFD-9761-4133-8EC0-C96379BD96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40425-C2CB-4DD8-88E8-FD613F4BFA1F}" type="datetimeFigureOut">
              <a:rPr lang="en-US" altLang="en-US"/>
              <a:pPr>
                <a:defRPr/>
              </a:pPr>
              <a:t>3/2/2020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4D0071-ADA5-44E2-8C5B-EC179D46E3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3FCDAF3-8349-481C-BD93-6B4D0ADB84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C85D2-139F-4CBA-B049-ACDB0A062B0E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5931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C42AD9C0-98AB-47A9-8D9F-438A77420E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2ABDD-C03D-45A2-93D1-EC8FF0AAF111}" type="datetimeFigureOut">
              <a:rPr lang="en-US" altLang="en-US"/>
              <a:pPr>
                <a:defRPr/>
              </a:pPr>
              <a:t>3/2/2020</a:t>
            </a:fld>
            <a:endParaRPr lang="en-US" alt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CEBD5E81-2324-4C27-BA51-17A5BF4F3A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35D7D8EB-7E7C-4276-AC1A-152DDBA60D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4332F-EA3D-4398-839A-F89F83B136E2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34388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4E3959E-5F97-47D5-A198-AD6D574714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A5588-B734-469C-B69D-7893788978E8}" type="datetimeFigureOut">
              <a:rPr lang="en-US" altLang="en-US"/>
              <a:pPr>
                <a:defRPr/>
              </a:pPr>
              <a:t>3/2/2020</a:t>
            </a:fld>
            <a:endParaRPr lang="en-US" alt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A7CF53D-4E85-4A5E-AF92-8878818749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EAF2B776-DBEB-438D-8B3E-15039E45F4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6B4AF-2C8A-48D8-8BEF-9284EE25F02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42780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6B08FE23-46BC-4C25-A17E-07E1496E6A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1158B-C52C-4058-97C8-6621D5440BD3}" type="datetimeFigureOut">
              <a:rPr lang="en-US" altLang="en-US"/>
              <a:pPr>
                <a:defRPr/>
              </a:pPr>
              <a:t>3/2/2020</a:t>
            </a:fld>
            <a:endParaRPr lang="en-US" alt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3D88A19B-D4C9-465B-94CD-02C23AC51C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CECAF5D6-C113-40CD-8CF3-8E6218F7E0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A8337-0C72-47B7-97A0-B2BAC48DCEE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90869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B7DDF02-5915-4465-A42F-2610DF082F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A862A-9680-4061-BEA1-41A414B90962}" type="datetimeFigureOut">
              <a:rPr lang="en-US" altLang="en-US"/>
              <a:pPr>
                <a:defRPr/>
              </a:pPr>
              <a:t>3/2/2020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280FB0C-F3BA-457B-B09E-D799B2F466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E090BCF-64C1-4110-992F-0433C20D33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D1E75-A1DC-42A8-BD58-E45EBCA6E59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76940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EE65527-E311-44E5-8ED9-786CA4E570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A1795-9792-4DA7-8DB3-556ADC41EC44}" type="datetimeFigureOut">
              <a:rPr lang="en-US" altLang="en-US"/>
              <a:pPr>
                <a:defRPr/>
              </a:pPr>
              <a:t>3/2/2020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065B3A9-DD74-44C1-A183-51F907C1D2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B2A5AEF-DEA3-4476-92C0-C5BCB47286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2F73C-EBA0-44A6-B359-47150DC9EDD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22171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1B030F94-0314-44C3-B9BA-4C0B650532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4F4CE270-DC0E-44D6-90BA-2C10B8576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C309BB21-D4DF-464A-9C7F-64D04DEFD6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fld id="{F60D12CC-F6EB-46D6-B8AA-5BAD5A9CB210}" type="datetimeFigureOut">
              <a:rPr lang="en-US" altLang="en-US"/>
              <a:pPr>
                <a:defRPr/>
              </a:pPr>
              <a:t>3/2/2020</a:t>
            </a:fld>
            <a:endParaRPr lang="en-US" alt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085B20D1-3342-48B8-B301-8FE714878F4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A28B6BA1-5EE7-4272-A453-2FDB9A3255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8C71186-D6BD-44DB-A51A-FA39DF594FA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bldLvl="2">
        <p:tmplLst>
          <p:tmpl lvl="1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PT Sans Narrow" panose="020B050602020302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PT Sans Narrow" panose="020B0506020203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PT Sans Narrow" panose="020B0506020203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PT Sans Narrow" panose="020B0506020203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PT Sans Narrow" panose="020B0506020203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bg2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50000"/>
        <a:buFont typeface="Courier New" panose="02070309020205020404" pitchFamily="49" charset="0"/>
        <a:buChar char="o"/>
        <a:defRPr sz="2200">
          <a:solidFill>
            <a:schemeClr val="bg2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bg2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bg2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bg2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zigzageducation.co.uk/synopses/8306-presentation-packs-as-alevel-edexcel-maths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3.png"/><Relationship Id="rId4" Type="http://schemas.openxmlformats.org/officeDocument/2006/relationships/image" Target="../media/image5.jpe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D31A7F80-44DB-45BC-BE48-64A57B43583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4843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Receptors and </a:t>
            </a:r>
            <a:r>
              <a:rPr lang="en-GB" dirty="0" smtClean="0"/>
              <a:t>Neurons</a:t>
            </a:r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E2AB1B73-D7C3-4F2E-83B6-61AA82B64BE1}"/>
              </a:ext>
            </a:extLst>
          </p:cNvPr>
          <p:cNvSpPr/>
          <p:nvPr/>
        </p:nvSpPr>
        <p:spPr>
          <a:xfrm>
            <a:off x="1241425" y="2690813"/>
            <a:ext cx="6859588" cy="738187"/>
          </a:xfrm>
          <a:prstGeom prst="roundRect">
            <a:avLst>
              <a:gd name="adj" fmla="val 16186"/>
            </a:avLst>
          </a:prstGeom>
          <a:solidFill>
            <a:srgbClr val="FFDF79">
              <a:alpha val="8666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xmlns="" id="{8105F6DB-FCDE-47C2-B53C-E2A7BA6AA8B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31913" y="2771775"/>
            <a:ext cx="7272337" cy="1752600"/>
          </a:xfrm>
        </p:spPr>
        <p:txBody>
          <a:bodyPr/>
          <a:lstStyle/>
          <a:p>
            <a:pPr marL="1609725" indent="-1609725" algn="l" eaLnBrk="1" hangingPunct="1"/>
            <a:r>
              <a:rPr lang="en-GB" altLang="en-US" sz="3200" b="1">
                <a:latin typeface="PT Sans Narrow" panose="020B0506020203020204" pitchFamily="34" charset="0"/>
              </a:rPr>
              <a:t>Learning Objectives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B29A5A90-C55C-4016-A6CB-9D1BC9FC781E}"/>
              </a:ext>
            </a:extLst>
          </p:cNvPr>
          <p:cNvSpPr/>
          <p:nvPr/>
        </p:nvSpPr>
        <p:spPr>
          <a:xfrm>
            <a:off x="1241425" y="3573463"/>
            <a:ext cx="6859588" cy="2663825"/>
          </a:xfrm>
          <a:prstGeom prst="roundRect">
            <a:avLst>
              <a:gd name="adj" fmla="val 32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ysClr val="windowText" lastClr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4102" name="Text Box 5">
            <a:extLst>
              <a:ext uri="{FF2B5EF4-FFF2-40B4-BE49-F238E27FC236}">
                <a16:creationId xmlns:a16="http://schemas.microsoft.com/office/drawing/2014/main" xmlns="" id="{84982145-AB61-4D42-8897-C873D37AD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301" y="3741738"/>
            <a:ext cx="6859588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GB" altLang="en-US" dirty="0">
                <a:solidFill>
                  <a:sysClr val="windowText" lastClr="0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Mammalian receptors convert stimuli into nervous impulses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GB" altLang="en-US" dirty="0">
                <a:solidFill>
                  <a:sysClr val="windowText" lastClr="0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The structure of sensory, relay and motor </a:t>
            </a:r>
            <a:r>
              <a:rPr lang="en-GB" altLang="en-US" dirty="0" smtClean="0">
                <a:solidFill>
                  <a:sysClr val="windowText" lastClr="0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neurons</a:t>
            </a:r>
            <a:endParaRPr lang="en-GB" altLang="en-US" dirty="0">
              <a:solidFill>
                <a:sysClr val="windowText" lastClr="000000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GB" altLang="en-US" dirty="0">
                <a:solidFill>
                  <a:sysClr val="windowText" lastClr="0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The functions of sensory, relay and motor </a:t>
            </a:r>
            <a:r>
              <a:rPr lang="en-GB" altLang="en-US" dirty="0" smtClean="0">
                <a:solidFill>
                  <a:sysClr val="windowText" lastClr="0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neurons</a:t>
            </a:r>
            <a:endParaRPr lang="en-GB" altLang="en-US" dirty="0">
              <a:solidFill>
                <a:sysClr val="windowText" lastClr="000000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F6D03BA4-7154-49F7-9F27-67A138B1E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850" y="6602413"/>
            <a:ext cx="1454150" cy="2555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</a:t>
            </a:r>
            <a:r>
              <a:rPr lang="en-GB" altLang="en-US" sz="900" dirty="0" smtClean="0">
                <a:latin typeface="Calibri" panose="020F0502020204030204" pitchFamily="34" charset="0"/>
              </a:rPr>
              <a:t>2020 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>
            <a:extLst>
              <a:ext uri="{FF2B5EF4-FFF2-40B4-BE49-F238E27FC236}">
                <a16:creationId xmlns:a16="http://schemas.microsoft.com/office/drawing/2014/main" xmlns="" id="{F24830F4-2151-42F4-A310-DADF6741D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4463"/>
            <a:ext cx="3929063" cy="838200"/>
          </a:xfrm>
        </p:spPr>
        <p:txBody>
          <a:bodyPr/>
          <a:lstStyle/>
          <a:p>
            <a:r>
              <a:rPr lang="en-GB" altLang="en-US" dirty="0"/>
              <a:t>Sensory </a:t>
            </a:r>
            <a:r>
              <a:rPr lang="en-GB" altLang="en-US" dirty="0" smtClean="0"/>
              <a:t>neuron</a:t>
            </a:r>
            <a:endParaRPr lang="en-GB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AE7BB42-8E0D-4D0A-B5CF-9F88C50CB0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61913" y="3878263"/>
            <a:ext cx="4057849" cy="27146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GB" altLang="en-US" dirty="0"/>
              <a:t>	</a:t>
            </a:r>
            <a:r>
              <a:rPr lang="en-GB" altLang="en-US" b="1" dirty="0"/>
              <a:t>Function: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GB" altLang="en-US" dirty="0"/>
              <a:t>	</a:t>
            </a:r>
            <a:r>
              <a:rPr lang="en-GB" altLang="en-US" dirty="0" smtClean="0"/>
              <a:t>Carries </a:t>
            </a:r>
            <a:r>
              <a:rPr lang="en-GB" altLang="en-US" dirty="0"/>
              <a:t>action potentials from a sense organ or receptor to the CNS.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44524F3-A4F9-413E-A52C-969ADFB75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857250"/>
            <a:ext cx="4210050" cy="5643563"/>
          </a:xfrm>
        </p:spPr>
        <p:txBody>
          <a:bodyPr/>
          <a:lstStyle/>
          <a:p>
            <a:r>
              <a:rPr lang="en-GB" altLang="en-US"/>
              <a:t>Long dendron takes impulses towards the cell body.</a:t>
            </a:r>
          </a:p>
          <a:p>
            <a:r>
              <a:rPr lang="en-GB" altLang="en-US"/>
              <a:t>Relatively short axon takes impulses away from the cell body.</a:t>
            </a:r>
          </a:p>
          <a:p>
            <a:r>
              <a:rPr lang="en-GB" altLang="en-US"/>
              <a:t>The cell body is found in a swelling or ganglion close to the CNS.</a:t>
            </a:r>
          </a:p>
          <a:p>
            <a:r>
              <a:rPr lang="en-GB" altLang="en-US"/>
              <a:t>Dendron and axon may be myelinated.</a:t>
            </a:r>
          </a:p>
          <a:p>
            <a:endParaRPr lang="en-GB" altLang="en-US"/>
          </a:p>
        </p:txBody>
      </p:sp>
      <p:grpSp>
        <p:nvGrpSpPr>
          <p:cNvPr id="22533" name="Group 15">
            <a:extLst>
              <a:ext uri="{FF2B5EF4-FFF2-40B4-BE49-F238E27FC236}">
                <a16:creationId xmlns:a16="http://schemas.microsoft.com/office/drawing/2014/main" xmlns="" id="{78B08742-4DE9-4963-8F03-291A751725E0}"/>
              </a:ext>
            </a:extLst>
          </p:cNvPr>
          <p:cNvGrpSpPr>
            <a:grpSpLocks/>
          </p:cNvGrpSpPr>
          <p:nvPr/>
        </p:nvGrpSpPr>
        <p:grpSpPr bwMode="auto">
          <a:xfrm>
            <a:off x="214313" y="1000125"/>
            <a:ext cx="4357687" cy="2286000"/>
            <a:chOff x="214314" y="1000108"/>
            <a:chExt cx="4357686" cy="2286016"/>
          </a:xfrm>
        </p:grpSpPr>
        <p:sp>
          <p:nvSpPr>
            <p:cNvPr id="22534" name="Rectangle 14">
              <a:extLst>
                <a:ext uri="{FF2B5EF4-FFF2-40B4-BE49-F238E27FC236}">
                  <a16:creationId xmlns:a16="http://schemas.microsoft.com/office/drawing/2014/main" xmlns="" id="{53F4BA4B-C047-4468-8E3E-EDBD3595F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14" y="1000108"/>
              <a:ext cx="4357686" cy="2286016"/>
            </a:xfrm>
            <a:prstGeom prst="rect">
              <a:avLst/>
            </a:prstGeom>
            <a:solidFill>
              <a:srgbClr val="DDDDDD"/>
            </a:solidFill>
            <a:ln w="9525" algn="ctr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1pPr>
              <a:lvl2pPr marL="742950" indent="-285750">
                <a:spcBef>
                  <a:spcPct val="20000"/>
                </a:spcBef>
                <a:buSzPct val="50000"/>
                <a:buFont typeface="Courier New" panose="02070309020205020404" pitchFamily="49" charset="0"/>
                <a:buChar char="o"/>
                <a:defRPr sz="22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2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2535" name="Group 2">
              <a:extLst>
                <a:ext uri="{FF2B5EF4-FFF2-40B4-BE49-F238E27FC236}">
                  <a16:creationId xmlns:a16="http://schemas.microsoft.com/office/drawing/2014/main" xmlns="" id="{113367FE-83CD-41CC-99DC-CB4D2942B47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00063" y="1571625"/>
              <a:ext cx="3784600" cy="1008063"/>
              <a:chOff x="1734" y="3857"/>
              <a:chExt cx="8160" cy="2167"/>
            </a:xfrm>
          </p:grpSpPr>
          <p:sp>
            <p:nvSpPr>
              <p:cNvPr id="22536" name="Freeform 3">
                <a:extLst>
                  <a:ext uri="{FF2B5EF4-FFF2-40B4-BE49-F238E27FC236}">
                    <a16:creationId xmlns:a16="http://schemas.microsoft.com/office/drawing/2014/main" xmlns="" id="{863DB1B7-C701-4FF6-995B-927F63A6153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34" y="3857"/>
                <a:ext cx="8160" cy="2167"/>
              </a:xfrm>
              <a:custGeom>
                <a:avLst/>
                <a:gdLst>
                  <a:gd name="T0" fmla="*/ 346 w 8160"/>
                  <a:gd name="T1" fmla="*/ 683 h 2167"/>
                  <a:gd name="T2" fmla="*/ 626 w 8160"/>
                  <a:gd name="T3" fmla="*/ 963 h 2167"/>
                  <a:gd name="T4" fmla="*/ 926 w 8160"/>
                  <a:gd name="T5" fmla="*/ 1183 h 2167"/>
                  <a:gd name="T6" fmla="*/ 1386 w 8160"/>
                  <a:gd name="T7" fmla="*/ 1203 h 2167"/>
                  <a:gd name="T8" fmla="*/ 4806 w 8160"/>
                  <a:gd name="T9" fmla="*/ 883 h 2167"/>
                  <a:gd name="T10" fmla="*/ 5086 w 8160"/>
                  <a:gd name="T11" fmla="*/ 823 h 2167"/>
                  <a:gd name="T12" fmla="*/ 5046 w 8160"/>
                  <a:gd name="T13" fmla="*/ 523 h 2167"/>
                  <a:gd name="T14" fmla="*/ 4806 w 8160"/>
                  <a:gd name="T15" fmla="*/ 263 h 2167"/>
                  <a:gd name="T16" fmla="*/ 5066 w 8160"/>
                  <a:gd name="T17" fmla="*/ 3 h 2167"/>
                  <a:gd name="T18" fmla="*/ 5406 w 8160"/>
                  <a:gd name="T19" fmla="*/ 243 h 2167"/>
                  <a:gd name="T20" fmla="*/ 5146 w 8160"/>
                  <a:gd name="T21" fmla="*/ 523 h 2167"/>
                  <a:gd name="T22" fmla="*/ 5186 w 8160"/>
                  <a:gd name="T23" fmla="*/ 823 h 2167"/>
                  <a:gd name="T24" fmla="*/ 6766 w 8160"/>
                  <a:gd name="T25" fmla="*/ 843 h 2167"/>
                  <a:gd name="T26" fmla="*/ 7046 w 8160"/>
                  <a:gd name="T27" fmla="*/ 663 h 2167"/>
                  <a:gd name="T28" fmla="*/ 7920 w 8160"/>
                  <a:gd name="T29" fmla="*/ 48 h 2167"/>
                  <a:gd name="T30" fmla="*/ 7286 w 8160"/>
                  <a:gd name="T31" fmla="*/ 643 h 2167"/>
                  <a:gd name="T32" fmla="*/ 7266 w 8160"/>
                  <a:gd name="T33" fmla="*/ 963 h 2167"/>
                  <a:gd name="T34" fmla="*/ 8160 w 8160"/>
                  <a:gd name="T35" fmla="*/ 1515 h 2167"/>
                  <a:gd name="T36" fmla="*/ 7326 w 8160"/>
                  <a:gd name="T37" fmla="*/ 1083 h 2167"/>
                  <a:gd name="T38" fmla="*/ 7046 w 8160"/>
                  <a:gd name="T39" fmla="*/ 943 h 2167"/>
                  <a:gd name="T40" fmla="*/ 5286 w 8160"/>
                  <a:gd name="T41" fmla="*/ 943 h 2167"/>
                  <a:gd name="T42" fmla="*/ 4366 w 8160"/>
                  <a:gd name="T43" fmla="*/ 1003 h 2167"/>
                  <a:gd name="T44" fmla="*/ 1486 w 8160"/>
                  <a:gd name="T45" fmla="*/ 1283 h 2167"/>
                  <a:gd name="T46" fmla="*/ 1086 w 8160"/>
                  <a:gd name="T47" fmla="*/ 1363 h 2167"/>
                  <a:gd name="T48" fmla="*/ 480 w 8160"/>
                  <a:gd name="T49" fmla="*/ 2167 h 2167"/>
                  <a:gd name="T50" fmla="*/ 840 w 8160"/>
                  <a:gd name="T51" fmla="*/ 1515 h 2167"/>
                  <a:gd name="T52" fmla="*/ 0 w 8160"/>
                  <a:gd name="T53" fmla="*/ 1678 h 2167"/>
                  <a:gd name="T54" fmla="*/ 840 w 8160"/>
                  <a:gd name="T55" fmla="*/ 1352 h 2167"/>
                  <a:gd name="T56" fmla="*/ 0 w 8160"/>
                  <a:gd name="T57" fmla="*/ 374 h 2167"/>
                  <a:gd name="T58" fmla="*/ 346 w 8160"/>
                  <a:gd name="T59" fmla="*/ 683 h 216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8160"/>
                  <a:gd name="T91" fmla="*/ 0 h 2167"/>
                  <a:gd name="T92" fmla="*/ 8160 w 8160"/>
                  <a:gd name="T93" fmla="*/ 2167 h 216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8160" h="2167">
                    <a:moveTo>
                      <a:pt x="346" y="683"/>
                    </a:moveTo>
                    <a:lnTo>
                      <a:pt x="626" y="963"/>
                    </a:lnTo>
                    <a:cubicBezTo>
                      <a:pt x="723" y="1046"/>
                      <a:pt x="799" y="1143"/>
                      <a:pt x="926" y="1183"/>
                    </a:cubicBezTo>
                    <a:cubicBezTo>
                      <a:pt x="1053" y="1223"/>
                      <a:pt x="739" y="1253"/>
                      <a:pt x="1386" y="1203"/>
                    </a:cubicBezTo>
                    <a:cubicBezTo>
                      <a:pt x="2033" y="1153"/>
                      <a:pt x="4189" y="946"/>
                      <a:pt x="4806" y="883"/>
                    </a:cubicBezTo>
                    <a:cubicBezTo>
                      <a:pt x="5423" y="820"/>
                      <a:pt x="5046" y="883"/>
                      <a:pt x="5086" y="823"/>
                    </a:cubicBezTo>
                    <a:lnTo>
                      <a:pt x="5046" y="523"/>
                    </a:lnTo>
                    <a:cubicBezTo>
                      <a:pt x="4999" y="430"/>
                      <a:pt x="4803" y="350"/>
                      <a:pt x="4806" y="263"/>
                    </a:cubicBezTo>
                    <a:cubicBezTo>
                      <a:pt x="4809" y="176"/>
                      <a:pt x="4966" y="6"/>
                      <a:pt x="5066" y="3"/>
                    </a:cubicBezTo>
                    <a:cubicBezTo>
                      <a:pt x="5166" y="0"/>
                      <a:pt x="5393" y="156"/>
                      <a:pt x="5406" y="243"/>
                    </a:cubicBezTo>
                    <a:cubicBezTo>
                      <a:pt x="5419" y="330"/>
                      <a:pt x="5183" y="426"/>
                      <a:pt x="5146" y="523"/>
                    </a:cubicBezTo>
                    <a:lnTo>
                      <a:pt x="5186" y="823"/>
                    </a:lnTo>
                    <a:cubicBezTo>
                      <a:pt x="5456" y="876"/>
                      <a:pt x="6456" y="870"/>
                      <a:pt x="6766" y="843"/>
                    </a:cubicBezTo>
                    <a:cubicBezTo>
                      <a:pt x="7076" y="816"/>
                      <a:pt x="6854" y="795"/>
                      <a:pt x="7046" y="663"/>
                    </a:cubicBezTo>
                    <a:lnTo>
                      <a:pt x="7920" y="48"/>
                    </a:lnTo>
                    <a:lnTo>
                      <a:pt x="7286" y="643"/>
                    </a:lnTo>
                    <a:cubicBezTo>
                      <a:pt x="7177" y="795"/>
                      <a:pt x="7120" y="818"/>
                      <a:pt x="7266" y="963"/>
                    </a:cubicBezTo>
                    <a:lnTo>
                      <a:pt x="8160" y="1515"/>
                    </a:lnTo>
                    <a:lnTo>
                      <a:pt x="7326" y="1083"/>
                    </a:lnTo>
                    <a:lnTo>
                      <a:pt x="7046" y="943"/>
                    </a:lnTo>
                    <a:cubicBezTo>
                      <a:pt x="6706" y="920"/>
                      <a:pt x="5733" y="933"/>
                      <a:pt x="5286" y="943"/>
                    </a:cubicBezTo>
                    <a:cubicBezTo>
                      <a:pt x="4839" y="953"/>
                      <a:pt x="4999" y="946"/>
                      <a:pt x="4366" y="1003"/>
                    </a:cubicBezTo>
                    <a:cubicBezTo>
                      <a:pt x="3733" y="1060"/>
                      <a:pt x="2033" y="1223"/>
                      <a:pt x="1486" y="1283"/>
                    </a:cubicBezTo>
                    <a:cubicBezTo>
                      <a:pt x="939" y="1343"/>
                      <a:pt x="1254" y="1216"/>
                      <a:pt x="1086" y="1363"/>
                    </a:cubicBezTo>
                    <a:cubicBezTo>
                      <a:pt x="918" y="1510"/>
                      <a:pt x="521" y="2142"/>
                      <a:pt x="480" y="2167"/>
                    </a:cubicBezTo>
                    <a:lnTo>
                      <a:pt x="840" y="1515"/>
                    </a:lnTo>
                    <a:lnTo>
                      <a:pt x="0" y="1678"/>
                    </a:lnTo>
                    <a:lnTo>
                      <a:pt x="840" y="1352"/>
                    </a:lnTo>
                    <a:lnTo>
                      <a:pt x="0" y="374"/>
                    </a:lnTo>
                    <a:lnTo>
                      <a:pt x="346" y="683"/>
                    </a:lnTo>
                    <a:close/>
                  </a:path>
                </a:pathLst>
              </a:custGeom>
              <a:solidFill>
                <a:srgbClr val="FDF5C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37" name="Oval 4">
                <a:extLst>
                  <a:ext uri="{FF2B5EF4-FFF2-40B4-BE49-F238E27FC236}">
                    <a16:creationId xmlns:a16="http://schemas.microsoft.com/office/drawing/2014/main" xmlns="" id="{CE64CCF5-7A43-42D4-B666-663219EAF53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714" y="4028"/>
                <a:ext cx="240" cy="163"/>
              </a:xfrm>
              <a:prstGeom prst="ellipse">
                <a:avLst/>
              </a:prstGeom>
              <a:solidFill>
                <a:srgbClr val="D3D3D3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tIns="10800" bIns="10800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50000"/>
                  <a:buFont typeface="Courier New" panose="02070309020205020404" pitchFamily="49" charset="0"/>
                  <a:buChar char="o"/>
                  <a:defRPr sz="22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538" name="AutoShape 5">
                <a:extLst>
                  <a:ext uri="{FF2B5EF4-FFF2-40B4-BE49-F238E27FC236}">
                    <a16:creationId xmlns:a16="http://schemas.microsoft.com/office/drawing/2014/main" xmlns="" id="{D63FD38D-817D-4BFD-862A-E33BF66EF09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21240000" flipV="1">
                <a:off x="3094" y="5006"/>
                <a:ext cx="480" cy="163"/>
              </a:xfrm>
              <a:prstGeom prst="roundRect">
                <a:avLst>
                  <a:gd name="adj" fmla="val 16667"/>
                </a:avLst>
              </a:prstGeom>
              <a:solidFill>
                <a:srgbClr val="FEE19A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tIns="10800" bIns="10800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50000"/>
                  <a:buFont typeface="Courier New" panose="02070309020205020404" pitchFamily="49" charset="0"/>
                  <a:buChar char="o"/>
                  <a:defRPr sz="22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539" name="AutoShape 6">
                <a:extLst>
                  <a:ext uri="{FF2B5EF4-FFF2-40B4-BE49-F238E27FC236}">
                    <a16:creationId xmlns:a16="http://schemas.microsoft.com/office/drawing/2014/main" xmlns="" id="{74C82A72-BAA7-4906-8F70-3146E2BACDE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360000">
                <a:off x="3774" y="4903"/>
                <a:ext cx="600" cy="163"/>
              </a:xfrm>
              <a:prstGeom prst="roundRect">
                <a:avLst>
                  <a:gd name="adj" fmla="val 16667"/>
                </a:avLst>
              </a:prstGeom>
              <a:solidFill>
                <a:srgbClr val="FEE19A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tIns="10800" bIns="10800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50000"/>
                  <a:buFont typeface="Courier New" panose="02070309020205020404" pitchFamily="49" charset="0"/>
                  <a:buChar char="o"/>
                  <a:defRPr sz="22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540" name="AutoShape 7">
                <a:extLst>
                  <a:ext uri="{FF2B5EF4-FFF2-40B4-BE49-F238E27FC236}">
                    <a16:creationId xmlns:a16="http://schemas.microsoft.com/office/drawing/2014/main" xmlns="" id="{8C442572-1FC5-4BE8-B4C6-41FAB5E0BCC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240000">
                <a:off x="4534" y="4863"/>
                <a:ext cx="600" cy="163"/>
              </a:xfrm>
              <a:prstGeom prst="roundRect">
                <a:avLst>
                  <a:gd name="adj" fmla="val 16667"/>
                </a:avLst>
              </a:prstGeom>
              <a:solidFill>
                <a:srgbClr val="FEE19A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tIns="10800" bIns="10800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50000"/>
                  <a:buFont typeface="Courier New" panose="02070309020205020404" pitchFamily="49" charset="0"/>
                  <a:buChar char="o"/>
                  <a:defRPr sz="22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541" name="AutoShape 8">
                <a:extLst>
                  <a:ext uri="{FF2B5EF4-FFF2-40B4-BE49-F238E27FC236}">
                    <a16:creationId xmlns:a16="http://schemas.microsoft.com/office/drawing/2014/main" xmlns="" id="{6ABF78E1-6BF0-4AA7-A4B0-54CE7C33CBE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240000">
                <a:off x="5354" y="4780"/>
                <a:ext cx="600" cy="163"/>
              </a:xfrm>
              <a:prstGeom prst="roundRect">
                <a:avLst>
                  <a:gd name="adj" fmla="val 16667"/>
                </a:avLst>
              </a:prstGeom>
              <a:solidFill>
                <a:srgbClr val="FEE19A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tIns="10800" bIns="10800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50000"/>
                  <a:buFont typeface="Courier New" panose="02070309020205020404" pitchFamily="49" charset="0"/>
                  <a:buChar char="o"/>
                  <a:defRPr sz="22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542" name="AutoShape 9">
                <a:extLst>
                  <a:ext uri="{FF2B5EF4-FFF2-40B4-BE49-F238E27FC236}">
                    <a16:creationId xmlns:a16="http://schemas.microsoft.com/office/drawing/2014/main" xmlns="" id="{FB2C4FDA-64BE-44DD-A334-C68F2D7FBA6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120000">
                <a:off x="6174" y="4720"/>
                <a:ext cx="600" cy="163"/>
              </a:xfrm>
              <a:prstGeom prst="roundRect">
                <a:avLst>
                  <a:gd name="adj" fmla="val 16667"/>
                </a:avLst>
              </a:prstGeom>
              <a:solidFill>
                <a:srgbClr val="FEE19A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tIns="10800" bIns="10800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50000"/>
                  <a:buFont typeface="Courier New" panose="02070309020205020404" pitchFamily="49" charset="0"/>
                  <a:buChar char="o"/>
                  <a:defRPr sz="22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543" name="AutoShape 10">
                <a:extLst>
                  <a:ext uri="{FF2B5EF4-FFF2-40B4-BE49-F238E27FC236}">
                    <a16:creationId xmlns:a16="http://schemas.microsoft.com/office/drawing/2014/main" xmlns="" id="{6C8B37C7-7D62-49BE-9E08-80D98862CA9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214" y="4680"/>
                <a:ext cx="600" cy="163"/>
              </a:xfrm>
              <a:prstGeom prst="roundRect">
                <a:avLst>
                  <a:gd name="adj" fmla="val 16667"/>
                </a:avLst>
              </a:prstGeom>
              <a:solidFill>
                <a:srgbClr val="FEE19A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tIns="10800" bIns="10800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50000"/>
                  <a:buFont typeface="Courier New" panose="02070309020205020404" pitchFamily="49" charset="0"/>
                  <a:buChar char="o"/>
                  <a:defRPr sz="22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544" name="AutoShape 11">
                <a:extLst>
                  <a:ext uri="{FF2B5EF4-FFF2-40B4-BE49-F238E27FC236}">
                    <a16:creationId xmlns:a16="http://schemas.microsoft.com/office/drawing/2014/main" xmlns="" id="{4D98510A-069F-40B8-A237-DF41B76A2B8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934" y="4677"/>
                <a:ext cx="600" cy="163"/>
              </a:xfrm>
              <a:prstGeom prst="roundRect">
                <a:avLst>
                  <a:gd name="adj" fmla="val 16667"/>
                </a:avLst>
              </a:prstGeom>
              <a:solidFill>
                <a:srgbClr val="FEE19A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tIns="10800" bIns="10800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50000"/>
                  <a:buFont typeface="Courier New" panose="02070309020205020404" pitchFamily="49" charset="0"/>
                  <a:buChar char="o"/>
                  <a:defRPr sz="22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7" name="TextBox 11">
            <a:extLst>
              <a:ext uri="{FF2B5EF4-FFF2-40B4-BE49-F238E27FC236}">
                <a16:creationId xmlns:a16="http://schemas.microsoft.com/office/drawing/2014/main" xmlns="" id="{EB7702A6-C915-471C-A848-5E6D25792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850" y="6602413"/>
            <a:ext cx="1454150" cy="2555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</a:t>
            </a:r>
            <a:r>
              <a:rPr lang="en-GB" altLang="en-US" sz="900" dirty="0" smtClean="0">
                <a:latin typeface="Calibri" panose="020F0502020204030204" pitchFamily="34" charset="0"/>
              </a:rPr>
              <a:t>2020 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grpSp>
        <p:nvGrpSpPr>
          <p:cNvPr id="18" name="Group 3"/>
          <p:cNvGrpSpPr>
            <a:grpSpLocks/>
          </p:cNvGrpSpPr>
          <p:nvPr/>
        </p:nvGrpSpPr>
        <p:grpSpPr bwMode="auto">
          <a:xfrm>
            <a:off x="639762" y="-55166"/>
            <a:ext cx="8540750" cy="6940550"/>
            <a:chOff x="583271" y="42867"/>
            <a:chExt cx="9232725" cy="7502525"/>
          </a:xfrm>
        </p:grpSpPr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1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3" name="Picture 14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5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  <p:bldP spid="6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>
            <a:extLst>
              <a:ext uri="{FF2B5EF4-FFF2-40B4-BE49-F238E27FC236}">
                <a16:creationId xmlns:a16="http://schemas.microsoft.com/office/drawing/2014/main" xmlns="" id="{7AB37F16-BCC5-4B5D-9B2B-D5BEDCD7D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50" y="117475"/>
            <a:ext cx="3929063" cy="838200"/>
          </a:xfrm>
        </p:spPr>
        <p:txBody>
          <a:bodyPr/>
          <a:lstStyle/>
          <a:p>
            <a:r>
              <a:rPr lang="en-GB" altLang="en-US" dirty="0"/>
              <a:t>Relay </a:t>
            </a:r>
            <a:r>
              <a:rPr lang="en-GB" altLang="en-US" dirty="0" smtClean="0"/>
              <a:t>neuron</a:t>
            </a:r>
            <a:endParaRPr lang="en-GB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560DCBE-5FD9-4C97-B2EC-F28881BB21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4313" y="3786188"/>
            <a:ext cx="4281487" cy="27146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GB" altLang="en-US" b="1" dirty="0"/>
              <a:t>Function:</a:t>
            </a:r>
          </a:p>
          <a:p>
            <a:r>
              <a:rPr lang="en-GB" altLang="en-US" dirty="0" smtClean="0"/>
              <a:t>Carries </a:t>
            </a:r>
            <a:r>
              <a:rPr lang="en-GB" altLang="en-US" dirty="0"/>
              <a:t>action potentials between </a:t>
            </a:r>
            <a:r>
              <a:rPr lang="en-GB" altLang="en-US" dirty="0" smtClean="0"/>
              <a:t>neurons </a:t>
            </a:r>
            <a:r>
              <a:rPr lang="en-GB" altLang="en-US" dirty="0"/>
              <a:t>within the CNS. </a:t>
            </a:r>
          </a:p>
          <a:p>
            <a:r>
              <a:rPr lang="en-GB" altLang="en-US" dirty="0"/>
              <a:t>Involved in reflexes.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BC5F39-6433-43B7-B573-143073F87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857250"/>
            <a:ext cx="4210050" cy="5643563"/>
          </a:xfrm>
        </p:spPr>
        <p:txBody>
          <a:bodyPr/>
          <a:lstStyle/>
          <a:p>
            <a:r>
              <a:rPr lang="en-GB" altLang="en-US" dirty="0"/>
              <a:t>There are different types of relay </a:t>
            </a:r>
            <a:r>
              <a:rPr lang="en-GB" altLang="en-US" dirty="0" smtClean="0"/>
              <a:t>neuron: </a:t>
            </a:r>
            <a:endParaRPr lang="en-GB" altLang="en-US" dirty="0"/>
          </a:p>
          <a:p>
            <a:pPr marL="685800" lvl="1" indent="-342900"/>
            <a:r>
              <a:rPr lang="en-GB" altLang="en-US" dirty="0"/>
              <a:t>Unipolar </a:t>
            </a:r>
            <a:r>
              <a:rPr lang="en-GB" altLang="en-US" dirty="0" smtClean="0"/>
              <a:t>neurons </a:t>
            </a:r>
            <a:r>
              <a:rPr lang="en-GB" altLang="en-US" dirty="0"/>
              <a:t>have a single prominent process from the cell body.</a:t>
            </a:r>
          </a:p>
          <a:p>
            <a:pPr marL="685800" lvl="1" indent="-342900"/>
            <a:r>
              <a:rPr lang="en-GB" altLang="en-US" dirty="0"/>
              <a:t>Bipolar </a:t>
            </a:r>
            <a:r>
              <a:rPr lang="en-GB" altLang="en-US" dirty="0" smtClean="0"/>
              <a:t>neurons </a:t>
            </a:r>
            <a:r>
              <a:rPr lang="en-GB" altLang="en-US" dirty="0"/>
              <a:t>have two prominent processes (as here) from the cell body.</a:t>
            </a:r>
          </a:p>
          <a:p>
            <a:pPr marL="685800" lvl="1" indent="-342900"/>
            <a:r>
              <a:rPr lang="en-GB" altLang="en-US" dirty="0"/>
              <a:t>Multipolar </a:t>
            </a:r>
            <a:r>
              <a:rPr lang="en-GB" altLang="en-US" dirty="0" smtClean="0"/>
              <a:t>neurons </a:t>
            </a:r>
            <a:r>
              <a:rPr lang="en-GB" altLang="en-US" dirty="0"/>
              <a:t>have many processes from the cell body.</a:t>
            </a:r>
          </a:p>
          <a:p>
            <a:r>
              <a:rPr lang="en-GB" altLang="en-US" dirty="0"/>
              <a:t>None of the processes </a:t>
            </a:r>
            <a:r>
              <a:rPr lang="en-GB" altLang="en-US" dirty="0" smtClean="0"/>
              <a:t>is </a:t>
            </a:r>
            <a:r>
              <a:rPr lang="en-GB" altLang="en-US" dirty="0"/>
              <a:t>myelinated. </a:t>
            </a:r>
          </a:p>
          <a:p>
            <a:endParaRPr lang="en-GB" altLang="en-US" dirty="0"/>
          </a:p>
        </p:txBody>
      </p:sp>
      <p:grpSp>
        <p:nvGrpSpPr>
          <p:cNvPr id="24581" name="Group 9">
            <a:extLst>
              <a:ext uri="{FF2B5EF4-FFF2-40B4-BE49-F238E27FC236}">
                <a16:creationId xmlns:a16="http://schemas.microsoft.com/office/drawing/2014/main" xmlns="" id="{69F296CF-752D-4C8C-AC03-16674FAA8F90}"/>
              </a:ext>
            </a:extLst>
          </p:cNvPr>
          <p:cNvGrpSpPr>
            <a:grpSpLocks/>
          </p:cNvGrpSpPr>
          <p:nvPr/>
        </p:nvGrpSpPr>
        <p:grpSpPr bwMode="auto">
          <a:xfrm>
            <a:off x="214313" y="1000125"/>
            <a:ext cx="4357687" cy="2286000"/>
            <a:chOff x="214314" y="1000108"/>
            <a:chExt cx="4357686" cy="2286016"/>
          </a:xfrm>
        </p:grpSpPr>
        <p:sp>
          <p:nvSpPr>
            <p:cNvPr id="24582" name="Rectangle 8">
              <a:extLst>
                <a:ext uri="{FF2B5EF4-FFF2-40B4-BE49-F238E27FC236}">
                  <a16:creationId xmlns:a16="http://schemas.microsoft.com/office/drawing/2014/main" xmlns="" id="{AF115206-6A65-4DCB-84E5-C186A004A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14" y="1000108"/>
              <a:ext cx="4357686" cy="2286016"/>
            </a:xfrm>
            <a:prstGeom prst="rect">
              <a:avLst/>
            </a:prstGeom>
            <a:solidFill>
              <a:srgbClr val="DDDDDD"/>
            </a:solidFill>
            <a:ln w="9525" algn="ctr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1pPr>
              <a:lvl2pPr marL="742950" indent="-285750">
                <a:spcBef>
                  <a:spcPct val="20000"/>
                </a:spcBef>
                <a:buSzPct val="50000"/>
                <a:buFont typeface="Courier New" panose="02070309020205020404" pitchFamily="49" charset="0"/>
                <a:buChar char="o"/>
                <a:defRPr sz="22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2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4583" name="Group 2">
              <a:extLst>
                <a:ext uri="{FF2B5EF4-FFF2-40B4-BE49-F238E27FC236}">
                  <a16:creationId xmlns:a16="http://schemas.microsoft.com/office/drawing/2014/main" xmlns="" id="{A7322AEC-DF7D-4485-BE94-7BD4EC285B7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71500" y="1571625"/>
              <a:ext cx="3308350" cy="1008063"/>
              <a:chOff x="3026" y="5834"/>
              <a:chExt cx="6290" cy="1526"/>
            </a:xfrm>
          </p:grpSpPr>
          <p:sp>
            <p:nvSpPr>
              <p:cNvPr id="24584" name="Freeform 3">
                <a:extLst>
                  <a:ext uri="{FF2B5EF4-FFF2-40B4-BE49-F238E27FC236}">
                    <a16:creationId xmlns:a16="http://schemas.microsoft.com/office/drawing/2014/main" xmlns="" id="{331C99B1-6464-4EB2-92B9-9F0E6D3B309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26" y="5834"/>
                <a:ext cx="6290" cy="1526"/>
              </a:xfrm>
              <a:custGeom>
                <a:avLst/>
                <a:gdLst>
                  <a:gd name="T0" fmla="*/ 774 w 6290"/>
                  <a:gd name="T1" fmla="*/ 366 h 1526"/>
                  <a:gd name="T2" fmla="*/ 1214 w 6290"/>
                  <a:gd name="T3" fmla="*/ 486 h 1526"/>
                  <a:gd name="T4" fmla="*/ 1814 w 6290"/>
                  <a:gd name="T5" fmla="*/ 526 h 1526"/>
                  <a:gd name="T6" fmla="*/ 2714 w 6290"/>
                  <a:gd name="T7" fmla="*/ 486 h 1526"/>
                  <a:gd name="T8" fmla="*/ 2894 w 6290"/>
                  <a:gd name="T9" fmla="*/ 366 h 1526"/>
                  <a:gd name="T10" fmla="*/ 3034 w 6290"/>
                  <a:gd name="T11" fmla="*/ 206 h 1526"/>
                  <a:gd name="T12" fmla="*/ 3294 w 6290"/>
                  <a:gd name="T13" fmla="*/ 246 h 1526"/>
                  <a:gd name="T14" fmla="*/ 3714 w 6290"/>
                  <a:gd name="T15" fmla="*/ 486 h 1526"/>
                  <a:gd name="T16" fmla="*/ 5374 w 6290"/>
                  <a:gd name="T17" fmla="*/ 566 h 1526"/>
                  <a:gd name="T18" fmla="*/ 5574 w 6290"/>
                  <a:gd name="T19" fmla="*/ 586 h 1526"/>
                  <a:gd name="T20" fmla="*/ 6274 w 6290"/>
                  <a:gd name="T21" fmla="*/ 286 h 1526"/>
                  <a:gd name="T22" fmla="*/ 5668 w 6290"/>
                  <a:gd name="T23" fmla="*/ 679 h 1526"/>
                  <a:gd name="T24" fmla="*/ 6274 w 6290"/>
                  <a:gd name="T25" fmla="*/ 786 h 1526"/>
                  <a:gd name="T26" fmla="*/ 5694 w 6290"/>
                  <a:gd name="T27" fmla="*/ 786 h 1526"/>
                  <a:gd name="T28" fmla="*/ 6154 w 6290"/>
                  <a:gd name="T29" fmla="*/ 1526 h 1526"/>
                  <a:gd name="T30" fmla="*/ 5474 w 6290"/>
                  <a:gd name="T31" fmla="*/ 726 h 1526"/>
                  <a:gd name="T32" fmla="*/ 5194 w 6290"/>
                  <a:gd name="T33" fmla="*/ 646 h 1526"/>
                  <a:gd name="T34" fmla="*/ 3674 w 6290"/>
                  <a:gd name="T35" fmla="*/ 586 h 1526"/>
                  <a:gd name="T36" fmla="*/ 3354 w 6290"/>
                  <a:gd name="T37" fmla="*/ 786 h 1526"/>
                  <a:gd name="T38" fmla="*/ 3014 w 6290"/>
                  <a:gd name="T39" fmla="*/ 786 h 1526"/>
                  <a:gd name="T40" fmla="*/ 2734 w 6290"/>
                  <a:gd name="T41" fmla="*/ 566 h 1526"/>
                  <a:gd name="T42" fmla="*/ 1934 w 6290"/>
                  <a:gd name="T43" fmla="*/ 606 h 1526"/>
                  <a:gd name="T44" fmla="*/ 1294 w 6290"/>
                  <a:gd name="T45" fmla="*/ 626 h 1526"/>
                  <a:gd name="T46" fmla="*/ 148 w 6290"/>
                  <a:gd name="T47" fmla="*/ 1005 h 1526"/>
                  <a:gd name="T48" fmla="*/ 748 w 6290"/>
                  <a:gd name="T49" fmla="*/ 679 h 1526"/>
                  <a:gd name="T50" fmla="*/ 28 w 6290"/>
                  <a:gd name="T51" fmla="*/ 516 h 1526"/>
                  <a:gd name="T52" fmla="*/ 914 w 6290"/>
                  <a:gd name="T53" fmla="*/ 526 h 1526"/>
                  <a:gd name="T54" fmla="*/ 28 w 6290"/>
                  <a:gd name="T55" fmla="*/ 27 h 1526"/>
                  <a:gd name="T56" fmla="*/ 774 w 6290"/>
                  <a:gd name="T57" fmla="*/ 366 h 152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290"/>
                  <a:gd name="T88" fmla="*/ 0 h 1526"/>
                  <a:gd name="T89" fmla="*/ 6290 w 6290"/>
                  <a:gd name="T90" fmla="*/ 1526 h 152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290" h="1526">
                    <a:moveTo>
                      <a:pt x="774" y="366"/>
                    </a:moveTo>
                    <a:cubicBezTo>
                      <a:pt x="972" y="442"/>
                      <a:pt x="1041" y="459"/>
                      <a:pt x="1214" y="486"/>
                    </a:cubicBezTo>
                    <a:cubicBezTo>
                      <a:pt x="1387" y="513"/>
                      <a:pt x="1564" y="526"/>
                      <a:pt x="1814" y="526"/>
                    </a:cubicBezTo>
                    <a:lnTo>
                      <a:pt x="2714" y="486"/>
                    </a:lnTo>
                    <a:lnTo>
                      <a:pt x="2894" y="366"/>
                    </a:lnTo>
                    <a:cubicBezTo>
                      <a:pt x="2947" y="319"/>
                      <a:pt x="2967" y="226"/>
                      <a:pt x="3034" y="206"/>
                    </a:cubicBezTo>
                    <a:cubicBezTo>
                      <a:pt x="3101" y="186"/>
                      <a:pt x="3181" y="199"/>
                      <a:pt x="3294" y="246"/>
                    </a:cubicBezTo>
                    <a:cubicBezTo>
                      <a:pt x="3407" y="293"/>
                      <a:pt x="3367" y="433"/>
                      <a:pt x="3714" y="486"/>
                    </a:cubicBezTo>
                    <a:cubicBezTo>
                      <a:pt x="4061" y="539"/>
                      <a:pt x="5064" y="549"/>
                      <a:pt x="5374" y="566"/>
                    </a:cubicBezTo>
                    <a:cubicBezTo>
                      <a:pt x="5684" y="583"/>
                      <a:pt x="5424" y="633"/>
                      <a:pt x="5574" y="586"/>
                    </a:cubicBezTo>
                    <a:cubicBezTo>
                      <a:pt x="5724" y="539"/>
                      <a:pt x="6258" y="271"/>
                      <a:pt x="6274" y="286"/>
                    </a:cubicBezTo>
                    <a:cubicBezTo>
                      <a:pt x="6290" y="301"/>
                      <a:pt x="5668" y="596"/>
                      <a:pt x="5668" y="679"/>
                    </a:cubicBezTo>
                    <a:cubicBezTo>
                      <a:pt x="5668" y="762"/>
                      <a:pt x="6270" y="768"/>
                      <a:pt x="6274" y="786"/>
                    </a:cubicBezTo>
                    <a:cubicBezTo>
                      <a:pt x="6278" y="804"/>
                      <a:pt x="5714" y="663"/>
                      <a:pt x="5694" y="786"/>
                    </a:cubicBezTo>
                    <a:lnTo>
                      <a:pt x="6154" y="1526"/>
                    </a:lnTo>
                    <a:lnTo>
                      <a:pt x="5474" y="726"/>
                    </a:lnTo>
                    <a:lnTo>
                      <a:pt x="5194" y="646"/>
                    </a:lnTo>
                    <a:cubicBezTo>
                      <a:pt x="4894" y="623"/>
                      <a:pt x="3981" y="563"/>
                      <a:pt x="3674" y="586"/>
                    </a:cubicBezTo>
                    <a:cubicBezTo>
                      <a:pt x="3367" y="609"/>
                      <a:pt x="3464" y="753"/>
                      <a:pt x="3354" y="786"/>
                    </a:cubicBezTo>
                    <a:cubicBezTo>
                      <a:pt x="3244" y="819"/>
                      <a:pt x="3117" y="823"/>
                      <a:pt x="3014" y="786"/>
                    </a:cubicBezTo>
                    <a:cubicBezTo>
                      <a:pt x="2911" y="749"/>
                      <a:pt x="2914" y="596"/>
                      <a:pt x="2734" y="566"/>
                    </a:cubicBezTo>
                    <a:cubicBezTo>
                      <a:pt x="2554" y="536"/>
                      <a:pt x="2174" y="596"/>
                      <a:pt x="1934" y="606"/>
                    </a:cubicBezTo>
                    <a:cubicBezTo>
                      <a:pt x="1694" y="616"/>
                      <a:pt x="1592" y="560"/>
                      <a:pt x="1294" y="626"/>
                    </a:cubicBezTo>
                    <a:cubicBezTo>
                      <a:pt x="996" y="692"/>
                      <a:pt x="239" y="996"/>
                      <a:pt x="148" y="1005"/>
                    </a:cubicBezTo>
                    <a:cubicBezTo>
                      <a:pt x="57" y="1014"/>
                      <a:pt x="768" y="760"/>
                      <a:pt x="748" y="679"/>
                    </a:cubicBezTo>
                    <a:cubicBezTo>
                      <a:pt x="728" y="598"/>
                      <a:pt x="0" y="541"/>
                      <a:pt x="28" y="516"/>
                    </a:cubicBezTo>
                    <a:cubicBezTo>
                      <a:pt x="56" y="491"/>
                      <a:pt x="914" y="607"/>
                      <a:pt x="914" y="526"/>
                    </a:cubicBezTo>
                    <a:cubicBezTo>
                      <a:pt x="914" y="445"/>
                      <a:pt x="51" y="54"/>
                      <a:pt x="28" y="27"/>
                    </a:cubicBezTo>
                    <a:cubicBezTo>
                      <a:pt x="5" y="0"/>
                      <a:pt x="576" y="290"/>
                      <a:pt x="774" y="366"/>
                    </a:cubicBezTo>
                    <a:close/>
                  </a:path>
                </a:pathLst>
              </a:custGeom>
              <a:solidFill>
                <a:srgbClr val="FDF5C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5" name="Oval 4">
                <a:extLst>
                  <a:ext uri="{FF2B5EF4-FFF2-40B4-BE49-F238E27FC236}">
                    <a16:creationId xmlns:a16="http://schemas.microsoft.com/office/drawing/2014/main" xmlns="" id="{9577A5F7-EA25-4FED-AFC7-645BFBEEFCC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94" y="6187"/>
                <a:ext cx="360" cy="326"/>
              </a:xfrm>
              <a:prstGeom prst="ellipse">
                <a:avLst/>
              </a:prstGeom>
              <a:solidFill>
                <a:srgbClr val="D3D3D3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tIns="10800" bIns="10800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50000"/>
                  <a:buFont typeface="Courier New" panose="02070309020205020404" pitchFamily="49" charset="0"/>
                  <a:buChar char="o"/>
                  <a:defRPr sz="22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" name="TextBox 11">
            <a:extLst>
              <a:ext uri="{FF2B5EF4-FFF2-40B4-BE49-F238E27FC236}">
                <a16:creationId xmlns:a16="http://schemas.microsoft.com/office/drawing/2014/main" xmlns="" id="{231584D9-7BEC-437C-8AB2-DFF51444B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850" y="6602413"/>
            <a:ext cx="1454150" cy="2555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</a:t>
            </a:r>
            <a:r>
              <a:rPr lang="en-GB" altLang="en-US" sz="900" dirty="0" smtClean="0">
                <a:latin typeface="Calibri" panose="020F0502020204030204" pitchFamily="34" charset="0"/>
              </a:rPr>
              <a:t>2020 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639762" y="-55166"/>
            <a:ext cx="8540750" cy="6940550"/>
            <a:chOff x="583271" y="42867"/>
            <a:chExt cx="9232725" cy="7502525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4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6" name="Picture 14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6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  <p:bldP spid="6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xmlns="" id="{CDAB77D3-FD8C-403D-88D0-F7221B57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08" y="476672"/>
            <a:ext cx="7772400" cy="838200"/>
          </a:xfrm>
        </p:spPr>
        <p:txBody>
          <a:bodyPr/>
          <a:lstStyle/>
          <a:p>
            <a:r>
              <a:rPr lang="en-GB" altLang="en-US" dirty="0"/>
              <a:t>Myelinated nerves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xmlns="" id="{F79C5423-F880-4308-A533-660C0DCCA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340768"/>
            <a:ext cx="5686425" cy="4419600"/>
          </a:xfrm>
        </p:spPr>
        <p:txBody>
          <a:bodyPr/>
          <a:lstStyle/>
          <a:p>
            <a:r>
              <a:rPr lang="en-GB" altLang="en-US" dirty="0"/>
              <a:t>Specialised </a:t>
            </a:r>
            <a:r>
              <a:rPr lang="en-GB" altLang="en-US" b="1" dirty="0"/>
              <a:t>Schwann cells </a:t>
            </a:r>
            <a:r>
              <a:rPr lang="en-GB" altLang="en-US" dirty="0"/>
              <a:t>are wrapped around the </a:t>
            </a:r>
            <a:r>
              <a:rPr lang="en-GB" altLang="en-US" dirty="0" smtClean="0"/>
              <a:t>neuron </a:t>
            </a:r>
            <a:r>
              <a:rPr lang="en-GB" altLang="en-US" dirty="0"/>
              <a:t>to produce the myelin sheath.</a:t>
            </a:r>
          </a:p>
          <a:p>
            <a:r>
              <a:rPr lang="en-GB" altLang="en-US" dirty="0"/>
              <a:t>The cytoplasm of the Schwann cells is rich in lipid and acts as electrical insulation.</a:t>
            </a:r>
          </a:p>
          <a:p>
            <a:r>
              <a:rPr lang="en-GB" altLang="en-US" dirty="0"/>
              <a:t>There are gaps between adjacent Schwann </a:t>
            </a:r>
            <a:r>
              <a:rPr lang="en-GB" altLang="en-US" dirty="0" smtClean="0"/>
              <a:t>cells, </a:t>
            </a:r>
            <a:r>
              <a:rPr lang="en-GB" altLang="en-US" dirty="0"/>
              <a:t>known as </a:t>
            </a:r>
            <a:r>
              <a:rPr lang="en-GB" altLang="en-US" b="1" dirty="0"/>
              <a:t>nodes of Ranvier</a:t>
            </a:r>
            <a:r>
              <a:rPr lang="en-GB" altLang="en-US" dirty="0"/>
              <a:t>. </a:t>
            </a:r>
          </a:p>
          <a:p>
            <a:r>
              <a:rPr lang="en-GB" altLang="en-US" dirty="0"/>
              <a:t>Conduction of nerve impulses is sped up by the presence of the myelin sheath.</a:t>
            </a:r>
          </a:p>
          <a:p>
            <a:r>
              <a:rPr lang="en-GB" altLang="en-US" dirty="0"/>
              <a:t>Sheath is not present around all </a:t>
            </a:r>
            <a:r>
              <a:rPr lang="en-GB" altLang="en-US" dirty="0" smtClean="0"/>
              <a:t>neurons</a:t>
            </a:r>
            <a:r>
              <a:rPr lang="en-GB" altLang="en-US" dirty="0"/>
              <a:t>.</a:t>
            </a:r>
          </a:p>
          <a:p>
            <a:pPr marL="685800" lvl="1" indent="-342900"/>
            <a:r>
              <a:rPr lang="en-GB" altLang="en-US" dirty="0"/>
              <a:t>Only </a:t>
            </a:r>
            <a:r>
              <a:rPr lang="en-GB" altLang="en-US" dirty="0" smtClean="0"/>
              <a:t>1/3 </a:t>
            </a:r>
            <a:r>
              <a:rPr lang="en-GB" altLang="en-US" dirty="0"/>
              <a:t>of motor and sensory </a:t>
            </a:r>
            <a:r>
              <a:rPr lang="en-GB" altLang="en-US" dirty="0" smtClean="0"/>
              <a:t>neurons </a:t>
            </a:r>
            <a:r>
              <a:rPr lang="en-GB" altLang="en-US" dirty="0"/>
              <a:t>in humans.</a:t>
            </a:r>
          </a:p>
          <a:p>
            <a:endParaRPr lang="en-GB" altLang="en-US" dirty="0"/>
          </a:p>
        </p:txBody>
      </p:sp>
      <p:pic>
        <p:nvPicPr>
          <p:cNvPr id="26628" name="Picture 5" descr="File:Neuron with oligodendrocyte and myelin sheath.svg">
            <a:extLst>
              <a:ext uri="{FF2B5EF4-FFF2-40B4-BE49-F238E27FC236}">
                <a16:creationId xmlns:a16="http://schemas.microsoft.com/office/drawing/2014/main" xmlns="" id="{A11D4557-CB7F-485D-A758-4A1835570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8388" y="1341438"/>
            <a:ext cx="2967037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xmlns="" id="{8394B7C4-0892-4156-8502-E28879A23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850" y="6602413"/>
            <a:ext cx="1454150" cy="2555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</a:t>
            </a:r>
            <a:r>
              <a:rPr lang="en-GB" altLang="en-US" sz="900" dirty="0" smtClean="0">
                <a:latin typeface="Calibri" panose="020F0502020204030204" pitchFamily="34" charset="0"/>
              </a:rPr>
              <a:t>2020 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639762" y="-55166"/>
            <a:ext cx="8540750" cy="6940550"/>
            <a:chOff x="583271" y="42867"/>
            <a:chExt cx="9232725" cy="7502525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1" name="Picture 14" descr="sample_front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 descr="sample_front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6" descr="sample_front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5">
            <a:extLst>
              <a:ext uri="{FF2B5EF4-FFF2-40B4-BE49-F238E27FC236}">
                <a16:creationId xmlns:a16="http://schemas.microsoft.com/office/drawing/2014/main" xmlns="" id="{D563B77D-C173-468B-B27C-8DBD28FD2FC7}"/>
              </a:ext>
            </a:extLst>
          </p:cNvPr>
          <p:cNvGrpSpPr>
            <a:grpSpLocks/>
          </p:cNvGrpSpPr>
          <p:nvPr/>
        </p:nvGrpSpPr>
        <p:grpSpPr bwMode="auto">
          <a:xfrm>
            <a:off x="3233738" y="1460500"/>
            <a:ext cx="2462212" cy="3875088"/>
            <a:chOff x="7960" y="2440"/>
            <a:chExt cx="1842" cy="2709"/>
          </a:xfrm>
        </p:grpSpPr>
        <p:sp>
          <p:nvSpPr>
            <p:cNvPr id="392198" name="Freeform 6">
              <a:extLst>
                <a:ext uri="{FF2B5EF4-FFF2-40B4-BE49-F238E27FC236}">
                  <a16:creationId xmlns:a16="http://schemas.microsoft.com/office/drawing/2014/main" xmlns="" id="{C0336346-9E2F-4AC6-9E76-FD5F3FC9B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6" y="2440"/>
              <a:ext cx="1846" cy="2709"/>
            </a:xfrm>
            <a:custGeom>
              <a:avLst/>
              <a:gdLst/>
              <a:ahLst/>
              <a:cxnLst>
                <a:cxn ang="0">
                  <a:pos x="964" y="2113"/>
                </a:cxn>
                <a:cxn ang="0">
                  <a:pos x="1423" y="1531"/>
                </a:cxn>
                <a:cxn ang="0">
                  <a:pos x="1064" y="930"/>
                </a:cxn>
                <a:cxn ang="0">
                  <a:pos x="335" y="1275"/>
                </a:cxn>
                <a:cxn ang="0">
                  <a:pos x="952" y="2397"/>
                </a:cxn>
                <a:cxn ang="0">
                  <a:pos x="1610" y="1658"/>
                </a:cxn>
                <a:cxn ang="0">
                  <a:pos x="1289" y="757"/>
                </a:cxn>
                <a:cxn ang="0">
                  <a:pos x="110" y="1016"/>
                </a:cxn>
                <a:cxn ang="0">
                  <a:pos x="628" y="2473"/>
                </a:cxn>
                <a:cxn ang="0">
                  <a:pos x="1338" y="2431"/>
                </a:cxn>
                <a:cxn ang="0">
                  <a:pos x="1778" y="1828"/>
                </a:cxn>
                <a:cxn ang="0">
                  <a:pos x="1722" y="885"/>
                </a:cxn>
                <a:cxn ang="0">
                  <a:pos x="1684" y="313"/>
                </a:cxn>
                <a:cxn ang="0">
                  <a:pos x="1066" y="5"/>
                </a:cxn>
                <a:cxn ang="0">
                  <a:pos x="615" y="283"/>
                </a:cxn>
                <a:cxn ang="0">
                  <a:pos x="164" y="613"/>
                </a:cxn>
                <a:cxn ang="0">
                  <a:pos x="199" y="717"/>
                </a:cxn>
                <a:cxn ang="0">
                  <a:pos x="615" y="491"/>
                </a:cxn>
                <a:cxn ang="0">
                  <a:pos x="1049" y="595"/>
                </a:cxn>
                <a:cxn ang="0">
                  <a:pos x="1569" y="630"/>
                </a:cxn>
                <a:cxn ang="0">
                  <a:pos x="1703" y="1722"/>
                </a:cxn>
                <a:cxn ang="0">
                  <a:pos x="1264" y="2346"/>
                </a:cxn>
                <a:cxn ang="0">
                  <a:pos x="768" y="2420"/>
                </a:cxn>
                <a:cxn ang="0">
                  <a:pos x="253" y="1457"/>
                </a:cxn>
                <a:cxn ang="0">
                  <a:pos x="391" y="930"/>
                </a:cxn>
                <a:cxn ang="0">
                  <a:pos x="1120" y="843"/>
                </a:cxn>
                <a:cxn ang="0">
                  <a:pos x="1488" y="1245"/>
                </a:cxn>
                <a:cxn ang="0">
                  <a:pos x="1469" y="1700"/>
                </a:cxn>
                <a:cxn ang="0">
                  <a:pos x="946" y="2240"/>
                </a:cxn>
                <a:cxn ang="0">
                  <a:pos x="447" y="1361"/>
                </a:cxn>
                <a:cxn ang="0">
                  <a:pos x="1020" y="1055"/>
                </a:cxn>
                <a:cxn ang="0">
                  <a:pos x="1345" y="1534"/>
                </a:cxn>
                <a:cxn ang="0">
                  <a:pos x="917" y="2008"/>
                </a:cxn>
                <a:cxn ang="0">
                  <a:pos x="964" y="2113"/>
                </a:cxn>
              </a:cxnLst>
              <a:rect l="0" t="0" r="r" b="b"/>
              <a:pathLst>
                <a:path w="1842" h="2709">
                  <a:moveTo>
                    <a:pt x="964" y="2113"/>
                  </a:moveTo>
                  <a:cubicBezTo>
                    <a:pt x="1048" y="2034"/>
                    <a:pt x="1406" y="1729"/>
                    <a:pt x="1423" y="1531"/>
                  </a:cubicBezTo>
                  <a:cubicBezTo>
                    <a:pt x="1439" y="1334"/>
                    <a:pt x="1246" y="973"/>
                    <a:pt x="1064" y="930"/>
                  </a:cubicBezTo>
                  <a:cubicBezTo>
                    <a:pt x="883" y="887"/>
                    <a:pt x="354" y="1030"/>
                    <a:pt x="335" y="1275"/>
                  </a:cubicBezTo>
                  <a:cubicBezTo>
                    <a:pt x="316" y="1519"/>
                    <a:pt x="740" y="2333"/>
                    <a:pt x="952" y="2397"/>
                  </a:cubicBezTo>
                  <a:cubicBezTo>
                    <a:pt x="1164" y="2461"/>
                    <a:pt x="1553" y="1931"/>
                    <a:pt x="1610" y="1658"/>
                  </a:cubicBezTo>
                  <a:cubicBezTo>
                    <a:pt x="1666" y="1385"/>
                    <a:pt x="1539" y="864"/>
                    <a:pt x="1289" y="757"/>
                  </a:cubicBezTo>
                  <a:cubicBezTo>
                    <a:pt x="1039" y="650"/>
                    <a:pt x="221" y="730"/>
                    <a:pt x="110" y="1016"/>
                  </a:cubicBezTo>
                  <a:cubicBezTo>
                    <a:pt x="0" y="1302"/>
                    <a:pt x="423" y="2238"/>
                    <a:pt x="628" y="2473"/>
                  </a:cubicBezTo>
                  <a:cubicBezTo>
                    <a:pt x="832" y="2709"/>
                    <a:pt x="1147" y="2539"/>
                    <a:pt x="1338" y="2431"/>
                  </a:cubicBezTo>
                  <a:cubicBezTo>
                    <a:pt x="1530" y="2324"/>
                    <a:pt x="1714" y="2085"/>
                    <a:pt x="1778" y="1828"/>
                  </a:cubicBezTo>
                  <a:cubicBezTo>
                    <a:pt x="1842" y="1570"/>
                    <a:pt x="1737" y="1138"/>
                    <a:pt x="1722" y="885"/>
                  </a:cubicBezTo>
                  <a:cubicBezTo>
                    <a:pt x="1706" y="633"/>
                    <a:pt x="1793" y="460"/>
                    <a:pt x="1684" y="313"/>
                  </a:cubicBezTo>
                  <a:cubicBezTo>
                    <a:pt x="1575" y="166"/>
                    <a:pt x="1244" y="10"/>
                    <a:pt x="1066" y="5"/>
                  </a:cubicBezTo>
                  <a:cubicBezTo>
                    <a:pt x="888" y="0"/>
                    <a:pt x="765" y="182"/>
                    <a:pt x="615" y="283"/>
                  </a:cubicBezTo>
                  <a:cubicBezTo>
                    <a:pt x="465" y="384"/>
                    <a:pt x="233" y="541"/>
                    <a:pt x="164" y="613"/>
                  </a:cubicBezTo>
                  <a:cubicBezTo>
                    <a:pt x="95" y="685"/>
                    <a:pt x="124" y="737"/>
                    <a:pt x="199" y="717"/>
                  </a:cubicBezTo>
                  <a:cubicBezTo>
                    <a:pt x="274" y="697"/>
                    <a:pt x="473" y="511"/>
                    <a:pt x="615" y="491"/>
                  </a:cubicBezTo>
                  <a:cubicBezTo>
                    <a:pt x="757" y="471"/>
                    <a:pt x="890" y="572"/>
                    <a:pt x="1049" y="595"/>
                  </a:cubicBezTo>
                  <a:cubicBezTo>
                    <a:pt x="1208" y="618"/>
                    <a:pt x="1460" y="442"/>
                    <a:pt x="1569" y="630"/>
                  </a:cubicBezTo>
                  <a:cubicBezTo>
                    <a:pt x="1678" y="818"/>
                    <a:pt x="1754" y="1436"/>
                    <a:pt x="1703" y="1722"/>
                  </a:cubicBezTo>
                  <a:cubicBezTo>
                    <a:pt x="1652" y="2008"/>
                    <a:pt x="1419" y="2230"/>
                    <a:pt x="1264" y="2346"/>
                  </a:cubicBezTo>
                  <a:cubicBezTo>
                    <a:pt x="1108" y="2463"/>
                    <a:pt x="936" y="2569"/>
                    <a:pt x="768" y="2420"/>
                  </a:cubicBezTo>
                  <a:cubicBezTo>
                    <a:pt x="600" y="2272"/>
                    <a:pt x="316" y="1705"/>
                    <a:pt x="253" y="1457"/>
                  </a:cubicBezTo>
                  <a:cubicBezTo>
                    <a:pt x="191" y="1209"/>
                    <a:pt x="246" y="1032"/>
                    <a:pt x="391" y="930"/>
                  </a:cubicBezTo>
                  <a:cubicBezTo>
                    <a:pt x="535" y="827"/>
                    <a:pt x="938" y="791"/>
                    <a:pt x="1120" y="843"/>
                  </a:cubicBezTo>
                  <a:cubicBezTo>
                    <a:pt x="1303" y="896"/>
                    <a:pt x="1430" y="1102"/>
                    <a:pt x="1488" y="1245"/>
                  </a:cubicBezTo>
                  <a:cubicBezTo>
                    <a:pt x="1546" y="1388"/>
                    <a:pt x="1560" y="1535"/>
                    <a:pt x="1469" y="1700"/>
                  </a:cubicBezTo>
                  <a:cubicBezTo>
                    <a:pt x="1379" y="1866"/>
                    <a:pt x="1116" y="2297"/>
                    <a:pt x="946" y="2240"/>
                  </a:cubicBezTo>
                  <a:cubicBezTo>
                    <a:pt x="775" y="2184"/>
                    <a:pt x="434" y="1559"/>
                    <a:pt x="447" y="1361"/>
                  </a:cubicBezTo>
                  <a:cubicBezTo>
                    <a:pt x="460" y="1164"/>
                    <a:pt x="871" y="1026"/>
                    <a:pt x="1020" y="1055"/>
                  </a:cubicBezTo>
                  <a:cubicBezTo>
                    <a:pt x="1170" y="1083"/>
                    <a:pt x="1362" y="1375"/>
                    <a:pt x="1345" y="1534"/>
                  </a:cubicBezTo>
                  <a:cubicBezTo>
                    <a:pt x="1328" y="1693"/>
                    <a:pt x="981" y="1911"/>
                    <a:pt x="917" y="2008"/>
                  </a:cubicBezTo>
                  <a:cubicBezTo>
                    <a:pt x="854" y="2104"/>
                    <a:pt x="874" y="2178"/>
                    <a:pt x="964" y="211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20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2199" name="Freeform 7">
              <a:extLst>
                <a:ext uri="{FF2B5EF4-FFF2-40B4-BE49-F238E27FC236}">
                  <a16:creationId xmlns:a16="http://schemas.microsoft.com/office/drawing/2014/main" xmlns="" id="{CE71BBEE-BCA9-47D9-830A-FE976F4FF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5" y="3614"/>
              <a:ext cx="646" cy="727"/>
            </a:xfrm>
            <a:custGeom>
              <a:avLst/>
              <a:gdLst/>
              <a:ahLst/>
              <a:cxnLst>
                <a:cxn ang="0">
                  <a:pos x="0" y="516"/>
                </a:cxn>
                <a:cxn ang="0">
                  <a:pos x="840" y="27"/>
                </a:cxn>
                <a:cxn ang="0">
                  <a:pos x="1320" y="679"/>
                </a:cxn>
                <a:cxn ang="0">
                  <a:pos x="480" y="1331"/>
                </a:cxn>
                <a:cxn ang="0">
                  <a:pos x="126" y="934"/>
                </a:cxn>
                <a:cxn ang="0">
                  <a:pos x="0" y="516"/>
                </a:cxn>
              </a:cxnLst>
              <a:rect l="0" t="0" r="r" b="b"/>
              <a:pathLst>
                <a:path w="1380" h="1373">
                  <a:moveTo>
                    <a:pt x="0" y="516"/>
                  </a:moveTo>
                  <a:cubicBezTo>
                    <a:pt x="112" y="369"/>
                    <a:pt x="620" y="0"/>
                    <a:pt x="840" y="27"/>
                  </a:cubicBezTo>
                  <a:cubicBezTo>
                    <a:pt x="1060" y="54"/>
                    <a:pt x="1380" y="462"/>
                    <a:pt x="1320" y="679"/>
                  </a:cubicBezTo>
                  <a:cubicBezTo>
                    <a:pt x="1260" y="896"/>
                    <a:pt x="679" y="1289"/>
                    <a:pt x="480" y="1331"/>
                  </a:cubicBezTo>
                  <a:cubicBezTo>
                    <a:pt x="281" y="1373"/>
                    <a:pt x="206" y="1070"/>
                    <a:pt x="126" y="934"/>
                  </a:cubicBezTo>
                  <a:cubicBezTo>
                    <a:pt x="46" y="798"/>
                    <a:pt x="26" y="603"/>
                    <a:pt x="0" y="51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20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2200" name="Freeform 8">
              <a:extLst>
                <a:ext uri="{FF2B5EF4-FFF2-40B4-BE49-F238E27FC236}">
                  <a16:creationId xmlns:a16="http://schemas.microsoft.com/office/drawing/2014/main" xmlns="" id="{8C0E709E-8B16-445C-9F05-C00719525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6" y="2525"/>
              <a:ext cx="701" cy="431"/>
            </a:xfrm>
            <a:custGeom>
              <a:avLst/>
              <a:gdLst/>
              <a:ahLst/>
              <a:cxnLst>
                <a:cxn ang="0">
                  <a:pos x="937" y="90"/>
                </a:cxn>
                <a:cxn ang="0">
                  <a:pos x="1497" y="570"/>
                </a:cxn>
                <a:cxn ang="0">
                  <a:pos x="917" y="790"/>
                </a:cxn>
                <a:cxn ang="0">
                  <a:pos x="137" y="690"/>
                </a:cxn>
                <a:cxn ang="0">
                  <a:pos x="97" y="110"/>
                </a:cxn>
                <a:cxn ang="0">
                  <a:pos x="457" y="30"/>
                </a:cxn>
                <a:cxn ang="0">
                  <a:pos x="937" y="90"/>
                </a:cxn>
              </a:cxnLst>
              <a:rect l="0" t="0" r="r" b="b"/>
              <a:pathLst>
                <a:path w="1500" h="810">
                  <a:moveTo>
                    <a:pt x="937" y="90"/>
                  </a:moveTo>
                  <a:cubicBezTo>
                    <a:pt x="1110" y="193"/>
                    <a:pt x="1500" y="453"/>
                    <a:pt x="1497" y="570"/>
                  </a:cubicBezTo>
                  <a:cubicBezTo>
                    <a:pt x="1494" y="687"/>
                    <a:pt x="1144" y="770"/>
                    <a:pt x="917" y="790"/>
                  </a:cubicBezTo>
                  <a:cubicBezTo>
                    <a:pt x="690" y="810"/>
                    <a:pt x="274" y="803"/>
                    <a:pt x="137" y="690"/>
                  </a:cubicBezTo>
                  <a:cubicBezTo>
                    <a:pt x="0" y="577"/>
                    <a:pt x="44" y="220"/>
                    <a:pt x="97" y="110"/>
                  </a:cubicBezTo>
                  <a:cubicBezTo>
                    <a:pt x="150" y="0"/>
                    <a:pt x="317" y="33"/>
                    <a:pt x="457" y="30"/>
                  </a:cubicBezTo>
                  <a:cubicBezTo>
                    <a:pt x="597" y="27"/>
                    <a:pt x="837" y="78"/>
                    <a:pt x="937" y="9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2000" dirty="0">
                <a:solidFill>
                  <a:schemeClr val="bg2"/>
                </a:solidFill>
                <a:latin typeface="+mn-lt"/>
              </a:endParaRPr>
            </a:p>
          </p:txBody>
        </p:sp>
      </p:grpSp>
      <p:grpSp>
        <p:nvGrpSpPr>
          <p:cNvPr id="3" name="Group 9">
            <a:extLst>
              <a:ext uri="{FF2B5EF4-FFF2-40B4-BE49-F238E27FC236}">
                <a16:creationId xmlns:a16="http://schemas.microsoft.com/office/drawing/2014/main" xmlns="" id="{5F3F2118-0922-4225-9762-C9ED2CC22927}"/>
              </a:ext>
            </a:extLst>
          </p:cNvPr>
          <p:cNvGrpSpPr>
            <a:grpSpLocks/>
          </p:cNvGrpSpPr>
          <p:nvPr/>
        </p:nvGrpSpPr>
        <p:grpSpPr bwMode="auto">
          <a:xfrm>
            <a:off x="1928813" y="2214563"/>
            <a:ext cx="2373312" cy="1465262"/>
            <a:chOff x="6983" y="2967"/>
            <a:chExt cx="1776" cy="1024"/>
          </a:xfrm>
        </p:grpSpPr>
        <p:sp>
          <p:nvSpPr>
            <p:cNvPr id="392202" name="Text Box 10">
              <a:extLst>
                <a:ext uri="{FF2B5EF4-FFF2-40B4-BE49-F238E27FC236}">
                  <a16:creationId xmlns:a16="http://schemas.microsoft.com/office/drawing/2014/main" xmlns="" id="{55834F44-1B07-4995-9670-8837495862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3" y="2967"/>
              <a:ext cx="811" cy="2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Aft>
                  <a:spcPts val="1000"/>
                </a:spcAft>
                <a:defRPr/>
              </a:pPr>
              <a:r>
                <a:rPr lang="en-GB" sz="2000" b="1" dirty="0" smtClean="0">
                  <a:solidFill>
                    <a:schemeClr val="bg2"/>
                  </a:solidFill>
                  <a:latin typeface="+mn-lt"/>
                </a:rPr>
                <a:t>Neuron</a:t>
              </a:r>
              <a:endParaRPr lang="en-US" sz="2000" b="1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2203" name="Line 11">
              <a:extLst>
                <a:ext uri="{FF2B5EF4-FFF2-40B4-BE49-F238E27FC236}">
                  <a16:creationId xmlns:a16="http://schemas.microsoft.com/office/drawing/2014/main" xmlns="" id="{840A47B9-58AE-41EE-B4F2-A3B03A3152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43" y="3254"/>
              <a:ext cx="1016" cy="7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2000" dirty="0">
                <a:solidFill>
                  <a:schemeClr val="bg2"/>
                </a:solidFill>
                <a:latin typeface="+mn-lt"/>
              </a:endParaRPr>
            </a:p>
          </p:txBody>
        </p:sp>
      </p:grpSp>
      <p:grpSp>
        <p:nvGrpSpPr>
          <p:cNvPr id="4" name="Group 12">
            <a:extLst>
              <a:ext uri="{FF2B5EF4-FFF2-40B4-BE49-F238E27FC236}">
                <a16:creationId xmlns:a16="http://schemas.microsoft.com/office/drawing/2014/main" xmlns="" id="{3CC1EDC3-A366-4222-AF7D-E54FD70FA204}"/>
              </a:ext>
            </a:extLst>
          </p:cNvPr>
          <p:cNvGrpSpPr>
            <a:grpSpLocks/>
          </p:cNvGrpSpPr>
          <p:nvPr/>
        </p:nvGrpSpPr>
        <p:grpSpPr bwMode="auto">
          <a:xfrm>
            <a:off x="428625" y="4465638"/>
            <a:ext cx="3530600" cy="1677987"/>
            <a:chOff x="5860" y="4541"/>
            <a:chExt cx="2642" cy="1173"/>
          </a:xfrm>
        </p:grpSpPr>
        <p:sp>
          <p:nvSpPr>
            <p:cNvPr id="392205" name="Text Box 13">
              <a:extLst>
                <a:ext uri="{FF2B5EF4-FFF2-40B4-BE49-F238E27FC236}">
                  <a16:creationId xmlns:a16="http://schemas.microsoft.com/office/drawing/2014/main" xmlns="" id="{F0ED1C96-EF73-4C15-B5BD-36C0DE3BA7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0" y="4541"/>
              <a:ext cx="2210" cy="117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2000" b="1" dirty="0">
                  <a:solidFill>
                    <a:schemeClr val="bg2"/>
                  </a:solidFill>
                  <a:latin typeface="+mn-lt"/>
                </a:rPr>
                <a:t>Cytoplasm rich in lipid</a:t>
              </a:r>
            </a:p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Helps insulate and ensures that depolarisation occurs only at the </a:t>
              </a:r>
              <a:r>
                <a:rPr lang="en-GB" sz="1800" dirty="0" smtClean="0">
                  <a:solidFill>
                    <a:schemeClr val="bg2"/>
                  </a:solidFill>
                  <a:latin typeface="+mn-lt"/>
                </a:rPr>
                <a:t>node </a:t>
              </a: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of Ranvier.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2206" name="Line 14">
              <a:extLst>
                <a:ext uri="{FF2B5EF4-FFF2-40B4-BE49-F238E27FC236}">
                  <a16:creationId xmlns:a16="http://schemas.microsoft.com/office/drawing/2014/main" xmlns="" id="{06BD9E27-0A46-467C-9206-A89515BFC7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70" y="4693"/>
              <a:ext cx="436" cy="1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2000" dirty="0">
                <a:solidFill>
                  <a:schemeClr val="bg2"/>
                </a:solidFill>
                <a:latin typeface="+mn-lt"/>
              </a:endParaRPr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xmlns="" id="{7C44796F-7F6E-48E9-A709-FA5405C74491}"/>
              </a:ext>
            </a:extLst>
          </p:cNvPr>
          <p:cNvGrpSpPr>
            <a:grpSpLocks/>
          </p:cNvGrpSpPr>
          <p:nvPr/>
        </p:nvGrpSpPr>
        <p:grpSpPr bwMode="auto">
          <a:xfrm>
            <a:off x="4681538" y="714375"/>
            <a:ext cx="3533775" cy="1143000"/>
            <a:chOff x="9043" y="1918"/>
            <a:chExt cx="2645" cy="799"/>
          </a:xfrm>
        </p:grpSpPr>
        <p:sp>
          <p:nvSpPr>
            <p:cNvPr id="392208" name="Text Box 16">
              <a:extLst>
                <a:ext uri="{FF2B5EF4-FFF2-40B4-BE49-F238E27FC236}">
                  <a16:creationId xmlns:a16="http://schemas.microsoft.com/office/drawing/2014/main" xmlns="" id="{96FF0A76-C646-4ACF-A30C-EE225F8DE1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28" y="1918"/>
              <a:ext cx="2160" cy="6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2000" b="1" dirty="0">
                  <a:solidFill>
                    <a:schemeClr val="bg2"/>
                  </a:solidFill>
                  <a:latin typeface="+mn-lt"/>
                </a:rPr>
                <a:t>Schwann cell nucleus</a:t>
              </a:r>
            </a:p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Contains chromosomes.</a:t>
              </a:r>
            </a:p>
            <a:p>
              <a:pPr eaLnBrk="1" hangingPunct="1">
                <a:spcAft>
                  <a:spcPts val="1000"/>
                </a:spcAft>
                <a:defRPr/>
              </a:pPr>
              <a:endParaRPr lang="en-US" sz="20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2209" name="Line 17">
              <a:extLst>
                <a:ext uri="{FF2B5EF4-FFF2-40B4-BE49-F238E27FC236}">
                  <a16:creationId xmlns:a16="http://schemas.microsoft.com/office/drawing/2014/main" xmlns="" id="{84E237AC-043D-4E71-9D4F-48C8619685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043" y="2261"/>
              <a:ext cx="485" cy="4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2000" dirty="0">
                <a:solidFill>
                  <a:schemeClr val="bg2"/>
                </a:solidFill>
                <a:latin typeface="+mn-lt"/>
              </a:endParaRPr>
            </a:p>
          </p:txBody>
        </p:sp>
      </p:grpSp>
      <p:sp>
        <p:nvSpPr>
          <p:cNvPr id="15" name="TextBox 11">
            <a:extLst>
              <a:ext uri="{FF2B5EF4-FFF2-40B4-BE49-F238E27FC236}">
                <a16:creationId xmlns:a16="http://schemas.microsoft.com/office/drawing/2014/main" xmlns="" id="{C71C62BA-BFB6-43C6-8E04-CFEC051F3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850" y="6602413"/>
            <a:ext cx="1454150" cy="2555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</a:t>
            </a:r>
            <a:r>
              <a:rPr lang="en-GB" altLang="en-US" sz="900" dirty="0" smtClean="0">
                <a:latin typeface="Calibri" panose="020F0502020204030204" pitchFamily="34" charset="0"/>
              </a:rPr>
              <a:t>2020 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639762" y="-55166"/>
            <a:ext cx="8540750" cy="6940550"/>
            <a:chOff x="583271" y="42867"/>
            <a:chExt cx="9232725" cy="7502525"/>
          </a:xfrm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1" name="Picture 14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6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xmlns="" id="{CFE35F6A-C418-4228-9453-CD3D8627A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412776"/>
            <a:ext cx="7772400" cy="4419600"/>
          </a:xfrm>
        </p:spPr>
        <p:txBody>
          <a:bodyPr/>
          <a:lstStyle/>
          <a:p>
            <a:r>
              <a:rPr lang="en-GB" altLang="en-US" dirty="0"/>
              <a:t>In humans, myelinated </a:t>
            </a:r>
            <a:r>
              <a:rPr lang="en-GB" altLang="en-US" dirty="0" smtClean="0"/>
              <a:t>neurons </a:t>
            </a:r>
            <a:r>
              <a:rPr lang="en-GB" altLang="en-US" dirty="0"/>
              <a:t>conduct impulses at up to 100 </a:t>
            </a:r>
            <a:r>
              <a:rPr lang="en-GB" altLang="en-US" dirty="0" err="1" smtClean="0"/>
              <a:t>ms</a:t>
            </a:r>
            <a:r>
              <a:rPr lang="en-GB" altLang="en-US" baseline="30000" dirty="0"/>
              <a:t>–</a:t>
            </a:r>
            <a:r>
              <a:rPr lang="en-GB" altLang="en-US" baseline="30000" dirty="0" smtClean="0"/>
              <a:t>1</a:t>
            </a:r>
            <a:r>
              <a:rPr lang="en-GB" altLang="en-US" dirty="0"/>
              <a:t>, whereas non-myelinated </a:t>
            </a:r>
            <a:r>
              <a:rPr lang="en-GB" altLang="en-US" dirty="0" smtClean="0"/>
              <a:t>neurons </a:t>
            </a:r>
            <a:r>
              <a:rPr lang="en-GB" altLang="en-US" dirty="0"/>
              <a:t>may be as slow as 0.5 </a:t>
            </a:r>
            <a:r>
              <a:rPr lang="en-GB" altLang="en-US" dirty="0" err="1" smtClean="0"/>
              <a:t>ms</a:t>
            </a:r>
            <a:r>
              <a:rPr lang="en-GB" altLang="en-US" baseline="30000" dirty="0"/>
              <a:t>–</a:t>
            </a:r>
            <a:r>
              <a:rPr lang="en-GB" altLang="en-US" baseline="30000" dirty="0" smtClean="0"/>
              <a:t>1</a:t>
            </a:r>
            <a:r>
              <a:rPr lang="en-GB" altLang="en-US" dirty="0"/>
              <a:t>.</a:t>
            </a:r>
          </a:p>
          <a:p>
            <a:r>
              <a:rPr lang="en-GB" altLang="en-US" dirty="0"/>
              <a:t>The </a:t>
            </a:r>
            <a:r>
              <a:rPr lang="en-GB" altLang="en-US" b="1" dirty="0"/>
              <a:t>myelin sheath </a:t>
            </a:r>
            <a:r>
              <a:rPr lang="en-GB" altLang="en-US" dirty="0"/>
              <a:t>wrapped around the </a:t>
            </a:r>
            <a:r>
              <a:rPr lang="en-GB" altLang="en-US" dirty="0" smtClean="0"/>
              <a:t>neuron </a:t>
            </a:r>
            <a:r>
              <a:rPr lang="en-GB" altLang="en-US" dirty="0"/>
              <a:t>prevents movement of ions. </a:t>
            </a:r>
          </a:p>
          <a:p>
            <a:r>
              <a:rPr lang="en-GB" altLang="en-US" dirty="0"/>
              <a:t>Local circuits, i.e. the flow of Na</a:t>
            </a:r>
            <a:r>
              <a:rPr lang="en-GB" altLang="en-US" baseline="30000" dirty="0"/>
              <a:t>+</a:t>
            </a:r>
            <a:r>
              <a:rPr lang="en-GB" altLang="en-US" dirty="0"/>
              <a:t> from the positive regions to the negatively charged regions, can only flow between adjacent nodes of Ranvier. </a:t>
            </a:r>
          </a:p>
          <a:p>
            <a:r>
              <a:rPr lang="en-GB" altLang="en-US" dirty="0"/>
              <a:t>Depolarisation and the action potential/impulse effectively jumps from node to node.</a:t>
            </a:r>
          </a:p>
          <a:p>
            <a:r>
              <a:rPr lang="en-GB" altLang="en-US" dirty="0"/>
              <a:t>Saltatory conduction is much faster than non-myelinated conduction.</a:t>
            </a:r>
          </a:p>
          <a:p>
            <a:pPr marL="685800" lvl="1" indent="-342900"/>
            <a:r>
              <a:rPr lang="en-GB" altLang="en-US" dirty="0"/>
              <a:t>Latin: </a:t>
            </a:r>
            <a:r>
              <a:rPr lang="en-GB" altLang="en-US" i="1" dirty="0" err="1"/>
              <a:t>saltare</a:t>
            </a:r>
            <a:r>
              <a:rPr lang="en-GB" altLang="en-US" dirty="0"/>
              <a:t> = to jump </a:t>
            </a:r>
          </a:p>
          <a:p>
            <a:endParaRPr lang="en-GB" altLang="en-US" dirty="0"/>
          </a:p>
        </p:txBody>
      </p:sp>
      <p:sp>
        <p:nvSpPr>
          <p:cNvPr id="30723" name="Title 1">
            <a:extLst>
              <a:ext uri="{FF2B5EF4-FFF2-40B4-BE49-F238E27FC236}">
                <a16:creationId xmlns:a16="http://schemas.microsoft.com/office/drawing/2014/main" xmlns="" id="{74F1B226-1413-4C50-91BE-2246F67AC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609600"/>
            <a:ext cx="7772400" cy="838200"/>
          </a:xfrm>
        </p:spPr>
        <p:txBody>
          <a:bodyPr/>
          <a:lstStyle/>
          <a:p>
            <a:r>
              <a:rPr lang="en-GB" altLang="en-US" dirty="0"/>
              <a:t>Saltatory conduction</a:t>
            </a: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xmlns="" id="{7915A94C-0150-4768-9E13-9F5CD196E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850" y="6602413"/>
            <a:ext cx="1454150" cy="2555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</a:t>
            </a:r>
            <a:r>
              <a:rPr lang="en-GB" altLang="en-US" sz="900" dirty="0" smtClean="0">
                <a:latin typeface="Calibri" panose="020F0502020204030204" pitchFamily="34" charset="0"/>
              </a:rPr>
              <a:t>2020 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639762" y="-55166"/>
            <a:ext cx="8540750" cy="6940550"/>
            <a:chOff x="583271" y="42867"/>
            <a:chExt cx="9232725" cy="7502525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8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0" name="Picture 14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34">
            <a:extLst>
              <a:ext uri="{FF2B5EF4-FFF2-40B4-BE49-F238E27FC236}">
                <a16:creationId xmlns:a16="http://schemas.microsoft.com/office/drawing/2014/main" xmlns="" id="{39BAE980-3F70-4702-AE02-FEC4D7BF064B}"/>
              </a:ext>
            </a:extLst>
          </p:cNvPr>
          <p:cNvGrpSpPr>
            <a:grpSpLocks/>
          </p:cNvGrpSpPr>
          <p:nvPr/>
        </p:nvGrpSpPr>
        <p:grpSpPr bwMode="auto">
          <a:xfrm>
            <a:off x="695325" y="2757488"/>
            <a:ext cx="7672388" cy="966787"/>
            <a:chOff x="695748" y="2757433"/>
            <a:chExt cx="7672493" cy="967632"/>
          </a:xfrm>
        </p:grpSpPr>
        <p:sp>
          <p:nvSpPr>
            <p:cNvPr id="393222" name="AutoShape 6">
              <a:extLst>
                <a:ext uri="{FF2B5EF4-FFF2-40B4-BE49-F238E27FC236}">
                  <a16:creationId xmlns:a16="http://schemas.microsoft.com/office/drawing/2014/main" xmlns="" id="{93947D93-A4DF-4AFB-87B9-F74A914E9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1027" y="2757433"/>
              <a:ext cx="1433533" cy="966044"/>
            </a:xfrm>
            <a:prstGeom prst="roundRect">
              <a:avLst>
                <a:gd name="adj" fmla="val 16667"/>
              </a:avLst>
            </a:prstGeom>
            <a:solidFill>
              <a:srgbClr val="FEE19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3223" name="AutoShape 7">
              <a:extLst>
                <a:ext uri="{FF2B5EF4-FFF2-40B4-BE49-F238E27FC236}">
                  <a16:creationId xmlns:a16="http://schemas.microsoft.com/office/drawing/2014/main" xmlns="" id="{393D824A-CEE4-4CEB-93AF-B33251E68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5252" y="2757433"/>
              <a:ext cx="1433533" cy="966044"/>
            </a:xfrm>
            <a:prstGeom prst="roundRect">
              <a:avLst>
                <a:gd name="adj" fmla="val 16667"/>
              </a:avLst>
            </a:prstGeom>
            <a:solidFill>
              <a:srgbClr val="FEE19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3224" name="AutoShape 8">
              <a:extLst>
                <a:ext uri="{FF2B5EF4-FFF2-40B4-BE49-F238E27FC236}">
                  <a16:creationId xmlns:a16="http://schemas.microsoft.com/office/drawing/2014/main" xmlns="" id="{69D043B5-4D32-432D-9669-8AFEE9026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1066" y="2757433"/>
              <a:ext cx="1433532" cy="966044"/>
            </a:xfrm>
            <a:prstGeom prst="roundRect">
              <a:avLst>
                <a:gd name="adj" fmla="val 16667"/>
              </a:avLst>
            </a:prstGeom>
            <a:solidFill>
              <a:srgbClr val="FEE19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3225" name="AutoShape 9">
              <a:extLst>
                <a:ext uri="{FF2B5EF4-FFF2-40B4-BE49-F238E27FC236}">
                  <a16:creationId xmlns:a16="http://schemas.microsoft.com/office/drawing/2014/main" xmlns="" id="{44FB483C-BB67-482F-A579-1D1675534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5291" y="2757433"/>
              <a:ext cx="1433532" cy="966044"/>
            </a:xfrm>
            <a:prstGeom prst="roundRect">
              <a:avLst>
                <a:gd name="adj" fmla="val 16667"/>
              </a:avLst>
            </a:prstGeom>
            <a:solidFill>
              <a:srgbClr val="FEE19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3226" name="Rectangle 10">
              <a:extLst>
                <a:ext uri="{FF2B5EF4-FFF2-40B4-BE49-F238E27FC236}">
                  <a16:creationId xmlns:a16="http://schemas.microsoft.com/office/drawing/2014/main" xmlns="" id="{43E15988-26D6-4C5A-8528-A22B2DA1B3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748" y="3079977"/>
              <a:ext cx="7672493" cy="322545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3227" name="Text Box 11">
              <a:extLst>
                <a:ext uri="{FF2B5EF4-FFF2-40B4-BE49-F238E27FC236}">
                  <a16:creationId xmlns:a16="http://schemas.microsoft.com/office/drawing/2014/main" xmlns="" id="{0A8CF7D9-9BF8-438D-B3A8-10D9A823C5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8737" y="3079977"/>
              <a:ext cx="252415" cy="322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-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3228" name="Text Box 12">
              <a:extLst>
                <a:ext uri="{FF2B5EF4-FFF2-40B4-BE49-F238E27FC236}">
                  <a16:creationId xmlns:a16="http://schemas.microsoft.com/office/drawing/2014/main" xmlns="" id="{8A553B53-C526-4C3F-9F14-688705FE30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698" y="3079977"/>
              <a:ext cx="252416" cy="322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-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3229" name="Text Box 13">
              <a:extLst>
                <a:ext uri="{FF2B5EF4-FFF2-40B4-BE49-F238E27FC236}">
                  <a16:creationId xmlns:a16="http://schemas.microsoft.com/office/drawing/2014/main" xmlns="" id="{19590F5B-FEAF-4E6C-9106-D4E706568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2923" y="3402521"/>
              <a:ext cx="254003" cy="322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-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3230" name="Text Box 14">
              <a:extLst>
                <a:ext uri="{FF2B5EF4-FFF2-40B4-BE49-F238E27FC236}">
                  <a16:creationId xmlns:a16="http://schemas.microsoft.com/office/drawing/2014/main" xmlns="" id="{5E23E6B2-699B-47ED-92CD-EC659A9B5A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2923" y="2757433"/>
              <a:ext cx="254003" cy="322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-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3231" name="Text Box 15">
              <a:extLst>
                <a:ext uri="{FF2B5EF4-FFF2-40B4-BE49-F238E27FC236}">
                  <a16:creationId xmlns:a16="http://schemas.microsoft.com/office/drawing/2014/main" xmlns="" id="{FF0C76DF-0F1F-40A8-8289-93CA421A3D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612" y="3079977"/>
              <a:ext cx="252415" cy="322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-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3232" name="Text Box 16">
              <a:extLst>
                <a:ext uri="{FF2B5EF4-FFF2-40B4-BE49-F238E27FC236}">
                  <a16:creationId xmlns:a16="http://schemas.microsoft.com/office/drawing/2014/main" xmlns="" id="{57C8BF6D-C0B3-4C15-9080-09267DD021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2962" y="3079977"/>
              <a:ext cx="252415" cy="322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-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3233" name="Text Box 17">
              <a:extLst>
                <a:ext uri="{FF2B5EF4-FFF2-40B4-BE49-F238E27FC236}">
                  <a16:creationId xmlns:a16="http://schemas.microsoft.com/office/drawing/2014/main" xmlns="" id="{A30386EA-0C6A-4043-824D-62214985D8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612" y="2757433"/>
              <a:ext cx="252415" cy="322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+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3234" name="Text Box 18">
              <a:extLst>
                <a:ext uri="{FF2B5EF4-FFF2-40B4-BE49-F238E27FC236}">
                  <a16:creationId xmlns:a16="http://schemas.microsoft.com/office/drawing/2014/main" xmlns="" id="{39E73B71-8696-422D-BE3C-E2E86574BD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698" y="2757433"/>
              <a:ext cx="252416" cy="322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+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3235" name="Text Box 19">
              <a:extLst>
                <a:ext uri="{FF2B5EF4-FFF2-40B4-BE49-F238E27FC236}">
                  <a16:creationId xmlns:a16="http://schemas.microsoft.com/office/drawing/2014/main" xmlns="" id="{43E64FA1-6530-40A4-94E8-FEBC3B2FEF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698" y="3402521"/>
              <a:ext cx="252416" cy="322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+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3236" name="Text Box 20">
              <a:extLst>
                <a:ext uri="{FF2B5EF4-FFF2-40B4-BE49-F238E27FC236}">
                  <a16:creationId xmlns:a16="http://schemas.microsoft.com/office/drawing/2014/main" xmlns="" id="{7BE5C6D2-D856-4779-99B0-ED1AFE7453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2923" y="3079977"/>
              <a:ext cx="254003" cy="322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+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3237" name="Text Box 21">
              <a:extLst>
                <a:ext uri="{FF2B5EF4-FFF2-40B4-BE49-F238E27FC236}">
                  <a16:creationId xmlns:a16="http://schemas.microsoft.com/office/drawing/2014/main" xmlns="" id="{48BD10C0-CEB3-4B63-8A12-FADDDE7468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8737" y="2757433"/>
              <a:ext cx="252415" cy="322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+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3238" name="Text Box 22">
              <a:extLst>
                <a:ext uri="{FF2B5EF4-FFF2-40B4-BE49-F238E27FC236}">
                  <a16:creationId xmlns:a16="http://schemas.microsoft.com/office/drawing/2014/main" xmlns="" id="{91EBB016-4107-40F3-87D0-D83190FD8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8737" y="3402521"/>
              <a:ext cx="252415" cy="322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+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3239" name="Text Box 23">
              <a:extLst>
                <a:ext uri="{FF2B5EF4-FFF2-40B4-BE49-F238E27FC236}">
                  <a16:creationId xmlns:a16="http://schemas.microsoft.com/office/drawing/2014/main" xmlns="" id="{6481F594-72ED-4226-8624-5538CC5254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2962" y="2757433"/>
              <a:ext cx="252415" cy="322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+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3240" name="Text Box 24">
              <a:extLst>
                <a:ext uri="{FF2B5EF4-FFF2-40B4-BE49-F238E27FC236}">
                  <a16:creationId xmlns:a16="http://schemas.microsoft.com/office/drawing/2014/main" xmlns="" id="{4F0B4C46-24C2-4AB3-96BD-8F16E43899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2962" y="3402521"/>
              <a:ext cx="252415" cy="322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+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3241" name="Text Box 25">
              <a:extLst>
                <a:ext uri="{FF2B5EF4-FFF2-40B4-BE49-F238E27FC236}">
                  <a16:creationId xmlns:a16="http://schemas.microsoft.com/office/drawing/2014/main" xmlns="" id="{10CE2BFD-CF74-4BE8-AAEF-D80E1021D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612" y="3402521"/>
              <a:ext cx="252415" cy="322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8000" tIns="0" rIns="18000" bIns="0"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+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</p:grpSp>
      <p:sp>
        <p:nvSpPr>
          <p:cNvPr id="393242" name="Line 26">
            <a:extLst>
              <a:ext uri="{FF2B5EF4-FFF2-40B4-BE49-F238E27FC236}">
                <a16:creationId xmlns:a16="http://schemas.microsoft.com/office/drawing/2014/main" xmlns="" id="{86A77326-05B1-4F8A-AED5-61A2EAEBD3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16450" y="3240088"/>
            <a:ext cx="16017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 eaLnBrk="1" hangingPunct="1">
              <a:defRPr/>
            </a:pPr>
            <a:endParaRPr lang="en-GB" sz="1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93243" name="Freeform 27">
            <a:extLst>
              <a:ext uri="{FF2B5EF4-FFF2-40B4-BE49-F238E27FC236}">
                <a16:creationId xmlns:a16="http://schemas.microsoft.com/office/drawing/2014/main" xmlns="" id="{2577EB3D-1606-45A8-8654-B358B58582B1}"/>
              </a:ext>
            </a:extLst>
          </p:cNvPr>
          <p:cNvSpPr>
            <a:spLocks/>
          </p:cNvSpPr>
          <p:nvPr/>
        </p:nvSpPr>
        <p:spPr bwMode="auto">
          <a:xfrm>
            <a:off x="4489450" y="3763963"/>
            <a:ext cx="1854200" cy="322262"/>
          </a:xfrm>
          <a:custGeom>
            <a:avLst/>
            <a:gdLst/>
            <a:ahLst/>
            <a:cxnLst>
              <a:cxn ang="0">
                <a:pos x="2640" y="0"/>
              </a:cxn>
              <a:cxn ang="0">
                <a:pos x="2640" y="326"/>
              </a:cxn>
              <a:cxn ang="0">
                <a:pos x="0" y="326"/>
              </a:cxn>
              <a:cxn ang="0">
                <a:pos x="0" y="0"/>
              </a:cxn>
            </a:cxnLst>
            <a:rect l="0" t="0" r="r" b="b"/>
            <a:pathLst>
              <a:path w="2640" h="326">
                <a:moveTo>
                  <a:pt x="2640" y="0"/>
                </a:moveTo>
                <a:lnTo>
                  <a:pt x="2640" y="326"/>
                </a:lnTo>
                <a:lnTo>
                  <a:pt x="0" y="326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 eaLnBrk="1" hangingPunct="1">
              <a:defRPr/>
            </a:pPr>
            <a:endParaRPr lang="en-GB" sz="1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93244" name="Freeform 28">
            <a:extLst>
              <a:ext uri="{FF2B5EF4-FFF2-40B4-BE49-F238E27FC236}">
                <a16:creationId xmlns:a16="http://schemas.microsoft.com/office/drawing/2014/main" xmlns="" id="{0D988DB6-B301-4DCB-9C42-46845F6EFA4F}"/>
              </a:ext>
            </a:extLst>
          </p:cNvPr>
          <p:cNvSpPr>
            <a:spLocks/>
          </p:cNvSpPr>
          <p:nvPr/>
        </p:nvSpPr>
        <p:spPr bwMode="auto">
          <a:xfrm>
            <a:off x="4475163" y="2262188"/>
            <a:ext cx="1882775" cy="355600"/>
          </a:xfrm>
          <a:custGeom>
            <a:avLst/>
            <a:gdLst/>
            <a:ahLst/>
            <a:cxnLst>
              <a:cxn ang="0">
                <a:pos x="2225" y="307"/>
              </a:cxn>
              <a:cxn ang="0">
                <a:pos x="2225" y="10"/>
              </a:cxn>
              <a:cxn ang="0">
                <a:pos x="0" y="0"/>
              </a:cxn>
              <a:cxn ang="0">
                <a:pos x="6" y="328"/>
              </a:cxn>
            </a:cxnLst>
            <a:rect l="0" t="0" r="r" b="b"/>
            <a:pathLst>
              <a:path w="2225" h="328">
                <a:moveTo>
                  <a:pt x="2225" y="307"/>
                </a:moveTo>
                <a:lnTo>
                  <a:pt x="2225" y="10"/>
                </a:lnTo>
                <a:lnTo>
                  <a:pt x="0" y="0"/>
                </a:lnTo>
                <a:lnTo>
                  <a:pt x="6" y="32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 eaLnBrk="1" hangingPunct="1">
              <a:defRPr/>
            </a:pPr>
            <a:endParaRPr lang="en-GB" sz="1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93245" name="Text Box 29">
            <a:extLst>
              <a:ext uri="{FF2B5EF4-FFF2-40B4-BE49-F238E27FC236}">
                <a16:creationId xmlns:a16="http://schemas.microsoft.com/office/drawing/2014/main" xmlns="" id="{A5E144E3-6FA7-4535-A218-95315BDE2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4248150"/>
            <a:ext cx="1679575" cy="12525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Aft>
                <a:spcPts val="1000"/>
              </a:spcAft>
              <a:defRPr/>
            </a:pPr>
            <a:r>
              <a:rPr lang="en-GB" sz="1800" dirty="0">
                <a:solidFill>
                  <a:schemeClr val="bg2"/>
                </a:solidFill>
                <a:latin typeface="+mn-lt"/>
              </a:rPr>
              <a:t>At resting potential – capable of stimulation</a:t>
            </a:r>
            <a:endParaRPr lang="en-US" sz="1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93246" name="Text Box 30">
            <a:extLst>
              <a:ext uri="{FF2B5EF4-FFF2-40B4-BE49-F238E27FC236}">
                <a16:creationId xmlns:a16="http://schemas.microsoft.com/office/drawing/2014/main" xmlns="" id="{5056A92C-10E6-42B4-A982-B842C3943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8700" y="4248150"/>
            <a:ext cx="1679575" cy="12525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Aft>
                <a:spcPts val="1000"/>
              </a:spcAft>
              <a:defRPr/>
            </a:pPr>
            <a:r>
              <a:rPr lang="en-GB" sz="1800" dirty="0">
                <a:solidFill>
                  <a:schemeClr val="bg2"/>
                </a:solidFill>
                <a:latin typeface="+mn-lt"/>
              </a:rPr>
              <a:t>At resting potential – capable of stimulation</a:t>
            </a:r>
            <a:endParaRPr lang="en-US" sz="1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93247" name="Text Box 31">
            <a:extLst>
              <a:ext uri="{FF2B5EF4-FFF2-40B4-BE49-F238E27FC236}">
                <a16:creationId xmlns:a16="http://schemas.microsoft.com/office/drawing/2014/main" xmlns="" id="{8C11C8BE-9687-4159-B4CE-164F426FD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163" y="4248150"/>
            <a:ext cx="1565275" cy="12525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Aft>
                <a:spcPts val="1000"/>
              </a:spcAft>
              <a:defRPr/>
            </a:pPr>
            <a:r>
              <a:rPr lang="en-GB" sz="1800" dirty="0">
                <a:solidFill>
                  <a:schemeClr val="bg2"/>
                </a:solidFill>
                <a:latin typeface="+mn-lt"/>
              </a:rPr>
              <a:t>Refractory period – cannot be stimulated</a:t>
            </a:r>
            <a:endParaRPr lang="en-US" sz="1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93248" name="Text Box 32">
            <a:extLst>
              <a:ext uri="{FF2B5EF4-FFF2-40B4-BE49-F238E27FC236}">
                <a16:creationId xmlns:a16="http://schemas.microsoft.com/office/drawing/2014/main" xmlns="" id="{071FEDC9-BF9D-48D0-94DC-3DF84F97B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825" y="4243388"/>
            <a:ext cx="1679575" cy="12525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Aft>
                <a:spcPts val="1000"/>
              </a:spcAft>
              <a:defRPr/>
            </a:pPr>
            <a:r>
              <a:rPr lang="en-GB" sz="1800" dirty="0">
                <a:solidFill>
                  <a:schemeClr val="bg2"/>
                </a:solidFill>
                <a:latin typeface="+mn-lt"/>
              </a:rPr>
              <a:t>Action potential – node is depolarised</a:t>
            </a:r>
            <a:endParaRPr lang="en-US" sz="1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93249" name="Text Box 33">
            <a:extLst>
              <a:ext uri="{FF2B5EF4-FFF2-40B4-BE49-F238E27FC236}">
                <a16:creationId xmlns:a16="http://schemas.microsoft.com/office/drawing/2014/main" xmlns="" id="{5C98033A-6716-4DAA-9333-347531E4B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275" y="4248150"/>
            <a:ext cx="1565275" cy="12525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Aft>
                <a:spcPts val="1000"/>
              </a:spcAft>
              <a:defRPr/>
            </a:pPr>
            <a:r>
              <a:rPr lang="en-GB" sz="1800" dirty="0">
                <a:solidFill>
                  <a:schemeClr val="bg2"/>
                </a:solidFill>
                <a:latin typeface="+mn-lt"/>
              </a:rPr>
              <a:t>PD starting to </a:t>
            </a:r>
            <a:r>
              <a:rPr lang="en-GB" sz="1800" dirty="0" smtClean="0">
                <a:solidFill>
                  <a:schemeClr val="bg2"/>
                </a:solidFill>
                <a:latin typeface="+mn-lt"/>
              </a:rPr>
              <a:t>reduce; </a:t>
            </a:r>
            <a:r>
              <a:rPr lang="en-GB" sz="1800" dirty="0">
                <a:solidFill>
                  <a:schemeClr val="bg2"/>
                </a:solidFill>
                <a:latin typeface="+mn-lt"/>
              </a:rPr>
              <a:t>s</a:t>
            </a:r>
            <a:r>
              <a:rPr lang="en-GB" sz="1800" dirty="0" smtClean="0">
                <a:solidFill>
                  <a:schemeClr val="bg2"/>
                </a:solidFill>
                <a:latin typeface="+mn-lt"/>
              </a:rPr>
              <a:t>ite </a:t>
            </a:r>
            <a:r>
              <a:rPr lang="en-GB" sz="1800" dirty="0">
                <a:solidFill>
                  <a:schemeClr val="bg2"/>
                </a:solidFill>
                <a:latin typeface="+mn-lt"/>
              </a:rPr>
              <a:t>of next AP</a:t>
            </a:r>
            <a:endParaRPr lang="en-US" sz="1800" dirty="0">
              <a:solidFill>
                <a:schemeClr val="bg2"/>
              </a:solidFill>
              <a:latin typeface="+mn-lt"/>
            </a:endParaRPr>
          </a:p>
        </p:txBody>
      </p:sp>
      <p:grpSp>
        <p:nvGrpSpPr>
          <p:cNvPr id="3" name="Group 34">
            <a:extLst>
              <a:ext uri="{FF2B5EF4-FFF2-40B4-BE49-F238E27FC236}">
                <a16:creationId xmlns:a16="http://schemas.microsoft.com/office/drawing/2014/main" xmlns="" id="{DA5E4E23-8382-44B6-A857-B5A54FC4952C}"/>
              </a:ext>
            </a:extLst>
          </p:cNvPr>
          <p:cNvGrpSpPr>
            <a:grpSpLocks/>
          </p:cNvGrpSpPr>
          <p:nvPr/>
        </p:nvGrpSpPr>
        <p:grpSpPr bwMode="auto">
          <a:xfrm>
            <a:off x="4429125" y="1389063"/>
            <a:ext cx="3643313" cy="627062"/>
            <a:chOff x="5653" y="3565"/>
            <a:chExt cx="4303" cy="577"/>
          </a:xfrm>
        </p:grpSpPr>
        <p:sp>
          <p:nvSpPr>
            <p:cNvPr id="393251" name="AutoShape 35">
              <a:extLst>
                <a:ext uri="{FF2B5EF4-FFF2-40B4-BE49-F238E27FC236}">
                  <a16:creationId xmlns:a16="http://schemas.microsoft.com/office/drawing/2014/main" xmlns="" id="{CDEFD201-050B-4DF8-9BD5-96E10F260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" y="3565"/>
              <a:ext cx="4303" cy="577"/>
            </a:xfrm>
            <a:prstGeom prst="rightArrow">
              <a:avLst>
                <a:gd name="adj1" fmla="val 64667"/>
                <a:gd name="adj2" fmla="val 127044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3252" name="Text Box 36">
              <a:extLst>
                <a:ext uri="{FF2B5EF4-FFF2-40B4-BE49-F238E27FC236}">
                  <a16:creationId xmlns:a16="http://schemas.microsoft.com/office/drawing/2014/main" xmlns="" id="{9CD7BD55-9BA4-48A3-B1BE-CF3560FFC7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7" y="3689"/>
              <a:ext cx="3628" cy="3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tIns="36000"/>
            <a:lstStyle/>
            <a:p>
              <a:pPr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Direction of action potential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</p:grpSp>
      <p:sp>
        <p:nvSpPr>
          <p:cNvPr id="34" name="TextBox 11">
            <a:extLst>
              <a:ext uri="{FF2B5EF4-FFF2-40B4-BE49-F238E27FC236}">
                <a16:creationId xmlns:a16="http://schemas.microsoft.com/office/drawing/2014/main" xmlns="" id="{252BADF5-20A3-43E8-96F7-947833871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850" y="6602413"/>
            <a:ext cx="1454150" cy="2555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</a:t>
            </a:r>
            <a:r>
              <a:rPr lang="en-GB" altLang="en-US" sz="900" dirty="0" smtClean="0">
                <a:latin typeface="Calibri" panose="020F0502020204030204" pitchFamily="34" charset="0"/>
              </a:rPr>
              <a:t>2020 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639762" y="-55166"/>
            <a:ext cx="8540750" cy="6940550"/>
            <a:chOff x="583271" y="42867"/>
            <a:chExt cx="9232725" cy="7502525"/>
          </a:xfrm>
        </p:grpSpPr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8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0" name="Picture 14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15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6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3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3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3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3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393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393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9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93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245" grpId="0" animBg="1"/>
      <p:bldP spid="393246" grpId="0" animBg="1"/>
      <p:bldP spid="393247" grpId="0" animBg="1"/>
      <p:bldP spid="393248" grpId="0" animBg="1"/>
      <p:bldP spid="3932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xmlns="" id="{2D6197C8-2144-4C15-9852-78609C22B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90600"/>
            <a:ext cx="7772400" cy="838200"/>
          </a:xfrm>
        </p:spPr>
        <p:txBody>
          <a:bodyPr/>
          <a:lstStyle/>
          <a:p>
            <a:r>
              <a:rPr lang="en-GB" altLang="en-US" dirty="0"/>
              <a:t>Non-myelinated </a:t>
            </a:r>
            <a:r>
              <a:rPr lang="en-GB" altLang="en-US" dirty="0" smtClean="0"/>
              <a:t>neurons</a:t>
            </a:r>
            <a:endParaRPr lang="en-GB" altLang="en-US" dirty="0"/>
          </a:p>
        </p:txBody>
      </p:sp>
      <p:sp>
        <p:nvSpPr>
          <p:cNvPr id="34819" name="Content Placeholder 2">
            <a:extLst>
              <a:ext uri="{FF2B5EF4-FFF2-40B4-BE49-F238E27FC236}">
                <a16:creationId xmlns:a16="http://schemas.microsoft.com/office/drawing/2014/main" xmlns="" id="{C281744D-B480-46FE-8EAF-C605CDE9D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A local circuit is set up between adjacent areas of membrane, so it takes longer to travel the same distance in a non-myelinated nerve.</a:t>
            </a:r>
          </a:p>
          <a:p>
            <a:r>
              <a:rPr lang="en-GB" altLang="en-US" dirty="0"/>
              <a:t>Impulses travel faster in </a:t>
            </a:r>
            <a:r>
              <a:rPr lang="en-GB" altLang="en-US" dirty="0" smtClean="0"/>
              <a:t>neurons </a:t>
            </a:r>
            <a:r>
              <a:rPr lang="en-GB" altLang="en-US" dirty="0"/>
              <a:t>with a large diameter.</a:t>
            </a:r>
          </a:p>
          <a:p>
            <a:pPr marL="685800" lvl="1" indent="-342900"/>
            <a:r>
              <a:rPr lang="en-GB" altLang="en-US" dirty="0"/>
              <a:t>Invertebrates lack myelinated nerves and have giant axons of large diameter which transmit impulses for escape reflexes, e.g. squid and earthworm.</a:t>
            </a:r>
          </a:p>
          <a:p>
            <a:pPr marL="685800" lvl="1" indent="-342900"/>
            <a:r>
              <a:rPr lang="en-GB" altLang="en-US" dirty="0"/>
              <a:t>Large fibres offer less resistance to local currents and adjacent regions of membrane reach threshold sooner. </a:t>
            </a:r>
          </a:p>
          <a:p>
            <a:endParaRPr lang="en-GB" altLang="en-US" dirty="0"/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xmlns="" id="{0CA21B1D-CB15-464A-BCA9-FF915180B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850" y="6602413"/>
            <a:ext cx="1454150" cy="2555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</a:t>
            </a:r>
            <a:r>
              <a:rPr lang="en-GB" altLang="en-US" sz="900" dirty="0" smtClean="0">
                <a:latin typeface="Calibri" panose="020F0502020204030204" pitchFamily="34" charset="0"/>
              </a:rPr>
              <a:t>2020 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639762" y="-55166"/>
            <a:ext cx="8540750" cy="6940550"/>
            <a:chOff x="583271" y="42867"/>
            <a:chExt cx="9232725" cy="7502525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8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0" name="Picture 14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4" name="Rectangle 4">
            <a:extLst>
              <a:ext uri="{FF2B5EF4-FFF2-40B4-BE49-F238E27FC236}">
                <a16:creationId xmlns:a16="http://schemas.microsoft.com/office/drawing/2014/main" xmlns="" id="{49F379BC-5FB6-48FE-82B9-4B4359FF3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en-GB" sz="1800" dirty="0">
              <a:solidFill>
                <a:schemeClr val="bg2"/>
              </a:solidFill>
              <a:latin typeface="+mn-lt"/>
            </a:endParaRPr>
          </a:p>
        </p:txBody>
      </p:sp>
      <p:grpSp>
        <p:nvGrpSpPr>
          <p:cNvPr id="94211" name="Group 34">
            <a:extLst>
              <a:ext uri="{FF2B5EF4-FFF2-40B4-BE49-F238E27FC236}">
                <a16:creationId xmlns:a16="http://schemas.microsoft.com/office/drawing/2014/main" xmlns="" id="{C45DFDC8-3EA5-41F5-9204-27BFB3CEBE32}"/>
              </a:ext>
            </a:extLst>
          </p:cNvPr>
          <p:cNvGrpSpPr>
            <a:grpSpLocks/>
          </p:cNvGrpSpPr>
          <p:nvPr/>
        </p:nvGrpSpPr>
        <p:grpSpPr bwMode="auto">
          <a:xfrm>
            <a:off x="133350" y="96838"/>
            <a:ext cx="4938713" cy="6570662"/>
            <a:chOff x="133960" y="97954"/>
            <a:chExt cx="4938217" cy="6570083"/>
          </a:xfrm>
          <a:solidFill>
            <a:srgbClr val="DDDDDD"/>
          </a:solidFill>
        </p:grpSpPr>
        <p:sp>
          <p:nvSpPr>
            <p:cNvPr id="394247" name="Text Box 7">
              <a:extLst>
                <a:ext uri="{FF2B5EF4-FFF2-40B4-BE49-F238E27FC236}">
                  <a16:creationId xmlns:a16="http://schemas.microsoft.com/office/drawing/2014/main" xmlns="" id="{7CEF7671-C5CB-4232-B7DA-1132349E81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2606" y="6102937"/>
              <a:ext cx="1909571" cy="3365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8000" tIns="10800" rIns="18000" bIns="10800"/>
            <a:lstStyle/>
            <a:p>
              <a:pPr eaLnBrk="1" hangingPunct="1">
                <a:spcAft>
                  <a:spcPts val="1000"/>
                </a:spcAft>
                <a:defRPr/>
              </a:pPr>
              <a:r>
                <a:rPr lang="en-GB" sz="1600" dirty="0">
                  <a:solidFill>
                    <a:schemeClr val="bg2"/>
                  </a:solidFill>
                  <a:latin typeface="+mn-lt"/>
                </a:rPr>
                <a:t>axon diameter / µm</a:t>
              </a:r>
              <a:endParaRPr lang="en-US" sz="16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4248" name="Text Box 8">
              <a:extLst>
                <a:ext uri="{FF2B5EF4-FFF2-40B4-BE49-F238E27FC236}">
                  <a16:creationId xmlns:a16="http://schemas.microsoft.com/office/drawing/2014/main" xmlns="" id="{F66519AD-18E2-4B24-894B-5EE668C736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826" y="103606"/>
              <a:ext cx="359643" cy="23935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vert270" lIns="18000" tIns="10800" rIns="18000" bIns="10800"/>
            <a:lstStyle/>
            <a:p>
              <a:pPr eaLnBrk="1" hangingPunct="1">
                <a:spcAft>
                  <a:spcPts val="1000"/>
                </a:spcAft>
                <a:defRPr/>
              </a:pPr>
              <a:r>
                <a:rPr lang="en-GB" sz="1600" dirty="0">
                  <a:solidFill>
                    <a:schemeClr val="bg2"/>
                  </a:solidFill>
                  <a:latin typeface="+mn-lt"/>
                </a:rPr>
                <a:t>conduction speed / ms</a:t>
              </a:r>
              <a:r>
                <a:rPr lang="en-GB" sz="1600" baseline="30000" dirty="0">
                  <a:solidFill>
                    <a:schemeClr val="bg2"/>
                  </a:solidFill>
                  <a:latin typeface="+mn-lt"/>
                </a:rPr>
                <a:t>-1</a:t>
              </a:r>
              <a:endParaRPr lang="en-US" sz="1600" dirty="0">
                <a:solidFill>
                  <a:schemeClr val="bg2"/>
                </a:solidFill>
                <a:latin typeface="+mn-lt"/>
              </a:endParaRPr>
            </a:p>
          </p:txBody>
        </p:sp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xmlns="" id="{5D40786B-638F-4F3B-82FF-6BC386C8DC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7512" y="256660"/>
              <a:ext cx="3788311" cy="5537025"/>
              <a:chOff x="1440" y="480"/>
              <a:chExt cx="4059" cy="5252"/>
            </a:xfrm>
            <a:grpFill/>
          </p:grpSpPr>
          <p:sp>
            <p:nvSpPr>
              <p:cNvPr id="394250" name="Freeform 10">
                <a:extLst>
                  <a:ext uri="{FF2B5EF4-FFF2-40B4-BE49-F238E27FC236}">
                    <a16:creationId xmlns:a16="http://schemas.microsoft.com/office/drawing/2014/main" xmlns="" id="{327C95F3-95CC-4734-B90E-B9F185FAE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5" y="480"/>
                <a:ext cx="4044" cy="52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423"/>
                  </a:cxn>
                  <a:cxn ang="0">
                    <a:pos x="4920" y="3423"/>
                  </a:cxn>
                </a:cxnLst>
                <a:rect l="0" t="0" r="r" b="b"/>
                <a:pathLst>
                  <a:path w="4920" h="3423">
                    <a:moveTo>
                      <a:pt x="0" y="0"/>
                    </a:moveTo>
                    <a:lnTo>
                      <a:pt x="0" y="3423"/>
                    </a:lnTo>
                    <a:lnTo>
                      <a:pt x="4920" y="3423"/>
                    </a:lnTo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GB" sz="1800" dirty="0">
                  <a:solidFill>
                    <a:schemeClr val="bg2"/>
                  </a:solidFill>
                  <a:latin typeface="+mn-lt"/>
                </a:endParaRPr>
              </a:p>
            </p:txBody>
          </p:sp>
          <p:sp>
            <p:nvSpPr>
              <p:cNvPr id="394251" name="Line 11">
                <a:extLst>
                  <a:ext uri="{FF2B5EF4-FFF2-40B4-BE49-F238E27FC236}">
                    <a16:creationId xmlns:a16="http://schemas.microsoft.com/office/drawing/2014/main" xmlns="" id="{298173A4-C351-4EBF-B3A3-ACD3B586C5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1" y="5613"/>
                <a:ext cx="1" cy="113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GB" sz="1800" dirty="0">
                  <a:solidFill>
                    <a:schemeClr val="bg2"/>
                  </a:solidFill>
                  <a:latin typeface="+mn-lt"/>
                </a:endParaRPr>
              </a:p>
            </p:txBody>
          </p:sp>
          <p:sp>
            <p:nvSpPr>
              <p:cNvPr id="394252" name="Line 12">
                <a:extLst>
                  <a:ext uri="{FF2B5EF4-FFF2-40B4-BE49-F238E27FC236}">
                    <a16:creationId xmlns:a16="http://schemas.microsoft.com/office/drawing/2014/main" xmlns="" id="{666CEB2C-D6AA-4057-9E71-797DAAE560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10" y="5528"/>
                <a:ext cx="0" cy="204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GB" sz="1800" dirty="0">
                  <a:solidFill>
                    <a:schemeClr val="bg2"/>
                  </a:solidFill>
                  <a:latin typeface="+mn-lt"/>
                </a:endParaRPr>
              </a:p>
            </p:txBody>
          </p:sp>
          <p:sp>
            <p:nvSpPr>
              <p:cNvPr id="394253" name="Line 13">
                <a:extLst>
                  <a:ext uri="{FF2B5EF4-FFF2-40B4-BE49-F238E27FC236}">
                    <a16:creationId xmlns:a16="http://schemas.microsoft.com/office/drawing/2014/main" xmlns="" id="{758D993D-A372-443A-998A-2E860EBE30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3" y="5613"/>
                <a:ext cx="1" cy="113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GB" sz="1800" dirty="0">
                  <a:solidFill>
                    <a:schemeClr val="bg2"/>
                  </a:solidFill>
                  <a:latin typeface="+mn-lt"/>
                </a:endParaRPr>
              </a:p>
            </p:txBody>
          </p:sp>
          <p:sp>
            <p:nvSpPr>
              <p:cNvPr id="394254" name="Line 14">
                <a:extLst>
                  <a:ext uri="{FF2B5EF4-FFF2-40B4-BE49-F238E27FC236}">
                    <a16:creationId xmlns:a16="http://schemas.microsoft.com/office/drawing/2014/main" xmlns="" id="{BAA262B5-3A54-41FA-B598-E07FAB0BE0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99" y="5528"/>
                <a:ext cx="0" cy="204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GB" sz="1800" dirty="0">
                  <a:solidFill>
                    <a:schemeClr val="bg2"/>
                  </a:solidFill>
                  <a:latin typeface="+mn-lt"/>
                </a:endParaRPr>
              </a:p>
            </p:txBody>
          </p:sp>
          <p:sp>
            <p:nvSpPr>
              <p:cNvPr id="394255" name="Line 15">
                <a:extLst>
                  <a:ext uri="{FF2B5EF4-FFF2-40B4-BE49-F238E27FC236}">
                    <a16:creationId xmlns:a16="http://schemas.microsoft.com/office/drawing/2014/main" xmlns="" id="{4EC4A63B-C57F-4E75-A9ED-27D7E55AE6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5" y="4711"/>
                <a:ext cx="197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GB" sz="1800" dirty="0">
                  <a:solidFill>
                    <a:schemeClr val="bg2"/>
                  </a:solidFill>
                  <a:latin typeface="+mn-lt"/>
                </a:endParaRPr>
              </a:p>
            </p:txBody>
          </p:sp>
          <p:sp>
            <p:nvSpPr>
              <p:cNvPr id="394256" name="Line 16">
                <a:extLst>
                  <a:ext uri="{FF2B5EF4-FFF2-40B4-BE49-F238E27FC236}">
                    <a16:creationId xmlns:a16="http://schemas.microsoft.com/office/drawing/2014/main" xmlns="" id="{9536BCF2-1EED-40CF-9407-D9433579A8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5" y="3689"/>
                <a:ext cx="197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GB" sz="1800" dirty="0">
                  <a:solidFill>
                    <a:schemeClr val="bg2"/>
                  </a:solidFill>
                  <a:latin typeface="+mn-lt"/>
                </a:endParaRPr>
              </a:p>
            </p:txBody>
          </p:sp>
          <p:sp>
            <p:nvSpPr>
              <p:cNvPr id="394257" name="Line 17">
                <a:extLst>
                  <a:ext uri="{FF2B5EF4-FFF2-40B4-BE49-F238E27FC236}">
                    <a16:creationId xmlns:a16="http://schemas.microsoft.com/office/drawing/2014/main" xmlns="" id="{CA611E62-EA76-49B4-8CEB-CF17BF1A10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5" y="2668"/>
                <a:ext cx="197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GB" sz="1800" dirty="0">
                  <a:solidFill>
                    <a:schemeClr val="bg2"/>
                  </a:solidFill>
                  <a:latin typeface="+mn-lt"/>
                </a:endParaRPr>
              </a:p>
            </p:txBody>
          </p:sp>
          <p:sp>
            <p:nvSpPr>
              <p:cNvPr id="394258" name="Line 18">
                <a:extLst>
                  <a:ext uri="{FF2B5EF4-FFF2-40B4-BE49-F238E27FC236}">
                    <a16:creationId xmlns:a16="http://schemas.microsoft.com/office/drawing/2014/main" xmlns="" id="{274ADC18-57FD-4B15-875B-343E19E3AA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5" y="1646"/>
                <a:ext cx="197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GB" sz="1800" dirty="0">
                  <a:solidFill>
                    <a:schemeClr val="bg2"/>
                  </a:solidFill>
                  <a:latin typeface="+mn-lt"/>
                </a:endParaRPr>
              </a:p>
            </p:txBody>
          </p:sp>
          <p:sp>
            <p:nvSpPr>
              <p:cNvPr id="394259" name="Line 19">
                <a:extLst>
                  <a:ext uri="{FF2B5EF4-FFF2-40B4-BE49-F238E27FC236}">
                    <a16:creationId xmlns:a16="http://schemas.microsoft.com/office/drawing/2014/main" xmlns="" id="{647FEC4D-B9B5-494E-8B53-D839782CE4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679"/>
                <a:ext cx="197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en-GB" sz="1800" dirty="0">
                  <a:solidFill>
                    <a:schemeClr val="bg2"/>
                  </a:solidFill>
                  <a:latin typeface="+mn-lt"/>
                </a:endParaRPr>
              </a:p>
            </p:txBody>
          </p:sp>
        </p:grpSp>
        <p:sp>
          <p:nvSpPr>
            <p:cNvPr id="394260" name="Text Box 20">
              <a:extLst>
                <a:ext uri="{FF2B5EF4-FFF2-40B4-BE49-F238E27FC236}">
                  <a16:creationId xmlns:a16="http://schemas.microsoft.com/office/drawing/2014/main" xmlns="" id="{AEDA058A-61C6-42DD-942C-1F0EABF7A8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223" y="343994"/>
              <a:ext cx="457154" cy="26509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8000" tIns="10800" rIns="18000" bIns="10800"/>
            <a:lstStyle/>
            <a:p>
              <a:pPr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125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4261" name="Text Box 21">
              <a:extLst>
                <a:ext uri="{FF2B5EF4-FFF2-40B4-BE49-F238E27FC236}">
                  <a16:creationId xmlns:a16="http://schemas.microsoft.com/office/drawing/2014/main" xmlns="" id="{CB8A307D-0EFC-4FAC-9384-66C87BDE5C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86" y="1380541"/>
              <a:ext cx="455566" cy="26350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8000" tIns="10800" rIns="18000" bIns="10800"/>
            <a:lstStyle/>
            <a:p>
              <a:pPr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100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4262" name="Text Box 22">
              <a:extLst>
                <a:ext uri="{FF2B5EF4-FFF2-40B4-BE49-F238E27FC236}">
                  <a16:creationId xmlns:a16="http://schemas.microsoft.com/office/drawing/2014/main" xmlns="" id="{226CA6F8-F634-4175-8374-75F258C7A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051" y="2453596"/>
              <a:ext cx="341278" cy="26508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8000" tIns="10800" rIns="18000" bIns="10800"/>
            <a:lstStyle/>
            <a:p>
              <a:pPr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75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4263" name="Text Box 23">
              <a:extLst>
                <a:ext uri="{FF2B5EF4-FFF2-40B4-BE49-F238E27FC236}">
                  <a16:creationId xmlns:a16="http://schemas.microsoft.com/office/drawing/2014/main" xmlns="" id="{1C00DD0A-7536-4AC7-B7D8-0ACCFDE659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051" y="3518715"/>
              <a:ext cx="341278" cy="26509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8000" tIns="10800" rIns="18000" bIns="10800"/>
            <a:lstStyle/>
            <a:p>
              <a:pPr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50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4264" name="Text Box 24">
              <a:extLst>
                <a:ext uri="{FF2B5EF4-FFF2-40B4-BE49-F238E27FC236}">
                  <a16:creationId xmlns:a16="http://schemas.microsoft.com/office/drawing/2014/main" xmlns="" id="{8A7B2C42-B6B1-4E6B-AC55-0006F8DBF9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1590" y="4590183"/>
              <a:ext cx="342866" cy="26508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8000" tIns="10800" rIns="18000" bIns="10800"/>
            <a:lstStyle/>
            <a:p>
              <a:pPr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25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4265" name="Text Box 25">
              <a:extLst>
                <a:ext uri="{FF2B5EF4-FFF2-40B4-BE49-F238E27FC236}">
                  <a16:creationId xmlns:a16="http://schemas.microsoft.com/office/drawing/2014/main" xmlns="" id="{C075B5E1-D570-437E-9E8A-45D7BDD0FE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0352" y="5820387"/>
              <a:ext cx="169845" cy="26509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8000" tIns="10800" rIns="18000" bIns="10800"/>
            <a:lstStyle/>
            <a:p>
              <a:pPr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5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4266" name="Text Box 26">
              <a:extLst>
                <a:ext uri="{FF2B5EF4-FFF2-40B4-BE49-F238E27FC236}">
                  <a16:creationId xmlns:a16="http://schemas.microsoft.com/office/drawing/2014/main" xmlns="" id="{4FFADB2F-6F1E-47EF-9AC0-0C44CEB8F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6883" y="5823561"/>
              <a:ext cx="341278" cy="26509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8000" tIns="10800" rIns="18000" bIns="10800"/>
            <a:lstStyle/>
            <a:p>
              <a:pPr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10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4267" name="Text Box 27">
              <a:extLst>
                <a:ext uri="{FF2B5EF4-FFF2-40B4-BE49-F238E27FC236}">
                  <a16:creationId xmlns:a16="http://schemas.microsoft.com/office/drawing/2014/main" xmlns="" id="{45AD27B5-B32C-420B-9FBF-0B677E3CE2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1826" y="5820387"/>
              <a:ext cx="325405" cy="26509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8000" tIns="10800" rIns="18000" bIns="10800"/>
            <a:lstStyle/>
            <a:p>
              <a:pPr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15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4268" name="Text Box 28">
              <a:extLst>
                <a:ext uri="{FF2B5EF4-FFF2-40B4-BE49-F238E27FC236}">
                  <a16:creationId xmlns:a16="http://schemas.microsoft.com/office/drawing/2014/main" xmlns="" id="{EE305D08-F7C8-4B5A-B32A-F691821C25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1055" y="5823561"/>
              <a:ext cx="323817" cy="26509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8000" tIns="10800" rIns="18000" bIns="10800"/>
            <a:lstStyle/>
            <a:p>
              <a:pPr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+mn-lt"/>
                </a:rPr>
                <a:t>20</a:t>
              </a:r>
              <a:endParaRPr lang="en-US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94273" name="Text Box 33">
              <a:extLst>
                <a:ext uri="{FF2B5EF4-FFF2-40B4-BE49-F238E27FC236}">
                  <a16:creationId xmlns:a16="http://schemas.microsoft.com/office/drawing/2014/main" xmlns="" id="{9E690C20-A0D0-47EF-A20C-8B5896905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811" y="6463268"/>
              <a:ext cx="4227087" cy="20476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18000" tIns="10800" rIns="18000" bIns="10800">
              <a:spAutoFit/>
            </a:bodyPr>
            <a:lstStyle>
              <a:lvl1pPr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  <a:defRPr/>
              </a:pPr>
              <a:r>
                <a:rPr lang="en-GB" altLang="en-US" sz="1200" dirty="0">
                  <a:solidFill>
                    <a:schemeClr val="bg2"/>
                  </a:solidFill>
                </a:rPr>
                <a:t>Data source: Rushton. W.A.H. (1951) </a:t>
              </a:r>
              <a:r>
                <a:rPr lang="en-GB" altLang="en-US" sz="1200" i="1" dirty="0">
                  <a:solidFill>
                    <a:schemeClr val="bg2"/>
                  </a:solidFill>
                </a:rPr>
                <a:t>J. Physiol.</a:t>
              </a:r>
              <a:r>
                <a:rPr lang="en-GB" altLang="en-US" sz="1200" b="1" dirty="0">
                  <a:solidFill>
                    <a:schemeClr val="bg2"/>
                  </a:solidFill>
                </a:rPr>
                <a:t>115:</a:t>
              </a:r>
              <a:r>
                <a:rPr lang="en-GB" altLang="en-US" sz="1200" dirty="0">
                  <a:solidFill>
                    <a:schemeClr val="bg2"/>
                  </a:solidFill>
                </a:rPr>
                <a:t> 101–122</a:t>
              </a:r>
              <a:endParaRPr lang="en-US" altLang="en-US" sz="1200" dirty="0">
                <a:solidFill>
                  <a:schemeClr val="bg2"/>
                </a:solidFill>
              </a:endParaRPr>
            </a:p>
          </p:txBody>
        </p:sp>
      </p:grpSp>
      <p:sp>
        <p:nvSpPr>
          <p:cNvPr id="2" name="TextBox 33">
            <a:extLst>
              <a:ext uri="{FF2B5EF4-FFF2-40B4-BE49-F238E27FC236}">
                <a16:creationId xmlns:a16="http://schemas.microsoft.com/office/drawing/2014/main" xmlns="" id="{D156D262-C3D4-45C1-ADA5-165A15899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982663"/>
            <a:ext cx="392747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</a:pPr>
            <a:r>
              <a:rPr lang="en-GB" altLang="en-US" dirty="0">
                <a:latin typeface="Arial" panose="020B0604020202020204" pitchFamily="34" charset="0"/>
              </a:rPr>
              <a:t>The graph shows the relationship between axon diameter and speed of nerve transmission in myelinated and non-myelinated </a:t>
            </a:r>
            <a:r>
              <a:rPr lang="en-GB" altLang="en-US" dirty="0" smtClean="0">
                <a:latin typeface="Arial" panose="020B0604020202020204" pitchFamily="34" charset="0"/>
              </a:rPr>
              <a:t>neurons</a:t>
            </a:r>
            <a:r>
              <a:rPr lang="en-GB" altLang="en-US" dirty="0">
                <a:latin typeface="Arial" panose="020B0604020202020204" pitchFamily="34" charset="0"/>
              </a:rPr>
              <a:t>.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GB" altLang="en-US" dirty="0">
                <a:latin typeface="Arial" panose="020B0604020202020204" pitchFamily="34" charset="0"/>
              </a:rPr>
              <a:t>As diameter increases, conduction speed increases.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en-GB" altLang="en-US" dirty="0">
                <a:latin typeface="Arial" panose="020B0604020202020204" pitchFamily="34" charset="0"/>
              </a:rPr>
              <a:t>The increase is more marked in myelinated </a:t>
            </a:r>
            <a:r>
              <a:rPr lang="en-GB" altLang="en-US" dirty="0" smtClean="0">
                <a:latin typeface="Arial" panose="020B0604020202020204" pitchFamily="34" charset="0"/>
              </a:rPr>
              <a:t>neurons</a:t>
            </a:r>
            <a:r>
              <a:rPr lang="en-GB" altLang="en-US" dirty="0">
                <a:latin typeface="Arial" panose="020B0604020202020204" pitchFamily="34" charset="0"/>
              </a:rPr>
              <a:t>, which are about </a:t>
            </a:r>
            <a:r>
              <a:rPr lang="en-GB" altLang="en-US" dirty="0" smtClean="0">
                <a:latin typeface="Arial" panose="020B0604020202020204" pitchFamily="34" charset="0"/>
              </a:rPr>
              <a:t>5</a:t>
            </a:r>
            <a:r>
              <a:rPr lang="en-GB" dirty="0"/>
              <a:t>×</a:t>
            </a:r>
            <a:r>
              <a:rPr lang="en-GB" altLang="en-US" dirty="0" smtClean="0">
                <a:latin typeface="Arial" panose="020B0604020202020204" pitchFamily="34" charset="0"/>
              </a:rPr>
              <a:t> </a:t>
            </a:r>
            <a:r>
              <a:rPr lang="en-GB" altLang="en-US" dirty="0">
                <a:latin typeface="Arial" panose="020B0604020202020204" pitchFamily="34" charset="0"/>
              </a:rPr>
              <a:t>faster.   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sp>
        <p:nvSpPr>
          <p:cNvPr id="394269" name="Text Box 29">
            <a:extLst>
              <a:ext uri="{FF2B5EF4-FFF2-40B4-BE49-F238E27FC236}">
                <a16:creationId xmlns:a16="http://schemas.microsoft.com/office/drawing/2014/main" xmlns="" id="{0B3CC18A-B23F-40EA-98AB-F59697608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1404938"/>
            <a:ext cx="1536700" cy="3952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18000" tIns="10800" rIns="18000" bIns="10800"/>
          <a:lstStyle/>
          <a:p>
            <a:pPr eaLnBrk="1" hangingPunct="1">
              <a:spcAft>
                <a:spcPts val="1000"/>
              </a:spcAft>
              <a:defRPr/>
            </a:pPr>
            <a:r>
              <a:rPr lang="en-GB" sz="1800" dirty="0">
                <a:solidFill>
                  <a:schemeClr val="bg2"/>
                </a:solidFill>
                <a:latin typeface="+mn-lt"/>
              </a:rPr>
              <a:t>myelinated nerve</a:t>
            </a:r>
            <a:endParaRPr lang="en-US" sz="1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94270" name="Freeform 30">
            <a:extLst>
              <a:ext uri="{FF2B5EF4-FFF2-40B4-BE49-F238E27FC236}">
                <a16:creationId xmlns:a16="http://schemas.microsoft.com/office/drawing/2014/main" xmlns="" id="{B04BF61A-D1A0-45F9-B9F4-52725E83FB03}"/>
              </a:ext>
            </a:extLst>
          </p:cNvPr>
          <p:cNvSpPr>
            <a:spLocks/>
          </p:cNvSpPr>
          <p:nvPr/>
        </p:nvSpPr>
        <p:spPr bwMode="auto">
          <a:xfrm>
            <a:off x="1014413" y="5021263"/>
            <a:ext cx="3760787" cy="774700"/>
          </a:xfrm>
          <a:custGeom>
            <a:avLst/>
            <a:gdLst/>
            <a:ahLst/>
            <a:cxnLst>
              <a:cxn ang="0">
                <a:pos x="0" y="1448"/>
              </a:cxn>
              <a:cxn ang="0">
                <a:pos x="412" y="1073"/>
              </a:cxn>
              <a:cxn ang="0">
                <a:pos x="852" y="773"/>
              </a:cxn>
              <a:cxn ang="0">
                <a:pos x="1672" y="433"/>
              </a:cxn>
              <a:cxn ang="0">
                <a:pos x="3385" y="0"/>
              </a:cxn>
            </a:cxnLst>
            <a:rect l="0" t="0" r="r" b="b"/>
            <a:pathLst>
              <a:path w="3385" h="1448">
                <a:moveTo>
                  <a:pt x="0" y="1448"/>
                </a:moveTo>
                <a:cubicBezTo>
                  <a:pt x="69" y="1385"/>
                  <a:pt x="270" y="1185"/>
                  <a:pt x="412" y="1073"/>
                </a:cubicBezTo>
                <a:cubicBezTo>
                  <a:pt x="554" y="961"/>
                  <a:pt x="642" y="880"/>
                  <a:pt x="852" y="773"/>
                </a:cubicBezTo>
                <a:cubicBezTo>
                  <a:pt x="1062" y="666"/>
                  <a:pt x="1250" y="562"/>
                  <a:pt x="1672" y="433"/>
                </a:cubicBezTo>
                <a:cubicBezTo>
                  <a:pt x="2094" y="304"/>
                  <a:pt x="3028" y="90"/>
                  <a:pt x="3385" y="0"/>
                </a:cubicBezTo>
              </a:path>
            </a:pathLst>
          </a:custGeom>
          <a:solidFill>
            <a:srgbClr val="DDDDDD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en-GB" sz="1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94271" name="Line 31">
            <a:extLst>
              <a:ext uri="{FF2B5EF4-FFF2-40B4-BE49-F238E27FC236}">
                <a16:creationId xmlns:a16="http://schemas.microsoft.com/office/drawing/2014/main" xmlns="" id="{E30CA93B-AD88-46A3-9247-53241A0913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5863" y="763588"/>
            <a:ext cx="3589337" cy="5032375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en-GB" sz="1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94272" name="Text Box 32">
            <a:extLst>
              <a:ext uri="{FF2B5EF4-FFF2-40B4-BE49-F238E27FC236}">
                <a16:creationId xmlns:a16="http://schemas.microsoft.com/office/drawing/2014/main" xmlns="" id="{5066629A-DB72-436D-9A4A-1A69085A1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4591050"/>
            <a:ext cx="1992312" cy="39528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18000" tIns="10800" rIns="18000" bIns="10800"/>
          <a:lstStyle/>
          <a:p>
            <a:pPr eaLnBrk="1" hangingPunct="1">
              <a:spcAft>
                <a:spcPts val="1000"/>
              </a:spcAft>
              <a:defRPr/>
            </a:pPr>
            <a:r>
              <a:rPr lang="en-GB" sz="1800" dirty="0">
                <a:solidFill>
                  <a:schemeClr val="bg2"/>
                </a:solidFill>
                <a:latin typeface="+mn-lt"/>
              </a:rPr>
              <a:t>non-myelinated nerve</a:t>
            </a:r>
            <a:endParaRPr lang="en-US" sz="1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xmlns="" id="{02BBEC62-83A5-431B-9208-2ACEEC1F7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850" y="6602413"/>
            <a:ext cx="1454150" cy="2555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</a:t>
            </a:r>
            <a:r>
              <a:rPr lang="en-GB" altLang="en-US" sz="900" dirty="0" smtClean="0">
                <a:latin typeface="Calibri" panose="020F0502020204030204" pitchFamily="34" charset="0"/>
              </a:rPr>
              <a:t>2020 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grpSp>
        <p:nvGrpSpPr>
          <p:cNvPr id="33" name="Group 3"/>
          <p:cNvGrpSpPr>
            <a:grpSpLocks/>
          </p:cNvGrpSpPr>
          <p:nvPr/>
        </p:nvGrpSpPr>
        <p:grpSpPr bwMode="auto">
          <a:xfrm>
            <a:off x="639762" y="-55166"/>
            <a:ext cx="8540750" cy="6940550"/>
            <a:chOff x="583271" y="42867"/>
            <a:chExt cx="9232725" cy="7502525"/>
          </a:xfrm>
        </p:grpSpPr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6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8" name="Picture 14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5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6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4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4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dvAuto="500"/>
      <p:bldP spid="394269" grpId="0" animBg="1"/>
      <p:bldP spid="39427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82" name="Group 2">
            <a:extLst>
              <a:ext uri="{FF2B5EF4-FFF2-40B4-BE49-F238E27FC236}">
                <a16:creationId xmlns:a16="http://schemas.microsoft.com/office/drawing/2014/main" xmlns="" id="{4576B7B9-3B74-46D7-B59F-254B88155B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037453"/>
              </p:ext>
            </p:extLst>
          </p:nvPr>
        </p:nvGraphicFramePr>
        <p:xfrm>
          <a:off x="107503" y="188639"/>
          <a:ext cx="8928993" cy="6418441"/>
        </p:xfrm>
        <a:graphic>
          <a:graphicData uri="http://schemas.openxmlformats.org/drawingml/2006/table">
            <a:tbl>
              <a:tblPr/>
              <a:tblGrid>
                <a:gridCol w="25211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215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862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2846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65" marR="569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Myelinated 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neuron</a:t>
                      </a:r>
                      <a:endParaRPr kumimoji="0" lang="en-GB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65" marR="569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Non-myelinated 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neuron</a:t>
                      </a:r>
                      <a:endParaRPr kumimoji="0" lang="en-GB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65" marR="569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5122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Structure</a:t>
                      </a:r>
                    </a:p>
                  </a:txBody>
                  <a:tcPr marL="56965" marR="569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65" marR="569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65" marR="569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2601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Association with Schwann cell</a:t>
                      </a:r>
                    </a:p>
                  </a:txBody>
                  <a:tcPr marL="56965" marR="569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Schwann cell wrapped around </a:t>
                      </a: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neuron </a:t>
                      </a: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to form myelin sheath –</a:t>
                      </a: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en-GB" sz="2000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600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2000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lipid</a:t>
                      </a: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GB" sz="2000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600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</a:t>
                      </a:r>
                      <a:r>
                        <a:rPr lang="en-GB" sz="2000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protein</a:t>
                      </a: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Insulates </a:t>
                      </a: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neuron </a:t>
                      </a: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so that depolarisation is only possible at gaps between cell, i.e. at the nodes of </a:t>
                      </a: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Ranvier.</a:t>
                      </a: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65" marR="569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Loose association with many </a:t>
                      </a: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neurons </a:t>
                      </a: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and the Schwann cell. No insulation, so depolarisation spreads along </a:t>
                      </a: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neuron </a:t>
                      </a: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membrane (like a Mexican wave).</a:t>
                      </a:r>
                    </a:p>
                  </a:txBody>
                  <a:tcPr marL="56965" marR="569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7821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Location</a:t>
                      </a:r>
                    </a:p>
                  </a:txBody>
                  <a:tcPr marL="56965" marR="569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Peripheral nervous system where rapid conduction of impulses is important.</a:t>
                      </a:r>
                    </a:p>
                  </a:txBody>
                  <a:tcPr marL="56965" marR="569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Peripheral nervous system where slower conduction is </a:t>
                      </a: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acceptable, </a:t>
                      </a: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e.g. controlling digestion.</a:t>
                      </a:r>
                    </a:p>
                  </a:txBody>
                  <a:tcPr marL="56965" marR="569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5271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Speed of conduction</a:t>
                      </a:r>
                    </a:p>
                  </a:txBody>
                  <a:tcPr marL="56965" marR="569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Rapid, between 25 and 100 </a:t>
                      </a:r>
                      <a:r>
                        <a:rPr kumimoji="0" lang="en-GB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kumimoji="0" lang="en-GB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kumimoji="0" lang="en-GB" alt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6965" marR="569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Slower, between 5 and 25 </a:t>
                      </a:r>
                      <a:r>
                        <a:rPr kumimoji="0" lang="en-GB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kumimoji="0" lang="en-GB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kumimoji="0" lang="en-GB" alt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6965" marR="569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7821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Type of conduction</a:t>
                      </a:r>
                    </a:p>
                  </a:txBody>
                  <a:tcPr marL="56965" marR="569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Saltatory, i.e. only get depolarisation and action potential at the nodes of Ranvier.</a:t>
                      </a:r>
                    </a:p>
                  </a:txBody>
                  <a:tcPr marL="56965" marR="569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Depolarisation and action potential as a self-propagating wave along the </a:t>
                      </a: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neuron.</a:t>
                      </a:r>
                      <a:endParaRPr kumimoji="0" lang="en-GB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65" marR="569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38944" name="Group 30">
            <a:extLst>
              <a:ext uri="{FF2B5EF4-FFF2-40B4-BE49-F238E27FC236}">
                <a16:creationId xmlns:a16="http://schemas.microsoft.com/office/drawing/2014/main" xmlns="" id="{0EDBB693-63AF-4206-AB68-92E9E546C735}"/>
              </a:ext>
            </a:extLst>
          </p:cNvPr>
          <p:cNvGrpSpPr>
            <a:grpSpLocks/>
          </p:cNvGrpSpPr>
          <p:nvPr/>
        </p:nvGrpSpPr>
        <p:grpSpPr bwMode="auto">
          <a:xfrm>
            <a:off x="2928938" y="714375"/>
            <a:ext cx="2428875" cy="1692275"/>
            <a:chOff x="2928938" y="714356"/>
            <a:chExt cx="2428880" cy="1692294"/>
          </a:xfrm>
        </p:grpSpPr>
        <p:grpSp>
          <p:nvGrpSpPr>
            <p:cNvPr id="38962" name="Group 14">
              <a:extLst>
                <a:ext uri="{FF2B5EF4-FFF2-40B4-BE49-F238E27FC236}">
                  <a16:creationId xmlns:a16="http://schemas.microsoft.com/office/drawing/2014/main" xmlns="" id="{F17E2326-CD69-4385-B9CD-45E1892469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8938" y="857250"/>
              <a:ext cx="1077912" cy="1549400"/>
              <a:chOff x="4485" y="5510"/>
              <a:chExt cx="1697" cy="2439"/>
            </a:xfrm>
          </p:grpSpPr>
          <p:grpSp>
            <p:nvGrpSpPr>
              <p:cNvPr id="38966" name="Group 18">
                <a:extLst>
                  <a:ext uri="{FF2B5EF4-FFF2-40B4-BE49-F238E27FC236}">
                    <a16:creationId xmlns:a16="http://schemas.microsoft.com/office/drawing/2014/main" xmlns="" id="{4014B3CC-0C2C-41FF-AF5D-7B5EF7B3DB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85" y="5623"/>
                <a:ext cx="1517" cy="2326"/>
                <a:chOff x="8476" y="4280"/>
                <a:chExt cx="1842" cy="2709"/>
              </a:xfrm>
            </p:grpSpPr>
            <p:sp>
              <p:nvSpPr>
                <p:cNvPr id="38970" name="Freeform 21">
                  <a:extLst>
                    <a:ext uri="{FF2B5EF4-FFF2-40B4-BE49-F238E27FC236}">
                      <a16:creationId xmlns:a16="http://schemas.microsoft.com/office/drawing/2014/main" xmlns="" id="{2C5E1402-5CA9-4458-B815-D1615F871D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76" y="4280"/>
                  <a:ext cx="1842" cy="2709"/>
                </a:xfrm>
                <a:custGeom>
                  <a:avLst/>
                  <a:gdLst>
                    <a:gd name="T0" fmla="*/ 964 w 1842"/>
                    <a:gd name="T1" fmla="*/ 2113 h 2709"/>
                    <a:gd name="T2" fmla="*/ 1423 w 1842"/>
                    <a:gd name="T3" fmla="*/ 1531 h 2709"/>
                    <a:gd name="T4" fmla="*/ 1064 w 1842"/>
                    <a:gd name="T5" fmla="*/ 930 h 2709"/>
                    <a:gd name="T6" fmla="*/ 335 w 1842"/>
                    <a:gd name="T7" fmla="*/ 1275 h 2709"/>
                    <a:gd name="T8" fmla="*/ 952 w 1842"/>
                    <a:gd name="T9" fmla="*/ 2397 h 2709"/>
                    <a:gd name="T10" fmla="*/ 1610 w 1842"/>
                    <a:gd name="T11" fmla="*/ 1658 h 2709"/>
                    <a:gd name="T12" fmla="*/ 1289 w 1842"/>
                    <a:gd name="T13" fmla="*/ 757 h 2709"/>
                    <a:gd name="T14" fmla="*/ 110 w 1842"/>
                    <a:gd name="T15" fmla="*/ 1016 h 2709"/>
                    <a:gd name="T16" fmla="*/ 628 w 1842"/>
                    <a:gd name="T17" fmla="*/ 2473 h 2709"/>
                    <a:gd name="T18" fmla="*/ 1338 w 1842"/>
                    <a:gd name="T19" fmla="*/ 2431 h 2709"/>
                    <a:gd name="T20" fmla="*/ 1778 w 1842"/>
                    <a:gd name="T21" fmla="*/ 1828 h 2709"/>
                    <a:gd name="T22" fmla="*/ 1722 w 1842"/>
                    <a:gd name="T23" fmla="*/ 885 h 2709"/>
                    <a:gd name="T24" fmla="*/ 1684 w 1842"/>
                    <a:gd name="T25" fmla="*/ 313 h 2709"/>
                    <a:gd name="T26" fmla="*/ 1066 w 1842"/>
                    <a:gd name="T27" fmla="*/ 5 h 2709"/>
                    <a:gd name="T28" fmla="*/ 615 w 1842"/>
                    <a:gd name="T29" fmla="*/ 283 h 2709"/>
                    <a:gd name="T30" fmla="*/ 164 w 1842"/>
                    <a:gd name="T31" fmla="*/ 613 h 2709"/>
                    <a:gd name="T32" fmla="*/ 199 w 1842"/>
                    <a:gd name="T33" fmla="*/ 717 h 2709"/>
                    <a:gd name="T34" fmla="*/ 615 w 1842"/>
                    <a:gd name="T35" fmla="*/ 491 h 2709"/>
                    <a:gd name="T36" fmla="*/ 1049 w 1842"/>
                    <a:gd name="T37" fmla="*/ 595 h 2709"/>
                    <a:gd name="T38" fmla="*/ 1569 w 1842"/>
                    <a:gd name="T39" fmla="*/ 630 h 2709"/>
                    <a:gd name="T40" fmla="*/ 1703 w 1842"/>
                    <a:gd name="T41" fmla="*/ 1722 h 2709"/>
                    <a:gd name="T42" fmla="*/ 1264 w 1842"/>
                    <a:gd name="T43" fmla="*/ 2346 h 2709"/>
                    <a:gd name="T44" fmla="*/ 768 w 1842"/>
                    <a:gd name="T45" fmla="*/ 2420 h 2709"/>
                    <a:gd name="T46" fmla="*/ 253 w 1842"/>
                    <a:gd name="T47" fmla="*/ 1457 h 2709"/>
                    <a:gd name="T48" fmla="*/ 391 w 1842"/>
                    <a:gd name="T49" fmla="*/ 930 h 2709"/>
                    <a:gd name="T50" fmla="*/ 1120 w 1842"/>
                    <a:gd name="T51" fmla="*/ 843 h 2709"/>
                    <a:gd name="T52" fmla="*/ 1488 w 1842"/>
                    <a:gd name="T53" fmla="*/ 1245 h 2709"/>
                    <a:gd name="T54" fmla="*/ 1469 w 1842"/>
                    <a:gd name="T55" fmla="*/ 1700 h 2709"/>
                    <a:gd name="T56" fmla="*/ 946 w 1842"/>
                    <a:gd name="T57" fmla="*/ 2240 h 2709"/>
                    <a:gd name="T58" fmla="*/ 447 w 1842"/>
                    <a:gd name="T59" fmla="*/ 1361 h 2709"/>
                    <a:gd name="T60" fmla="*/ 1020 w 1842"/>
                    <a:gd name="T61" fmla="*/ 1055 h 2709"/>
                    <a:gd name="T62" fmla="*/ 1345 w 1842"/>
                    <a:gd name="T63" fmla="*/ 1534 h 2709"/>
                    <a:gd name="T64" fmla="*/ 917 w 1842"/>
                    <a:gd name="T65" fmla="*/ 2008 h 2709"/>
                    <a:gd name="T66" fmla="*/ 964 w 1842"/>
                    <a:gd name="T67" fmla="*/ 2113 h 270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842"/>
                    <a:gd name="T103" fmla="*/ 0 h 2709"/>
                    <a:gd name="T104" fmla="*/ 1842 w 1842"/>
                    <a:gd name="T105" fmla="*/ 2709 h 270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842" h="2709">
                      <a:moveTo>
                        <a:pt x="964" y="2113"/>
                      </a:moveTo>
                      <a:cubicBezTo>
                        <a:pt x="1048" y="2034"/>
                        <a:pt x="1406" y="1729"/>
                        <a:pt x="1423" y="1531"/>
                      </a:cubicBezTo>
                      <a:cubicBezTo>
                        <a:pt x="1439" y="1334"/>
                        <a:pt x="1246" y="973"/>
                        <a:pt x="1064" y="930"/>
                      </a:cubicBezTo>
                      <a:cubicBezTo>
                        <a:pt x="883" y="887"/>
                        <a:pt x="354" y="1030"/>
                        <a:pt x="335" y="1275"/>
                      </a:cubicBezTo>
                      <a:cubicBezTo>
                        <a:pt x="316" y="1519"/>
                        <a:pt x="740" y="2333"/>
                        <a:pt x="952" y="2397"/>
                      </a:cubicBezTo>
                      <a:cubicBezTo>
                        <a:pt x="1164" y="2461"/>
                        <a:pt x="1553" y="1931"/>
                        <a:pt x="1610" y="1658"/>
                      </a:cubicBezTo>
                      <a:cubicBezTo>
                        <a:pt x="1666" y="1385"/>
                        <a:pt x="1539" y="864"/>
                        <a:pt x="1289" y="757"/>
                      </a:cubicBezTo>
                      <a:cubicBezTo>
                        <a:pt x="1039" y="650"/>
                        <a:pt x="221" y="730"/>
                        <a:pt x="110" y="1016"/>
                      </a:cubicBezTo>
                      <a:cubicBezTo>
                        <a:pt x="0" y="1302"/>
                        <a:pt x="423" y="2238"/>
                        <a:pt x="628" y="2473"/>
                      </a:cubicBezTo>
                      <a:cubicBezTo>
                        <a:pt x="832" y="2709"/>
                        <a:pt x="1147" y="2539"/>
                        <a:pt x="1338" y="2431"/>
                      </a:cubicBezTo>
                      <a:cubicBezTo>
                        <a:pt x="1530" y="2324"/>
                        <a:pt x="1714" y="2085"/>
                        <a:pt x="1778" y="1828"/>
                      </a:cubicBezTo>
                      <a:cubicBezTo>
                        <a:pt x="1842" y="1570"/>
                        <a:pt x="1737" y="1138"/>
                        <a:pt x="1722" y="885"/>
                      </a:cubicBezTo>
                      <a:cubicBezTo>
                        <a:pt x="1706" y="633"/>
                        <a:pt x="1793" y="460"/>
                        <a:pt x="1684" y="313"/>
                      </a:cubicBezTo>
                      <a:cubicBezTo>
                        <a:pt x="1575" y="166"/>
                        <a:pt x="1244" y="10"/>
                        <a:pt x="1066" y="5"/>
                      </a:cubicBezTo>
                      <a:cubicBezTo>
                        <a:pt x="888" y="0"/>
                        <a:pt x="765" y="182"/>
                        <a:pt x="615" y="283"/>
                      </a:cubicBezTo>
                      <a:cubicBezTo>
                        <a:pt x="465" y="384"/>
                        <a:pt x="233" y="541"/>
                        <a:pt x="164" y="613"/>
                      </a:cubicBezTo>
                      <a:cubicBezTo>
                        <a:pt x="95" y="685"/>
                        <a:pt x="124" y="737"/>
                        <a:pt x="199" y="717"/>
                      </a:cubicBezTo>
                      <a:cubicBezTo>
                        <a:pt x="274" y="697"/>
                        <a:pt x="473" y="511"/>
                        <a:pt x="615" y="491"/>
                      </a:cubicBezTo>
                      <a:cubicBezTo>
                        <a:pt x="757" y="471"/>
                        <a:pt x="890" y="572"/>
                        <a:pt x="1049" y="595"/>
                      </a:cubicBezTo>
                      <a:cubicBezTo>
                        <a:pt x="1208" y="618"/>
                        <a:pt x="1460" y="442"/>
                        <a:pt x="1569" y="630"/>
                      </a:cubicBezTo>
                      <a:cubicBezTo>
                        <a:pt x="1678" y="818"/>
                        <a:pt x="1754" y="1436"/>
                        <a:pt x="1703" y="1722"/>
                      </a:cubicBezTo>
                      <a:cubicBezTo>
                        <a:pt x="1652" y="2008"/>
                        <a:pt x="1419" y="2230"/>
                        <a:pt x="1264" y="2346"/>
                      </a:cubicBezTo>
                      <a:cubicBezTo>
                        <a:pt x="1108" y="2463"/>
                        <a:pt x="936" y="2569"/>
                        <a:pt x="768" y="2420"/>
                      </a:cubicBezTo>
                      <a:cubicBezTo>
                        <a:pt x="600" y="2272"/>
                        <a:pt x="316" y="1705"/>
                        <a:pt x="253" y="1457"/>
                      </a:cubicBezTo>
                      <a:cubicBezTo>
                        <a:pt x="191" y="1209"/>
                        <a:pt x="246" y="1032"/>
                        <a:pt x="391" y="930"/>
                      </a:cubicBezTo>
                      <a:cubicBezTo>
                        <a:pt x="535" y="827"/>
                        <a:pt x="938" y="791"/>
                        <a:pt x="1120" y="843"/>
                      </a:cubicBezTo>
                      <a:cubicBezTo>
                        <a:pt x="1303" y="896"/>
                        <a:pt x="1430" y="1102"/>
                        <a:pt x="1488" y="1245"/>
                      </a:cubicBezTo>
                      <a:cubicBezTo>
                        <a:pt x="1546" y="1388"/>
                        <a:pt x="1560" y="1535"/>
                        <a:pt x="1469" y="1700"/>
                      </a:cubicBezTo>
                      <a:cubicBezTo>
                        <a:pt x="1379" y="1866"/>
                        <a:pt x="1116" y="2297"/>
                        <a:pt x="946" y="2240"/>
                      </a:cubicBezTo>
                      <a:cubicBezTo>
                        <a:pt x="775" y="2184"/>
                        <a:pt x="434" y="1559"/>
                        <a:pt x="447" y="1361"/>
                      </a:cubicBezTo>
                      <a:cubicBezTo>
                        <a:pt x="460" y="1164"/>
                        <a:pt x="871" y="1026"/>
                        <a:pt x="1020" y="1055"/>
                      </a:cubicBezTo>
                      <a:cubicBezTo>
                        <a:pt x="1170" y="1083"/>
                        <a:pt x="1362" y="1375"/>
                        <a:pt x="1345" y="1534"/>
                      </a:cubicBezTo>
                      <a:cubicBezTo>
                        <a:pt x="1328" y="1693"/>
                        <a:pt x="981" y="1911"/>
                        <a:pt x="917" y="2008"/>
                      </a:cubicBezTo>
                      <a:cubicBezTo>
                        <a:pt x="854" y="2104"/>
                        <a:pt x="874" y="2178"/>
                        <a:pt x="964" y="2113"/>
                      </a:cubicBezTo>
                      <a:close/>
                    </a:path>
                  </a:pathLst>
                </a:custGeom>
                <a:solidFill>
                  <a:srgbClr val="FFFF8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71" name="Freeform 20">
                  <a:extLst>
                    <a:ext uri="{FF2B5EF4-FFF2-40B4-BE49-F238E27FC236}">
                      <a16:creationId xmlns:a16="http://schemas.microsoft.com/office/drawing/2014/main" xmlns="" id="{F6373329-ED48-4461-9D42-117A5A9B0F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91" y="5454"/>
                  <a:ext cx="646" cy="727"/>
                </a:xfrm>
                <a:custGeom>
                  <a:avLst/>
                  <a:gdLst>
                    <a:gd name="T0" fmla="*/ 0 w 1380"/>
                    <a:gd name="T1" fmla="*/ 1 h 1373"/>
                    <a:gd name="T2" fmla="*/ 0 w 1380"/>
                    <a:gd name="T3" fmla="*/ 1 h 1373"/>
                    <a:gd name="T4" fmla="*/ 0 w 1380"/>
                    <a:gd name="T5" fmla="*/ 1 h 1373"/>
                    <a:gd name="T6" fmla="*/ 0 w 1380"/>
                    <a:gd name="T7" fmla="*/ 1 h 1373"/>
                    <a:gd name="T8" fmla="*/ 0 w 1380"/>
                    <a:gd name="T9" fmla="*/ 1 h 1373"/>
                    <a:gd name="T10" fmla="*/ 0 w 1380"/>
                    <a:gd name="T11" fmla="*/ 1 h 13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80"/>
                    <a:gd name="T19" fmla="*/ 0 h 1373"/>
                    <a:gd name="T20" fmla="*/ 1380 w 1380"/>
                    <a:gd name="T21" fmla="*/ 1373 h 137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80" h="1373">
                      <a:moveTo>
                        <a:pt x="0" y="516"/>
                      </a:moveTo>
                      <a:cubicBezTo>
                        <a:pt x="112" y="369"/>
                        <a:pt x="620" y="0"/>
                        <a:pt x="840" y="27"/>
                      </a:cubicBezTo>
                      <a:cubicBezTo>
                        <a:pt x="1060" y="54"/>
                        <a:pt x="1380" y="462"/>
                        <a:pt x="1320" y="679"/>
                      </a:cubicBezTo>
                      <a:cubicBezTo>
                        <a:pt x="1260" y="896"/>
                        <a:pt x="679" y="1289"/>
                        <a:pt x="480" y="1331"/>
                      </a:cubicBezTo>
                      <a:cubicBezTo>
                        <a:pt x="281" y="1373"/>
                        <a:pt x="206" y="1070"/>
                        <a:pt x="126" y="934"/>
                      </a:cubicBezTo>
                      <a:cubicBezTo>
                        <a:pt x="46" y="798"/>
                        <a:pt x="26" y="603"/>
                        <a:pt x="0" y="516"/>
                      </a:cubicBezTo>
                      <a:close/>
                    </a:path>
                  </a:pathLst>
                </a:custGeom>
                <a:solidFill>
                  <a:srgbClr val="FDF5C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72" name="Freeform 19">
                  <a:extLst>
                    <a:ext uri="{FF2B5EF4-FFF2-40B4-BE49-F238E27FC236}">
                      <a16:creationId xmlns:a16="http://schemas.microsoft.com/office/drawing/2014/main" xmlns="" id="{AD875DF3-FC66-45FD-9142-CB7DE7103D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92" y="4366"/>
                  <a:ext cx="701" cy="429"/>
                </a:xfrm>
                <a:custGeom>
                  <a:avLst/>
                  <a:gdLst>
                    <a:gd name="T0" fmla="*/ 0 w 1500"/>
                    <a:gd name="T1" fmla="*/ 1 h 810"/>
                    <a:gd name="T2" fmla="*/ 0 w 1500"/>
                    <a:gd name="T3" fmla="*/ 1 h 810"/>
                    <a:gd name="T4" fmla="*/ 0 w 1500"/>
                    <a:gd name="T5" fmla="*/ 1 h 810"/>
                    <a:gd name="T6" fmla="*/ 0 w 1500"/>
                    <a:gd name="T7" fmla="*/ 1 h 810"/>
                    <a:gd name="T8" fmla="*/ 0 w 1500"/>
                    <a:gd name="T9" fmla="*/ 1 h 810"/>
                    <a:gd name="T10" fmla="*/ 0 w 1500"/>
                    <a:gd name="T11" fmla="*/ 1 h 810"/>
                    <a:gd name="T12" fmla="*/ 0 w 1500"/>
                    <a:gd name="T13" fmla="*/ 1 h 8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0"/>
                    <a:gd name="T22" fmla="*/ 0 h 810"/>
                    <a:gd name="T23" fmla="*/ 1500 w 1500"/>
                    <a:gd name="T24" fmla="*/ 810 h 8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0" h="810">
                      <a:moveTo>
                        <a:pt x="937" y="90"/>
                      </a:moveTo>
                      <a:cubicBezTo>
                        <a:pt x="1110" y="193"/>
                        <a:pt x="1500" y="453"/>
                        <a:pt x="1497" y="570"/>
                      </a:cubicBezTo>
                      <a:cubicBezTo>
                        <a:pt x="1494" y="687"/>
                        <a:pt x="1144" y="770"/>
                        <a:pt x="917" y="790"/>
                      </a:cubicBezTo>
                      <a:cubicBezTo>
                        <a:pt x="690" y="810"/>
                        <a:pt x="274" y="803"/>
                        <a:pt x="137" y="690"/>
                      </a:cubicBezTo>
                      <a:cubicBezTo>
                        <a:pt x="0" y="577"/>
                        <a:pt x="44" y="220"/>
                        <a:pt x="97" y="110"/>
                      </a:cubicBezTo>
                      <a:cubicBezTo>
                        <a:pt x="150" y="0"/>
                        <a:pt x="317" y="33"/>
                        <a:pt x="457" y="30"/>
                      </a:cubicBezTo>
                      <a:cubicBezTo>
                        <a:pt x="597" y="27"/>
                        <a:pt x="837" y="78"/>
                        <a:pt x="937" y="90"/>
                      </a:cubicBezTo>
                      <a:close/>
                    </a:path>
                  </a:pathLst>
                </a:custGeom>
                <a:solidFill>
                  <a:srgbClr val="EDC1AB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cxnSp>
            <p:nvCxnSpPr>
              <p:cNvPr id="38967" name="AutoShape 17">
                <a:extLst>
                  <a:ext uri="{FF2B5EF4-FFF2-40B4-BE49-F238E27FC236}">
                    <a16:creationId xmlns:a16="http://schemas.microsoft.com/office/drawing/2014/main" xmlns="" id="{AEA57127-1DBE-41C9-844A-B1D68F7D8C6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395" y="5510"/>
                <a:ext cx="607" cy="38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968" name="AutoShape 16">
                <a:extLst>
                  <a:ext uri="{FF2B5EF4-FFF2-40B4-BE49-F238E27FC236}">
                    <a16:creationId xmlns:a16="http://schemas.microsoft.com/office/drawing/2014/main" xmlns="" id="{4FB1AEEE-262E-415B-B2B3-B2C540DF1D5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734" y="6432"/>
                <a:ext cx="448" cy="19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969" name="AutoShape 15">
                <a:extLst>
                  <a:ext uri="{FF2B5EF4-FFF2-40B4-BE49-F238E27FC236}">
                    <a16:creationId xmlns:a16="http://schemas.microsoft.com/office/drawing/2014/main" xmlns="" id="{F1D3E196-0051-4FCD-ADF9-1B1B7955971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157" y="6950"/>
                <a:ext cx="1025" cy="69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8963" name="TextBox 23">
              <a:extLst>
                <a:ext uri="{FF2B5EF4-FFF2-40B4-BE49-F238E27FC236}">
                  <a16:creationId xmlns:a16="http://schemas.microsoft.com/office/drawing/2014/main" xmlns="" id="{7417DCD8-43ED-422C-BECE-8596FFF5D2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9058" y="714356"/>
              <a:ext cx="10001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1pPr>
              <a:lvl2pPr marL="742950" indent="-285750">
                <a:spcBef>
                  <a:spcPct val="20000"/>
                </a:spcBef>
                <a:buSzPct val="50000"/>
                <a:buFont typeface="Courier New" panose="02070309020205020404" pitchFamily="49" charset="0"/>
                <a:buChar char="o"/>
                <a:defRPr sz="22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>
                  <a:latin typeface="Arial" panose="020B0604020202020204" pitchFamily="34" charset="0"/>
                </a:rPr>
                <a:t>Nucleus</a:t>
              </a:r>
            </a:p>
          </p:txBody>
        </p:sp>
        <p:sp>
          <p:nvSpPr>
            <p:cNvPr id="38964" name="TextBox 24">
              <a:extLst>
                <a:ext uri="{FF2B5EF4-FFF2-40B4-BE49-F238E27FC236}">
                  <a16:creationId xmlns:a16="http://schemas.microsoft.com/office/drawing/2014/main" xmlns="" id="{A7CCB44C-8B47-4936-93CD-BF7B31C8D9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0496" y="1357298"/>
              <a:ext cx="135732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1pPr>
              <a:lvl2pPr marL="742950" indent="-285750">
                <a:spcBef>
                  <a:spcPct val="20000"/>
                </a:spcBef>
                <a:buSzPct val="50000"/>
                <a:buFont typeface="Courier New" panose="02070309020205020404" pitchFamily="49" charset="0"/>
                <a:buChar char="o"/>
                <a:defRPr sz="22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>
                  <a:latin typeface="Arial" panose="020B0604020202020204" pitchFamily="34" charset="0"/>
                </a:rPr>
                <a:t>Schwann cell</a:t>
              </a:r>
            </a:p>
          </p:txBody>
        </p:sp>
        <p:sp>
          <p:nvSpPr>
            <p:cNvPr id="38965" name="TextBox 25">
              <a:extLst>
                <a:ext uri="{FF2B5EF4-FFF2-40B4-BE49-F238E27FC236}">
                  <a16:creationId xmlns:a16="http://schemas.microsoft.com/office/drawing/2014/main" xmlns="" id="{6C1FE487-B697-4D97-8CE0-38EFDB3FC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0496" y="2071678"/>
              <a:ext cx="135732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1pPr>
              <a:lvl2pPr marL="742950" indent="-285750">
                <a:spcBef>
                  <a:spcPct val="20000"/>
                </a:spcBef>
                <a:buSzPct val="50000"/>
                <a:buFont typeface="Courier New" panose="02070309020205020404" pitchFamily="49" charset="0"/>
                <a:buChar char="o"/>
                <a:defRPr sz="22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>
                  <a:latin typeface="Arial" panose="020B0604020202020204" pitchFamily="34" charset="0"/>
                </a:rPr>
                <a:t>Axon</a:t>
              </a:r>
            </a:p>
          </p:txBody>
        </p:sp>
      </p:grpSp>
      <p:grpSp>
        <p:nvGrpSpPr>
          <p:cNvPr id="38945" name="Group 29">
            <a:extLst>
              <a:ext uri="{FF2B5EF4-FFF2-40B4-BE49-F238E27FC236}">
                <a16:creationId xmlns:a16="http://schemas.microsoft.com/office/drawing/2014/main" xmlns="" id="{83315446-D349-4E02-A869-553521F9CBE0}"/>
              </a:ext>
            </a:extLst>
          </p:cNvPr>
          <p:cNvGrpSpPr>
            <a:grpSpLocks/>
          </p:cNvGrpSpPr>
          <p:nvPr/>
        </p:nvGrpSpPr>
        <p:grpSpPr bwMode="auto">
          <a:xfrm>
            <a:off x="6500813" y="785813"/>
            <a:ext cx="2214562" cy="1665287"/>
            <a:chOff x="6500813" y="785794"/>
            <a:chExt cx="2214591" cy="1665099"/>
          </a:xfrm>
        </p:grpSpPr>
        <p:grpSp>
          <p:nvGrpSpPr>
            <p:cNvPr id="38946" name="Group 1">
              <a:extLst>
                <a:ext uri="{FF2B5EF4-FFF2-40B4-BE49-F238E27FC236}">
                  <a16:creationId xmlns:a16="http://schemas.microsoft.com/office/drawing/2014/main" xmlns="" id="{EE0524E2-45B2-4B53-9D34-AE88B2005D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00813" y="928688"/>
              <a:ext cx="866775" cy="1460500"/>
              <a:chOff x="5734" y="12518"/>
              <a:chExt cx="1366" cy="2301"/>
            </a:xfrm>
          </p:grpSpPr>
          <p:grpSp>
            <p:nvGrpSpPr>
              <p:cNvPr id="38950" name="Group 5">
                <a:extLst>
                  <a:ext uri="{FF2B5EF4-FFF2-40B4-BE49-F238E27FC236}">
                    <a16:creationId xmlns:a16="http://schemas.microsoft.com/office/drawing/2014/main" xmlns="" id="{02DF6722-3675-4F82-AE9F-12D3E2E7A7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34" y="12518"/>
                <a:ext cx="1163" cy="2301"/>
                <a:chOff x="5731" y="12518"/>
                <a:chExt cx="1163" cy="2301"/>
              </a:xfrm>
            </p:grpSpPr>
            <p:sp>
              <p:nvSpPr>
                <p:cNvPr id="38954" name="Freeform 13">
                  <a:extLst>
                    <a:ext uri="{FF2B5EF4-FFF2-40B4-BE49-F238E27FC236}">
                      <a16:creationId xmlns:a16="http://schemas.microsoft.com/office/drawing/2014/main" xmlns="" id="{7F2C54B6-C399-40C0-8D6F-450A4A5DB3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62" y="12749"/>
                  <a:ext cx="227" cy="347"/>
                </a:xfrm>
                <a:custGeom>
                  <a:avLst/>
                  <a:gdLst>
                    <a:gd name="T0" fmla="*/ 0 w 531"/>
                    <a:gd name="T1" fmla="*/ 1 h 521"/>
                    <a:gd name="T2" fmla="*/ 0 w 531"/>
                    <a:gd name="T3" fmla="*/ 1 h 521"/>
                    <a:gd name="T4" fmla="*/ 0 w 531"/>
                    <a:gd name="T5" fmla="*/ 1 h 521"/>
                    <a:gd name="T6" fmla="*/ 0 w 531"/>
                    <a:gd name="T7" fmla="*/ 1 h 521"/>
                    <a:gd name="T8" fmla="*/ 0 w 531"/>
                    <a:gd name="T9" fmla="*/ 1 h 521"/>
                    <a:gd name="T10" fmla="*/ 0 w 531"/>
                    <a:gd name="T11" fmla="*/ 1 h 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31"/>
                    <a:gd name="T19" fmla="*/ 0 h 521"/>
                    <a:gd name="T20" fmla="*/ 531 w 531"/>
                    <a:gd name="T21" fmla="*/ 521 h 52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31" h="521">
                      <a:moveTo>
                        <a:pt x="19" y="285"/>
                      </a:moveTo>
                      <a:cubicBezTo>
                        <a:pt x="0" y="205"/>
                        <a:pt x="40" y="70"/>
                        <a:pt x="115" y="35"/>
                      </a:cubicBezTo>
                      <a:cubicBezTo>
                        <a:pt x="190" y="0"/>
                        <a:pt x="413" y="16"/>
                        <a:pt x="472" y="74"/>
                      </a:cubicBezTo>
                      <a:cubicBezTo>
                        <a:pt x="531" y="132"/>
                        <a:pt x="512" y="307"/>
                        <a:pt x="472" y="381"/>
                      </a:cubicBezTo>
                      <a:cubicBezTo>
                        <a:pt x="432" y="455"/>
                        <a:pt x="305" y="521"/>
                        <a:pt x="230" y="515"/>
                      </a:cubicBezTo>
                      <a:cubicBezTo>
                        <a:pt x="155" y="509"/>
                        <a:pt x="38" y="365"/>
                        <a:pt x="19" y="285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55" name="Freeform 12">
                  <a:extLst>
                    <a:ext uri="{FF2B5EF4-FFF2-40B4-BE49-F238E27FC236}">
                      <a16:creationId xmlns:a16="http://schemas.microsoft.com/office/drawing/2014/main" xmlns="" id="{EEA226B8-F672-455F-B550-1984FDECB4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3" y="13096"/>
                  <a:ext cx="227" cy="348"/>
                </a:xfrm>
                <a:custGeom>
                  <a:avLst/>
                  <a:gdLst>
                    <a:gd name="T0" fmla="*/ 0 w 531"/>
                    <a:gd name="T1" fmla="*/ 1 h 521"/>
                    <a:gd name="T2" fmla="*/ 0 w 531"/>
                    <a:gd name="T3" fmla="*/ 1 h 521"/>
                    <a:gd name="T4" fmla="*/ 0 w 531"/>
                    <a:gd name="T5" fmla="*/ 1 h 521"/>
                    <a:gd name="T6" fmla="*/ 0 w 531"/>
                    <a:gd name="T7" fmla="*/ 1 h 521"/>
                    <a:gd name="T8" fmla="*/ 0 w 531"/>
                    <a:gd name="T9" fmla="*/ 1 h 521"/>
                    <a:gd name="T10" fmla="*/ 0 w 531"/>
                    <a:gd name="T11" fmla="*/ 1 h 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31"/>
                    <a:gd name="T19" fmla="*/ 0 h 521"/>
                    <a:gd name="T20" fmla="*/ 531 w 531"/>
                    <a:gd name="T21" fmla="*/ 521 h 52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31" h="521">
                      <a:moveTo>
                        <a:pt x="19" y="285"/>
                      </a:moveTo>
                      <a:cubicBezTo>
                        <a:pt x="0" y="205"/>
                        <a:pt x="40" y="70"/>
                        <a:pt x="115" y="35"/>
                      </a:cubicBezTo>
                      <a:cubicBezTo>
                        <a:pt x="190" y="0"/>
                        <a:pt x="413" y="16"/>
                        <a:pt x="472" y="74"/>
                      </a:cubicBezTo>
                      <a:cubicBezTo>
                        <a:pt x="531" y="132"/>
                        <a:pt x="512" y="307"/>
                        <a:pt x="472" y="381"/>
                      </a:cubicBezTo>
                      <a:cubicBezTo>
                        <a:pt x="432" y="455"/>
                        <a:pt x="305" y="521"/>
                        <a:pt x="230" y="515"/>
                      </a:cubicBezTo>
                      <a:cubicBezTo>
                        <a:pt x="155" y="509"/>
                        <a:pt x="38" y="365"/>
                        <a:pt x="19" y="285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56" name="Freeform 11">
                  <a:extLst>
                    <a:ext uri="{FF2B5EF4-FFF2-40B4-BE49-F238E27FC236}">
                      <a16:creationId xmlns:a16="http://schemas.microsoft.com/office/drawing/2014/main" xmlns="" id="{CDA01583-EF97-4358-805D-E667706711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7" y="13855"/>
                  <a:ext cx="228" cy="291"/>
                </a:xfrm>
                <a:custGeom>
                  <a:avLst/>
                  <a:gdLst>
                    <a:gd name="T0" fmla="*/ 8 w 228"/>
                    <a:gd name="T1" fmla="*/ 190 h 291"/>
                    <a:gd name="T2" fmla="*/ 49 w 228"/>
                    <a:gd name="T3" fmla="*/ 23 h 291"/>
                    <a:gd name="T4" fmla="*/ 203 w 228"/>
                    <a:gd name="T5" fmla="*/ 49 h 291"/>
                    <a:gd name="T6" fmla="*/ 203 w 228"/>
                    <a:gd name="T7" fmla="*/ 254 h 291"/>
                    <a:gd name="T8" fmla="*/ 107 w 228"/>
                    <a:gd name="T9" fmla="*/ 273 h 291"/>
                    <a:gd name="T10" fmla="*/ 8 w 228"/>
                    <a:gd name="T11" fmla="*/ 190 h 29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28"/>
                    <a:gd name="T19" fmla="*/ 0 h 291"/>
                    <a:gd name="T20" fmla="*/ 228 w 228"/>
                    <a:gd name="T21" fmla="*/ 291 h 29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28" h="291">
                      <a:moveTo>
                        <a:pt x="8" y="190"/>
                      </a:moveTo>
                      <a:cubicBezTo>
                        <a:pt x="0" y="137"/>
                        <a:pt x="17" y="47"/>
                        <a:pt x="49" y="23"/>
                      </a:cubicBezTo>
                      <a:cubicBezTo>
                        <a:pt x="82" y="0"/>
                        <a:pt x="177" y="11"/>
                        <a:pt x="203" y="49"/>
                      </a:cubicBezTo>
                      <a:cubicBezTo>
                        <a:pt x="228" y="88"/>
                        <a:pt x="219" y="217"/>
                        <a:pt x="203" y="254"/>
                      </a:cubicBezTo>
                      <a:cubicBezTo>
                        <a:pt x="187" y="291"/>
                        <a:pt x="139" y="284"/>
                        <a:pt x="107" y="273"/>
                      </a:cubicBezTo>
                      <a:cubicBezTo>
                        <a:pt x="75" y="262"/>
                        <a:pt x="29" y="207"/>
                        <a:pt x="8" y="190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57" name="Freeform 10">
                  <a:extLst>
                    <a:ext uri="{FF2B5EF4-FFF2-40B4-BE49-F238E27FC236}">
                      <a16:creationId xmlns:a16="http://schemas.microsoft.com/office/drawing/2014/main" xmlns="" id="{4F14BCCC-935F-4195-8B94-9BAD3304D6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99" y="14244"/>
                  <a:ext cx="262" cy="282"/>
                </a:xfrm>
                <a:custGeom>
                  <a:avLst/>
                  <a:gdLst>
                    <a:gd name="T0" fmla="*/ 62 w 262"/>
                    <a:gd name="T1" fmla="*/ 224 h 282"/>
                    <a:gd name="T2" fmla="*/ 17 w 262"/>
                    <a:gd name="T3" fmla="*/ 77 h 282"/>
                    <a:gd name="T4" fmla="*/ 166 w 262"/>
                    <a:gd name="T5" fmla="*/ 11 h 282"/>
                    <a:gd name="T6" fmla="*/ 255 w 262"/>
                    <a:gd name="T7" fmla="*/ 145 h 282"/>
                    <a:gd name="T8" fmla="*/ 209 w 262"/>
                    <a:gd name="T9" fmla="*/ 269 h 282"/>
                    <a:gd name="T10" fmla="*/ 62 w 262"/>
                    <a:gd name="T11" fmla="*/ 224 h 28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62"/>
                    <a:gd name="T19" fmla="*/ 0 h 282"/>
                    <a:gd name="T20" fmla="*/ 262 w 262"/>
                    <a:gd name="T21" fmla="*/ 282 h 28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62" h="282">
                      <a:moveTo>
                        <a:pt x="62" y="224"/>
                      </a:moveTo>
                      <a:cubicBezTo>
                        <a:pt x="29" y="184"/>
                        <a:pt x="0" y="112"/>
                        <a:pt x="17" y="77"/>
                      </a:cubicBezTo>
                      <a:cubicBezTo>
                        <a:pt x="34" y="42"/>
                        <a:pt x="126" y="0"/>
                        <a:pt x="166" y="11"/>
                      </a:cubicBezTo>
                      <a:cubicBezTo>
                        <a:pt x="206" y="22"/>
                        <a:pt x="248" y="102"/>
                        <a:pt x="255" y="145"/>
                      </a:cubicBezTo>
                      <a:cubicBezTo>
                        <a:pt x="262" y="188"/>
                        <a:pt x="241" y="256"/>
                        <a:pt x="209" y="269"/>
                      </a:cubicBezTo>
                      <a:cubicBezTo>
                        <a:pt x="177" y="282"/>
                        <a:pt x="92" y="233"/>
                        <a:pt x="62" y="224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58" name="Freeform 9">
                  <a:extLst>
                    <a:ext uri="{FF2B5EF4-FFF2-40B4-BE49-F238E27FC236}">
                      <a16:creationId xmlns:a16="http://schemas.microsoft.com/office/drawing/2014/main" xmlns="" id="{31FCB576-0570-4C21-A120-9289C0C4D4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216944">
                  <a:off x="5950" y="14077"/>
                  <a:ext cx="287" cy="348"/>
                </a:xfrm>
                <a:custGeom>
                  <a:avLst/>
                  <a:gdLst>
                    <a:gd name="T0" fmla="*/ 1 w 531"/>
                    <a:gd name="T1" fmla="*/ 1 h 521"/>
                    <a:gd name="T2" fmla="*/ 1 w 531"/>
                    <a:gd name="T3" fmla="*/ 1 h 521"/>
                    <a:gd name="T4" fmla="*/ 1 w 531"/>
                    <a:gd name="T5" fmla="*/ 1 h 521"/>
                    <a:gd name="T6" fmla="*/ 1 w 531"/>
                    <a:gd name="T7" fmla="*/ 1 h 521"/>
                    <a:gd name="T8" fmla="*/ 1 w 531"/>
                    <a:gd name="T9" fmla="*/ 1 h 521"/>
                    <a:gd name="T10" fmla="*/ 1 w 531"/>
                    <a:gd name="T11" fmla="*/ 1 h 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31"/>
                    <a:gd name="T19" fmla="*/ 0 h 521"/>
                    <a:gd name="T20" fmla="*/ 531 w 531"/>
                    <a:gd name="T21" fmla="*/ 521 h 52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31" h="521">
                      <a:moveTo>
                        <a:pt x="19" y="285"/>
                      </a:moveTo>
                      <a:cubicBezTo>
                        <a:pt x="0" y="205"/>
                        <a:pt x="40" y="70"/>
                        <a:pt x="115" y="35"/>
                      </a:cubicBezTo>
                      <a:cubicBezTo>
                        <a:pt x="190" y="0"/>
                        <a:pt x="413" y="16"/>
                        <a:pt x="472" y="74"/>
                      </a:cubicBezTo>
                      <a:cubicBezTo>
                        <a:pt x="531" y="132"/>
                        <a:pt x="512" y="307"/>
                        <a:pt x="472" y="381"/>
                      </a:cubicBezTo>
                      <a:cubicBezTo>
                        <a:pt x="432" y="455"/>
                        <a:pt x="305" y="521"/>
                        <a:pt x="230" y="515"/>
                      </a:cubicBezTo>
                      <a:cubicBezTo>
                        <a:pt x="155" y="509"/>
                        <a:pt x="38" y="365"/>
                        <a:pt x="19" y="285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59" name="Freeform 8">
                  <a:extLst>
                    <a:ext uri="{FF2B5EF4-FFF2-40B4-BE49-F238E27FC236}">
                      <a16:creationId xmlns:a16="http://schemas.microsoft.com/office/drawing/2014/main" xmlns="" id="{3F861E27-524C-46F5-9662-91EC2BCEEF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7926389">
                  <a:off x="5770" y="13342"/>
                  <a:ext cx="371" cy="307"/>
                </a:xfrm>
                <a:custGeom>
                  <a:avLst/>
                  <a:gdLst>
                    <a:gd name="T0" fmla="*/ 1 w 531"/>
                    <a:gd name="T1" fmla="*/ 1 h 521"/>
                    <a:gd name="T2" fmla="*/ 1 w 531"/>
                    <a:gd name="T3" fmla="*/ 1 h 521"/>
                    <a:gd name="T4" fmla="*/ 1 w 531"/>
                    <a:gd name="T5" fmla="*/ 1 h 521"/>
                    <a:gd name="T6" fmla="*/ 1 w 531"/>
                    <a:gd name="T7" fmla="*/ 1 h 521"/>
                    <a:gd name="T8" fmla="*/ 1 w 531"/>
                    <a:gd name="T9" fmla="*/ 1 h 521"/>
                    <a:gd name="T10" fmla="*/ 1 w 531"/>
                    <a:gd name="T11" fmla="*/ 1 h 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31"/>
                    <a:gd name="T19" fmla="*/ 0 h 521"/>
                    <a:gd name="T20" fmla="*/ 531 w 531"/>
                    <a:gd name="T21" fmla="*/ 521 h 52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31" h="521">
                      <a:moveTo>
                        <a:pt x="19" y="285"/>
                      </a:moveTo>
                      <a:cubicBezTo>
                        <a:pt x="0" y="205"/>
                        <a:pt x="40" y="70"/>
                        <a:pt x="115" y="35"/>
                      </a:cubicBezTo>
                      <a:cubicBezTo>
                        <a:pt x="190" y="0"/>
                        <a:pt x="413" y="16"/>
                        <a:pt x="472" y="74"/>
                      </a:cubicBezTo>
                      <a:cubicBezTo>
                        <a:pt x="531" y="132"/>
                        <a:pt x="512" y="307"/>
                        <a:pt x="472" y="381"/>
                      </a:cubicBezTo>
                      <a:cubicBezTo>
                        <a:pt x="432" y="455"/>
                        <a:pt x="305" y="521"/>
                        <a:pt x="230" y="515"/>
                      </a:cubicBezTo>
                      <a:cubicBezTo>
                        <a:pt x="155" y="509"/>
                        <a:pt x="38" y="365"/>
                        <a:pt x="19" y="285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60" name="Freeform 7">
                  <a:extLst>
                    <a:ext uri="{FF2B5EF4-FFF2-40B4-BE49-F238E27FC236}">
                      <a16:creationId xmlns:a16="http://schemas.microsoft.com/office/drawing/2014/main" xmlns="" id="{3F2E7DF4-BCA2-4172-BF44-00644BB6E2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1" y="12518"/>
                  <a:ext cx="1163" cy="2301"/>
                </a:xfrm>
                <a:custGeom>
                  <a:avLst/>
                  <a:gdLst>
                    <a:gd name="T0" fmla="*/ 74 w 1163"/>
                    <a:gd name="T1" fmla="*/ 1066 h 2301"/>
                    <a:gd name="T2" fmla="*/ 166 w 1163"/>
                    <a:gd name="T3" fmla="*/ 1199 h 2301"/>
                    <a:gd name="T4" fmla="*/ 379 w 1163"/>
                    <a:gd name="T5" fmla="*/ 1156 h 2301"/>
                    <a:gd name="T6" fmla="*/ 449 w 1163"/>
                    <a:gd name="T7" fmla="*/ 952 h 2301"/>
                    <a:gd name="T8" fmla="*/ 350 w 1163"/>
                    <a:gd name="T9" fmla="*/ 782 h 2301"/>
                    <a:gd name="T10" fmla="*/ 95 w 1163"/>
                    <a:gd name="T11" fmla="*/ 817 h 2301"/>
                    <a:gd name="T12" fmla="*/ 95 w 1163"/>
                    <a:gd name="T13" fmla="*/ 660 h 2301"/>
                    <a:gd name="T14" fmla="*/ 213 w 1163"/>
                    <a:gd name="T15" fmla="*/ 276 h 2301"/>
                    <a:gd name="T16" fmla="*/ 233 w 1163"/>
                    <a:gd name="T17" fmla="*/ 555 h 2301"/>
                    <a:gd name="T18" fmla="*/ 462 w 1163"/>
                    <a:gd name="T19" fmla="*/ 563 h 2301"/>
                    <a:gd name="T20" fmla="*/ 428 w 1163"/>
                    <a:gd name="T21" fmla="*/ 212 h 2301"/>
                    <a:gd name="T22" fmla="*/ 293 w 1163"/>
                    <a:gd name="T23" fmla="*/ 181 h 2301"/>
                    <a:gd name="T24" fmla="*/ 564 w 1163"/>
                    <a:gd name="T25" fmla="*/ 22 h 2301"/>
                    <a:gd name="T26" fmla="*/ 952 w 1163"/>
                    <a:gd name="T27" fmla="*/ 307 h 2301"/>
                    <a:gd name="T28" fmla="*/ 893 w 1163"/>
                    <a:gd name="T29" fmla="*/ 530 h 2301"/>
                    <a:gd name="T30" fmla="*/ 774 w 1163"/>
                    <a:gd name="T31" fmla="*/ 515 h 2301"/>
                    <a:gd name="T32" fmla="*/ 687 w 1163"/>
                    <a:gd name="T33" fmla="*/ 737 h 2301"/>
                    <a:gd name="T34" fmla="*/ 791 w 1163"/>
                    <a:gd name="T35" fmla="*/ 1008 h 2301"/>
                    <a:gd name="T36" fmla="*/ 981 w 1163"/>
                    <a:gd name="T37" fmla="*/ 828 h 2301"/>
                    <a:gd name="T38" fmla="*/ 978 w 1163"/>
                    <a:gd name="T39" fmla="*/ 660 h 2301"/>
                    <a:gd name="T40" fmla="*/ 1078 w 1163"/>
                    <a:gd name="T41" fmla="*/ 660 h 2301"/>
                    <a:gd name="T42" fmla="*/ 1163 w 1163"/>
                    <a:gd name="T43" fmla="*/ 1262 h 2301"/>
                    <a:gd name="T44" fmla="*/ 1078 w 1163"/>
                    <a:gd name="T45" fmla="*/ 1405 h 2301"/>
                    <a:gd name="T46" fmla="*/ 936 w 1163"/>
                    <a:gd name="T47" fmla="*/ 1281 h 2301"/>
                    <a:gd name="T48" fmla="*/ 755 w 1163"/>
                    <a:gd name="T49" fmla="*/ 1372 h 2301"/>
                    <a:gd name="T50" fmla="*/ 800 w 1163"/>
                    <a:gd name="T51" fmla="*/ 1542 h 2301"/>
                    <a:gd name="T52" fmla="*/ 935 w 1163"/>
                    <a:gd name="T53" fmla="*/ 1723 h 2301"/>
                    <a:gd name="T54" fmla="*/ 1078 w 1163"/>
                    <a:gd name="T55" fmla="*/ 1564 h 2301"/>
                    <a:gd name="T56" fmla="*/ 1112 w 1163"/>
                    <a:gd name="T57" fmla="*/ 1883 h 2301"/>
                    <a:gd name="T58" fmla="*/ 859 w 1163"/>
                    <a:gd name="T59" fmla="*/ 2185 h 2301"/>
                    <a:gd name="T60" fmla="*/ 825 w 1163"/>
                    <a:gd name="T61" fmla="*/ 2057 h 2301"/>
                    <a:gd name="T62" fmla="*/ 891 w 1163"/>
                    <a:gd name="T63" fmla="*/ 1825 h 2301"/>
                    <a:gd name="T64" fmla="*/ 715 w 1163"/>
                    <a:gd name="T65" fmla="*/ 1676 h 2301"/>
                    <a:gd name="T66" fmla="*/ 571 w 1163"/>
                    <a:gd name="T67" fmla="*/ 1835 h 2301"/>
                    <a:gd name="T68" fmla="*/ 681 w 1163"/>
                    <a:gd name="T69" fmla="*/ 2074 h 2301"/>
                    <a:gd name="T70" fmla="*/ 698 w 1163"/>
                    <a:gd name="T71" fmla="*/ 2280 h 2301"/>
                    <a:gd name="T72" fmla="*/ 453 w 1163"/>
                    <a:gd name="T73" fmla="*/ 2201 h 2301"/>
                    <a:gd name="T74" fmla="*/ 293 w 1163"/>
                    <a:gd name="T75" fmla="*/ 2026 h 2301"/>
                    <a:gd name="T76" fmla="*/ 496 w 1163"/>
                    <a:gd name="T77" fmla="*/ 1867 h 2301"/>
                    <a:gd name="T78" fmla="*/ 551 w 1163"/>
                    <a:gd name="T79" fmla="*/ 1655 h 2301"/>
                    <a:gd name="T80" fmla="*/ 428 w 1163"/>
                    <a:gd name="T81" fmla="*/ 1485 h 2301"/>
                    <a:gd name="T82" fmla="*/ 213 w 1163"/>
                    <a:gd name="T83" fmla="*/ 1660 h 2301"/>
                    <a:gd name="T84" fmla="*/ 213 w 1163"/>
                    <a:gd name="T85" fmla="*/ 1883 h 2301"/>
                    <a:gd name="T86" fmla="*/ 95 w 1163"/>
                    <a:gd name="T87" fmla="*/ 1787 h 2301"/>
                    <a:gd name="T88" fmla="*/ 3 w 1163"/>
                    <a:gd name="T89" fmla="*/ 1008 h 2301"/>
                    <a:gd name="T90" fmla="*/ 74 w 1163"/>
                    <a:gd name="T91" fmla="*/ 1066 h 2301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163"/>
                    <a:gd name="T139" fmla="*/ 0 h 2301"/>
                    <a:gd name="T140" fmla="*/ 1163 w 1163"/>
                    <a:gd name="T141" fmla="*/ 2301 h 2301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163" h="2301">
                      <a:moveTo>
                        <a:pt x="74" y="1066"/>
                      </a:moveTo>
                      <a:cubicBezTo>
                        <a:pt x="101" y="1098"/>
                        <a:pt x="115" y="1184"/>
                        <a:pt x="166" y="1199"/>
                      </a:cubicBezTo>
                      <a:cubicBezTo>
                        <a:pt x="217" y="1214"/>
                        <a:pt x="332" y="1197"/>
                        <a:pt x="379" y="1156"/>
                      </a:cubicBezTo>
                      <a:cubicBezTo>
                        <a:pt x="426" y="1115"/>
                        <a:pt x="454" y="1014"/>
                        <a:pt x="449" y="952"/>
                      </a:cubicBezTo>
                      <a:cubicBezTo>
                        <a:pt x="444" y="890"/>
                        <a:pt x="409" y="804"/>
                        <a:pt x="350" y="782"/>
                      </a:cubicBezTo>
                      <a:cubicBezTo>
                        <a:pt x="291" y="760"/>
                        <a:pt x="138" y="837"/>
                        <a:pt x="95" y="817"/>
                      </a:cubicBezTo>
                      <a:cubicBezTo>
                        <a:pt x="53" y="797"/>
                        <a:pt x="76" y="751"/>
                        <a:pt x="95" y="660"/>
                      </a:cubicBezTo>
                      <a:cubicBezTo>
                        <a:pt x="116" y="570"/>
                        <a:pt x="190" y="293"/>
                        <a:pt x="213" y="276"/>
                      </a:cubicBezTo>
                      <a:cubicBezTo>
                        <a:pt x="236" y="259"/>
                        <a:pt x="192" y="507"/>
                        <a:pt x="233" y="555"/>
                      </a:cubicBezTo>
                      <a:cubicBezTo>
                        <a:pt x="274" y="603"/>
                        <a:pt x="429" y="620"/>
                        <a:pt x="462" y="563"/>
                      </a:cubicBezTo>
                      <a:cubicBezTo>
                        <a:pt x="495" y="506"/>
                        <a:pt x="456" y="276"/>
                        <a:pt x="428" y="212"/>
                      </a:cubicBezTo>
                      <a:cubicBezTo>
                        <a:pt x="400" y="148"/>
                        <a:pt x="270" y="212"/>
                        <a:pt x="293" y="181"/>
                      </a:cubicBezTo>
                      <a:cubicBezTo>
                        <a:pt x="315" y="149"/>
                        <a:pt x="453" y="0"/>
                        <a:pt x="564" y="22"/>
                      </a:cubicBezTo>
                      <a:cubicBezTo>
                        <a:pt x="674" y="43"/>
                        <a:pt x="897" y="223"/>
                        <a:pt x="952" y="307"/>
                      </a:cubicBezTo>
                      <a:cubicBezTo>
                        <a:pt x="1006" y="392"/>
                        <a:pt x="923" y="495"/>
                        <a:pt x="893" y="530"/>
                      </a:cubicBezTo>
                      <a:cubicBezTo>
                        <a:pt x="863" y="565"/>
                        <a:pt x="808" y="480"/>
                        <a:pt x="774" y="515"/>
                      </a:cubicBezTo>
                      <a:cubicBezTo>
                        <a:pt x="740" y="550"/>
                        <a:pt x="684" y="655"/>
                        <a:pt x="687" y="737"/>
                      </a:cubicBezTo>
                      <a:cubicBezTo>
                        <a:pt x="690" y="819"/>
                        <a:pt x="742" y="993"/>
                        <a:pt x="791" y="1008"/>
                      </a:cubicBezTo>
                      <a:cubicBezTo>
                        <a:pt x="840" y="1023"/>
                        <a:pt x="950" y="886"/>
                        <a:pt x="981" y="828"/>
                      </a:cubicBezTo>
                      <a:cubicBezTo>
                        <a:pt x="1012" y="770"/>
                        <a:pt x="962" y="688"/>
                        <a:pt x="978" y="660"/>
                      </a:cubicBezTo>
                      <a:cubicBezTo>
                        <a:pt x="994" y="632"/>
                        <a:pt x="1048" y="560"/>
                        <a:pt x="1078" y="660"/>
                      </a:cubicBezTo>
                      <a:cubicBezTo>
                        <a:pt x="1110" y="761"/>
                        <a:pt x="1163" y="1138"/>
                        <a:pt x="1163" y="1262"/>
                      </a:cubicBezTo>
                      <a:cubicBezTo>
                        <a:pt x="1163" y="1386"/>
                        <a:pt x="1116" y="1402"/>
                        <a:pt x="1078" y="1405"/>
                      </a:cubicBezTo>
                      <a:cubicBezTo>
                        <a:pt x="1040" y="1408"/>
                        <a:pt x="990" y="1286"/>
                        <a:pt x="936" y="1281"/>
                      </a:cubicBezTo>
                      <a:cubicBezTo>
                        <a:pt x="882" y="1276"/>
                        <a:pt x="778" y="1329"/>
                        <a:pt x="755" y="1372"/>
                      </a:cubicBezTo>
                      <a:cubicBezTo>
                        <a:pt x="732" y="1415"/>
                        <a:pt x="770" y="1484"/>
                        <a:pt x="800" y="1542"/>
                      </a:cubicBezTo>
                      <a:cubicBezTo>
                        <a:pt x="830" y="1600"/>
                        <a:pt x="889" y="1719"/>
                        <a:pt x="935" y="1723"/>
                      </a:cubicBezTo>
                      <a:cubicBezTo>
                        <a:pt x="981" y="1727"/>
                        <a:pt x="1049" y="1538"/>
                        <a:pt x="1078" y="1564"/>
                      </a:cubicBezTo>
                      <a:cubicBezTo>
                        <a:pt x="1108" y="1591"/>
                        <a:pt x="1149" y="1779"/>
                        <a:pt x="1112" y="1883"/>
                      </a:cubicBezTo>
                      <a:cubicBezTo>
                        <a:pt x="1076" y="1986"/>
                        <a:pt x="907" y="2156"/>
                        <a:pt x="859" y="2185"/>
                      </a:cubicBezTo>
                      <a:cubicBezTo>
                        <a:pt x="811" y="2214"/>
                        <a:pt x="820" y="2117"/>
                        <a:pt x="825" y="2057"/>
                      </a:cubicBezTo>
                      <a:cubicBezTo>
                        <a:pt x="830" y="1997"/>
                        <a:pt x="909" y="1888"/>
                        <a:pt x="891" y="1825"/>
                      </a:cubicBezTo>
                      <a:cubicBezTo>
                        <a:pt x="873" y="1762"/>
                        <a:pt x="768" y="1674"/>
                        <a:pt x="715" y="1676"/>
                      </a:cubicBezTo>
                      <a:cubicBezTo>
                        <a:pt x="662" y="1678"/>
                        <a:pt x="577" y="1769"/>
                        <a:pt x="571" y="1835"/>
                      </a:cubicBezTo>
                      <a:cubicBezTo>
                        <a:pt x="566" y="1902"/>
                        <a:pt x="660" y="2000"/>
                        <a:pt x="681" y="2074"/>
                      </a:cubicBezTo>
                      <a:cubicBezTo>
                        <a:pt x="702" y="2148"/>
                        <a:pt x="736" y="2260"/>
                        <a:pt x="698" y="2280"/>
                      </a:cubicBezTo>
                      <a:cubicBezTo>
                        <a:pt x="660" y="2301"/>
                        <a:pt x="521" y="2243"/>
                        <a:pt x="453" y="2201"/>
                      </a:cubicBezTo>
                      <a:cubicBezTo>
                        <a:pt x="386" y="2158"/>
                        <a:pt x="286" y="2081"/>
                        <a:pt x="293" y="2026"/>
                      </a:cubicBezTo>
                      <a:cubicBezTo>
                        <a:pt x="299" y="1970"/>
                        <a:pt x="453" y="1929"/>
                        <a:pt x="496" y="1867"/>
                      </a:cubicBezTo>
                      <a:cubicBezTo>
                        <a:pt x="539" y="1805"/>
                        <a:pt x="562" y="1719"/>
                        <a:pt x="551" y="1655"/>
                      </a:cubicBezTo>
                      <a:cubicBezTo>
                        <a:pt x="540" y="1591"/>
                        <a:pt x="484" y="1484"/>
                        <a:pt x="428" y="1485"/>
                      </a:cubicBezTo>
                      <a:cubicBezTo>
                        <a:pt x="372" y="1486"/>
                        <a:pt x="249" y="1593"/>
                        <a:pt x="213" y="1660"/>
                      </a:cubicBezTo>
                      <a:cubicBezTo>
                        <a:pt x="177" y="1726"/>
                        <a:pt x="233" y="1861"/>
                        <a:pt x="213" y="1883"/>
                      </a:cubicBezTo>
                      <a:cubicBezTo>
                        <a:pt x="194" y="1904"/>
                        <a:pt x="131" y="1933"/>
                        <a:pt x="95" y="1787"/>
                      </a:cubicBezTo>
                      <a:cubicBezTo>
                        <a:pt x="61" y="1641"/>
                        <a:pt x="6" y="1128"/>
                        <a:pt x="3" y="1008"/>
                      </a:cubicBezTo>
                      <a:cubicBezTo>
                        <a:pt x="0" y="888"/>
                        <a:pt x="47" y="1034"/>
                        <a:pt x="74" y="1066"/>
                      </a:cubicBezTo>
                      <a:close/>
                    </a:path>
                  </a:pathLst>
                </a:custGeom>
                <a:solidFill>
                  <a:srgbClr val="FFFF8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61" name="Freeform 6">
                  <a:extLst>
                    <a:ext uri="{FF2B5EF4-FFF2-40B4-BE49-F238E27FC236}">
                      <a16:creationId xmlns:a16="http://schemas.microsoft.com/office/drawing/2014/main" xmlns="" id="{D42B8A09-9A1F-4B34-B2AB-277142D077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2" y="12653"/>
                  <a:ext cx="327" cy="288"/>
                </a:xfrm>
                <a:custGeom>
                  <a:avLst/>
                  <a:gdLst>
                    <a:gd name="T0" fmla="*/ 193 w 327"/>
                    <a:gd name="T1" fmla="*/ 44 h 288"/>
                    <a:gd name="T2" fmla="*/ 311 w 327"/>
                    <a:gd name="T3" fmla="*/ 257 h 288"/>
                    <a:gd name="T4" fmla="*/ 96 w 327"/>
                    <a:gd name="T5" fmla="*/ 228 h 288"/>
                    <a:gd name="T6" fmla="*/ 6 w 327"/>
                    <a:gd name="T7" fmla="*/ 114 h 288"/>
                    <a:gd name="T8" fmla="*/ 62 w 327"/>
                    <a:gd name="T9" fmla="*/ 12 h 288"/>
                    <a:gd name="T10" fmla="*/ 193 w 327"/>
                    <a:gd name="T11" fmla="*/ 44 h 28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7"/>
                    <a:gd name="T19" fmla="*/ 0 h 288"/>
                    <a:gd name="T20" fmla="*/ 327 w 327"/>
                    <a:gd name="T21" fmla="*/ 288 h 28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7" h="288">
                      <a:moveTo>
                        <a:pt x="193" y="44"/>
                      </a:moveTo>
                      <a:cubicBezTo>
                        <a:pt x="243" y="86"/>
                        <a:pt x="327" y="226"/>
                        <a:pt x="311" y="257"/>
                      </a:cubicBezTo>
                      <a:cubicBezTo>
                        <a:pt x="295" y="288"/>
                        <a:pt x="147" y="252"/>
                        <a:pt x="96" y="228"/>
                      </a:cubicBezTo>
                      <a:cubicBezTo>
                        <a:pt x="45" y="204"/>
                        <a:pt x="12" y="150"/>
                        <a:pt x="6" y="114"/>
                      </a:cubicBezTo>
                      <a:cubicBezTo>
                        <a:pt x="0" y="78"/>
                        <a:pt x="31" y="24"/>
                        <a:pt x="62" y="12"/>
                      </a:cubicBezTo>
                      <a:cubicBezTo>
                        <a:pt x="93" y="0"/>
                        <a:pt x="166" y="37"/>
                        <a:pt x="193" y="44"/>
                      </a:cubicBezTo>
                      <a:close/>
                    </a:path>
                  </a:pathLst>
                </a:custGeom>
                <a:solidFill>
                  <a:srgbClr val="FABF8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cxnSp>
            <p:nvCxnSpPr>
              <p:cNvPr id="38951" name="AutoShape 4">
                <a:extLst>
                  <a:ext uri="{FF2B5EF4-FFF2-40B4-BE49-F238E27FC236}">
                    <a16:creationId xmlns:a16="http://schemas.microsoft.com/office/drawing/2014/main" xmlns="" id="{08A669C3-7720-46E2-AE82-6CE4E7958F4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409" y="12586"/>
                <a:ext cx="587" cy="16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952" name="AutoShape 3">
                <a:extLst>
                  <a:ext uri="{FF2B5EF4-FFF2-40B4-BE49-F238E27FC236}">
                    <a16:creationId xmlns:a16="http://schemas.microsoft.com/office/drawing/2014/main" xmlns="" id="{496102C2-E8C9-4896-B1EC-A1CF5F01583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768" y="13501"/>
                <a:ext cx="332" cy="1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953" name="AutoShape 2">
                <a:extLst>
                  <a:ext uri="{FF2B5EF4-FFF2-40B4-BE49-F238E27FC236}">
                    <a16:creationId xmlns:a16="http://schemas.microsoft.com/office/drawing/2014/main" xmlns="" id="{A90A1B50-6CBC-4B89-A08D-38A7E424EF4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61" y="13989"/>
                <a:ext cx="439" cy="43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8947" name="TextBox 26">
              <a:extLst>
                <a:ext uri="{FF2B5EF4-FFF2-40B4-BE49-F238E27FC236}">
                  <a16:creationId xmlns:a16="http://schemas.microsoft.com/office/drawing/2014/main" xmlns="" id="{2598B1F7-C5F9-441C-B31B-DA77791FC5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6644" y="785794"/>
              <a:ext cx="10001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1pPr>
              <a:lvl2pPr marL="742950" indent="-285750">
                <a:spcBef>
                  <a:spcPct val="20000"/>
                </a:spcBef>
                <a:buSzPct val="50000"/>
                <a:buFont typeface="Courier New" panose="02070309020205020404" pitchFamily="49" charset="0"/>
                <a:buChar char="o"/>
                <a:defRPr sz="22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>
                  <a:latin typeface="Arial" panose="020B0604020202020204" pitchFamily="34" charset="0"/>
                </a:rPr>
                <a:t>Nucleus</a:t>
              </a:r>
            </a:p>
          </p:txBody>
        </p:sp>
        <p:sp>
          <p:nvSpPr>
            <p:cNvPr id="38948" name="TextBox 27">
              <a:extLst>
                <a:ext uri="{FF2B5EF4-FFF2-40B4-BE49-F238E27FC236}">
                  <a16:creationId xmlns:a16="http://schemas.microsoft.com/office/drawing/2014/main" xmlns="" id="{2D7800F5-DFBB-4431-9CAE-0D4E56AC4E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8082" y="1428736"/>
              <a:ext cx="135732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1pPr>
              <a:lvl2pPr marL="742950" indent="-285750">
                <a:spcBef>
                  <a:spcPct val="20000"/>
                </a:spcBef>
                <a:buSzPct val="50000"/>
                <a:buFont typeface="Courier New" panose="02070309020205020404" pitchFamily="49" charset="0"/>
                <a:buChar char="o"/>
                <a:defRPr sz="22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>
                  <a:latin typeface="Arial" panose="020B0604020202020204" pitchFamily="34" charset="0"/>
                </a:rPr>
                <a:t>Schwann cell</a:t>
              </a:r>
            </a:p>
          </p:txBody>
        </p:sp>
        <p:sp>
          <p:nvSpPr>
            <p:cNvPr id="38949" name="TextBox 28">
              <a:extLst>
                <a:ext uri="{FF2B5EF4-FFF2-40B4-BE49-F238E27FC236}">
                  <a16:creationId xmlns:a16="http://schemas.microsoft.com/office/drawing/2014/main" xmlns="" id="{8B6CF2B3-56CB-443A-89CB-7124F6E2E7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8082" y="2143116"/>
              <a:ext cx="135732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1pPr>
              <a:lvl2pPr marL="742950" indent="-285750">
                <a:spcBef>
                  <a:spcPct val="20000"/>
                </a:spcBef>
                <a:buSzPct val="50000"/>
                <a:buFont typeface="Courier New" panose="02070309020205020404" pitchFamily="49" charset="0"/>
                <a:buChar char="o"/>
                <a:defRPr sz="22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>
                  <a:latin typeface="Arial" panose="020B0604020202020204" pitchFamily="34" charset="0"/>
                </a:rPr>
                <a:t>Axon</a:t>
              </a:r>
            </a:p>
          </p:txBody>
        </p:sp>
      </p:grpSp>
      <p:sp>
        <p:nvSpPr>
          <p:cNvPr id="32" name="TextBox 11">
            <a:extLst>
              <a:ext uri="{FF2B5EF4-FFF2-40B4-BE49-F238E27FC236}">
                <a16:creationId xmlns:a16="http://schemas.microsoft.com/office/drawing/2014/main" xmlns="" id="{11948F4A-1E33-4EAD-A38A-C39AAEE02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850" y="6602413"/>
            <a:ext cx="1454150" cy="2555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</a:t>
            </a:r>
            <a:r>
              <a:rPr lang="en-GB" altLang="en-US" sz="900" dirty="0" smtClean="0">
                <a:latin typeface="Calibri" panose="020F0502020204030204" pitchFamily="34" charset="0"/>
              </a:rPr>
              <a:t>2020 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grpSp>
        <p:nvGrpSpPr>
          <p:cNvPr id="33" name="Group 3"/>
          <p:cNvGrpSpPr>
            <a:grpSpLocks/>
          </p:cNvGrpSpPr>
          <p:nvPr/>
        </p:nvGrpSpPr>
        <p:grpSpPr bwMode="auto">
          <a:xfrm>
            <a:off x="639762" y="-55166"/>
            <a:ext cx="8540750" cy="6940550"/>
            <a:chOff x="583271" y="42867"/>
            <a:chExt cx="9232725" cy="7502525"/>
          </a:xfrm>
        </p:grpSpPr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6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8" name="Picture 14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5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6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A801A6B7-7091-46DC-936F-386070B1385F}"/>
              </a:ext>
            </a:extLst>
          </p:cNvPr>
          <p:cNvSpPr/>
          <p:nvPr/>
        </p:nvSpPr>
        <p:spPr>
          <a:xfrm>
            <a:off x="695325" y="320040"/>
            <a:ext cx="7883525" cy="6217920"/>
          </a:xfrm>
          <a:prstGeom prst="roundRect">
            <a:avLst>
              <a:gd name="adj" fmla="val 1852"/>
            </a:avLst>
          </a:prstGeom>
          <a:solidFill>
            <a:schemeClr val="tx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C26D069-87DD-4FF8-9602-3FDE75FCE861}"/>
              </a:ext>
            </a:extLst>
          </p:cNvPr>
          <p:cNvSpPr txBox="1">
            <a:spLocks/>
          </p:cNvSpPr>
          <p:nvPr/>
        </p:nvSpPr>
        <p:spPr bwMode="auto">
          <a:xfrm>
            <a:off x="900113" y="502568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effectLst/>
                <a:latin typeface="PT Sans Narrow" panose="020B050602020302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5400" kern="0" dirty="0">
                <a:solidFill>
                  <a:sysClr val="windowText" lastClr="000000"/>
                </a:solidFill>
              </a:rPr>
              <a:t>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94E9C5C-DE6B-48E4-B6FF-B1D679A383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0113" y="1592262"/>
            <a:ext cx="7559675" cy="644525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None/>
            </a:pPr>
            <a:r>
              <a:rPr lang="en-GB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Q. Which type of </a:t>
            </a:r>
            <a:r>
              <a:rPr lang="en-GB" altLang="en-US" sz="32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neuron </a:t>
            </a:r>
            <a:r>
              <a:rPr lang="en-GB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(myelinated or non-myelinated) has the fastest speed </a:t>
            </a:r>
            <a:br>
              <a:rPr lang="en-GB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nervous transmission? Explain.</a:t>
            </a:r>
          </a:p>
          <a:p>
            <a:pPr marL="457200" indent="-457200">
              <a:buFont typeface="Arial" panose="020B0604020202020204" pitchFamily="34" charset="0"/>
              <a:buNone/>
            </a:pPr>
            <a:endParaRPr lang="en-GB" altLang="en-US" b="1" dirty="0">
              <a:solidFill>
                <a:sysClr val="windowText" lastClr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None/>
            </a:pPr>
            <a:r>
              <a:rPr lang="en-GB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Q. Motor </a:t>
            </a:r>
            <a:r>
              <a:rPr lang="en-GB" altLang="en-US" sz="32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neurons </a:t>
            </a:r>
            <a:r>
              <a:rPr lang="en-GB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transmit impulses from the CNS to an effector muscle or gland. True or false? Explain.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xmlns="" id="{E958B58E-8618-48EE-86C2-844AF70B9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850" y="6602413"/>
            <a:ext cx="1454150" cy="2555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</a:t>
            </a:r>
            <a:r>
              <a:rPr lang="en-GB" altLang="en-US" sz="900" dirty="0" smtClean="0">
                <a:latin typeface="Calibri" panose="020F0502020204030204" pitchFamily="34" charset="0"/>
              </a:rPr>
              <a:t>2020 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639762" y="-55166"/>
            <a:ext cx="8540750" cy="6940550"/>
            <a:chOff x="583271" y="42867"/>
            <a:chExt cx="9232725" cy="7502525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4" name="Picture 14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5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xmlns="" id="{3A1026F1-A881-4066-9B61-DA44EB57D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Mammalian coordination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EB765E-50A8-4E78-BE36-56619B030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84784"/>
            <a:ext cx="7772400" cy="44196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altLang="en-US" dirty="0">
                <a:ea typeface="+mn-ea"/>
              </a:rPr>
              <a:t>Mammals have two means by which they can coordinate their behaviour.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altLang="en-US" dirty="0">
                <a:ea typeface="+mn-ea"/>
              </a:rPr>
              <a:t>The endocrine system:</a:t>
            </a:r>
          </a:p>
          <a:p>
            <a:pPr marL="800100" lvl="2" indent="-342900">
              <a:defRPr/>
            </a:pPr>
            <a:r>
              <a:rPr lang="en-GB" altLang="en-US" sz="2200" dirty="0"/>
              <a:t>Releases hormones into the blood.</a:t>
            </a:r>
          </a:p>
          <a:p>
            <a:pPr marL="800100" lvl="2" indent="-342900">
              <a:defRPr/>
            </a:pPr>
            <a:r>
              <a:rPr lang="en-GB" altLang="en-US" sz="2200" dirty="0"/>
              <a:t>Carries them through the body to target organs or glands where they have their effect.</a:t>
            </a:r>
          </a:p>
          <a:p>
            <a:pPr marL="800100" lvl="2" indent="-342900">
              <a:defRPr/>
            </a:pPr>
            <a:r>
              <a:rPr lang="en-GB" altLang="en-US" sz="2200" dirty="0"/>
              <a:t>Generally slow and long-lasting.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altLang="en-US" dirty="0">
                <a:ea typeface="+mn-ea"/>
              </a:rPr>
              <a:t>The nervous system:</a:t>
            </a:r>
          </a:p>
          <a:p>
            <a:pPr marL="800100" lvl="2" indent="-342900">
              <a:defRPr/>
            </a:pPr>
            <a:r>
              <a:rPr lang="en-GB" altLang="en-US" sz="2200" dirty="0"/>
              <a:t>Transmission of electrical impulses along specialised nerve cells or </a:t>
            </a:r>
            <a:r>
              <a:rPr lang="en-GB" altLang="en-US" sz="2200" dirty="0" smtClean="0"/>
              <a:t>neurons</a:t>
            </a:r>
            <a:r>
              <a:rPr lang="en-GB" altLang="en-US" sz="2200" dirty="0"/>
              <a:t>.</a:t>
            </a:r>
          </a:p>
          <a:p>
            <a:pPr marL="800100" lvl="2" indent="-342900">
              <a:defRPr/>
            </a:pPr>
            <a:r>
              <a:rPr lang="en-GB" altLang="en-US" sz="2200" dirty="0"/>
              <a:t>Faster and more precise than the endocrine system.</a:t>
            </a: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xmlns="" id="{33C4F15A-29BA-40E3-BBB1-B7CC848E0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850" y="6602413"/>
            <a:ext cx="1454150" cy="2555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</a:t>
            </a:r>
            <a:r>
              <a:rPr lang="en-GB" altLang="en-US" sz="900" dirty="0" smtClean="0">
                <a:latin typeface="Calibri" panose="020F0502020204030204" pitchFamily="34" charset="0"/>
              </a:rPr>
              <a:t>2020 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639762" y="-55166"/>
            <a:ext cx="8540750" cy="6940550"/>
            <a:chOff x="583271" y="42867"/>
            <a:chExt cx="9232725" cy="7502525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8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0" name="Picture 14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45269EE6-0655-4505-895C-8179B3EB3DD6}"/>
              </a:ext>
            </a:extLst>
          </p:cNvPr>
          <p:cNvSpPr/>
          <p:nvPr/>
        </p:nvSpPr>
        <p:spPr>
          <a:xfrm>
            <a:off x="695325" y="320040"/>
            <a:ext cx="7883525" cy="6217920"/>
          </a:xfrm>
          <a:prstGeom prst="roundRect">
            <a:avLst>
              <a:gd name="adj" fmla="val 1852"/>
            </a:avLst>
          </a:prstGeom>
          <a:solidFill>
            <a:schemeClr val="tx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95BE7E0-99E9-4C23-B3C1-7248E2F09687}"/>
              </a:ext>
            </a:extLst>
          </p:cNvPr>
          <p:cNvSpPr txBox="1">
            <a:spLocks/>
          </p:cNvSpPr>
          <p:nvPr/>
        </p:nvSpPr>
        <p:spPr bwMode="auto">
          <a:xfrm>
            <a:off x="900113" y="502568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effectLst/>
                <a:latin typeface="PT Sans Narrow" panose="020B050602020302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5400" kern="0" dirty="0">
                <a:solidFill>
                  <a:sysClr val="windowText" lastClr="000000"/>
                </a:solidFill>
              </a:rPr>
              <a:t>Answers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21422F4-1299-4F41-9DAE-05E79D0C7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0113" y="1412776"/>
            <a:ext cx="7559675" cy="36369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None/>
            </a:pPr>
            <a:r>
              <a:rPr lang="en-GB" altLang="en-US" b="1" dirty="0">
                <a:solidFill>
                  <a:sysClr val="windowText" lastClr="000000"/>
                </a:solidFill>
              </a:rPr>
              <a:t>Q. 	Which type of </a:t>
            </a:r>
            <a:r>
              <a:rPr lang="en-GB" altLang="en-US" b="1" dirty="0" smtClean="0">
                <a:solidFill>
                  <a:sysClr val="windowText" lastClr="000000"/>
                </a:solidFill>
              </a:rPr>
              <a:t>neuron </a:t>
            </a:r>
            <a:r>
              <a:rPr lang="en-GB" altLang="en-US" b="1" dirty="0">
                <a:solidFill>
                  <a:sysClr val="windowText" lastClr="000000"/>
                </a:solidFill>
              </a:rPr>
              <a:t>(myelinated or non-myelinated) has the fastest speed of nervous transmission? Explain.</a:t>
            </a:r>
          </a:p>
          <a:p>
            <a:pPr marL="457200" indent="-457200"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ysClr val="windowText" lastClr="000000"/>
                </a:solidFill>
              </a:rPr>
              <a:t>A. 	Myelinated </a:t>
            </a:r>
            <a:r>
              <a:rPr lang="en-GB" altLang="en-US" dirty="0" smtClean="0">
                <a:solidFill>
                  <a:sysClr val="windowText" lastClr="000000"/>
                </a:solidFill>
              </a:rPr>
              <a:t>neurons</a:t>
            </a:r>
            <a:r>
              <a:rPr lang="en-GB" altLang="en-US" dirty="0">
                <a:solidFill>
                  <a:sysClr val="windowText" lastClr="000000"/>
                </a:solidFill>
              </a:rPr>
              <a:t>, as Schwann cells insulate the axon and depolarisation is only possible at the nodes of Ranvier. </a:t>
            </a:r>
          </a:p>
          <a:p>
            <a:pPr marL="457200" indent="-457200">
              <a:buFont typeface="Arial" panose="020B0604020202020204" pitchFamily="34" charset="0"/>
              <a:buNone/>
            </a:pPr>
            <a:endParaRPr lang="en-GB" altLang="en-US" b="1" dirty="0">
              <a:solidFill>
                <a:sysClr val="windowText" lastClr="000000"/>
              </a:solidFill>
            </a:endParaRPr>
          </a:p>
          <a:p>
            <a:pPr marL="457200" indent="-457200">
              <a:buFont typeface="Arial" panose="020B0604020202020204" pitchFamily="34" charset="0"/>
              <a:buNone/>
            </a:pPr>
            <a:r>
              <a:rPr lang="en-GB" altLang="en-US" b="1" dirty="0">
                <a:solidFill>
                  <a:sysClr val="windowText" lastClr="000000"/>
                </a:solidFill>
              </a:rPr>
              <a:t>Q. 	Motor </a:t>
            </a:r>
            <a:r>
              <a:rPr lang="en-GB" altLang="en-US" b="1" dirty="0" smtClean="0">
                <a:solidFill>
                  <a:sysClr val="windowText" lastClr="000000"/>
                </a:solidFill>
              </a:rPr>
              <a:t>neurons </a:t>
            </a:r>
            <a:r>
              <a:rPr lang="en-GB" altLang="en-US" b="1" dirty="0">
                <a:solidFill>
                  <a:sysClr val="windowText" lastClr="000000"/>
                </a:solidFill>
              </a:rPr>
              <a:t>transmit impulses from the CNS to an effector muscle or gland. True or false? Explain.</a:t>
            </a:r>
          </a:p>
          <a:p>
            <a:pPr marL="457200" indent="-457200"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ysClr val="windowText" lastClr="000000"/>
                </a:solidFill>
              </a:rPr>
              <a:t>A. 	True – these impulses are received from sensory or relay </a:t>
            </a:r>
            <a:r>
              <a:rPr lang="en-GB" altLang="en-US" dirty="0" smtClean="0">
                <a:solidFill>
                  <a:sysClr val="windowText" lastClr="000000"/>
                </a:solidFill>
              </a:rPr>
              <a:t>neurons</a:t>
            </a:r>
            <a:r>
              <a:rPr lang="en-GB" altLang="en-US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xmlns="" id="{3D403266-DCC2-41C3-B588-D25E03672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850" y="6602413"/>
            <a:ext cx="1454150" cy="2555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</a:t>
            </a:r>
            <a:r>
              <a:rPr lang="en-GB" altLang="en-US" sz="900" dirty="0" smtClean="0">
                <a:latin typeface="Calibri" panose="020F0502020204030204" pitchFamily="34" charset="0"/>
              </a:rPr>
              <a:t>2020 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639762" y="-55166"/>
            <a:ext cx="8540750" cy="6940550"/>
            <a:chOff x="583271" y="42867"/>
            <a:chExt cx="9232725" cy="7502525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4" name="Picture 14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5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72516" y="0"/>
            <a:ext cx="9235026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50"/>
          </a:p>
        </p:txBody>
      </p:sp>
      <p:grpSp>
        <p:nvGrpSpPr>
          <p:cNvPr id="58370" name="Group 16"/>
          <p:cNvGrpSpPr>
            <a:grpSpLocks/>
          </p:cNvGrpSpPr>
          <p:nvPr/>
        </p:nvGrpSpPr>
        <p:grpSpPr bwMode="auto">
          <a:xfrm>
            <a:off x="1899049" y="2402681"/>
            <a:ext cx="5345906" cy="2122601"/>
            <a:chOff x="971600" y="2247255"/>
            <a:chExt cx="7128792" cy="2830593"/>
          </a:xfrm>
        </p:grpSpPr>
        <p:sp>
          <p:nvSpPr>
            <p:cNvPr id="18" name="TextBox 17"/>
            <p:cNvSpPr txBox="1"/>
            <p:nvPr/>
          </p:nvSpPr>
          <p:spPr>
            <a:xfrm>
              <a:off x="971600" y="2247255"/>
              <a:ext cx="7128792" cy="6156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b="1" kern="0" dirty="0">
                  <a:solidFill>
                    <a:srgbClr val="000000"/>
                  </a:solidFill>
                  <a:latin typeface="Arial"/>
                </a:rPr>
                <a:t>Preview presentation ends here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71600" y="3507934"/>
              <a:ext cx="7128792" cy="1569914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This is a limited inspection copy.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65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defRPr/>
              </a:pPr>
              <a:r>
                <a:rPr lang="en-GB" sz="18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 more details, and to purchase the resource, </a:t>
              </a:r>
              <a:br>
                <a:rPr lang="en-GB" sz="18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8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please visit </a:t>
              </a:r>
              <a:r>
                <a:rPr lang="en-GB" sz="1800" b="1" u="sng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2"/>
                </a:rPr>
                <a:t>zigzageducation.co.uk</a:t>
              </a:r>
              <a:r>
                <a:rPr lang="en-GB" sz="1800" u="sng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</p:txBody>
        </p:sp>
        <p:cxnSp>
          <p:nvCxnSpPr>
            <p:cNvPr id="58375" name="Straight Connector 19"/>
            <p:cNvCxnSpPr>
              <a:cxnSpLocks noChangeShapeType="1"/>
            </p:cNvCxnSpPr>
            <p:nvPr/>
          </p:nvCxnSpPr>
          <p:spPr bwMode="auto">
            <a:xfrm>
              <a:off x="971600" y="2996952"/>
              <a:ext cx="7128792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58371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6247" y="5556673"/>
            <a:ext cx="850106" cy="7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7524328" y="5085184"/>
            <a:ext cx="1073944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upright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25" b="1" kern="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COPYRIGHT</a:t>
            </a:r>
            <a:endParaRPr lang="en-GB" sz="825" kern="0" dirty="0">
              <a:solidFill>
                <a:sysClr val="windowText" lastClr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25" b="1" kern="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PROTECTED</a:t>
            </a:r>
            <a:endParaRPr lang="en-GB" sz="825" kern="0" dirty="0">
              <a:solidFill>
                <a:sysClr val="windowText" lastClr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25" b="1" kern="0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endParaRPr lang="en-GB" sz="825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48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xmlns="" id="{43D10BCE-4F9A-4CAC-BDFA-A9515DFB6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Sensory receptors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xmlns="" id="{3A8A2388-9056-41CD-B98F-B4A8D2A44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85664"/>
            <a:ext cx="5757863" cy="4419600"/>
          </a:xfrm>
        </p:spPr>
        <p:txBody>
          <a:bodyPr/>
          <a:lstStyle/>
          <a:p>
            <a:r>
              <a:rPr lang="en-GB" altLang="en-US" dirty="0"/>
              <a:t>Receptor cells </a:t>
            </a:r>
            <a:r>
              <a:rPr lang="en-GB" altLang="en-US" dirty="0" smtClean="0"/>
              <a:t>respond </a:t>
            </a:r>
            <a:r>
              <a:rPr lang="en-GB" altLang="en-US" dirty="0"/>
              <a:t>to stimuli and start an action potential.</a:t>
            </a:r>
          </a:p>
          <a:p>
            <a:r>
              <a:rPr lang="en-GB" altLang="en-US" dirty="0"/>
              <a:t>Often found in sense organs.</a:t>
            </a:r>
          </a:p>
          <a:p>
            <a:pPr marL="685800" lvl="1" indent="-342900"/>
            <a:r>
              <a:rPr lang="en-GB" altLang="en-US" dirty="0"/>
              <a:t>e.g. </a:t>
            </a:r>
            <a:r>
              <a:rPr lang="en-GB" altLang="en-US" dirty="0" smtClean="0"/>
              <a:t>light </a:t>
            </a:r>
            <a:r>
              <a:rPr lang="en-GB" altLang="en-US" dirty="0"/>
              <a:t>receptors (rods and cones) are found in the </a:t>
            </a:r>
            <a:r>
              <a:rPr lang="en-GB" altLang="en-US" dirty="0" smtClean="0"/>
              <a:t>eye </a:t>
            </a:r>
            <a:endParaRPr lang="en-GB" altLang="en-US" dirty="0"/>
          </a:p>
          <a:p>
            <a:r>
              <a:rPr lang="en-GB" altLang="en-US" dirty="0"/>
              <a:t>Generate an action potential (nerve impulse) and send it to a sensory </a:t>
            </a:r>
            <a:r>
              <a:rPr lang="en-GB" altLang="en-US" dirty="0" smtClean="0"/>
              <a:t>neuron.</a:t>
            </a:r>
            <a:endParaRPr lang="en-GB" altLang="en-US" dirty="0"/>
          </a:p>
          <a:p>
            <a:r>
              <a:rPr lang="en-GB" altLang="en-US" dirty="0"/>
              <a:t>In some </a:t>
            </a:r>
            <a:r>
              <a:rPr lang="en-GB" altLang="en-US" dirty="0" smtClean="0"/>
              <a:t>receptors, such as </a:t>
            </a:r>
            <a:r>
              <a:rPr lang="en-GB" altLang="en-US" dirty="0"/>
              <a:t>pressure receptors or </a:t>
            </a:r>
            <a:r>
              <a:rPr lang="en-GB" altLang="en-US" b="1" dirty="0"/>
              <a:t>Pacinian corpuscles</a:t>
            </a:r>
            <a:r>
              <a:rPr lang="en-GB" altLang="en-US" dirty="0"/>
              <a:t> in the skin, the receptor is the end of a sensory </a:t>
            </a:r>
            <a:r>
              <a:rPr lang="en-GB" altLang="en-US" dirty="0" smtClean="0"/>
              <a:t>neuron.</a:t>
            </a:r>
            <a:endParaRPr lang="en-GB" altLang="en-US" dirty="0"/>
          </a:p>
          <a:p>
            <a:pPr marL="685800" lvl="1" indent="-342900"/>
            <a:r>
              <a:rPr lang="en-GB" altLang="en-US" dirty="0"/>
              <a:t>Changes in pressure deform the connective tissue surrounding the </a:t>
            </a:r>
            <a:r>
              <a:rPr lang="en-GB" altLang="en-US" dirty="0" smtClean="0"/>
              <a:t>neuron.</a:t>
            </a:r>
            <a:endParaRPr lang="en-GB" altLang="en-US" dirty="0"/>
          </a:p>
        </p:txBody>
      </p:sp>
      <p:pic>
        <p:nvPicPr>
          <p:cNvPr id="8196" name="Picture 5" descr="File:Gray935.png">
            <a:extLst>
              <a:ext uri="{FF2B5EF4-FFF2-40B4-BE49-F238E27FC236}">
                <a16:creationId xmlns:a16="http://schemas.microsoft.com/office/drawing/2014/main" xmlns="" id="{AEAFD9ED-53E0-476D-ACCA-34853C0FB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1022350"/>
            <a:ext cx="2533650" cy="43672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Box 3">
            <a:extLst>
              <a:ext uri="{FF2B5EF4-FFF2-40B4-BE49-F238E27FC236}">
                <a16:creationId xmlns:a16="http://schemas.microsoft.com/office/drawing/2014/main" xmlns="" id="{88C268D5-CC26-4991-967E-19DBA458D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925" y="5616575"/>
            <a:ext cx="2303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i="1" dirty="0">
                <a:latin typeface="Arial" panose="020B0604020202020204" pitchFamily="34" charset="0"/>
              </a:rPr>
              <a:t>Pacinian corpuscle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xmlns="" id="{34D5F860-D149-4C75-A413-03D8CB745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850" y="6602413"/>
            <a:ext cx="1454150" cy="2555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</a:t>
            </a:r>
            <a:r>
              <a:rPr lang="en-GB" altLang="en-US" sz="900" dirty="0" smtClean="0">
                <a:latin typeface="Calibri" panose="020F0502020204030204" pitchFamily="34" charset="0"/>
              </a:rPr>
              <a:t>2020 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639762" y="-55166"/>
            <a:ext cx="8540750" cy="6940550"/>
            <a:chOff x="583271" y="42867"/>
            <a:chExt cx="9232725" cy="7502525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0" name="Picture 1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2" name="Picture 14" descr="sample_front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5" descr="sample_front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6" descr="sample_front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xmlns="" id="{11D1670B-60DC-4852-9164-000669B9F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Receptors are really </a:t>
            </a:r>
            <a:r>
              <a:rPr lang="en-GB" altLang="en-US" b="1" dirty="0"/>
              <a:t>transducers</a:t>
            </a:r>
            <a:r>
              <a:rPr lang="en-GB" altLang="en-US" dirty="0"/>
              <a:t>, which convert one form of energy into another. </a:t>
            </a:r>
          </a:p>
          <a:p>
            <a:pPr marL="685800" lvl="1" indent="-342900"/>
            <a:r>
              <a:rPr lang="en-GB" altLang="en-US" dirty="0"/>
              <a:t>Energy may be received as light, sound, chemical energy or kinetic energy.</a:t>
            </a:r>
          </a:p>
          <a:p>
            <a:pPr marL="685800" lvl="1" indent="-342900"/>
            <a:r>
              <a:rPr lang="en-GB" altLang="en-US" dirty="0"/>
              <a:t>The second form of energy is always electrical energy of the action </a:t>
            </a:r>
            <a:r>
              <a:rPr lang="en-GB" altLang="en-US" dirty="0" smtClean="0"/>
              <a:t>potential / nerve </a:t>
            </a:r>
            <a:r>
              <a:rPr lang="en-GB" altLang="en-US" dirty="0"/>
              <a:t>impulse.</a:t>
            </a:r>
          </a:p>
          <a:p>
            <a:endParaRPr lang="en-GB" altLang="en-US" dirty="0"/>
          </a:p>
        </p:txBody>
      </p:sp>
      <p:sp>
        <p:nvSpPr>
          <p:cNvPr id="10243" name="Title 1">
            <a:extLst>
              <a:ext uri="{FF2B5EF4-FFF2-40B4-BE49-F238E27FC236}">
                <a16:creationId xmlns:a16="http://schemas.microsoft.com/office/drawing/2014/main" xmlns="" id="{1B4D7B7E-CD3A-4BE1-947C-A539A1AD6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Transducers</a:t>
            </a:r>
          </a:p>
        </p:txBody>
      </p:sp>
      <p:pic>
        <p:nvPicPr>
          <p:cNvPr id="10244" name="Picture 4" descr="File:Newton's Cradle (15221366308).jpg">
            <a:extLst>
              <a:ext uri="{FF2B5EF4-FFF2-40B4-BE49-F238E27FC236}">
                <a16:creationId xmlns:a16="http://schemas.microsoft.com/office/drawing/2014/main" xmlns="" id="{A74D77CF-2674-4BED-BB39-C0FD396C3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5257" y="5162624"/>
            <a:ext cx="1625600" cy="1096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6" descr="Light Bulb Turn">
            <a:extLst>
              <a:ext uri="{FF2B5EF4-FFF2-40B4-BE49-F238E27FC236}">
                <a16:creationId xmlns:a16="http://schemas.microsoft.com/office/drawing/2014/main" xmlns="" id="{E257D6AA-AEEA-4F40-AC4B-068297D73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941168"/>
            <a:ext cx="936625" cy="1539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8" descr="Wireless Microphone">
            <a:extLst>
              <a:ext uri="{FF2B5EF4-FFF2-40B4-BE49-F238E27FC236}">
                <a16:creationId xmlns:a16="http://schemas.microsoft.com/office/drawing/2014/main" xmlns="" id="{E90210DF-49B2-4615-ADD4-2BFF8300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376" y="5099124"/>
            <a:ext cx="1520825" cy="1223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10" descr="Burning Incense">
            <a:extLst>
              <a:ext uri="{FF2B5EF4-FFF2-40B4-BE49-F238E27FC236}">
                <a16:creationId xmlns:a16="http://schemas.microsoft.com/office/drawing/2014/main" xmlns="" id="{4DDBFE36-70CC-4842-B44D-63DFD374A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838" y="4995936"/>
            <a:ext cx="1373187" cy="1430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12" descr="Lemon">
            <a:extLst>
              <a:ext uri="{FF2B5EF4-FFF2-40B4-BE49-F238E27FC236}">
                <a16:creationId xmlns:a16="http://schemas.microsoft.com/office/drawing/2014/main" xmlns="" id="{6E7B07BF-AF3D-43DF-A0DD-2003FDE4D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1432" y="5033243"/>
            <a:ext cx="1908175" cy="1355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A871AE37-D898-4391-8FF0-5824E114E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850" y="6602413"/>
            <a:ext cx="1454150" cy="2555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</a:t>
            </a:r>
            <a:r>
              <a:rPr lang="en-GB" altLang="en-US" sz="900" dirty="0" smtClean="0">
                <a:latin typeface="Calibri" panose="020F0502020204030204" pitchFamily="34" charset="0"/>
              </a:rPr>
              <a:t>2020 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639762" y="-55166"/>
            <a:ext cx="8540750" cy="6940550"/>
            <a:chOff x="583271" y="42867"/>
            <a:chExt cx="9232725" cy="7502525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5" name="Picture 14" descr="sample_front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sample_front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 descr="sample_front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50" name="Group 34">
            <a:extLst>
              <a:ext uri="{FF2B5EF4-FFF2-40B4-BE49-F238E27FC236}">
                <a16:creationId xmlns:a16="http://schemas.microsoft.com/office/drawing/2014/main" xmlns="" id="{9B139CDD-30DB-43D6-8179-DC3BC8AF41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064871"/>
              </p:ext>
            </p:extLst>
          </p:nvPr>
        </p:nvGraphicFramePr>
        <p:xfrm>
          <a:off x="0" y="0"/>
          <a:ext cx="9144000" cy="6861175"/>
        </p:xfrm>
        <a:graphic>
          <a:graphicData uri="http://schemas.openxmlformats.org/drawingml/2006/table">
            <a:tbl>
              <a:tblPr/>
              <a:tblGrid>
                <a:gridCol w="3098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74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577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5567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Receptor</a:t>
                      </a:r>
                    </a:p>
                  </a:txBody>
                  <a:tcPr marL="67824" marR="67824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Sense</a:t>
                      </a:r>
                    </a:p>
                  </a:txBody>
                  <a:tcPr marL="67824" marR="67824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Form in which energy is received</a:t>
                      </a:r>
                    </a:p>
                  </a:txBody>
                  <a:tcPr marL="67824" marR="67824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811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tabLst>
                          <a:tab pos="457200" algn="l"/>
                          <a:tab pos="2636838" algn="ctr"/>
                          <a:tab pos="5273675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tabLst>
                          <a:tab pos="457200" algn="l"/>
                          <a:tab pos="2636838" algn="ctr"/>
                          <a:tab pos="5273675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tabLst>
                          <a:tab pos="457200" algn="l"/>
                          <a:tab pos="2636838" algn="ctr"/>
                          <a:tab pos="5273675" algn="r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tabLst>
                          <a:tab pos="457200" algn="l"/>
                          <a:tab pos="2636838" algn="ctr"/>
                          <a:tab pos="5273675" algn="r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tabLst>
                          <a:tab pos="457200" algn="l"/>
                          <a:tab pos="2636838" algn="ctr"/>
                          <a:tab pos="5273675" algn="r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tabLst>
                          <a:tab pos="457200" algn="l"/>
                          <a:tab pos="2636838" algn="ctr"/>
                          <a:tab pos="5273675" algn="r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tabLst>
                          <a:tab pos="457200" algn="l"/>
                          <a:tab pos="2636838" algn="ctr"/>
                          <a:tab pos="5273675" algn="r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tabLst>
                          <a:tab pos="457200" algn="l"/>
                          <a:tab pos="2636838" algn="ctr"/>
                          <a:tab pos="5273675" algn="r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tabLst>
                          <a:tab pos="457200" algn="l"/>
                          <a:tab pos="2636838" algn="ctr"/>
                          <a:tab pos="5273675" algn="r"/>
                        </a:tabLs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  <a:tab pos="2636838" algn="ctr"/>
                          <a:tab pos="5273675" algn="r"/>
                        </a:tabLst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Rods and cones in retina</a:t>
                      </a:r>
                    </a:p>
                  </a:txBody>
                  <a:tcPr marL="67824" marR="67824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Sight</a:t>
                      </a:r>
                    </a:p>
                  </a:txBody>
                  <a:tcPr marL="67824" marR="67824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Light – electromagnetic radiation in the visible part of the spectrum (400–700 nm)</a:t>
                      </a:r>
                    </a:p>
                  </a:txBody>
                  <a:tcPr marL="67824" marR="67824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11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Organ of Corti (sensory hair cells) in the cochlea</a:t>
                      </a:r>
                    </a:p>
                  </a:txBody>
                  <a:tcPr marL="67824" marR="67824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Hearing</a:t>
                      </a:r>
                    </a:p>
                  </a:txBody>
                  <a:tcPr marL="67824" marR="67824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Sound waves – waves of compression in the air, transmitted to waves in fluid of the ear</a:t>
                      </a:r>
                    </a:p>
                  </a:txBody>
                  <a:tcPr marL="67824" marR="67824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11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Gustatory cells in taste buds of tongue</a:t>
                      </a:r>
                    </a:p>
                  </a:txBody>
                  <a:tcPr marL="67824" marR="67824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Taste</a:t>
                      </a:r>
                    </a:p>
                  </a:txBody>
                  <a:tcPr marL="67824" marR="67824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Chemical energy</a:t>
                      </a:r>
                    </a:p>
                  </a:txBody>
                  <a:tcPr marL="67824" marR="67824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811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Olfactory cells in the olfactory lobe of the nose</a:t>
                      </a:r>
                    </a:p>
                  </a:txBody>
                  <a:tcPr marL="67824" marR="67824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Smell</a:t>
                      </a:r>
                    </a:p>
                  </a:txBody>
                  <a:tcPr marL="67824" marR="67824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Chemical energy</a:t>
                      </a:r>
                    </a:p>
                  </a:txBody>
                  <a:tcPr marL="67824" marR="67824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811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Touch receptors in skin</a:t>
                      </a:r>
                    </a:p>
                  </a:txBody>
                  <a:tcPr marL="67824" marR="67824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Touch</a:t>
                      </a:r>
                    </a:p>
                  </a:txBody>
                  <a:tcPr marL="67824" marR="67824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Kinetic energy</a:t>
                      </a:r>
                    </a:p>
                  </a:txBody>
                  <a:tcPr marL="67824" marR="67824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TextBox 11">
            <a:extLst>
              <a:ext uri="{FF2B5EF4-FFF2-40B4-BE49-F238E27FC236}">
                <a16:creationId xmlns:a16="http://schemas.microsoft.com/office/drawing/2014/main" xmlns="" id="{854EEC30-0F80-437F-B37D-1FDA511B1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850" y="6602413"/>
            <a:ext cx="1454150" cy="2555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</a:t>
            </a:r>
            <a:r>
              <a:rPr lang="en-GB" altLang="en-US" sz="900" dirty="0" smtClean="0">
                <a:latin typeface="Calibri" panose="020F0502020204030204" pitchFamily="34" charset="0"/>
              </a:rPr>
              <a:t>2020 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39762" y="-55166"/>
            <a:ext cx="8540750" cy="6940550"/>
            <a:chOff x="583271" y="42867"/>
            <a:chExt cx="9232725" cy="7502525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7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9" name="Picture 14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5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xmlns="" id="{56DF349E-D93B-4715-99D3-553C22C57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Neurons</a:t>
            </a:r>
            <a:endParaRPr lang="en-GB" altLang="en-US" dirty="0"/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xmlns="" id="{24829906-84F3-4E93-A33A-028731D62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412776"/>
            <a:ext cx="5110336" cy="4419600"/>
          </a:xfrm>
        </p:spPr>
        <p:txBody>
          <a:bodyPr/>
          <a:lstStyle/>
          <a:p>
            <a:r>
              <a:rPr lang="en-GB" altLang="en-US" dirty="0"/>
              <a:t>There are three basic types of neurones:</a:t>
            </a:r>
          </a:p>
          <a:p>
            <a:pPr marL="685800" lvl="1" indent="-342900"/>
            <a:r>
              <a:rPr lang="en-GB" altLang="en-US" b="1" dirty="0"/>
              <a:t>Motor </a:t>
            </a:r>
            <a:r>
              <a:rPr lang="en-GB" altLang="en-US" b="1" dirty="0" smtClean="0"/>
              <a:t>neurons </a:t>
            </a:r>
            <a:r>
              <a:rPr lang="en-GB" altLang="en-US" dirty="0"/>
              <a:t>carry impulses from the central nervous system to muscles or glands.</a:t>
            </a:r>
          </a:p>
          <a:p>
            <a:pPr marL="685800" lvl="1" indent="-342900"/>
            <a:r>
              <a:rPr lang="en-GB" altLang="en-US" b="1" dirty="0"/>
              <a:t>Sensory </a:t>
            </a:r>
            <a:r>
              <a:rPr lang="en-GB" altLang="en-US" b="1" dirty="0" smtClean="0"/>
              <a:t>neurons </a:t>
            </a:r>
            <a:r>
              <a:rPr lang="en-GB" altLang="en-US" dirty="0"/>
              <a:t>transmit impulses to the central nervous system from sense organs or receptors.</a:t>
            </a:r>
          </a:p>
          <a:p>
            <a:pPr marL="685800" lvl="1" indent="-342900"/>
            <a:r>
              <a:rPr lang="en-GB" altLang="en-US" b="1" dirty="0"/>
              <a:t>Intermediate/connector/relay </a:t>
            </a:r>
            <a:r>
              <a:rPr lang="en-GB" altLang="en-US" b="1" dirty="0" smtClean="0"/>
              <a:t>neurons</a:t>
            </a:r>
            <a:r>
              <a:rPr lang="en-GB" altLang="en-US" dirty="0" smtClean="0"/>
              <a:t> </a:t>
            </a:r>
            <a:r>
              <a:rPr lang="en-GB" altLang="en-US" dirty="0"/>
              <a:t>are found in the central nervous system relaying impulses between </a:t>
            </a:r>
            <a:r>
              <a:rPr lang="en-GB" altLang="en-US" dirty="0" smtClean="0"/>
              <a:t>neurons</a:t>
            </a:r>
            <a:r>
              <a:rPr lang="en-GB" altLang="en-US" dirty="0"/>
              <a:t>.</a:t>
            </a:r>
          </a:p>
        </p:txBody>
      </p:sp>
      <p:pic>
        <p:nvPicPr>
          <p:cNvPr id="14340" name="Picture 5" descr="File:Nervous Tissue Spinal Cord Motor Neuron (41850850692).jpg">
            <a:extLst>
              <a:ext uri="{FF2B5EF4-FFF2-40B4-BE49-F238E27FC236}">
                <a16:creationId xmlns:a16="http://schemas.microsoft.com/office/drawing/2014/main" xmlns="" id="{21298B72-46E9-4993-B355-C046FB812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1989138"/>
            <a:ext cx="2741613" cy="1544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Box 4">
            <a:extLst>
              <a:ext uri="{FF2B5EF4-FFF2-40B4-BE49-F238E27FC236}">
                <a16:creationId xmlns:a16="http://schemas.microsoft.com/office/drawing/2014/main" xmlns="" id="{0C4B66FA-7E68-4DBA-A178-537639C5E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093" y="3573016"/>
            <a:ext cx="2592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i="1" dirty="0">
                <a:latin typeface="Arial" panose="020B0604020202020204" pitchFamily="34" charset="0"/>
              </a:rPr>
              <a:t>Motor </a:t>
            </a:r>
            <a:r>
              <a:rPr lang="en-GB" altLang="en-US" sz="1800" i="1" dirty="0" smtClean="0">
                <a:latin typeface="Arial" panose="020B0604020202020204" pitchFamily="34" charset="0"/>
              </a:rPr>
              <a:t>neuron </a:t>
            </a:r>
            <a:r>
              <a:rPr lang="en-GB" altLang="en-US" sz="1800" i="1" dirty="0">
                <a:latin typeface="Arial" panose="020B0604020202020204" pitchFamily="34" charset="0"/>
              </a:rPr>
              <a:t>of a rat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xmlns="" id="{E2DCDEA0-58E1-4A5C-99E8-91BF146B2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850" y="6602413"/>
            <a:ext cx="1454150" cy="2555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</a:t>
            </a:r>
            <a:r>
              <a:rPr lang="en-GB" altLang="en-US" sz="900" dirty="0" smtClean="0">
                <a:latin typeface="Calibri" panose="020F0502020204030204" pitchFamily="34" charset="0"/>
              </a:rPr>
              <a:t>2020 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639762" y="-55166"/>
            <a:ext cx="8540750" cy="6940550"/>
            <a:chOff x="583271" y="42867"/>
            <a:chExt cx="9232725" cy="7502525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0" name="Picture 1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2" name="Picture 14" descr="sample_front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5" descr="sample_front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6" descr="sample_front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>
            <a:extLst>
              <a:ext uri="{FF2B5EF4-FFF2-40B4-BE49-F238E27FC236}">
                <a16:creationId xmlns:a16="http://schemas.microsoft.com/office/drawing/2014/main" xmlns="" id="{F693CA83-ED2E-433B-9CEB-C1C255739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en-GB" sz="16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67620" name="Text Box 4">
            <a:extLst>
              <a:ext uri="{FF2B5EF4-FFF2-40B4-BE49-F238E27FC236}">
                <a16:creationId xmlns:a16="http://schemas.microsoft.com/office/drawing/2014/main" xmlns="" id="{5849D5F2-8D18-440C-BB82-DBB2F3415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163" y="76200"/>
            <a:ext cx="2063750" cy="42862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Aft>
                <a:spcPts val="1000"/>
              </a:spcAft>
              <a:defRPr/>
            </a:pPr>
            <a:r>
              <a:rPr lang="en-GB" sz="1600" b="1" dirty="0">
                <a:solidFill>
                  <a:schemeClr val="bg2"/>
                </a:solidFill>
                <a:latin typeface="+mn-lt"/>
              </a:rPr>
              <a:t>Motor </a:t>
            </a:r>
            <a:r>
              <a:rPr lang="en-GB" sz="1600" b="1" dirty="0" smtClean="0">
                <a:solidFill>
                  <a:schemeClr val="bg2"/>
                </a:solidFill>
                <a:latin typeface="+mn-lt"/>
              </a:rPr>
              <a:t>neuron</a:t>
            </a:r>
            <a:endParaRPr lang="en-US" sz="1600" dirty="0">
              <a:solidFill>
                <a:schemeClr val="bg2"/>
              </a:solidFill>
              <a:latin typeface="+mn-lt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1F6A2145-7099-425C-A4F1-EA90CFC282B4}"/>
              </a:ext>
            </a:extLst>
          </p:cNvPr>
          <p:cNvGrpSpPr>
            <a:grpSpLocks/>
          </p:cNvGrpSpPr>
          <p:nvPr/>
        </p:nvGrpSpPr>
        <p:grpSpPr bwMode="auto">
          <a:xfrm>
            <a:off x="3571875" y="3241675"/>
            <a:ext cx="2252663" cy="1933575"/>
            <a:chOff x="4819" y="11658"/>
            <a:chExt cx="2600" cy="1811"/>
          </a:xfrm>
        </p:grpSpPr>
        <p:sp>
          <p:nvSpPr>
            <p:cNvPr id="367622" name="Text Box 6">
              <a:extLst>
                <a:ext uri="{FF2B5EF4-FFF2-40B4-BE49-F238E27FC236}">
                  <a16:creationId xmlns:a16="http://schemas.microsoft.com/office/drawing/2014/main" xmlns="" id="{092C7D17-8FF0-4ABA-9B35-54E7256318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9" y="12504"/>
              <a:ext cx="2600" cy="96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600" b="1" dirty="0">
                  <a:solidFill>
                    <a:schemeClr val="bg2"/>
                  </a:solidFill>
                  <a:latin typeface="+mn-lt"/>
                </a:rPr>
                <a:t>Node of Ranvier</a:t>
              </a:r>
            </a:p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600" dirty="0">
                  <a:solidFill>
                    <a:schemeClr val="bg2"/>
                  </a:solidFill>
                  <a:latin typeface="+mn-lt"/>
                </a:rPr>
                <a:t>Gap between adjacent Schwann cells.</a:t>
              </a:r>
              <a:endParaRPr lang="en-US" sz="16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67623" name="Line 7">
              <a:extLst>
                <a:ext uri="{FF2B5EF4-FFF2-40B4-BE49-F238E27FC236}">
                  <a16:creationId xmlns:a16="http://schemas.microsoft.com/office/drawing/2014/main" xmlns="" id="{99B39692-BCDC-44CA-BE66-2FF9E65160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906" y="11658"/>
              <a:ext cx="68" cy="8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600" dirty="0">
                <a:solidFill>
                  <a:schemeClr val="bg2"/>
                </a:solidFill>
                <a:latin typeface="+mn-lt"/>
              </a:endParaRPr>
            </a:p>
          </p:txBody>
        </p:sp>
      </p:grpSp>
      <p:grpSp>
        <p:nvGrpSpPr>
          <p:cNvPr id="3" name="Group 8">
            <a:extLst>
              <a:ext uri="{FF2B5EF4-FFF2-40B4-BE49-F238E27FC236}">
                <a16:creationId xmlns:a16="http://schemas.microsoft.com/office/drawing/2014/main" xmlns="" id="{81D99ED3-E5A5-4D1F-B811-D6BD1579F5CA}"/>
              </a:ext>
            </a:extLst>
          </p:cNvPr>
          <p:cNvGrpSpPr>
            <a:grpSpLocks/>
          </p:cNvGrpSpPr>
          <p:nvPr/>
        </p:nvGrpSpPr>
        <p:grpSpPr bwMode="auto">
          <a:xfrm>
            <a:off x="779463" y="3444875"/>
            <a:ext cx="2298700" cy="2236788"/>
            <a:chOff x="1596" y="11848"/>
            <a:chExt cx="2654" cy="2094"/>
          </a:xfrm>
        </p:grpSpPr>
        <p:sp>
          <p:nvSpPr>
            <p:cNvPr id="367625" name="Text Box 9">
              <a:extLst>
                <a:ext uri="{FF2B5EF4-FFF2-40B4-BE49-F238E27FC236}">
                  <a16:creationId xmlns:a16="http://schemas.microsoft.com/office/drawing/2014/main" xmlns="" id="{CE3FEDA4-784B-43E1-8645-5CB0184CA9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6" y="12977"/>
              <a:ext cx="2557" cy="96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600" b="1" dirty="0">
                  <a:solidFill>
                    <a:schemeClr val="bg2"/>
                  </a:solidFill>
                  <a:latin typeface="+mn-lt"/>
                </a:rPr>
                <a:t>Cell body of </a:t>
              </a:r>
              <a:r>
                <a:rPr lang="en-GB" sz="1600" b="1" dirty="0" smtClean="0">
                  <a:solidFill>
                    <a:schemeClr val="bg2"/>
                  </a:solidFill>
                  <a:latin typeface="+mn-lt"/>
                </a:rPr>
                <a:t>neuron </a:t>
              </a:r>
              <a:endParaRPr lang="en-GB" sz="1600" b="1" dirty="0">
                <a:solidFill>
                  <a:schemeClr val="bg2"/>
                </a:solidFill>
                <a:latin typeface="+mn-lt"/>
              </a:endParaRPr>
            </a:p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600" dirty="0">
                  <a:solidFill>
                    <a:schemeClr val="bg2"/>
                  </a:solidFill>
                  <a:latin typeface="+mn-lt"/>
                </a:rPr>
                <a:t>This is situated in the CNS.</a:t>
              </a:r>
              <a:endParaRPr lang="en-US" sz="16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67626" name="AutoShape 10">
              <a:extLst>
                <a:ext uri="{FF2B5EF4-FFF2-40B4-BE49-F238E27FC236}">
                  <a16:creationId xmlns:a16="http://schemas.microsoft.com/office/drawing/2014/main" xmlns="" id="{EE0B57A6-E295-4A3E-BC9D-67A8EB3426A9}"/>
                </a:ext>
              </a:extLst>
            </p:cNvPr>
            <p:cNvSpPr>
              <a:spLocks/>
            </p:cNvSpPr>
            <p:nvPr/>
          </p:nvSpPr>
          <p:spPr bwMode="auto">
            <a:xfrm rot="-3131724">
              <a:off x="3141" y="11205"/>
              <a:ext cx="468" cy="1750"/>
            </a:xfrm>
            <a:prstGeom prst="leftBrace">
              <a:avLst>
                <a:gd name="adj1" fmla="val 83891"/>
                <a:gd name="adj2" fmla="val 44704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6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67627" name="Freeform 11">
              <a:extLst>
                <a:ext uri="{FF2B5EF4-FFF2-40B4-BE49-F238E27FC236}">
                  <a16:creationId xmlns:a16="http://schemas.microsoft.com/office/drawing/2014/main" xmlns="" id="{13077E16-0E56-455B-86E8-B1910B9F5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" y="12220"/>
              <a:ext cx="95" cy="761"/>
            </a:xfrm>
            <a:custGeom>
              <a:avLst/>
              <a:gdLst/>
              <a:ahLst/>
              <a:cxnLst>
                <a:cxn ang="0">
                  <a:pos x="180" y="0"/>
                </a:cxn>
                <a:cxn ang="0">
                  <a:pos x="0" y="740"/>
                </a:cxn>
              </a:cxnLst>
              <a:rect l="0" t="0" r="r" b="b"/>
              <a:pathLst>
                <a:path w="180" h="740">
                  <a:moveTo>
                    <a:pt x="180" y="0"/>
                  </a:moveTo>
                  <a:lnTo>
                    <a:pt x="0" y="74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600" dirty="0">
                <a:solidFill>
                  <a:schemeClr val="bg2"/>
                </a:solidFill>
                <a:latin typeface="+mn-lt"/>
              </a:endParaRPr>
            </a:p>
          </p:txBody>
        </p:sp>
      </p:grpSp>
      <p:grpSp>
        <p:nvGrpSpPr>
          <p:cNvPr id="4" name="Group 12">
            <a:extLst>
              <a:ext uri="{FF2B5EF4-FFF2-40B4-BE49-F238E27FC236}">
                <a16:creationId xmlns:a16="http://schemas.microsoft.com/office/drawing/2014/main" xmlns="" id="{22B71886-EAA0-41F0-904C-73596B46CB7E}"/>
              </a:ext>
            </a:extLst>
          </p:cNvPr>
          <p:cNvGrpSpPr>
            <a:grpSpLocks/>
          </p:cNvGrpSpPr>
          <p:nvPr/>
        </p:nvGrpSpPr>
        <p:grpSpPr bwMode="auto">
          <a:xfrm>
            <a:off x="5572125" y="3949187"/>
            <a:ext cx="3432606" cy="2576310"/>
            <a:chOff x="7109" y="9811"/>
            <a:chExt cx="3962" cy="2412"/>
          </a:xfrm>
        </p:grpSpPr>
        <p:sp>
          <p:nvSpPr>
            <p:cNvPr id="367629" name="Text Box 13">
              <a:extLst>
                <a:ext uri="{FF2B5EF4-FFF2-40B4-BE49-F238E27FC236}">
                  <a16:creationId xmlns:a16="http://schemas.microsoft.com/office/drawing/2014/main" xmlns="" id="{917880C4-2004-42F4-9ADA-6C13240B74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09" y="11049"/>
              <a:ext cx="3962" cy="117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600" b="1" dirty="0">
                  <a:solidFill>
                    <a:schemeClr val="bg2"/>
                  </a:solidFill>
                  <a:latin typeface="+mn-lt"/>
                </a:rPr>
                <a:t>Axon</a:t>
              </a:r>
            </a:p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600" dirty="0">
                  <a:solidFill>
                    <a:schemeClr val="bg2"/>
                  </a:solidFill>
                  <a:latin typeface="+mn-lt"/>
                </a:rPr>
                <a:t>Takes impulses away from the cell body to a muscle or gland. In motor </a:t>
              </a:r>
              <a:r>
                <a:rPr lang="en-GB" sz="1600" dirty="0" smtClean="0">
                  <a:solidFill>
                    <a:schemeClr val="bg2"/>
                  </a:solidFill>
                  <a:latin typeface="+mn-lt"/>
                </a:rPr>
                <a:t>neurons </a:t>
              </a:r>
              <a:r>
                <a:rPr lang="en-GB" sz="1600" dirty="0">
                  <a:solidFill>
                    <a:schemeClr val="bg2"/>
                  </a:solidFill>
                  <a:latin typeface="+mn-lt"/>
                </a:rPr>
                <a:t>it can be very long.</a:t>
              </a:r>
              <a:endParaRPr lang="en-US" sz="16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67630" name="Line 14">
              <a:extLst>
                <a:ext uri="{FF2B5EF4-FFF2-40B4-BE49-F238E27FC236}">
                  <a16:creationId xmlns:a16="http://schemas.microsoft.com/office/drawing/2014/main" xmlns="" id="{E8B23F05-7969-4637-96C1-969C8998CE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996" y="9811"/>
              <a:ext cx="309" cy="12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600" dirty="0">
                <a:solidFill>
                  <a:schemeClr val="bg2"/>
                </a:solidFill>
                <a:latin typeface="+mn-lt"/>
              </a:endParaRPr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xmlns="" id="{2A878F3D-3A48-4D14-9FC3-440296CFF98E}"/>
              </a:ext>
            </a:extLst>
          </p:cNvPr>
          <p:cNvGrpSpPr>
            <a:grpSpLocks/>
          </p:cNvGrpSpPr>
          <p:nvPr/>
        </p:nvGrpSpPr>
        <p:grpSpPr bwMode="auto">
          <a:xfrm>
            <a:off x="231775" y="146050"/>
            <a:ext cx="2971800" cy="1268413"/>
            <a:chOff x="1123" y="7198"/>
            <a:chExt cx="3428" cy="1188"/>
          </a:xfrm>
        </p:grpSpPr>
        <p:sp>
          <p:nvSpPr>
            <p:cNvPr id="367632" name="Text Box 16">
              <a:extLst>
                <a:ext uri="{FF2B5EF4-FFF2-40B4-BE49-F238E27FC236}">
                  <a16:creationId xmlns:a16="http://schemas.microsoft.com/office/drawing/2014/main" xmlns="" id="{B11B0716-608A-4225-BD94-386FA87EC8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1" y="7198"/>
              <a:ext cx="2959" cy="96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600" b="1" dirty="0">
                  <a:solidFill>
                    <a:schemeClr val="bg2"/>
                  </a:solidFill>
                  <a:latin typeface="+mn-lt"/>
                </a:rPr>
                <a:t>Dendron with dendrites</a:t>
              </a:r>
            </a:p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600" dirty="0">
                  <a:solidFill>
                    <a:schemeClr val="bg2"/>
                  </a:solidFill>
                  <a:latin typeface="+mn-lt"/>
                </a:rPr>
                <a:t>Take impulses towards the cell body.</a:t>
              </a:r>
              <a:endParaRPr lang="en-US" sz="16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67633" name="Line 17">
              <a:extLst>
                <a:ext uri="{FF2B5EF4-FFF2-40B4-BE49-F238E27FC236}">
                  <a16:creationId xmlns:a16="http://schemas.microsoft.com/office/drawing/2014/main" xmlns="" id="{B0F0A3B9-5634-4D9A-AA6C-C9DFA3EC92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5" y="7797"/>
              <a:ext cx="476" cy="5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600" dirty="0">
                <a:solidFill>
                  <a:schemeClr val="bg2"/>
                </a:solidFill>
                <a:latin typeface="+mn-lt"/>
              </a:endParaRPr>
            </a:p>
          </p:txBody>
        </p:sp>
      </p:grpSp>
      <p:grpSp>
        <p:nvGrpSpPr>
          <p:cNvPr id="6" name="Group 18">
            <a:extLst>
              <a:ext uri="{FF2B5EF4-FFF2-40B4-BE49-F238E27FC236}">
                <a16:creationId xmlns:a16="http://schemas.microsoft.com/office/drawing/2014/main" xmlns="" id="{53E26B0C-6E05-4ECF-B4A5-9CA6213850C0}"/>
              </a:ext>
            </a:extLst>
          </p:cNvPr>
          <p:cNvGrpSpPr>
            <a:grpSpLocks/>
          </p:cNvGrpSpPr>
          <p:nvPr/>
        </p:nvGrpSpPr>
        <p:grpSpPr bwMode="auto">
          <a:xfrm>
            <a:off x="6878638" y="1470025"/>
            <a:ext cx="2054225" cy="1744663"/>
            <a:chOff x="8959" y="8383"/>
            <a:chExt cx="2372" cy="1632"/>
          </a:xfrm>
          <a:solidFill>
            <a:schemeClr val="tx1"/>
          </a:solidFill>
        </p:grpSpPr>
        <p:sp>
          <p:nvSpPr>
            <p:cNvPr id="367635" name="Text Box 19">
              <a:extLst>
                <a:ext uri="{FF2B5EF4-FFF2-40B4-BE49-F238E27FC236}">
                  <a16:creationId xmlns:a16="http://schemas.microsoft.com/office/drawing/2014/main" xmlns="" id="{E3CB4458-62CB-4EC3-87A4-CC5FBC2D7B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59" y="8383"/>
              <a:ext cx="2372" cy="1234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600" b="1" dirty="0">
                  <a:solidFill>
                    <a:schemeClr val="bg2"/>
                  </a:solidFill>
                  <a:latin typeface="+mn-lt"/>
                </a:rPr>
                <a:t>Motor nerve ending</a:t>
              </a:r>
              <a:r>
                <a:rPr lang="en-GB" sz="1600" dirty="0">
                  <a:solidFill>
                    <a:schemeClr val="bg2"/>
                  </a:solidFill>
                  <a:latin typeface="+mn-lt"/>
                </a:rPr>
                <a:t> </a:t>
              </a:r>
            </a:p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600" dirty="0">
                  <a:solidFill>
                    <a:schemeClr val="bg2"/>
                  </a:solidFill>
                  <a:latin typeface="+mn-lt"/>
                </a:rPr>
                <a:t>Also known as synaptic knob.</a:t>
              </a:r>
              <a:endParaRPr lang="en-US" sz="16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67636" name="Line 20">
              <a:extLst>
                <a:ext uri="{FF2B5EF4-FFF2-40B4-BE49-F238E27FC236}">
                  <a16:creationId xmlns:a16="http://schemas.microsoft.com/office/drawing/2014/main" xmlns="" id="{67639F92-EE0D-4119-8F67-43FE7C323B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432" y="9617"/>
              <a:ext cx="566" cy="398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600" dirty="0">
                <a:solidFill>
                  <a:schemeClr val="bg2"/>
                </a:solidFill>
                <a:latin typeface="+mn-lt"/>
              </a:endParaRPr>
            </a:p>
          </p:txBody>
        </p:sp>
      </p:grpSp>
      <p:grpSp>
        <p:nvGrpSpPr>
          <p:cNvPr id="16393" name="Group 21">
            <a:extLst>
              <a:ext uri="{FF2B5EF4-FFF2-40B4-BE49-F238E27FC236}">
                <a16:creationId xmlns:a16="http://schemas.microsoft.com/office/drawing/2014/main" xmlns="" id="{AFED4B86-A481-47C4-A402-E81D01F6A088}"/>
              </a:ext>
            </a:extLst>
          </p:cNvPr>
          <p:cNvGrpSpPr>
            <a:grpSpLocks/>
          </p:cNvGrpSpPr>
          <p:nvPr/>
        </p:nvGrpSpPr>
        <p:grpSpPr bwMode="auto">
          <a:xfrm>
            <a:off x="2130425" y="1111250"/>
            <a:ext cx="5195888" cy="3867150"/>
            <a:chOff x="3625" y="5588"/>
            <a:chExt cx="5997" cy="3621"/>
          </a:xfrm>
        </p:grpSpPr>
        <p:sp>
          <p:nvSpPr>
            <p:cNvPr id="367638" name="Freeform 22">
              <a:extLst>
                <a:ext uri="{FF2B5EF4-FFF2-40B4-BE49-F238E27FC236}">
                  <a16:creationId xmlns:a16="http://schemas.microsoft.com/office/drawing/2014/main" xmlns="" id="{8C8F01B7-5CC8-40E8-82A7-ADA665893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" y="5588"/>
              <a:ext cx="5990" cy="3621"/>
            </a:xfrm>
            <a:custGeom>
              <a:avLst/>
              <a:gdLst/>
              <a:ahLst/>
              <a:cxnLst>
                <a:cxn ang="0">
                  <a:pos x="524" y="535"/>
                </a:cxn>
                <a:cxn ang="0">
                  <a:pos x="613" y="515"/>
                </a:cxn>
                <a:cxn ang="0">
                  <a:pos x="935" y="665"/>
                </a:cxn>
                <a:cxn ang="0">
                  <a:pos x="1219" y="512"/>
                </a:cxn>
                <a:cxn ang="0">
                  <a:pos x="1081" y="155"/>
                </a:cxn>
                <a:cxn ang="0">
                  <a:pos x="1150" y="149"/>
                </a:cxn>
                <a:cxn ang="0">
                  <a:pos x="1386" y="120"/>
                </a:cxn>
                <a:cxn ang="0">
                  <a:pos x="1370" y="283"/>
                </a:cxn>
                <a:cxn ang="0">
                  <a:pos x="1698" y="740"/>
                </a:cxn>
                <a:cxn ang="0">
                  <a:pos x="2181" y="310"/>
                </a:cxn>
                <a:cxn ang="0">
                  <a:pos x="2152" y="472"/>
                </a:cxn>
                <a:cxn ang="0">
                  <a:pos x="2367" y="627"/>
                </a:cxn>
                <a:cxn ang="0">
                  <a:pos x="2296" y="656"/>
                </a:cxn>
                <a:cxn ang="0">
                  <a:pos x="1787" y="817"/>
                </a:cxn>
                <a:cxn ang="0">
                  <a:pos x="2244" y="1030"/>
                </a:cxn>
                <a:cxn ang="0">
                  <a:pos x="2492" y="961"/>
                </a:cxn>
                <a:cxn ang="0">
                  <a:pos x="2667" y="1177"/>
                </a:cxn>
                <a:cxn ang="0">
                  <a:pos x="2147" y="1099"/>
                </a:cxn>
                <a:cxn ang="0">
                  <a:pos x="1715" y="1151"/>
                </a:cxn>
                <a:cxn ang="0">
                  <a:pos x="1653" y="1354"/>
                </a:cxn>
                <a:cxn ang="0">
                  <a:pos x="3448" y="2205"/>
                </a:cxn>
                <a:cxn ang="0">
                  <a:pos x="5055" y="2747"/>
                </a:cxn>
                <a:cxn ang="0">
                  <a:pos x="5568" y="2385"/>
                </a:cxn>
                <a:cxn ang="0">
                  <a:pos x="5695" y="2228"/>
                </a:cxn>
                <a:cxn ang="0">
                  <a:pos x="5703" y="2330"/>
                </a:cxn>
                <a:cxn ang="0">
                  <a:pos x="5793" y="2476"/>
                </a:cxn>
                <a:cxn ang="0">
                  <a:pos x="5806" y="2521"/>
                </a:cxn>
                <a:cxn ang="0">
                  <a:pos x="5383" y="2951"/>
                </a:cxn>
                <a:cxn ang="0">
                  <a:pos x="5390" y="3040"/>
                </a:cxn>
                <a:cxn ang="0">
                  <a:pos x="5520" y="3538"/>
                </a:cxn>
                <a:cxn ang="0">
                  <a:pos x="5195" y="2828"/>
                </a:cxn>
                <a:cxn ang="0">
                  <a:pos x="4226" y="2545"/>
                </a:cxn>
                <a:cxn ang="0">
                  <a:pos x="2446" y="1837"/>
                </a:cxn>
                <a:cxn ang="0">
                  <a:pos x="1575" y="1409"/>
                </a:cxn>
                <a:cxn ang="0">
                  <a:pos x="1193" y="1661"/>
                </a:cxn>
                <a:cxn ang="0">
                  <a:pos x="1562" y="2187"/>
                </a:cxn>
                <a:cxn ang="0">
                  <a:pos x="1461" y="2418"/>
                </a:cxn>
                <a:cxn ang="0">
                  <a:pos x="1423" y="2126"/>
                </a:cxn>
                <a:cxn ang="0">
                  <a:pos x="937" y="1831"/>
                </a:cxn>
                <a:cxn ang="0">
                  <a:pos x="872" y="2508"/>
                </a:cxn>
                <a:cxn ang="0">
                  <a:pos x="753" y="2082"/>
                </a:cxn>
                <a:cxn ang="0">
                  <a:pos x="281" y="2207"/>
                </a:cxn>
                <a:cxn ang="0">
                  <a:pos x="668" y="2016"/>
                </a:cxn>
                <a:cxn ang="0">
                  <a:pos x="1016" y="1491"/>
                </a:cxn>
                <a:cxn ang="0">
                  <a:pos x="545" y="1238"/>
                </a:cxn>
                <a:cxn ang="0">
                  <a:pos x="115" y="1518"/>
                </a:cxn>
                <a:cxn ang="0">
                  <a:pos x="257" y="1220"/>
                </a:cxn>
                <a:cxn ang="0">
                  <a:pos x="136" y="1180"/>
                </a:cxn>
                <a:cxn ang="0">
                  <a:pos x="565" y="1163"/>
                </a:cxn>
                <a:cxn ang="0">
                  <a:pos x="862" y="725"/>
                </a:cxn>
                <a:cxn ang="0">
                  <a:pos x="614" y="587"/>
                </a:cxn>
                <a:cxn ang="0">
                  <a:pos x="115" y="610"/>
                </a:cxn>
              </a:cxnLst>
              <a:rect l="0" t="0" r="r" b="b"/>
              <a:pathLst>
                <a:path w="5997" h="3621">
                  <a:moveTo>
                    <a:pt x="74" y="610"/>
                  </a:moveTo>
                  <a:cubicBezTo>
                    <a:pt x="265" y="601"/>
                    <a:pt x="456" y="593"/>
                    <a:pt x="524" y="535"/>
                  </a:cubicBezTo>
                  <a:cubicBezTo>
                    <a:pt x="592" y="477"/>
                    <a:pt x="467" y="265"/>
                    <a:pt x="482" y="262"/>
                  </a:cubicBezTo>
                  <a:cubicBezTo>
                    <a:pt x="497" y="259"/>
                    <a:pt x="555" y="454"/>
                    <a:pt x="613" y="515"/>
                  </a:cubicBezTo>
                  <a:cubicBezTo>
                    <a:pt x="671" y="576"/>
                    <a:pt x="779" y="602"/>
                    <a:pt x="833" y="627"/>
                  </a:cubicBezTo>
                  <a:cubicBezTo>
                    <a:pt x="887" y="652"/>
                    <a:pt x="902" y="671"/>
                    <a:pt x="935" y="665"/>
                  </a:cubicBezTo>
                  <a:cubicBezTo>
                    <a:pt x="968" y="659"/>
                    <a:pt x="982" y="617"/>
                    <a:pt x="1029" y="592"/>
                  </a:cubicBezTo>
                  <a:cubicBezTo>
                    <a:pt x="1076" y="567"/>
                    <a:pt x="1181" y="553"/>
                    <a:pt x="1219" y="512"/>
                  </a:cubicBezTo>
                  <a:cubicBezTo>
                    <a:pt x="1257" y="471"/>
                    <a:pt x="1281" y="402"/>
                    <a:pt x="1258" y="343"/>
                  </a:cubicBezTo>
                  <a:cubicBezTo>
                    <a:pt x="1235" y="284"/>
                    <a:pt x="1121" y="208"/>
                    <a:pt x="1081" y="155"/>
                  </a:cubicBezTo>
                  <a:cubicBezTo>
                    <a:pt x="1041" y="102"/>
                    <a:pt x="1005" y="28"/>
                    <a:pt x="1016" y="27"/>
                  </a:cubicBezTo>
                  <a:cubicBezTo>
                    <a:pt x="1027" y="26"/>
                    <a:pt x="1102" y="106"/>
                    <a:pt x="1150" y="149"/>
                  </a:cubicBezTo>
                  <a:cubicBezTo>
                    <a:pt x="1198" y="192"/>
                    <a:pt x="1263" y="288"/>
                    <a:pt x="1302" y="283"/>
                  </a:cubicBezTo>
                  <a:cubicBezTo>
                    <a:pt x="1341" y="278"/>
                    <a:pt x="1358" y="162"/>
                    <a:pt x="1386" y="120"/>
                  </a:cubicBezTo>
                  <a:cubicBezTo>
                    <a:pt x="1414" y="78"/>
                    <a:pt x="1476" y="0"/>
                    <a:pt x="1473" y="27"/>
                  </a:cubicBezTo>
                  <a:cubicBezTo>
                    <a:pt x="1470" y="54"/>
                    <a:pt x="1394" y="199"/>
                    <a:pt x="1370" y="283"/>
                  </a:cubicBezTo>
                  <a:cubicBezTo>
                    <a:pt x="1346" y="367"/>
                    <a:pt x="1274" y="453"/>
                    <a:pt x="1329" y="529"/>
                  </a:cubicBezTo>
                  <a:cubicBezTo>
                    <a:pt x="1384" y="605"/>
                    <a:pt x="1570" y="756"/>
                    <a:pt x="1698" y="740"/>
                  </a:cubicBezTo>
                  <a:cubicBezTo>
                    <a:pt x="1826" y="724"/>
                    <a:pt x="2015" y="503"/>
                    <a:pt x="2095" y="431"/>
                  </a:cubicBezTo>
                  <a:cubicBezTo>
                    <a:pt x="2175" y="359"/>
                    <a:pt x="2151" y="347"/>
                    <a:pt x="2181" y="310"/>
                  </a:cubicBezTo>
                  <a:cubicBezTo>
                    <a:pt x="2211" y="273"/>
                    <a:pt x="2283" y="181"/>
                    <a:pt x="2278" y="208"/>
                  </a:cubicBezTo>
                  <a:cubicBezTo>
                    <a:pt x="2273" y="235"/>
                    <a:pt x="2182" y="413"/>
                    <a:pt x="2152" y="472"/>
                  </a:cubicBezTo>
                  <a:cubicBezTo>
                    <a:pt x="2122" y="531"/>
                    <a:pt x="2059" y="538"/>
                    <a:pt x="2095" y="564"/>
                  </a:cubicBezTo>
                  <a:cubicBezTo>
                    <a:pt x="2131" y="590"/>
                    <a:pt x="2290" y="602"/>
                    <a:pt x="2367" y="627"/>
                  </a:cubicBezTo>
                  <a:cubicBezTo>
                    <a:pt x="2444" y="652"/>
                    <a:pt x="2568" y="708"/>
                    <a:pt x="2556" y="713"/>
                  </a:cubicBezTo>
                  <a:cubicBezTo>
                    <a:pt x="2544" y="718"/>
                    <a:pt x="2389" y="670"/>
                    <a:pt x="2296" y="656"/>
                  </a:cubicBezTo>
                  <a:cubicBezTo>
                    <a:pt x="2203" y="642"/>
                    <a:pt x="2080" y="600"/>
                    <a:pt x="1995" y="627"/>
                  </a:cubicBezTo>
                  <a:cubicBezTo>
                    <a:pt x="1910" y="654"/>
                    <a:pt x="1825" y="765"/>
                    <a:pt x="1787" y="817"/>
                  </a:cubicBezTo>
                  <a:cubicBezTo>
                    <a:pt x="1749" y="869"/>
                    <a:pt x="1690" y="902"/>
                    <a:pt x="1766" y="938"/>
                  </a:cubicBezTo>
                  <a:cubicBezTo>
                    <a:pt x="1842" y="974"/>
                    <a:pt x="2106" y="1040"/>
                    <a:pt x="2244" y="1030"/>
                  </a:cubicBezTo>
                  <a:cubicBezTo>
                    <a:pt x="2382" y="1020"/>
                    <a:pt x="2551" y="888"/>
                    <a:pt x="2592" y="877"/>
                  </a:cubicBezTo>
                  <a:cubicBezTo>
                    <a:pt x="2633" y="866"/>
                    <a:pt x="2535" y="924"/>
                    <a:pt x="2492" y="961"/>
                  </a:cubicBezTo>
                  <a:cubicBezTo>
                    <a:pt x="2449" y="998"/>
                    <a:pt x="2302" y="1063"/>
                    <a:pt x="2331" y="1099"/>
                  </a:cubicBezTo>
                  <a:cubicBezTo>
                    <a:pt x="2360" y="1135"/>
                    <a:pt x="2614" y="1157"/>
                    <a:pt x="2667" y="1177"/>
                  </a:cubicBezTo>
                  <a:cubicBezTo>
                    <a:pt x="2720" y="1197"/>
                    <a:pt x="2734" y="1231"/>
                    <a:pt x="2647" y="1218"/>
                  </a:cubicBezTo>
                  <a:cubicBezTo>
                    <a:pt x="2560" y="1205"/>
                    <a:pt x="2294" y="1122"/>
                    <a:pt x="2147" y="1099"/>
                  </a:cubicBezTo>
                  <a:cubicBezTo>
                    <a:pt x="2000" y="1076"/>
                    <a:pt x="1838" y="1072"/>
                    <a:pt x="1766" y="1081"/>
                  </a:cubicBezTo>
                  <a:lnTo>
                    <a:pt x="1715" y="1151"/>
                  </a:lnTo>
                  <a:cubicBezTo>
                    <a:pt x="1696" y="1186"/>
                    <a:pt x="1663" y="1258"/>
                    <a:pt x="1653" y="1292"/>
                  </a:cubicBezTo>
                  <a:lnTo>
                    <a:pt x="1653" y="1354"/>
                  </a:lnTo>
                  <a:lnTo>
                    <a:pt x="2475" y="1796"/>
                  </a:lnTo>
                  <a:lnTo>
                    <a:pt x="3448" y="2205"/>
                  </a:lnTo>
                  <a:lnTo>
                    <a:pt x="4543" y="2608"/>
                  </a:lnTo>
                  <a:lnTo>
                    <a:pt x="5055" y="2747"/>
                  </a:lnTo>
                  <a:cubicBezTo>
                    <a:pt x="5185" y="2765"/>
                    <a:pt x="5237" y="2774"/>
                    <a:pt x="5322" y="2714"/>
                  </a:cubicBezTo>
                  <a:cubicBezTo>
                    <a:pt x="5407" y="2654"/>
                    <a:pt x="5505" y="2522"/>
                    <a:pt x="5568" y="2385"/>
                  </a:cubicBezTo>
                  <a:cubicBezTo>
                    <a:pt x="5631" y="2248"/>
                    <a:pt x="5682" y="1916"/>
                    <a:pt x="5703" y="1890"/>
                  </a:cubicBezTo>
                  <a:cubicBezTo>
                    <a:pt x="5724" y="1864"/>
                    <a:pt x="5646" y="2217"/>
                    <a:pt x="5695" y="2228"/>
                  </a:cubicBezTo>
                  <a:cubicBezTo>
                    <a:pt x="5744" y="2239"/>
                    <a:pt x="5995" y="1938"/>
                    <a:pt x="5996" y="1955"/>
                  </a:cubicBezTo>
                  <a:cubicBezTo>
                    <a:pt x="5997" y="1972"/>
                    <a:pt x="5774" y="2221"/>
                    <a:pt x="5703" y="2330"/>
                  </a:cubicBezTo>
                  <a:cubicBezTo>
                    <a:pt x="5632" y="2439"/>
                    <a:pt x="5553" y="2584"/>
                    <a:pt x="5568" y="2608"/>
                  </a:cubicBezTo>
                  <a:cubicBezTo>
                    <a:pt x="5583" y="2632"/>
                    <a:pt x="5727" y="2526"/>
                    <a:pt x="5793" y="2476"/>
                  </a:cubicBezTo>
                  <a:cubicBezTo>
                    <a:pt x="5859" y="2426"/>
                    <a:pt x="5960" y="2303"/>
                    <a:pt x="5962" y="2310"/>
                  </a:cubicBezTo>
                  <a:cubicBezTo>
                    <a:pt x="5964" y="2317"/>
                    <a:pt x="5913" y="2437"/>
                    <a:pt x="5806" y="2521"/>
                  </a:cubicBezTo>
                  <a:cubicBezTo>
                    <a:pt x="5699" y="2605"/>
                    <a:pt x="5393" y="2743"/>
                    <a:pt x="5322" y="2815"/>
                  </a:cubicBezTo>
                  <a:cubicBezTo>
                    <a:pt x="5251" y="2887"/>
                    <a:pt x="5271" y="2872"/>
                    <a:pt x="5383" y="2951"/>
                  </a:cubicBezTo>
                  <a:cubicBezTo>
                    <a:pt x="5495" y="3030"/>
                    <a:pt x="5995" y="3271"/>
                    <a:pt x="5996" y="3286"/>
                  </a:cubicBezTo>
                  <a:cubicBezTo>
                    <a:pt x="5997" y="3301"/>
                    <a:pt x="5461" y="2998"/>
                    <a:pt x="5390" y="3040"/>
                  </a:cubicBezTo>
                  <a:cubicBezTo>
                    <a:pt x="5319" y="3082"/>
                    <a:pt x="5546" y="3455"/>
                    <a:pt x="5568" y="3538"/>
                  </a:cubicBezTo>
                  <a:cubicBezTo>
                    <a:pt x="5590" y="3621"/>
                    <a:pt x="5563" y="3616"/>
                    <a:pt x="5520" y="3538"/>
                  </a:cubicBezTo>
                  <a:cubicBezTo>
                    <a:pt x="5477" y="3460"/>
                    <a:pt x="5362" y="3185"/>
                    <a:pt x="5308" y="3067"/>
                  </a:cubicBezTo>
                  <a:cubicBezTo>
                    <a:pt x="5254" y="2949"/>
                    <a:pt x="5238" y="2874"/>
                    <a:pt x="5195" y="2828"/>
                  </a:cubicBezTo>
                  <a:lnTo>
                    <a:pt x="5049" y="2788"/>
                  </a:lnTo>
                  <a:cubicBezTo>
                    <a:pt x="4888" y="2741"/>
                    <a:pt x="4484" y="2630"/>
                    <a:pt x="4226" y="2545"/>
                  </a:cubicBezTo>
                  <a:lnTo>
                    <a:pt x="3500" y="2280"/>
                  </a:lnTo>
                  <a:lnTo>
                    <a:pt x="2446" y="1837"/>
                  </a:lnTo>
                  <a:lnTo>
                    <a:pt x="1889" y="1532"/>
                  </a:lnTo>
                  <a:cubicBezTo>
                    <a:pt x="1744" y="1461"/>
                    <a:pt x="1693" y="1409"/>
                    <a:pt x="1575" y="1409"/>
                  </a:cubicBezTo>
                  <a:cubicBezTo>
                    <a:pt x="1457" y="1409"/>
                    <a:pt x="1243" y="1490"/>
                    <a:pt x="1179" y="1532"/>
                  </a:cubicBezTo>
                  <a:cubicBezTo>
                    <a:pt x="1115" y="1574"/>
                    <a:pt x="1081" y="1504"/>
                    <a:pt x="1193" y="1661"/>
                  </a:cubicBezTo>
                  <a:cubicBezTo>
                    <a:pt x="1305" y="1818"/>
                    <a:pt x="1787" y="2386"/>
                    <a:pt x="1848" y="2474"/>
                  </a:cubicBezTo>
                  <a:cubicBezTo>
                    <a:pt x="1909" y="2562"/>
                    <a:pt x="1623" y="2237"/>
                    <a:pt x="1562" y="2187"/>
                  </a:cubicBezTo>
                  <a:cubicBezTo>
                    <a:pt x="1501" y="2137"/>
                    <a:pt x="1497" y="2134"/>
                    <a:pt x="1480" y="2173"/>
                  </a:cubicBezTo>
                  <a:cubicBezTo>
                    <a:pt x="1463" y="2212"/>
                    <a:pt x="1468" y="2398"/>
                    <a:pt x="1461" y="2418"/>
                  </a:cubicBezTo>
                  <a:cubicBezTo>
                    <a:pt x="1454" y="2438"/>
                    <a:pt x="1444" y="2346"/>
                    <a:pt x="1438" y="2297"/>
                  </a:cubicBezTo>
                  <a:cubicBezTo>
                    <a:pt x="1432" y="2248"/>
                    <a:pt x="1471" y="2226"/>
                    <a:pt x="1423" y="2126"/>
                  </a:cubicBezTo>
                  <a:cubicBezTo>
                    <a:pt x="1375" y="2026"/>
                    <a:pt x="1231" y="1747"/>
                    <a:pt x="1150" y="1698"/>
                  </a:cubicBezTo>
                  <a:cubicBezTo>
                    <a:pt x="1069" y="1649"/>
                    <a:pt x="990" y="1775"/>
                    <a:pt x="937" y="1831"/>
                  </a:cubicBezTo>
                  <a:cubicBezTo>
                    <a:pt x="884" y="1887"/>
                    <a:pt x="844" y="1924"/>
                    <a:pt x="833" y="2037"/>
                  </a:cubicBezTo>
                  <a:cubicBezTo>
                    <a:pt x="822" y="2150"/>
                    <a:pt x="872" y="2430"/>
                    <a:pt x="872" y="2508"/>
                  </a:cubicBezTo>
                  <a:cubicBezTo>
                    <a:pt x="872" y="2586"/>
                    <a:pt x="853" y="2579"/>
                    <a:pt x="833" y="2508"/>
                  </a:cubicBezTo>
                  <a:cubicBezTo>
                    <a:pt x="813" y="2437"/>
                    <a:pt x="824" y="2136"/>
                    <a:pt x="753" y="2082"/>
                  </a:cubicBezTo>
                  <a:cubicBezTo>
                    <a:pt x="682" y="2028"/>
                    <a:pt x="486" y="2161"/>
                    <a:pt x="407" y="2182"/>
                  </a:cubicBezTo>
                  <a:cubicBezTo>
                    <a:pt x="328" y="2203"/>
                    <a:pt x="270" y="2218"/>
                    <a:pt x="281" y="2207"/>
                  </a:cubicBezTo>
                  <a:cubicBezTo>
                    <a:pt x="292" y="2196"/>
                    <a:pt x="412" y="2145"/>
                    <a:pt x="476" y="2113"/>
                  </a:cubicBezTo>
                  <a:cubicBezTo>
                    <a:pt x="540" y="2081"/>
                    <a:pt x="578" y="2091"/>
                    <a:pt x="668" y="2016"/>
                  </a:cubicBezTo>
                  <a:cubicBezTo>
                    <a:pt x="758" y="1941"/>
                    <a:pt x="958" y="1748"/>
                    <a:pt x="1016" y="1661"/>
                  </a:cubicBezTo>
                  <a:cubicBezTo>
                    <a:pt x="1074" y="1574"/>
                    <a:pt x="1060" y="1552"/>
                    <a:pt x="1016" y="1491"/>
                  </a:cubicBezTo>
                  <a:cubicBezTo>
                    <a:pt x="972" y="1430"/>
                    <a:pt x="831" y="1334"/>
                    <a:pt x="753" y="1292"/>
                  </a:cubicBezTo>
                  <a:cubicBezTo>
                    <a:pt x="675" y="1250"/>
                    <a:pt x="651" y="1191"/>
                    <a:pt x="545" y="1238"/>
                  </a:cubicBezTo>
                  <a:cubicBezTo>
                    <a:pt x="439" y="1285"/>
                    <a:pt x="187" y="1527"/>
                    <a:pt x="115" y="1574"/>
                  </a:cubicBezTo>
                  <a:cubicBezTo>
                    <a:pt x="43" y="1621"/>
                    <a:pt x="73" y="1562"/>
                    <a:pt x="115" y="1518"/>
                  </a:cubicBezTo>
                  <a:cubicBezTo>
                    <a:pt x="157" y="1474"/>
                    <a:pt x="343" y="1357"/>
                    <a:pt x="367" y="1307"/>
                  </a:cubicBezTo>
                  <a:cubicBezTo>
                    <a:pt x="391" y="1257"/>
                    <a:pt x="315" y="1233"/>
                    <a:pt x="257" y="1220"/>
                  </a:cubicBezTo>
                  <a:cubicBezTo>
                    <a:pt x="199" y="1207"/>
                    <a:pt x="40" y="1238"/>
                    <a:pt x="20" y="1231"/>
                  </a:cubicBezTo>
                  <a:cubicBezTo>
                    <a:pt x="0" y="1224"/>
                    <a:pt x="86" y="1189"/>
                    <a:pt x="136" y="1180"/>
                  </a:cubicBezTo>
                  <a:cubicBezTo>
                    <a:pt x="186" y="1171"/>
                    <a:pt x="248" y="1180"/>
                    <a:pt x="319" y="1177"/>
                  </a:cubicBezTo>
                  <a:cubicBezTo>
                    <a:pt x="390" y="1174"/>
                    <a:pt x="513" y="1204"/>
                    <a:pt x="565" y="1163"/>
                  </a:cubicBezTo>
                  <a:cubicBezTo>
                    <a:pt x="617" y="1122"/>
                    <a:pt x="583" y="1004"/>
                    <a:pt x="633" y="931"/>
                  </a:cubicBezTo>
                  <a:cubicBezTo>
                    <a:pt x="683" y="858"/>
                    <a:pt x="854" y="777"/>
                    <a:pt x="862" y="725"/>
                  </a:cubicBezTo>
                  <a:cubicBezTo>
                    <a:pt x="870" y="673"/>
                    <a:pt x="724" y="639"/>
                    <a:pt x="683" y="616"/>
                  </a:cubicBezTo>
                  <a:cubicBezTo>
                    <a:pt x="642" y="593"/>
                    <a:pt x="647" y="588"/>
                    <a:pt x="614" y="587"/>
                  </a:cubicBezTo>
                  <a:cubicBezTo>
                    <a:pt x="581" y="586"/>
                    <a:pt x="565" y="606"/>
                    <a:pt x="482" y="610"/>
                  </a:cubicBezTo>
                  <a:cubicBezTo>
                    <a:pt x="399" y="614"/>
                    <a:pt x="148" y="597"/>
                    <a:pt x="115" y="610"/>
                  </a:cubicBezTo>
                </a:path>
              </a:pathLst>
            </a:cu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6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67639" name="Oval 23">
              <a:extLst>
                <a:ext uri="{FF2B5EF4-FFF2-40B4-BE49-F238E27FC236}">
                  <a16:creationId xmlns:a16="http://schemas.microsoft.com/office/drawing/2014/main" xmlns="" id="{88ECD67D-A11E-4037-B460-9ED523CFF40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47" y="6455"/>
              <a:ext cx="399" cy="397"/>
            </a:xfrm>
            <a:prstGeom prst="ellipse">
              <a:avLst/>
            </a:pr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6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67640" name="AutoShape 24">
              <a:extLst>
                <a:ext uri="{FF2B5EF4-FFF2-40B4-BE49-F238E27FC236}">
                  <a16:creationId xmlns:a16="http://schemas.microsoft.com/office/drawing/2014/main" xmlns="" id="{BD81B2D2-850C-4ADB-B60F-9EE6C9F92D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">
              <a:off x="5342" y="7061"/>
              <a:ext cx="509" cy="141"/>
            </a:xfrm>
            <a:prstGeom prst="roundRect">
              <a:avLst>
                <a:gd name="adj" fmla="val 16667"/>
              </a:avLst>
            </a:prstGeom>
            <a:solidFill>
              <a:srgbClr val="C4BC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6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67641" name="AutoShape 25">
              <a:extLst>
                <a:ext uri="{FF2B5EF4-FFF2-40B4-BE49-F238E27FC236}">
                  <a16:creationId xmlns:a16="http://schemas.microsoft.com/office/drawing/2014/main" xmlns="" id="{5543069D-B0A3-48C5-B361-BCAFD82F9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02961">
              <a:off x="5888" y="7338"/>
              <a:ext cx="509" cy="141"/>
            </a:xfrm>
            <a:prstGeom prst="roundRect">
              <a:avLst>
                <a:gd name="adj" fmla="val 16667"/>
              </a:avLst>
            </a:prstGeom>
            <a:solidFill>
              <a:srgbClr val="C4BC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6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67642" name="AutoShape 26">
              <a:extLst>
                <a:ext uri="{FF2B5EF4-FFF2-40B4-BE49-F238E27FC236}">
                  <a16:creationId xmlns:a16="http://schemas.microsoft.com/office/drawing/2014/main" xmlns="" id="{66581039-FF59-44D8-833A-57D2081AC8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92429">
              <a:off x="6434" y="7568"/>
              <a:ext cx="509" cy="143"/>
            </a:xfrm>
            <a:prstGeom prst="roundRect">
              <a:avLst>
                <a:gd name="adj" fmla="val 16667"/>
              </a:avLst>
            </a:prstGeom>
            <a:solidFill>
              <a:srgbClr val="C4BC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6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67643" name="AutoShape 27">
              <a:extLst>
                <a:ext uri="{FF2B5EF4-FFF2-40B4-BE49-F238E27FC236}">
                  <a16:creationId xmlns:a16="http://schemas.microsoft.com/office/drawing/2014/main" xmlns="" id="{41DBDE1D-DB66-4FFA-B62D-D87A3D8E58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63000">
              <a:off x="7020" y="7798"/>
              <a:ext cx="509" cy="144"/>
            </a:xfrm>
            <a:prstGeom prst="roundRect">
              <a:avLst>
                <a:gd name="adj" fmla="val 16667"/>
              </a:avLst>
            </a:prstGeom>
            <a:solidFill>
              <a:srgbClr val="C4BC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6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67644" name="AutoShape 28">
              <a:extLst>
                <a:ext uri="{FF2B5EF4-FFF2-40B4-BE49-F238E27FC236}">
                  <a16:creationId xmlns:a16="http://schemas.microsoft.com/office/drawing/2014/main" xmlns="" id="{F7AF0DA4-E608-481D-987D-94D94C1551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39666">
              <a:off x="7619" y="8029"/>
              <a:ext cx="511" cy="143"/>
            </a:xfrm>
            <a:prstGeom prst="roundRect">
              <a:avLst>
                <a:gd name="adj" fmla="val 16667"/>
              </a:avLst>
            </a:prstGeom>
            <a:solidFill>
              <a:srgbClr val="C4BC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6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67645" name="AutoShape 29">
              <a:extLst>
                <a:ext uri="{FF2B5EF4-FFF2-40B4-BE49-F238E27FC236}">
                  <a16:creationId xmlns:a16="http://schemas.microsoft.com/office/drawing/2014/main" xmlns="" id="{97E95B8D-EBCD-40B1-B467-93AF698D40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18815">
              <a:off x="8187" y="8225"/>
              <a:ext cx="511" cy="143"/>
            </a:xfrm>
            <a:prstGeom prst="roundRect">
              <a:avLst>
                <a:gd name="adj" fmla="val 16667"/>
              </a:avLst>
            </a:prstGeom>
            <a:solidFill>
              <a:srgbClr val="C4BC9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600" dirty="0">
                <a:solidFill>
                  <a:schemeClr val="bg2"/>
                </a:solidFill>
                <a:latin typeface="+mn-lt"/>
              </a:endParaRPr>
            </a:p>
          </p:txBody>
        </p:sp>
      </p:grpSp>
      <p:grpSp>
        <p:nvGrpSpPr>
          <p:cNvPr id="8" name="Group 30">
            <a:extLst>
              <a:ext uri="{FF2B5EF4-FFF2-40B4-BE49-F238E27FC236}">
                <a16:creationId xmlns:a16="http://schemas.microsoft.com/office/drawing/2014/main" xmlns="" id="{BC884FC0-BDD1-4016-88E3-20F0939CEFAE}"/>
              </a:ext>
            </a:extLst>
          </p:cNvPr>
          <p:cNvGrpSpPr>
            <a:grpSpLocks/>
          </p:cNvGrpSpPr>
          <p:nvPr/>
        </p:nvGrpSpPr>
        <p:grpSpPr bwMode="auto">
          <a:xfrm>
            <a:off x="157163" y="1414463"/>
            <a:ext cx="2971800" cy="1030287"/>
            <a:chOff x="1123" y="8386"/>
            <a:chExt cx="3428" cy="964"/>
          </a:xfrm>
        </p:grpSpPr>
        <p:sp>
          <p:nvSpPr>
            <p:cNvPr id="367647" name="Text Box 31">
              <a:extLst>
                <a:ext uri="{FF2B5EF4-FFF2-40B4-BE49-F238E27FC236}">
                  <a16:creationId xmlns:a16="http://schemas.microsoft.com/office/drawing/2014/main" xmlns="" id="{B3B46B71-555A-49F0-A048-D570D375B3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1" y="8385"/>
              <a:ext cx="2382" cy="96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600" b="1" dirty="0">
                  <a:solidFill>
                    <a:schemeClr val="bg2"/>
                  </a:solidFill>
                  <a:latin typeface="+mn-lt"/>
                </a:rPr>
                <a:t>Nucleus</a:t>
              </a:r>
            </a:p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600" dirty="0">
                  <a:solidFill>
                    <a:schemeClr val="bg2"/>
                  </a:solidFill>
                  <a:latin typeface="+mn-lt"/>
                </a:rPr>
                <a:t>Controls the activity of the cell.</a:t>
              </a:r>
              <a:endParaRPr lang="en-US" sz="16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67648" name="Line 32">
              <a:extLst>
                <a:ext uri="{FF2B5EF4-FFF2-40B4-BE49-F238E27FC236}">
                  <a16:creationId xmlns:a16="http://schemas.microsoft.com/office/drawing/2014/main" xmlns="" id="{BAC558F1-5090-4489-AFA3-5256BFF582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4" y="8858"/>
              <a:ext cx="1053" cy="2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600" dirty="0">
                <a:solidFill>
                  <a:schemeClr val="bg2"/>
                </a:solidFill>
                <a:latin typeface="+mn-lt"/>
              </a:endParaRPr>
            </a:p>
          </p:txBody>
        </p:sp>
      </p:grpSp>
      <p:sp>
        <p:nvSpPr>
          <p:cNvPr id="367650" name="Text Box 34">
            <a:extLst>
              <a:ext uri="{FF2B5EF4-FFF2-40B4-BE49-F238E27FC236}">
                <a16:creationId xmlns:a16="http://schemas.microsoft.com/office/drawing/2014/main" xmlns="" id="{7FC2BE88-15FC-4943-A3F6-5AC31C035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146050"/>
            <a:ext cx="2451100" cy="103028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Aft>
                <a:spcPts val="1000"/>
              </a:spcAft>
              <a:defRPr/>
            </a:pPr>
            <a:r>
              <a:rPr lang="en-GB" sz="1600" b="1" dirty="0">
                <a:solidFill>
                  <a:schemeClr val="bg2"/>
                </a:solidFill>
                <a:latin typeface="+mn-lt"/>
              </a:rPr>
              <a:t>Cytoplasm</a:t>
            </a:r>
          </a:p>
          <a:p>
            <a:pPr algn="ctr" eaLnBrk="1" hangingPunct="1">
              <a:spcAft>
                <a:spcPts val="1000"/>
              </a:spcAft>
              <a:defRPr/>
            </a:pPr>
            <a:r>
              <a:rPr lang="en-GB" sz="1600" dirty="0">
                <a:solidFill>
                  <a:schemeClr val="bg2"/>
                </a:solidFill>
                <a:latin typeface="+mn-lt"/>
              </a:rPr>
              <a:t>Contains numerous mitochondria and rER.</a:t>
            </a:r>
            <a:endParaRPr lang="en-US" sz="16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67651" name="Line 35">
            <a:extLst>
              <a:ext uri="{FF2B5EF4-FFF2-40B4-BE49-F238E27FC236}">
                <a16:creationId xmlns:a16="http://schemas.microsoft.com/office/drawing/2014/main" xmlns="" id="{8386AEB6-6012-4BED-8E4B-93B177F554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4388" y="739775"/>
            <a:ext cx="495300" cy="11826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en-GB" sz="1600" dirty="0">
              <a:solidFill>
                <a:schemeClr val="bg2"/>
              </a:solidFill>
              <a:latin typeface="+mn-lt"/>
            </a:endParaRPr>
          </a:p>
        </p:txBody>
      </p:sp>
      <p:grpSp>
        <p:nvGrpSpPr>
          <p:cNvPr id="10" name="Group 36">
            <a:extLst>
              <a:ext uri="{FF2B5EF4-FFF2-40B4-BE49-F238E27FC236}">
                <a16:creationId xmlns:a16="http://schemas.microsoft.com/office/drawing/2014/main" xmlns="" id="{73501F0E-45FB-497D-83AC-FC76087CA81E}"/>
              </a:ext>
            </a:extLst>
          </p:cNvPr>
          <p:cNvGrpSpPr>
            <a:grpSpLocks/>
          </p:cNvGrpSpPr>
          <p:nvPr/>
        </p:nvGrpSpPr>
        <p:grpSpPr bwMode="auto">
          <a:xfrm>
            <a:off x="3849688" y="1719263"/>
            <a:ext cx="2989262" cy="1450975"/>
            <a:chOff x="5122" y="7757"/>
            <a:chExt cx="3449" cy="1359"/>
          </a:xfrm>
        </p:grpSpPr>
        <p:sp>
          <p:nvSpPr>
            <p:cNvPr id="367653" name="Text Box 37">
              <a:extLst>
                <a:ext uri="{FF2B5EF4-FFF2-40B4-BE49-F238E27FC236}">
                  <a16:creationId xmlns:a16="http://schemas.microsoft.com/office/drawing/2014/main" xmlns="" id="{1DF23EAE-863F-4F65-B0DB-F311ABA150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6" y="7758"/>
              <a:ext cx="2535" cy="135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600" b="1" dirty="0">
                  <a:solidFill>
                    <a:schemeClr val="bg2"/>
                  </a:solidFill>
                  <a:latin typeface="+mn-lt"/>
                </a:rPr>
                <a:t>Schwann cell </a:t>
              </a:r>
            </a:p>
            <a:p>
              <a:pPr algn="ctr" eaLnBrk="1" hangingPunct="1">
                <a:spcAft>
                  <a:spcPts val="1000"/>
                </a:spcAft>
                <a:defRPr/>
              </a:pPr>
              <a:r>
                <a:rPr lang="en-GB" sz="1600" dirty="0">
                  <a:solidFill>
                    <a:schemeClr val="bg2"/>
                  </a:solidFill>
                  <a:latin typeface="+mn-lt"/>
                </a:rPr>
                <a:t>Wraps around the axon and insulates it, forming the myelin sheath.</a:t>
              </a:r>
              <a:endParaRPr lang="en-US" sz="16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367654" name="Line 38">
              <a:extLst>
                <a:ext uri="{FF2B5EF4-FFF2-40B4-BE49-F238E27FC236}">
                  <a16:creationId xmlns:a16="http://schemas.microsoft.com/office/drawing/2014/main" xmlns="" id="{C398DE3E-5FE3-4D4C-9282-25B0DB24F2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20" y="8422"/>
              <a:ext cx="914" cy="3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600" dirty="0">
                <a:solidFill>
                  <a:schemeClr val="bg2"/>
                </a:solidFill>
                <a:latin typeface="+mn-lt"/>
              </a:endParaRPr>
            </a:p>
          </p:txBody>
        </p:sp>
      </p:grpSp>
      <p:sp>
        <p:nvSpPr>
          <p:cNvPr id="37" name="TextBox 11">
            <a:extLst>
              <a:ext uri="{FF2B5EF4-FFF2-40B4-BE49-F238E27FC236}">
                <a16:creationId xmlns:a16="http://schemas.microsoft.com/office/drawing/2014/main" xmlns="" id="{D5C8EE22-15F1-4D47-A6C8-E9D25EB34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850" y="6602413"/>
            <a:ext cx="1454150" cy="2555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</a:t>
            </a:r>
            <a:r>
              <a:rPr lang="en-GB" altLang="en-US" sz="900" dirty="0" smtClean="0">
                <a:latin typeface="Calibri" panose="020F0502020204030204" pitchFamily="34" charset="0"/>
              </a:rPr>
              <a:t>2020 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grpSp>
        <p:nvGrpSpPr>
          <p:cNvPr id="38" name="Group 3"/>
          <p:cNvGrpSpPr>
            <a:grpSpLocks/>
          </p:cNvGrpSpPr>
          <p:nvPr/>
        </p:nvGrpSpPr>
        <p:grpSpPr bwMode="auto">
          <a:xfrm>
            <a:off x="639762" y="-55166"/>
            <a:ext cx="8540750" cy="6940550"/>
            <a:chOff x="583271" y="42867"/>
            <a:chExt cx="9232725" cy="7502525"/>
          </a:xfrm>
        </p:grpSpPr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1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3" name="Picture 14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5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6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xmlns="" id="{780FB8A6-37C8-4CAE-ABEB-9894150D2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68760"/>
            <a:ext cx="7772400" cy="5381625"/>
          </a:xfrm>
        </p:spPr>
        <p:txBody>
          <a:bodyPr/>
          <a:lstStyle/>
          <a:p>
            <a:r>
              <a:rPr lang="en-GB" altLang="en-US" dirty="0"/>
              <a:t>The motor </a:t>
            </a:r>
            <a:r>
              <a:rPr lang="en-GB" altLang="en-US" dirty="0" smtClean="0"/>
              <a:t>neuron </a:t>
            </a:r>
            <a:r>
              <a:rPr lang="en-GB" altLang="en-US" dirty="0"/>
              <a:t>takes messages from the </a:t>
            </a:r>
            <a:r>
              <a:rPr lang="en-GB" altLang="en-US" b="1" dirty="0"/>
              <a:t>central nervous system </a:t>
            </a:r>
            <a:r>
              <a:rPr lang="en-GB" altLang="en-US" dirty="0"/>
              <a:t>to muscles and glands.</a:t>
            </a:r>
          </a:p>
          <a:p>
            <a:r>
              <a:rPr lang="en-GB" altLang="en-US" dirty="0"/>
              <a:t>The </a:t>
            </a:r>
            <a:r>
              <a:rPr lang="en-GB" altLang="en-US" b="1" dirty="0"/>
              <a:t>cell body</a:t>
            </a:r>
            <a:r>
              <a:rPr lang="en-GB" altLang="en-US" dirty="0"/>
              <a:t>, situated in the CNS, is rich in rough endoplasmic reticulum (</a:t>
            </a:r>
            <a:r>
              <a:rPr lang="en-GB" altLang="en-US" dirty="0" err="1"/>
              <a:t>rER</a:t>
            </a:r>
            <a:r>
              <a:rPr lang="en-GB" altLang="en-US" dirty="0"/>
              <a:t>) and mitochondria.</a:t>
            </a:r>
          </a:p>
          <a:p>
            <a:r>
              <a:rPr lang="en-GB" altLang="en-US" dirty="0"/>
              <a:t>There are many cytoplasmic processes (</a:t>
            </a:r>
            <a:r>
              <a:rPr lang="en-GB" altLang="en-US" b="1" dirty="0"/>
              <a:t>dendrons</a:t>
            </a:r>
            <a:r>
              <a:rPr lang="en-GB" altLang="en-US" dirty="0"/>
              <a:t> and even finer </a:t>
            </a:r>
            <a:r>
              <a:rPr lang="en-GB" altLang="en-US" b="1" dirty="0"/>
              <a:t>dendrites</a:t>
            </a:r>
            <a:r>
              <a:rPr lang="en-GB" altLang="en-US" dirty="0"/>
              <a:t>) extending from the cell body, most of which are relatively short.</a:t>
            </a:r>
          </a:p>
          <a:p>
            <a:pPr marL="685800" lvl="1" indent="-342900"/>
            <a:r>
              <a:rPr lang="en-GB" altLang="en-US" dirty="0"/>
              <a:t>These conduct impulses towards the cell body.</a:t>
            </a:r>
          </a:p>
          <a:p>
            <a:r>
              <a:rPr lang="en-GB" altLang="en-US" dirty="0"/>
              <a:t>The longer </a:t>
            </a:r>
            <a:r>
              <a:rPr lang="en-GB" altLang="en-US" b="1" dirty="0"/>
              <a:t>axon </a:t>
            </a:r>
            <a:r>
              <a:rPr lang="en-GB" altLang="en-US" dirty="0"/>
              <a:t>carries impulses away from the cell body.</a:t>
            </a:r>
          </a:p>
          <a:p>
            <a:pPr marL="685800" lvl="1" indent="-342900"/>
            <a:r>
              <a:rPr lang="en-GB" altLang="en-US" dirty="0"/>
              <a:t>At the end of the axon are branches that terminate in a muscle or gland.</a:t>
            </a:r>
          </a:p>
          <a:p>
            <a:pPr marL="685800" lvl="1" indent="-342900"/>
            <a:r>
              <a:rPr lang="en-GB" altLang="en-US" dirty="0"/>
              <a:t>Terminal buttons (knobs) contain many vesicles with transmitter substance.</a:t>
            </a:r>
          </a:p>
          <a:p>
            <a:endParaRPr lang="en-GB" altLang="en-US" dirty="0"/>
          </a:p>
        </p:txBody>
      </p:sp>
      <p:sp>
        <p:nvSpPr>
          <p:cNvPr id="18435" name="Title 1">
            <a:extLst>
              <a:ext uri="{FF2B5EF4-FFF2-40B4-BE49-F238E27FC236}">
                <a16:creationId xmlns:a16="http://schemas.microsoft.com/office/drawing/2014/main" xmlns="" id="{19CB2306-8DCB-408B-925E-A00DA41AE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4664"/>
            <a:ext cx="7772400" cy="838200"/>
          </a:xfrm>
        </p:spPr>
        <p:txBody>
          <a:bodyPr/>
          <a:lstStyle/>
          <a:p>
            <a:r>
              <a:rPr lang="en-GB" altLang="en-US" dirty="0" smtClean="0"/>
              <a:t>Neuron </a:t>
            </a:r>
            <a:r>
              <a:rPr lang="en-GB" altLang="en-US" dirty="0"/>
              <a:t>structure</a:t>
            </a: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xmlns="" id="{35D2D7BF-EE01-4C09-ABA4-9C7604CB1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850" y="6602413"/>
            <a:ext cx="1454150" cy="2555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</a:t>
            </a:r>
            <a:r>
              <a:rPr lang="en-GB" altLang="en-US" sz="900" dirty="0" smtClean="0">
                <a:latin typeface="Calibri" panose="020F0502020204030204" pitchFamily="34" charset="0"/>
              </a:rPr>
              <a:t>2020 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639762" y="-55166"/>
            <a:ext cx="8540750" cy="6940550"/>
            <a:chOff x="583271" y="42867"/>
            <a:chExt cx="9232725" cy="7502525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8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0" name="Picture 14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>
            <a:extLst>
              <a:ext uri="{FF2B5EF4-FFF2-40B4-BE49-F238E27FC236}">
                <a16:creationId xmlns:a16="http://schemas.microsoft.com/office/drawing/2014/main" xmlns="" id="{831F5AF1-FB28-4744-BB15-7E37CA88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63" y="120650"/>
            <a:ext cx="3929062" cy="838200"/>
          </a:xfrm>
        </p:spPr>
        <p:txBody>
          <a:bodyPr/>
          <a:lstStyle/>
          <a:p>
            <a:r>
              <a:rPr lang="en-GB" altLang="en-US" dirty="0"/>
              <a:t>Motor </a:t>
            </a:r>
            <a:r>
              <a:rPr lang="en-GB" altLang="en-US" dirty="0" smtClean="0"/>
              <a:t>neuron</a:t>
            </a:r>
            <a:endParaRPr lang="en-GB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BA6F64C-4334-4A66-8544-0CCE5626E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4313" y="3786188"/>
            <a:ext cx="4281487" cy="27146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GB" b="1" dirty="0">
                <a:ea typeface="+mn-ea"/>
              </a:rPr>
              <a:t>Function: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dirty="0" smtClean="0">
                <a:ea typeface="+mn-ea"/>
              </a:rPr>
              <a:t>Carries </a:t>
            </a:r>
            <a:r>
              <a:rPr lang="en-GB" dirty="0">
                <a:ea typeface="+mn-ea"/>
              </a:rPr>
              <a:t>action potentials (nerve impulses) from the CNS to an effector muscle or gland.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30BD7DC-0475-4126-8A09-755AAF0B9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857250"/>
            <a:ext cx="4210050" cy="5643563"/>
          </a:xfrm>
        </p:spPr>
        <p:txBody>
          <a:bodyPr/>
          <a:lstStyle/>
          <a:p>
            <a:r>
              <a:rPr lang="en-GB" altLang="en-US" dirty="0"/>
              <a:t>Short dendrons to carry impulses towards the cell body.</a:t>
            </a:r>
          </a:p>
          <a:p>
            <a:r>
              <a:rPr lang="en-GB" altLang="en-US" dirty="0"/>
              <a:t>A long axon to carry impulses away from the cell body.</a:t>
            </a:r>
          </a:p>
          <a:p>
            <a:r>
              <a:rPr lang="en-GB" altLang="en-US" dirty="0"/>
              <a:t>The cell body is large and is found in the CNS.</a:t>
            </a:r>
          </a:p>
          <a:p>
            <a:r>
              <a:rPr lang="en-GB" altLang="en-US" dirty="0"/>
              <a:t>The axon may be myelinated.</a:t>
            </a:r>
          </a:p>
        </p:txBody>
      </p:sp>
      <p:grpSp>
        <p:nvGrpSpPr>
          <p:cNvPr id="20485" name="Group 14">
            <a:extLst>
              <a:ext uri="{FF2B5EF4-FFF2-40B4-BE49-F238E27FC236}">
                <a16:creationId xmlns:a16="http://schemas.microsoft.com/office/drawing/2014/main" xmlns="" id="{41DA9728-CC67-412A-82B2-296DE8E37AAF}"/>
              </a:ext>
            </a:extLst>
          </p:cNvPr>
          <p:cNvGrpSpPr>
            <a:grpSpLocks/>
          </p:cNvGrpSpPr>
          <p:nvPr/>
        </p:nvGrpSpPr>
        <p:grpSpPr bwMode="auto">
          <a:xfrm>
            <a:off x="214313" y="1000125"/>
            <a:ext cx="4357687" cy="2286000"/>
            <a:chOff x="214314" y="1000108"/>
            <a:chExt cx="4357686" cy="2286016"/>
          </a:xfrm>
        </p:grpSpPr>
        <p:sp>
          <p:nvSpPr>
            <p:cNvPr id="20486" name="Rectangle 13">
              <a:extLst>
                <a:ext uri="{FF2B5EF4-FFF2-40B4-BE49-F238E27FC236}">
                  <a16:creationId xmlns:a16="http://schemas.microsoft.com/office/drawing/2014/main" xmlns="" id="{7261C75F-7810-4F70-A530-339452AE5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14" y="1000108"/>
              <a:ext cx="4357686" cy="2286016"/>
            </a:xfrm>
            <a:prstGeom prst="rect">
              <a:avLst/>
            </a:prstGeom>
            <a:solidFill>
              <a:srgbClr val="DDDDDD"/>
            </a:solidFill>
            <a:ln w="9525" algn="ctr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1pPr>
              <a:lvl2pPr marL="742950" indent="-285750">
                <a:spcBef>
                  <a:spcPct val="20000"/>
                </a:spcBef>
                <a:buSzPct val="50000"/>
                <a:buFont typeface="Courier New" panose="02070309020205020404" pitchFamily="49" charset="0"/>
                <a:buChar char="o"/>
                <a:defRPr sz="22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bg2"/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2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0487" name="Group 1">
              <a:extLst>
                <a:ext uri="{FF2B5EF4-FFF2-40B4-BE49-F238E27FC236}">
                  <a16:creationId xmlns:a16="http://schemas.microsoft.com/office/drawing/2014/main" xmlns="" id="{A77ADA9F-AC8E-4413-8D51-33213C89B1B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-766525">
              <a:off x="711200" y="1189038"/>
              <a:ext cx="3184525" cy="1620837"/>
              <a:chOff x="2000" y="1450"/>
              <a:chExt cx="7670" cy="4900"/>
            </a:xfrm>
          </p:grpSpPr>
          <p:sp>
            <p:nvSpPr>
              <p:cNvPr id="20488" name="Freeform 2">
                <a:extLst>
                  <a:ext uri="{FF2B5EF4-FFF2-40B4-BE49-F238E27FC236}">
                    <a16:creationId xmlns:a16="http://schemas.microsoft.com/office/drawing/2014/main" xmlns="" id="{0928917E-DCC0-415D-959C-07747849692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00" y="1450"/>
                <a:ext cx="7670" cy="4900"/>
              </a:xfrm>
              <a:custGeom>
                <a:avLst/>
                <a:gdLst>
                  <a:gd name="T0" fmla="*/ 860 w 7670"/>
                  <a:gd name="T1" fmla="*/ 750 h 4900"/>
                  <a:gd name="T2" fmla="*/ 1180 w 7670"/>
                  <a:gd name="T3" fmla="*/ 910 h 4900"/>
                  <a:gd name="T4" fmla="*/ 1420 w 7670"/>
                  <a:gd name="T5" fmla="*/ 710 h 4900"/>
                  <a:gd name="T6" fmla="*/ 1654 w 7670"/>
                  <a:gd name="T7" fmla="*/ 499 h 4900"/>
                  <a:gd name="T8" fmla="*/ 1294 w 7670"/>
                  <a:gd name="T9" fmla="*/ 10 h 4900"/>
                  <a:gd name="T10" fmla="*/ 1654 w 7670"/>
                  <a:gd name="T11" fmla="*/ 336 h 4900"/>
                  <a:gd name="T12" fmla="*/ 1774 w 7670"/>
                  <a:gd name="T13" fmla="*/ 336 h 4900"/>
                  <a:gd name="T14" fmla="*/ 2200 w 7670"/>
                  <a:gd name="T15" fmla="*/ 970 h 4900"/>
                  <a:gd name="T16" fmla="*/ 2880 w 7670"/>
                  <a:gd name="T17" fmla="*/ 350 h 4900"/>
                  <a:gd name="T18" fmla="*/ 2860 w 7670"/>
                  <a:gd name="T19" fmla="*/ 790 h 4900"/>
                  <a:gd name="T20" fmla="*/ 2734 w 7670"/>
                  <a:gd name="T21" fmla="*/ 825 h 4900"/>
                  <a:gd name="T22" fmla="*/ 2200 w 7670"/>
                  <a:gd name="T23" fmla="*/ 1190 h 4900"/>
                  <a:gd name="T24" fmla="*/ 2860 w 7670"/>
                  <a:gd name="T25" fmla="*/ 1390 h 4900"/>
                  <a:gd name="T26" fmla="*/ 2974 w 7670"/>
                  <a:gd name="T27" fmla="*/ 1477 h 4900"/>
                  <a:gd name="T28" fmla="*/ 2254 w 7670"/>
                  <a:gd name="T29" fmla="*/ 1477 h 4900"/>
                  <a:gd name="T30" fmla="*/ 2120 w 7670"/>
                  <a:gd name="T31" fmla="*/ 1830 h 4900"/>
                  <a:gd name="T32" fmla="*/ 4774 w 7670"/>
                  <a:gd name="T33" fmla="*/ 3270 h 4900"/>
                  <a:gd name="T34" fmla="*/ 6640 w 7670"/>
                  <a:gd name="T35" fmla="*/ 3770 h 4900"/>
                  <a:gd name="T36" fmla="*/ 7060 w 7670"/>
                  <a:gd name="T37" fmla="*/ 3650 h 4900"/>
                  <a:gd name="T38" fmla="*/ 7320 w 7670"/>
                  <a:gd name="T39" fmla="*/ 2650 h 4900"/>
                  <a:gd name="T40" fmla="*/ 7654 w 7670"/>
                  <a:gd name="T41" fmla="*/ 2781 h 4900"/>
                  <a:gd name="T42" fmla="*/ 7174 w 7670"/>
                  <a:gd name="T43" fmla="*/ 3596 h 4900"/>
                  <a:gd name="T44" fmla="*/ 7080 w 7670"/>
                  <a:gd name="T45" fmla="*/ 3770 h 4900"/>
                  <a:gd name="T46" fmla="*/ 6840 w 7670"/>
                  <a:gd name="T47" fmla="*/ 4030 h 4900"/>
                  <a:gd name="T48" fmla="*/ 6940 w 7670"/>
                  <a:gd name="T49" fmla="*/ 4170 h 4900"/>
                  <a:gd name="T50" fmla="*/ 6900 w 7670"/>
                  <a:gd name="T51" fmla="*/ 4330 h 4900"/>
                  <a:gd name="T52" fmla="*/ 4780 w 7670"/>
                  <a:gd name="T53" fmla="*/ 3350 h 4900"/>
                  <a:gd name="T54" fmla="*/ 1820 w 7670"/>
                  <a:gd name="T55" fmla="*/ 2010 h 4900"/>
                  <a:gd name="T56" fmla="*/ 1560 w 7670"/>
                  <a:gd name="T57" fmla="*/ 2070 h 4900"/>
                  <a:gd name="T58" fmla="*/ 2280 w 7670"/>
                  <a:gd name="T59" fmla="*/ 3330 h 4900"/>
                  <a:gd name="T60" fmla="*/ 1920 w 7670"/>
                  <a:gd name="T61" fmla="*/ 3290 h 4900"/>
                  <a:gd name="T62" fmla="*/ 1414 w 7670"/>
                  <a:gd name="T63" fmla="*/ 2292 h 4900"/>
                  <a:gd name="T64" fmla="*/ 900 w 7670"/>
                  <a:gd name="T65" fmla="*/ 3410 h 4900"/>
                  <a:gd name="T66" fmla="*/ 420 w 7670"/>
                  <a:gd name="T67" fmla="*/ 3090 h 4900"/>
                  <a:gd name="T68" fmla="*/ 1320 w 7670"/>
                  <a:gd name="T69" fmla="*/ 2170 h 4900"/>
                  <a:gd name="T70" fmla="*/ 1040 w 7670"/>
                  <a:gd name="T71" fmla="*/ 1830 h 4900"/>
                  <a:gd name="T72" fmla="*/ 580 w 7670"/>
                  <a:gd name="T73" fmla="*/ 1730 h 4900"/>
                  <a:gd name="T74" fmla="*/ 440 w 7670"/>
                  <a:gd name="T75" fmla="*/ 1690 h 4900"/>
                  <a:gd name="T76" fmla="*/ 460 w 7670"/>
                  <a:gd name="T77" fmla="*/ 1630 h 4900"/>
                  <a:gd name="T78" fmla="*/ 814 w 7670"/>
                  <a:gd name="T79" fmla="*/ 1314 h 4900"/>
                  <a:gd name="T80" fmla="*/ 1054 w 7670"/>
                  <a:gd name="T81" fmla="*/ 988 h 4900"/>
                  <a:gd name="T82" fmla="*/ 140 w 7670"/>
                  <a:gd name="T83" fmla="*/ 790 h 4900"/>
                  <a:gd name="T84" fmla="*/ 718 w 7670"/>
                  <a:gd name="T85" fmla="*/ 480 h 490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670"/>
                  <a:gd name="T130" fmla="*/ 0 h 4900"/>
                  <a:gd name="T131" fmla="*/ 7670 w 7670"/>
                  <a:gd name="T132" fmla="*/ 4900 h 490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670" h="4900">
                    <a:moveTo>
                      <a:pt x="574" y="336"/>
                    </a:moveTo>
                    <a:cubicBezTo>
                      <a:pt x="602" y="351"/>
                      <a:pt x="780" y="669"/>
                      <a:pt x="860" y="750"/>
                    </a:cubicBezTo>
                    <a:cubicBezTo>
                      <a:pt x="940" y="831"/>
                      <a:pt x="1001" y="798"/>
                      <a:pt x="1054" y="825"/>
                    </a:cubicBezTo>
                    <a:cubicBezTo>
                      <a:pt x="1107" y="852"/>
                      <a:pt x="1146" y="912"/>
                      <a:pt x="1180" y="910"/>
                    </a:cubicBezTo>
                    <a:cubicBezTo>
                      <a:pt x="1214" y="908"/>
                      <a:pt x="1220" y="843"/>
                      <a:pt x="1260" y="810"/>
                    </a:cubicBezTo>
                    <a:cubicBezTo>
                      <a:pt x="1300" y="777"/>
                      <a:pt x="1363" y="733"/>
                      <a:pt x="1420" y="710"/>
                    </a:cubicBezTo>
                    <a:cubicBezTo>
                      <a:pt x="1477" y="687"/>
                      <a:pt x="1561" y="705"/>
                      <a:pt x="1600" y="670"/>
                    </a:cubicBezTo>
                    <a:cubicBezTo>
                      <a:pt x="1639" y="635"/>
                      <a:pt x="1667" y="572"/>
                      <a:pt x="1654" y="499"/>
                    </a:cubicBezTo>
                    <a:lnTo>
                      <a:pt x="1520" y="230"/>
                    </a:lnTo>
                    <a:lnTo>
                      <a:pt x="1294" y="10"/>
                    </a:lnTo>
                    <a:cubicBezTo>
                      <a:pt x="1301" y="0"/>
                      <a:pt x="1500" y="116"/>
                      <a:pt x="1560" y="170"/>
                    </a:cubicBezTo>
                    <a:cubicBezTo>
                      <a:pt x="1620" y="224"/>
                      <a:pt x="1598" y="363"/>
                      <a:pt x="1654" y="336"/>
                    </a:cubicBezTo>
                    <a:cubicBezTo>
                      <a:pt x="1710" y="309"/>
                      <a:pt x="1874" y="10"/>
                      <a:pt x="1894" y="10"/>
                    </a:cubicBezTo>
                    <a:cubicBezTo>
                      <a:pt x="1914" y="10"/>
                      <a:pt x="1803" y="219"/>
                      <a:pt x="1774" y="336"/>
                    </a:cubicBezTo>
                    <a:cubicBezTo>
                      <a:pt x="1745" y="453"/>
                      <a:pt x="1649" y="604"/>
                      <a:pt x="1720" y="710"/>
                    </a:cubicBezTo>
                    <a:cubicBezTo>
                      <a:pt x="1791" y="816"/>
                      <a:pt x="2063" y="960"/>
                      <a:pt x="2200" y="970"/>
                    </a:cubicBezTo>
                    <a:cubicBezTo>
                      <a:pt x="2337" y="980"/>
                      <a:pt x="2427" y="873"/>
                      <a:pt x="2540" y="770"/>
                    </a:cubicBezTo>
                    <a:cubicBezTo>
                      <a:pt x="2653" y="667"/>
                      <a:pt x="2863" y="357"/>
                      <a:pt x="2880" y="350"/>
                    </a:cubicBezTo>
                    <a:lnTo>
                      <a:pt x="2640" y="730"/>
                    </a:lnTo>
                    <a:lnTo>
                      <a:pt x="2860" y="790"/>
                    </a:lnTo>
                    <a:lnTo>
                      <a:pt x="3260" y="930"/>
                    </a:lnTo>
                    <a:lnTo>
                      <a:pt x="2734" y="825"/>
                    </a:lnTo>
                    <a:cubicBezTo>
                      <a:pt x="2584" y="838"/>
                      <a:pt x="2449" y="949"/>
                      <a:pt x="2360" y="1010"/>
                    </a:cubicBezTo>
                    <a:cubicBezTo>
                      <a:pt x="2271" y="1071"/>
                      <a:pt x="2218" y="1139"/>
                      <a:pt x="2200" y="1190"/>
                    </a:cubicBezTo>
                    <a:lnTo>
                      <a:pt x="2254" y="1314"/>
                    </a:lnTo>
                    <a:lnTo>
                      <a:pt x="2860" y="1390"/>
                    </a:lnTo>
                    <a:cubicBezTo>
                      <a:pt x="3028" y="1376"/>
                      <a:pt x="3241" y="1216"/>
                      <a:pt x="3260" y="1230"/>
                    </a:cubicBezTo>
                    <a:cubicBezTo>
                      <a:pt x="3279" y="1244"/>
                      <a:pt x="2964" y="1414"/>
                      <a:pt x="2974" y="1477"/>
                    </a:cubicBezTo>
                    <a:cubicBezTo>
                      <a:pt x="2984" y="1540"/>
                      <a:pt x="3440" y="1610"/>
                      <a:pt x="3320" y="1610"/>
                    </a:cubicBezTo>
                    <a:cubicBezTo>
                      <a:pt x="3200" y="1610"/>
                      <a:pt x="2437" y="1467"/>
                      <a:pt x="2254" y="1477"/>
                    </a:cubicBezTo>
                    <a:lnTo>
                      <a:pt x="2220" y="1670"/>
                    </a:lnTo>
                    <a:lnTo>
                      <a:pt x="2120" y="1830"/>
                    </a:lnTo>
                    <a:lnTo>
                      <a:pt x="2254" y="1966"/>
                    </a:lnTo>
                    <a:cubicBezTo>
                      <a:pt x="2696" y="2206"/>
                      <a:pt x="4116" y="2983"/>
                      <a:pt x="4774" y="3270"/>
                    </a:cubicBezTo>
                    <a:cubicBezTo>
                      <a:pt x="5432" y="3557"/>
                      <a:pt x="5889" y="3607"/>
                      <a:pt x="6200" y="3690"/>
                    </a:cubicBezTo>
                    <a:cubicBezTo>
                      <a:pt x="6511" y="3773"/>
                      <a:pt x="6520" y="3753"/>
                      <a:pt x="6640" y="3770"/>
                    </a:cubicBezTo>
                    <a:cubicBezTo>
                      <a:pt x="6760" y="3787"/>
                      <a:pt x="6850" y="3810"/>
                      <a:pt x="6920" y="3790"/>
                    </a:cubicBezTo>
                    <a:lnTo>
                      <a:pt x="7060" y="3650"/>
                    </a:lnTo>
                    <a:lnTo>
                      <a:pt x="7220" y="3130"/>
                    </a:lnTo>
                    <a:cubicBezTo>
                      <a:pt x="7263" y="2963"/>
                      <a:pt x="7307" y="2663"/>
                      <a:pt x="7320" y="2650"/>
                    </a:cubicBezTo>
                    <a:cubicBezTo>
                      <a:pt x="7333" y="2637"/>
                      <a:pt x="7244" y="3028"/>
                      <a:pt x="7300" y="3050"/>
                    </a:cubicBezTo>
                    <a:cubicBezTo>
                      <a:pt x="7356" y="3072"/>
                      <a:pt x="7657" y="2751"/>
                      <a:pt x="7654" y="2781"/>
                    </a:cubicBezTo>
                    <a:cubicBezTo>
                      <a:pt x="7651" y="2811"/>
                      <a:pt x="7360" y="3094"/>
                      <a:pt x="7280" y="3230"/>
                    </a:cubicBezTo>
                    <a:lnTo>
                      <a:pt x="7174" y="3596"/>
                    </a:lnTo>
                    <a:cubicBezTo>
                      <a:pt x="7236" y="3603"/>
                      <a:pt x="7670" y="3241"/>
                      <a:pt x="7654" y="3270"/>
                    </a:cubicBezTo>
                    <a:cubicBezTo>
                      <a:pt x="7638" y="3299"/>
                      <a:pt x="7212" y="3667"/>
                      <a:pt x="7080" y="3770"/>
                    </a:cubicBezTo>
                    <a:lnTo>
                      <a:pt x="6860" y="3890"/>
                    </a:lnTo>
                    <a:cubicBezTo>
                      <a:pt x="6820" y="3933"/>
                      <a:pt x="6708" y="3916"/>
                      <a:pt x="6840" y="4030"/>
                    </a:cubicBezTo>
                    <a:cubicBezTo>
                      <a:pt x="6972" y="4144"/>
                      <a:pt x="7637" y="4551"/>
                      <a:pt x="7654" y="4574"/>
                    </a:cubicBezTo>
                    <a:lnTo>
                      <a:pt x="6940" y="4170"/>
                    </a:lnTo>
                    <a:lnTo>
                      <a:pt x="7054" y="4900"/>
                    </a:lnTo>
                    <a:lnTo>
                      <a:pt x="6900" y="4330"/>
                    </a:lnTo>
                    <a:lnTo>
                      <a:pt x="6700" y="3910"/>
                    </a:lnTo>
                    <a:cubicBezTo>
                      <a:pt x="6347" y="3747"/>
                      <a:pt x="5561" y="3674"/>
                      <a:pt x="4780" y="3350"/>
                    </a:cubicBezTo>
                    <a:cubicBezTo>
                      <a:pt x="3999" y="3026"/>
                      <a:pt x="2507" y="2189"/>
                      <a:pt x="2014" y="1966"/>
                    </a:cubicBezTo>
                    <a:lnTo>
                      <a:pt x="1820" y="2010"/>
                    </a:lnTo>
                    <a:cubicBezTo>
                      <a:pt x="1768" y="2027"/>
                      <a:pt x="1743" y="2060"/>
                      <a:pt x="1700" y="2070"/>
                    </a:cubicBezTo>
                    <a:cubicBezTo>
                      <a:pt x="1657" y="2080"/>
                      <a:pt x="1608" y="2060"/>
                      <a:pt x="1560" y="2070"/>
                    </a:cubicBezTo>
                    <a:lnTo>
                      <a:pt x="1414" y="2129"/>
                    </a:lnTo>
                    <a:lnTo>
                      <a:pt x="2280" y="3330"/>
                    </a:lnTo>
                    <a:cubicBezTo>
                      <a:pt x="2368" y="3473"/>
                      <a:pt x="2000" y="2997"/>
                      <a:pt x="1940" y="2990"/>
                    </a:cubicBezTo>
                    <a:cubicBezTo>
                      <a:pt x="1880" y="2983"/>
                      <a:pt x="1950" y="3337"/>
                      <a:pt x="1920" y="3290"/>
                    </a:cubicBezTo>
                    <a:cubicBezTo>
                      <a:pt x="1890" y="3243"/>
                      <a:pt x="1844" y="2876"/>
                      <a:pt x="1760" y="2710"/>
                    </a:cubicBezTo>
                    <a:lnTo>
                      <a:pt x="1414" y="2292"/>
                    </a:lnTo>
                    <a:cubicBezTo>
                      <a:pt x="1276" y="2304"/>
                      <a:pt x="1020" y="2595"/>
                      <a:pt x="934" y="2781"/>
                    </a:cubicBezTo>
                    <a:cubicBezTo>
                      <a:pt x="848" y="2967"/>
                      <a:pt x="919" y="3395"/>
                      <a:pt x="900" y="3410"/>
                    </a:cubicBezTo>
                    <a:cubicBezTo>
                      <a:pt x="881" y="3425"/>
                      <a:pt x="900" y="2923"/>
                      <a:pt x="820" y="2870"/>
                    </a:cubicBezTo>
                    <a:cubicBezTo>
                      <a:pt x="740" y="2817"/>
                      <a:pt x="417" y="3107"/>
                      <a:pt x="420" y="3090"/>
                    </a:cubicBezTo>
                    <a:cubicBezTo>
                      <a:pt x="423" y="3073"/>
                      <a:pt x="690" y="2923"/>
                      <a:pt x="840" y="2770"/>
                    </a:cubicBezTo>
                    <a:cubicBezTo>
                      <a:pt x="990" y="2617"/>
                      <a:pt x="1257" y="2303"/>
                      <a:pt x="1320" y="2170"/>
                    </a:cubicBezTo>
                    <a:cubicBezTo>
                      <a:pt x="1383" y="2037"/>
                      <a:pt x="1267" y="2027"/>
                      <a:pt x="1220" y="1970"/>
                    </a:cubicBezTo>
                    <a:cubicBezTo>
                      <a:pt x="1173" y="1913"/>
                      <a:pt x="1093" y="1880"/>
                      <a:pt x="1040" y="1830"/>
                    </a:cubicBezTo>
                    <a:cubicBezTo>
                      <a:pt x="987" y="1780"/>
                      <a:pt x="977" y="1687"/>
                      <a:pt x="900" y="1670"/>
                    </a:cubicBezTo>
                    <a:cubicBezTo>
                      <a:pt x="823" y="1653"/>
                      <a:pt x="703" y="1647"/>
                      <a:pt x="580" y="1730"/>
                    </a:cubicBezTo>
                    <a:cubicBezTo>
                      <a:pt x="457" y="1813"/>
                      <a:pt x="183" y="2177"/>
                      <a:pt x="160" y="2170"/>
                    </a:cubicBezTo>
                    <a:cubicBezTo>
                      <a:pt x="137" y="2163"/>
                      <a:pt x="467" y="1770"/>
                      <a:pt x="440" y="1690"/>
                    </a:cubicBezTo>
                    <a:lnTo>
                      <a:pt x="0" y="1690"/>
                    </a:lnTo>
                    <a:lnTo>
                      <a:pt x="460" y="1630"/>
                    </a:lnTo>
                    <a:lnTo>
                      <a:pt x="700" y="1610"/>
                    </a:lnTo>
                    <a:cubicBezTo>
                      <a:pt x="759" y="1557"/>
                      <a:pt x="777" y="1397"/>
                      <a:pt x="814" y="1314"/>
                    </a:cubicBezTo>
                    <a:cubicBezTo>
                      <a:pt x="851" y="1231"/>
                      <a:pt x="880" y="1164"/>
                      <a:pt x="920" y="1110"/>
                    </a:cubicBezTo>
                    <a:lnTo>
                      <a:pt x="1054" y="988"/>
                    </a:lnTo>
                    <a:cubicBezTo>
                      <a:pt x="997" y="928"/>
                      <a:pt x="732" y="783"/>
                      <a:pt x="580" y="750"/>
                    </a:cubicBezTo>
                    <a:lnTo>
                      <a:pt x="140" y="790"/>
                    </a:lnTo>
                    <a:lnTo>
                      <a:pt x="660" y="690"/>
                    </a:lnTo>
                    <a:cubicBezTo>
                      <a:pt x="732" y="614"/>
                      <a:pt x="592" y="410"/>
                      <a:pt x="718" y="480"/>
                    </a:cubicBezTo>
                  </a:path>
                </a:pathLst>
              </a:custGeom>
              <a:solidFill>
                <a:srgbClr val="FDF5C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89" name="AutoShape 3">
                <a:extLst>
                  <a:ext uri="{FF2B5EF4-FFF2-40B4-BE49-F238E27FC236}">
                    <a16:creationId xmlns:a16="http://schemas.microsoft.com/office/drawing/2014/main" xmlns="" id="{8D650E2B-CB04-4A66-9FD3-8838697D699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560000">
                <a:off x="4134" y="3513"/>
                <a:ext cx="720" cy="163"/>
              </a:xfrm>
              <a:prstGeom prst="roundRect">
                <a:avLst>
                  <a:gd name="adj" fmla="val 16667"/>
                </a:avLst>
              </a:prstGeom>
              <a:solidFill>
                <a:srgbClr val="FEE19A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50000"/>
                  <a:buFont typeface="Courier New" panose="02070309020205020404" pitchFamily="49" charset="0"/>
                  <a:buChar char="o"/>
                  <a:defRPr sz="22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490" name="AutoShape 4">
                <a:extLst>
                  <a:ext uri="{FF2B5EF4-FFF2-40B4-BE49-F238E27FC236}">
                    <a16:creationId xmlns:a16="http://schemas.microsoft.com/office/drawing/2014/main" xmlns="" id="{8B8AD491-8396-4EBF-8D81-D6DCC2992A2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740000">
                <a:off x="4854" y="3882"/>
                <a:ext cx="720" cy="163"/>
              </a:xfrm>
              <a:prstGeom prst="roundRect">
                <a:avLst>
                  <a:gd name="adj" fmla="val 16667"/>
                </a:avLst>
              </a:prstGeom>
              <a:solidFill>
                <a:srgbClr val="FEE19A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50000"/>
                  <a:buFont typeface="Courier New" panose="02070309020205020404" pitchFamily="49" charset="0"/>
                  <a:buChar char="o"/>
                  <a:defRPr sz="22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491" name="AutoShape 5">
                <a:extLst>
                  <a:ext uri="{FF2B5EF4-FFF2-40B4-BE49-F238E27FC236}">
                    <a16:creationId xmlns:a16="http://schemas.microsoft.com/office/drawing/2014/main" xmlns="" id="{A462375E-C859-4BF5-B524-8A41182A031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560000">
                <a:off x="5574" y="4256"/>
                <a:ext cx="720" cy="163"/>
              </a:xfrm>
              <a:prstGeom prst="roundRect">
                <a:avLst>
                  <a:gd name="adj" fmla="val 16667"/>
                </a:avLst>
              </a:prstGeom>
              <a:solidFill>
                <a:srgbClr val="FEE19A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50000"/>
                  <a:buFont typeface="Courier New" panose="02070309020205020404" pitchFamily="49" charset="0"/>
                  <a:buChar char="o"/>
                  <a:defRPr sz="22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492" name="AutoShape 6">
                <a:extLst>
                  <a:ext uri="{FF2B5EF4-FFF2-40B4-BE49-F238E27FC236}">
                    <a16:creationId xmlns:a16="http://schemas.microsoft.com/office/drawing/2014/main" xmlns="" id="{E81BE392-1B7E-47CE-A7AF-D23540B82F0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440000">
                <a:off x="6334" y="4637"/>
                <a:ext cx="720" cy="163"/>
              </a:xfrm>
              <a:prstGeom prst="roundRect">
                <a:avLst>
                  <a:gd name="adj" fmla="val 16667"/>
                </a:avLst>
              </a:prstGeom>
              <a:solidFill>
                <a:srgbClr val="FEE19A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50000"/>
                  <a:buFont typeface="Courier New" panose="02070309020205020404" pitchFamily="49" charset="0"/>
                  <a:buChar char="o"/>
                  <a:defRPr sz="22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493" name="AutoShape 7">
                <a:extLst>
                  <a:ext uri="{FF2B5EF4-FFF2-40B4-BE49-F238E27FC236}">
                    <a16:creationId xmlns:a16="http://schemas.microsoft.com/office/drawing/2014/main" xmlns="" id="{C09B0DAF-85FF-4B77-A35F-DB4EE937EC2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960000">
                <a:off x="7114" y="4903"/>
                <a:ext cx="720" cy="163"/>
              </a:xfrm>
              <a:prstGeom prst="roundRect">
                <a:avLst>
                  <a:gd name="adj" fmla="val 16667"/>
                </a:avLst>
              </a:prstGeom>
              <a:solidFill>
                <a:srgbClr val="FEE19A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50000"/>
                  <a:buFont typeface="Courier New" panose="02070309020205020404" pitchFamily="49" charset="0"/>
                  <a:buChar char="o"/>
                  <a:defRPr sz="22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494" name="AutoShape 8">
                <a:extLst>
                  <a:ext uri="{FF2B5EF4-FFF2-40B4-BE49-F238E27FC236}">
                    <a16:creationId xmlns:a16="http://schemas.microsoft.com/office/drawing/2014/main" xmlns="" id="{DF140ED4-78E2-402A-8D0A-4E6522594E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660000">
                <a:off x="7894" y="5112"/>
                <a:ext cx="720" cy="162"/>
              </a:xfrm>
              <a:prstGeom prst="roundRect">
                <a:avLst>
                  <a:gd name="adj" fmla="val 16667"/>
                </a:avLst>
              </a:prstGeom>
              <a:solidFill>
                <a:srgbClr val="FEE19A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50000"/>
                  <a:buFont typeface="Courier New" panose="02070309020205020404" pitchFamily="49" charset="0"/>
                  <a:buChar char="o"/>
                  <a:defRPr sz="22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495" name="Oval 9">
                <a:extLst>
                  <a:ext uri="{FF2B5EF4-FFF2-40B4-BE49-F238E27FC236}">
                    <a16:creationId xmlns:a16="http://schemas.microsoft.com/office/drawing/2014/main" xmlns="" id="{803BA3EC-46C1-4AC2-B617-4D0C879A32D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414" y="2601"/>
                <a:ext cx="480" cy="489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SzPct val="50000"/>
                  <a:buFont typeface="Courier New" panose="02070309020205020404" pitchFamily="49" charset="0"/>
                  <a:buChar char="o"/>
                  <a:defRPr sz="22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bg2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2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6" name="TextBox 11">
            <a:extLst>
              <a:ext uri="{FF2B5EF4-FFF2-40B4-BE49-F238E27FC236}">
                <a16:creationId xmlns:a16="http://schemas.microsoft.com/office/drawing/2014/main" xmlns="" id="{656350BE-71CE-4837-A33A-4B928C94A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850" y="6602413"/>
            <a:ext cx="1454150" cy="2555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</a:t>
            </a:r>
            <a:r>
              <a:rPr lang="en-GB" altLang="en-US" sz="900" dirty="0" smtClean="0">
                <a:latin typeface="Calibri" panose="020F0502020204030204" pitchFamily="34" charset="0"/>
              </a:rPr>
              <a:t>2020 </a:t>
            </a:r>
            <a:endParaRPr lang="en-GB" altLang="en-US" sz="900" dirty="0">
              <a:latin typeface="Calibri" panose="020F0502020204030204" pitchFamily="34" charset="0"/>
            </a:endParaRPr>
          </a:p>
        </p:txBody>
      </p:sp>
      <p:grpSp>
        <p:nvGrpSpPr>
          <p:cNvPr id="17" name="Group 3"/>
          <p:cNvGrpSpPr>
            <a:grpSpLocks/>
          </p:cNvGrpSpPr>
          <p:nvPr/>
        </p:nvGrpSpPr>
        <p:grpSpPr bwMode="auto">
          <a:xfrm>
            <a:off x="639762" y="-55166"/>
            <a:ext cx="8540750" cy="6940550"/>
            <a:chOff x="583271" y="42867"/>
            <a:chExt cx="9232725" cy="7502525"/>
          </a:xfrm>
        </p:grpSpPr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0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2" name="Picture 14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5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sample_front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  <p:bldP spid="6" grpId="0" build="p" bldLvl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3256</TotalTime>
  <Words>1520</Words>
  <Application>Microsoft Office PowerPoint</Application>
  <PresentationFormat>On-screen Show (4:3)</PresentationFormat>
  <Paragraphs>335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Calibri</vt:lpstr>
      <vt:lpstr>Times New Roman</vt:lpstr>
      <vt:lpstr>PT Sans Narrow</vt:lpstr>
      <vt:lpstr>Palatino Linotype</vt:lpstr>
      <vt:lpstr>Calibri Light</vt:lpstr>
      <vt:lpstr>Arial</vt:lpstr>
      <vt:lpstr>Century Gothic</vt:lpstr>
      <vt:lpstr>Wingdings</vt:lpstr>
      <vt:lpstr>Adobe Fan Heiti Std B</vt:lpstr>
      <vt:lpstr>Courier New</vt:lpstr>
      <vt:lpstr>Default Design</vt:lpstr>
      <vt:lpstr>Receptors and Neurons</vt:lpstr>
      <vt:lpstr>Mammalian coordination</vt:lpstr>
      <vt:lpstr>Sensory receptors</vt:lpstr>
      <vt:lpstr>Transducers</vt:lpstr>
      <vt:lpstr>PowerPoint Presentation</vt:lpstr>
      <vt:lpstr>Neurons</vt:lpstr>
      <vt:lpstr>PowerPoint Presentation</vt:lpstr>
      <vt:lpstr>Neuron structure</vt:lpstr>
      <vt:lpstr>Motor neuron</vt:lpstr>
      <vt:lpstr>Sensory neuron</vt:lpstr>
      <vt:lpstr>Relay neuron</vt:lpstr>
      <vt:lpstr>Myelinated nerves</vt:lpstr>
      <vt:lpstr>PowerPoint Presentation</vt:lpstr>
      <vt:lpstr>Saltatory conduction</vt:lpstr>
      <vt:lpstr>PowerPoint Presentation</vt:lpstr>
      <vt:lpstr>Non-myelinated neurons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private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Simpson</dc:creator>
  <cp:lastModifiedBy>Natasha Andrew</cp:lastModifiedBy>
  <cp:revision>575</cp:revision>
  <dcterms:created xsi:type="dcterms:W3CDTF">2007-04-22T09:27:40Z</dcterms:created>
  <dcterms:modified xsi:type="dcterms:W3CDTF">2020-03-02T15:18:45Z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B35AB86A-0BE0-4361-9721-0E4D5ABDBFC0</vt:lpwstr>
  </property>
  <property fmtid="{D5CDD505-2E9C-101B-9397-08002B2CF9AE}" pid="3" name="ArticulatePath">
    <vt:lpwstr>5.1.3.1-Receptors-and-Neurones</vt:lpwstr>
  </property>
</Properties>
</file>